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574.xml" ContentType="application/vnd.openxmlformats-officedocument.presentationml.slide+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notesSlides/notesSlide41.xml" ContentType="application/vnd.openxmlformats-officedocument.presentationml.notes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Default Extension="png" ContentType="image/png"/>
  <Override PartName="/ppt/notesSlides/notesSlide79.xml" ContentType="application/vnd.openxmlformats-officedocument.presentationml.notesSlide+xml"/>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slides/slide568.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notesSlides/notesSlide35.xml" ContentType="application/vnd.openxmlformats-officedocument.presentationml.notesSlide+xml"/>
  <Override PartName="/ppt/notesSlides/notesSlide82.xml" ContentType="application/vnd.openxmlformats-officedocument.presentationml.notes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571.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notesSlides/notesSlide98.xml" ContentType="application/vnd.openxmlformats-officedocument.presentationml.notes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Layouts/slideLayout15.xml" ContentType="application/vnd.openxmlformats-officedocument.presentationml.slideLayout+xml"/>
  <Override PartName="/ppt/notesSlides/notesSlide110.xml" ContentType="application/vnd.openxmlformats-officedocument.presentationml.notes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565.xml" ContentType="application/vnd.openxmlformats-officedocument.presentationml.slide+xml"/>
  <Override PartName="/ppt/notesSlides/notesSlide54.xml" ContentType="application/vnd.openxmlformats-officedocument.presentationml.notes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notesSlides/notesSlide32.xml" ContentType="application/vnd.openxmlformats-officedocument.presentationml.notesSlide+xml"/>
  <Override PartName="/ppt/slides/slide335.xml" ContentType="application/vnd.openxmlformats-officedocument.presentationml.slide+xml"/>
  <Override PartName="/ppt/slides/slide382.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notesSlides/notesSlide1.xml" ContentType="application/vnd.openxmlformats-officedocument.presentationml.notesSlide+xml"/>
  <Override PartName="/ppt/notesSlides/notesSlide104.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notesSlides/notesSlide123.xml" ContentType="application/vnd.openxmlformats-officedocument.presentationml.notes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notesSlides/notesSlide45.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Default Extension="doc" ContentType="application/msword"/>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slides/slide474.xml" ContentType="application/vnd.openxmlformats-officedocument.presentationml.slide+xml"/>
  <Default Extension="bin" ContentType="application/vnd.openxmlformats-officedocument.oleObject"/>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s/slide528.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64.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159.xml" ContentType="application/vnd.openxmlformats-officedocument.presentationml.slide+xml"/>
  <Override PartName="/ppt/slides/slide222.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notesSlides/notesSlide42.xml" ContentType="application/vnd.openxmlformats-officedocument.presentationml.notes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531.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slides/slide46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446.xml" ContentType="application/vnd.openxmlformats-officedocument.presentationml.slide+xml"/>
  <Override PartName="/ppt/slides/slide493.xml" ContentType="application/vnd.openxmlformats-officedocument.presentationml.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slideLayouts/slideLayout19.xml" ContentType="application/vnd.openxmlformats-officedocument.presentationml.slideLayout+xml"/>
  <Override PartName="/ppt/notesSlides/notesSlide114.xml" ContentType="application/vnd.openxmlformats-officedocument.presentationml.notesSlide+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69.xml" ContentType="application/vnd.openxmlformats-officedocument.presentationml.slide+xml"/>
  <Override PartName="/ppt/theme/theme3.xml" ContentType="application/vnd.openxmlformats-officedocument.theme+xml"/>
  <Override PartName="/ppt/notesSlides/notesSlide58.xml" ContentType="application/vnd.openxmlformats-officedocument.presentationml.notesSlide+xml"/>
  <Override PartName="/ppt/slides/slide216.xml" ContentType="application/vnd.openxmlformats-officedocument.presentationml.slide+xml"/>
  <Override PartName="/ppt/slides/slide263.xml" ContentType="application/vnd.openxmlformats-officedocument.presentationml.slide+xml"/>
  <Override PartName="/ppt/slides/slide402.xml" ContentType="application/vnd.openxmlformats-officedocument.presentationml.slide+xml"/>
  <Override PartName="/ppt/slides/slide547.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Layouts/slideLayout22.xml" ContentType="application/vnd.openxmlformats-officedocument.presentationml.slideLayout+xml"/>
  <Override PartName="/ppt/slides/slide178.xml" ContentType="application/vnd.openxmlformats-officedocument.presentationml.slide+xml"/>
  <Override PartName="/ppt/slides/slide525.xml" ContentType="application/vnd.openxmlformats-officedocument.presentationml.slide+xml"/>
  <Override PartName="/ppt/slides/slide572.xml" ContentType="application/vnd.openxmlformats-officedocument.presentationml.slide+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317.xml" ContentType="application/vnd.openxmlformats-officedocument.presentationml.slide+xml"/>
  <Override PartName="/ppt/slides/slide364.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slides/slide109.xml" ContentType="application/vnd.openxmlformats-officedocument.presentationml.slide+xml"/>
  <Override PartName="/ppt/slides/slide156.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notesSlides/notesSlide108.xml" ContentType="application/vnd.openxmlformats-officedocument.presentationml.notes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418.xml" ContentType="application/vnd.openxmlformats-officedocument.presentationml.slide+xml"/>
  <Override PartName="/ppt/slides/slide465.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39.xml" ContentType="application/vnd.openxmlformats-officedocument.presentationml.slide+xml"/>
  <Override PartName="/ppt/slides/slide86.xml" ContentType="application/vnd.openxmlformats-officedocument.presentationml.slide+xml"/>
  <Override PartName="/ppt/slides/slide257.xml" ContentType="application/vnd.openxmlformats-officedocument.presentationml.slide+xml"/>
  <Override PartName="/ppt/slides/slide320.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12.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notesSlides/notesSlide77.xml" ContentType="application/vnd.openxmlformats-officedocument.presentationml.notesSlide+xml"/>
  <Override PartName="/ppt/slides/slide235.xml" ContentType="application/vnd.openxmlformats-officedocument.presentationml.slide+xml"/>
  <Override PartName="/ppt/slides/slide282.xml" ContentType="application/vnd.openxmlformats-officedocument.presentationml.slide+xml"/>
  <Override PartName="/ppt/slides/slide421.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Override PartName="/ppt/slideLayouts/slideLayout16.xml" ContentType="application/vnd.openxmlformats-officedocument.presentationml.slideLayout+xml"/>
  <Override PartName="/ppt/notesSlides/notesSlide55.xml" ContentType="application/vnd.openxmlformats-officedocument.presentationml.notesSlide+xml"/>
  <Override PartName="/ppt/notesSlides/notesSlide111.xml" ContentType="application/vnd.openxmlformats-officedocument.presentationml.notesSlide+xml"/>
  <Override PartName="/ppt/slides/slide42.xml" ContentType="application/vnd.openxmlformats-officedocument.presentationml.slide+xml"/>
  <Override PartName="/ppt/slides/slide213.xml" ContentType="application/vnd.openxmlformats-officedocument.presentationml.slide+xml"/>
  <Override PartName="/ppt/slides/slide260.xml" ContentType="application/vnd.openxmlformats-officedocument.presentationml.slide+xml"/>
  <Override PartName="/ppt/slides/slide358.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544.xml" ContentType="application/vnd.openxmlformats-officedocument.presentationml.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notesSlides/notesSlide116.xml" ContentType="application/vnd.openxmlformats-officedocument.presentationml.notes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notesSlides/notesSlide24.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notesSlides/notesSlide87.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notesSlides/notesSlide121.xml" ContentType="application/vnd.openxmlformats-officedocument.presentationml.notesSlide+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notesSlides/notesSlide43.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notesSlides/notesSlide59.xml" ContentType="application/vnd.openxmlformats-officedocument.presentationml.notesSlide+xml"/>
  <Override PartName="/ppt/notesSlides/notesSlide115.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62.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notesSlides/notesSlide40.xml" ContentType="application/vnd.openxmlformats-officedocument.presentationml.notesSlide+xml"/>
  <Override PartName="/ppt/slides/slide343.xml" ContentType="application/vnd.openxmlformats-officedocument.presentationml.slide+xml"/>
  <Override PartName="/ppt/slides/slide390.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notesSlides/notesSlide78.xml" ContentType="application/vnd.openxmlformats-officedocument.presentationml.notes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Layouts/slideLayout17.xml" ContentType="application/vnd.openxmlformats-officedocument.presentationml.slideLayout+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theme/theme1.xml" ContentType="application/vnd.openxmlformats-officedocument.theme+xml"/>
  <Override PartName="/ppt/notesSlides/notesSlide56.xml" ContentType="application/vnd.openxmlformats-officedocument.presentationml.notesSlid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Layouts/slideLayout20.xml" ContentType="application/vnd.openxmlformats-officedocument.presentationml.slideLayout+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notesSlides/notesSlide28.xml" ContentType="application/vnd.openxmlformats-officedocument.presentationml.notesSlide+xml"/>
  <Override PartName="/ppt/notesSlides/notesSlide75.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479.xml" ContentType="application/vnd.openxmlformats-officedocument.presentationml.slide+xml"/>
  <Override PartName="/ppt/slides/slide542.xml" ContentType="application/vnd.openxmlformats-officedocument.presentationml.slide+xml"/>
  <Default Extension="vml" ContentType="application/vnd.openxmlformats-officedocument.vmlDrawing"/>
  <Override PartName="/ppt/notesSlides/notesSlide31.xml" ContentType="application/vnd.openxmlformats-officedocument.presentationml.notes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slides/slide520.xml" ContentType="application/vnd.openxmlformats-officedocument.presentationml.slide+xml"/>
  <Override PartName="/ppt/slides/slide78.xml" ContentType="application/vnd.openxmlformats-officedocument.presentationml.slide+xml"/>
  <Override PartName="/ppt/slides/slide312.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slides/slide558.xml" ContentType="application/vnd.openxmlformats-officedocument.presentationml.slide+xml"/>
  <Override PartName="/ppt/notesSlides/notesSlide47.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397.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slides/slide536.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61.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53.xml" ContentType="application/vnd.openxmlformats-officedocument.presentationml.slide+xml"/>
  <Override PartName="/ppt/slides/slide498.xml" ContentType="application/vnd.openxmlformats-officedocument.presentationml.slide+xml"/>
  <Override PartName="/ppt/notesSlides/notesSlide50.xml" ContentType="application/vnd.openxmlformats-officedocument.presentationml.notesSlide+xml"/>
  <Override PartName="/ppt/slides/slide145.xml" ContentType="application/vnd.openxmlformats-officedocument.presentationml.slide+xml"/>
  <Override PartName="/ppt/slides/slide192.xml" ContentType="application/vnd.openxmlformats-officedocument.presentationml.slide+xml"/>
  <Override PartName="/ppt/notesSlides/notesSlide119.xml" ContentType="application/vnd.openxmlformats-officedocument.presentationml.notesSlide+xml"/>
  <Override PartName="/ppt/slides/slide97.xml" ContentType="application/vnd.openxmlformats-officedocument.presentationml.slide+xml"/>
  <Override PartName="/ppt/slides/slide331.xml" ContentType="application/vnd.openxmlformats-officedocument.presentationml.slide+xml"/>
  <Override PartName="/ppt/slides/slide429.xml" ContentType="application/vnd.openxmlformats-officedocument.presentationml.slide+xml"/>
  <Override PartName="/ppt/slides/slide476.xml" ContentType="application/vnd.openxmlformats-officedocument.presentationml.slide+xml"/>
  <Override PartName="/ppt/slides/slide28.xml" ContentType="application/vnd.openxmlformats-officedocument.presentationml.slide+xml"/>
  <Override PartName="/ppt/slides/slide75.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68.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01.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Override PartName="/ppt/slides/slide369.xml" ContentType="application/vnd.openxmlformats-officedocument.presentationml.slide+xml"/>
  <Override PartName="/ppt/slides/slide432.xml" ContentType="application/vnd.openxmlformats-officedocument.presentationml.slide+xml"/>
  <Default Extension="jpeg" ContentType="image/jpeg"/>
  <Override PartName="/ppt/notesSlides/notesSlide100.xml" ContentType="application/vnd.openxmlformats-officedocument.presentationml.notesSlide+xml"/>
  <Override PartName="/ppt/slides/slide31.xml" ContentType="application/vnd.openxmlformats-officedocument.presentationml.slide+xml"/>
  <Override PartName="/ppt/slides/slide224.xml" ContentType="application/vnd.openxmlformats-officedocument.presentationml.slide+xml"/>
  <Override PartName="/ppt/slides/slide271.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notesSlides/notesSlide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Lst>
  <p:notesMasterIdLst>
    <p:notesMasterId r:id="rId579"/>
  </p:notesMasterIdLst>
  <p:sldIdLst>
    <p:sldId id="258" r:id="rId3"/>
    <p:sldId id="259" r:id="rId4"/>
    <p:sldId id="260" r:id="rId5"/>
    <p:sldId id="261" r:id="rId6"/>
    <p:sldId id="262" r:id="rId7"/>
    <p:sldId id="263" r:id="rId8"/>
    <p:sldId id="264" r:id="rId9"/>
    <p:sldId id="363" r:id="rId10"/>
    <p:sldId id="364" r:id="rId11"/>
    <p:sldId id="518" r:id="rId12"/>
    <p:sldId id="266" r:id="rId13"/>
    <p:sldId id="267" r:id="rId14"/>
    <p:sldId id="268" r:id="rId15"/>
    <p:sldId id="269" r:id="rId16"/>
    <p:sldId id="270" r:id="rId17"/>
    <p:sldId id="271" r:id="rId18"/>
    <p:sldId id="272" r:id="rId19"/>
    <p:sldId id="273" r:id="rId20"/>
    <p:sldId id="274" r:id="rId21"/>
    <p:sldId id="276" r:id="rId22"/>
    <p:sldId id="275" r:id="rId23"/>
    <p:sldId id="359" r:id="rId24"/>
    <p:sldId id="360" r:id="rId25"/>
    <p:sldId id="361" r:id="rId26"/>
    <p:sldId id="374" r:id="rId27"/>
    <p:sldId id="365" r:id="rId28"/>
    <p:sldId id="366" r:id="rId29"/>
    <p:sldId id="367" r:id="rId30"/>
    <p:sldId id="368" r:id="rId31"/>
    <p:sldId id="369" r:id="rId32"/>
    <p:sldId id="282" r:id="rId33"/>
    <p:sldId id="277" r:id="rId34"/>
    <p:sldId id="283" r:id="rId35"/>
    <p:sldId id="278" r:id="rId36"/>
    <p:sldId id="383" r:id="rId37"/>
    <p:sldId id="384" r:id="rId38"/>
    <p:sldId id="385" r:id="rId39"/>
    <p:sldId id="386" r:id="rId40"/>
    <p:sldId id="387" r:id="rId41"/>
    <p:sldId id="388" r:id="rId42"/>
    <p:sldId id="389" r:id="rId43"/>
    <p:sldId id="279" r:id="rId44"/>
    <p:sldId id="373" r:id="rId45"/>
    <p:sldId id="372" r:id="rId46"/>
    <p:sldId id="280" r:id="rId47"/>
    <p:sldId id="281" r:id="rId48"/>
    <p:sldId id="284" r:id="rId49"/>
    <p:sldId id="285" r:id="rId50"/>
    <p:sldId id="390" r:id="rId51"/>
    <p:sldId id="286" r:id="rId52"/>
    <p:sldId id="391" r:id="rId53"/>
    <p:sldId id="380" r:id="rId54"/>
    <p:sldId id="287" r:id="rId55"/>
    <p:sldId id="381" r:id="rId56"/>
    <p:sldId id="382" r:id="rId57"/>
    <p:sldId id="392" r:id="rId58"/>
    <p:sldId id="393" r:id="rId59"/>
    <p:sldId id="394" r:id="rId60"/>
    <p:sldId id="297" r:id="rId61"/>
    <p:sldId id="298" r:id="rId62"/>
    <p:sldId id="300" r:id="rId63"/>
    <p:sldId id="301" r:id="rId64"/>
    <p:sldId id="302" r:id="rId65"/>
    <p:sldId id="303" r:id="rId66"/>
    <p:sldId id="304" r:id="rId67"/>
    <p:sldId id="306" r:id="rId68"/>
    <p:sldId id="305" r:id="rId69"/>
    <p:sldId id="375" r:id="rId70"/>
    <p:sldId id="376" r:id="rId71"/>
    <p:sldId id="312" r:id="rId72"/>
    <p:sldId id="313" r:id="rId73"/>
    <p:sldId id="314" r:id="rId74"/>
    <p:sldId id="315" r:id="rId75"/>
    <p:sldId id="316" r:id="rId76"/>
    <p:sldId id="317" r:id="rId77"/>
    <p:sldId id="318" r:id="rId78"/>
    <p:sldId id="319" r:id="rId79"/>
    <p:sldId id="320" r:id="rId80"/>
    <p:sldId id="321" r:id="rId81"/>
    <p:sldId id="322" r:id="rId82"/>
    <p:sldId id="324" r:id="rId83"/>
    <p:sldId id="325" r:id="rId84"/>
    <p:sldId id="328" r:id="rId85"/>
    <p:sldId id="326" r:id="rId86"/>
    <p:sldId id="327" r:id="rId87"/>
    <p:sldId id="329" r:id="rId88"/>
    <p:sldId id="330" r:id="rId89"/>
    <p:sldId id="331" r:id="rId90"/>
    <p:sldId id="332" r:id="rId91"/>
    <p:sldId id="333" r:id="rId92"/>
    <p:sldId id="334" r:id="rId93"/>
    <p:sldId id="337" r:id="rId94"/>
    <p:sldId id="777" r:id="rId95"/>
    <p:sldId id="519" r:id="rId96"/>
    <p:sldId id="520" r:id="rId97"/>
    <p:sldId id="521" r:id="rId98"/>
    <p:sldId id="524" r:id="rId99"/>
    <p:sldId id="522" r:id="rId100"/>
    <p:sldId id="525" r:id="rId101"/>
    <p:sldId id="526" r:id="rId102"/>
    <p:sldId id="527" r:id="rId103"/>
    <p:sldId id="528" r:id="rId104"/>
    <p:sldId id="529" r:id="rId105"/>
    <p:sldId id="530" r:id="rId106"/>
    <p:sldId id="533" r:id="rId107"/>
    <p:sldId id="534" r:id="rId108"/>
    <p:sldId id="535" r:id="rId109"/>
    <p:sldId id="536" r:id="rId110"/>
    <p:sldId id="537" r:id="rId111"/>
    <p:sldId id="538" r:id="rId112"/>
    <p:sldId id="539" r:id="rId113"/>
    <p:sldId id="540" r:id="rId114"/>
    <p:sldId id="541" r:id="rId115"/>
    <p:sldId id="542" r:id="rId116"/>
    <p:sldId id="543" r:id="rId117"/>
    <p:sldId id="544" r:id="rId118"/>
    <p:sldId id="545" r:id="rId119"/>
    <p:sldId id="546" r:id="rId120"/>
    <p:sldId id="549" r:id="rId121"/>
    <p:sldId id="550" r:id="rId122"/>
    <p:sldId id="551" r:id="rId123"/>
    <p:sldId id="552" r:id="rId124"/>
    <p:sldId id="553" r:id="rId125"/>
    <p:sldId id="554" r:id="rId126"/>
    <p:sldId id="557" r:id="rId127"/>
    <p:sldId id="559" r:id="rId128"/>
    <p:sldId id="560" r:id="rId129"/>
    <p:sldId id="561" r:id="rId130"/>
    <p:sldId id="562" r:id="rId131"/>
    <p:sldId id="563" r:id="rId132"/>
    <p:sldId id="564" r:id="rId133"/>
    <p:sldId id="567" r:id="rId134"/>
    <p:sldId id="568" r:id="rId135"/>
    <p:sldId id="569" r:id="rId136"/>
    <p:sldId id="570" r:id="rId137"/>
    <p:sldId id="571" r:id="rId138"/>
    <p:sldId id="572" r:id="rId139"/>
    <p:sldId id="573" r:id="rId140"/>
    <p:sldId id="574" r:id="rId141"/>
    <p:sldId id="576" r:id="rId142"/>
    <p:sldId id="577" r:id="rId143"/>
    <p:sldId id="578" r:id="rId144"/>
    <p:sldId id="579" r:id="rId145"/>
    <p:sldId id="583" r:id="rId146"/>
    <p:sldId id="584" r:id="rId147"/>
    <p:sldId id="585" r:id="rId148"/>
    <p:sldId id="586" r:id="rId149"/>
    <p:sldId id="587" r:id="rId150"/>
    <p:sldId id="588" r:id="rId151"/>
    <p:sldId id="589" r:id="rId152"/>
    <p:sldId id="590" r:id="rId153"/>
    <p:sldId id="591" r:id="rId154"/>
    <p:sldId id="592" r:id="rId155"/>
    <p:sldId id="593" r:id="rId156"/>
    <p:sldId id="596" r:id="rId157"/>
    <p:sldId id="597" r:id="rId158"/>
    <p:sldId id="599" r:id="rId159"/>
    <p:sldId id="600" r:id="rId160"/>
    <p:sldId id="601" r:id="rId161"/>
    <p:sldId id="604" r:id="rId162"/>
    <p:sldId id="605" r:id="rId163"/>
    <p:sldId id="606" r:id="rId164"/>
    <p:sldId id="607" r:id="rId165"/>
    <p:sldId id="608" r:id="rId166"/>
    <p:sldId id="609" r:id="rId167"/>
    <p:sldId id="616" r:id="rId168"/>
    <p:sldId id="617" r:id="rId169"/>
    <p:sldId id="620" r:id="rId170"/>
    <p:sldId id="621" r:id="rId171"/>
    <p:sldId id="622" r:id="rId172"/>
    <p:sldId id="623" r:id="rId173"/>
    <p:sldId id="625" r:id="rId174"/>
    <p:sldId id="627" r:id="rId175"/>
    <p:sldId id="628" r:id="rId176"/>
    <p:sldId id="631" r:id="rId177"/>
    <p:sldId id="632" r:id="rId178"/>
    <p:sldId id="634" r:id="rId179"/>
    <p:sldId id="635" r:id="rId180"/>
    <p:sldId id="636" r:id="rId181"/>
    <p:sldId id="637" r:id="rId182"/>
    <p:sldId id="638" r:id="rId183"/>
    <p:sldId id="639" r:id="rId184"/>
    <p:sldId id="640" r:id="rId185"/>
    <p:sldId id="641" r:id="rId186"/>
    <p:sldId id="642" r:id="rId187"/>
    <p:sldId id="643" r:id="rId188"/>
    <p:sldId id="645" r:id="rId189"/>
    <p:sldId id="649" r:id="rId190"/>
    <p:sldId id="650" r:id="rId191"/>
    <p:sldId id="651" r:id="rId192"/>
    <p:sldId id="652" r:id="rId193"/>
    <p:sldId id="653" r:id="rId194"/>
    <p:sldId id="654" r:id="rId195"/>
    <p:sldId id="655" r:id="rId196"/>
    <p:sldId id="656" r:id="rId197"/>
    <p:sldId id="659" r:id="rId198"/>
    <p:sldId id="661" r:id="rId199"/>
    <p:sldId id="662" r:id="rId200"/>
    <p:sldId id="663" r:id="rId201"/>
    <p:sldId id="664" r:id="rId202"/>
    <p:sldId id="665" r:id="rId203"/>
    <p:sldId id="666" r:id="rId204"/>
    <p:sldId id="667" r:id="rId205"/>
    <p:sldId id="713" r:id="rId206"/>
    <p:sldId id="714" r:id="rId207"/>
    <p:sldId id="715" r:id="rId208"/>
    <p:sldId id="716" r:id="rId209"/>
    <p:sldId id="717" r:id="rId210"/>
    <p:sldId id="718" r:id="rId211"/>
    <p:sldId id="719" r:id="rId212"/>
    <p:sldId id="720" r:id="rId213"/>
    <p:sldId id="721" r:id="rId214"/>
    <p:sldId id="722" r:id="rId215"/>
    <p:sldId id="723" r:id="rId216"/>
    <p:sldId id="724" r:id="rId217"/>
    <p:sldId id="725" r:id="rId218"/>
    <p:sldId id="726" r:id="rId219"/>
    <p:sldId id="727" r:id="rId220"/>
    <p:sldId id="728" r:id="rId221"/>
    <p:sldId id="729" r:id="rId222"/>
    <p:sldId id="730" r:id="rId223"/>
    <p:sldId id="732" r:id="rId224"/>
    <p:sldId id="734" r:id="rId225"/>
    <p:sldId id="735" r:id="rId226"/>
    <p:sldId id="878" r:id="rId227"/>
    <p:sldId id="879" r:id="rId228"/>
    <p:sldId id="880" r:id="rId229"/>
    <p:sldId id="881" r:id="rId230"/>
    <p:sldId id="882" r:id="rId231"/>
    <p:sldId id="883" r:id="rId232"/>
    <p:sldId id="884" r:id="rId233"/>
    <p:sldId id="885" r:id="rId234"/>
    <p:sldId id="886" r:id="rId235"/>
    <p:sldId id="887" r:id="rId236"/>
    <p:sldId id="888" r:id="rId237"/>
    <p:sldId id="889" r:id="rId238"/>
    <p:sldId id="890" r:id="rId239"/>
    <p:sldId id="891" r:id="rId240"/>
    <p:sldId id="892" r:id="rId241"/>
    <p:sldId id="893" r:id="rId242"/>
    <p:sldId id="894" r:id="rId243"/>
    <p:sldId id="895" r:id="rId244"/>
    <p:sldId id="896" r:id="rId245"/>
    <p:sldId id="897" r:id="rId246"/>
    <p:sldId id="898" r:id="rId247"/>
    <p:sldId id="899" r:id="rId248"/>
    <p:sldId id="900" r:id="rId249"/>
    <p:sldId id="901" r:id="rId250"/>
    <p:sldId id="902" r:id="rId251"/>
    <p:sldId id="903" r:id="rId252"/>
    <p:sldId id="904" r:id="rId253"/>
    <p:sldId id="905" r:id="rId254"/>
    <p:sldId id="906" r:id="rId255"/>
    <p:sldId id="907" r:id="rId256"/>
    <p:sldId id="908" r:id="rId257"/>
    <p:sldId id="909" r:id="rId258"/>
    <p:sldId id="910" r:id="rId259"/>
    <p:sldId id="876" r:id="rId260"/>
    <p:sldId id="708" r:id="rId261"/>
    <p:sldId id="684" r:id="rId262"/>
    <p:sldId id="685" r:id="rId263"/>
    <p:sldId id="686" r:id="rId264"/>
    <p:sldId id="687" r:id="rId265"/>
    <p:sldId id="688" r:id="rId266"/>
    <p:sldId id="689" r:id="rId267"/>
    <p:sldId id="690" r:id="rId268"/>
    <p:sldId id="691" r:id="rId269"/>
    <p:sldId id="693" r:id="rId270"/>
    <p:sldId id="694" r:id="rId271"/>
    <p:sldId id="699" r:id="rId272"/>
    <p:sldId id="701" r:id="rId273"/>
    <p:sldId id="702" r:id="rId274"/>
    <p:sldId id="703" r:id="rId275"/>
    <p:sldId id="704" r:id="rId276"/>
    <p:sldId id="705" r:id="rId277"/>
    <p:sldId id="706" r:id="rId278"/>
    <p:sldId id="911" r:id="rId279"/>
    <p:sldId id="912" r:id="rId280"/>
    <p:sldId id="913" r:id="rId281"/>
    <p:sldId id="914" r:id="rId282"/>
    <p:sldId id="915" r:id="rId283"/>
    <p:sldId id="916" r:id="rId284"/>
    <p:sldId id="917" r:id="rId285"/>
    <p:sldId id="918" r:id="rId286"/>
    <p:sldId id="919" r:id="rId287"/>
    <p:sldId id="920" r:id="rId288"/>
    <p:sldId id="921" r:id="rId289"/>
    <p:sldId id="922" r:id="rId290"/>
    <p:sldId id="923" r:id="rId291"/>
    <p:sldId id="924" r:id="rId292"/>
    <p:sldId id="925" r:id="rId293"/>
    <p:sldId id="926" r:id="rId294"/>
    <p:sldId id="927" r:id="rId295"/>
    <p:sldId id="928" r:id="rId296"/>
    <p:sldId id="929" r:id="rId297"/>
    <p:sldId id="930" r:id="rId298"/>
    <p:sldId id="931" r:id="rId299"/>
    <p:sldId id="932" r:id="rId300"/>
    <p:sldId id="933" r:id="rId301"/>
    <p:sldId id="934" r:id="rId302"/>
    <p:sldId id="935" r:id="rId303"/>
    <p:sldId id="936" r:id="rId304"/>
    <p:sldId id="937" r:id="rId305"/>
    <p:sldId id="938" r:id="rId306"/>
    <p:sldId id="939" r:id="rId307"/>
    <p:sldId id="940" r:id="rId308"/>
    <p:sldId id="941" r:id="rId309"/>
    <p:sldId id="942" r:id="rId310"/>
    <p:sldId id="943" r:id="rId311"/>
    <p:sldId id="944" r:id="rId312"/>
    <p:sldId id="945" r:id="rId313"/>
    <p:sldId id="946" r:id="rId314"/>
    <p:sldId id="683" r:id="rId315"/>
    <p:sldId id="709" r:id="rId316"/>
    <p:sldId id="710" r:id="rId317"/>
    <p:sldId id="738" r:id="rId318"/>
    <p:sldId id="739" r:id="rId319"/>
    <p:sldId id="740" r:id="rId320"/>
    <p:sldId id="742" r:id="rId321"/>
    <p:sldId id="743" r:id="rId322"/>
    <p:sldId id="744" r:id="rId323"/>
    <p:sldId id="750" r:id="rId324"/>
    <p:sldId id="751" r:id="rId325"/>
    <p:sldId id="752" r:id="rId326"/>
    <p:sldId id="753" r:id="rId327"/>
    <p:sldId id="754" r:id="rId328"/>
    <p:sldId id="755" r:id="rId329"/>
    <p:sldId id="757" r:id="rId330"/>
    <p:sldId id="758" r:id="rId331"/>
    <p:sldId id="764" r:id="rId332"/>
    <p:sldId id="766" r:id="rId333"/>
    <p:sldId id="767" r:id="rId334"/>
    <p:sldId id="768" r:id="rId335"/>
    <p:sldId id="774" r:id="rId336"/>
    <p:sldId id="775" r:id="rId337"/>
    <p:sldId id="776" r:id="rId338"/>
    <p:sldId id="947" r:id="rId339"/>
    <p:sldId id="948" r:id="rId340"/>
    <p:sldId id="949" r:id="rId341"/>
    <p:sldId id="950" r:id="rId342"/>
    <p:sldId id="951" r:id="rId343"/>
    <p:sldId id="952" r:id="rId344"/>
    <p:sldId id="953" r:id="rId345"/>
    <p:sldId id="954" r:id="rId346"/>
    <p:sldId id="338" r:id="rId347"/>
    <p:sldId id="342" r:id="rId348"/>
    <p:sldId id="343" r:id="rId349"/>
    <p:sldId id="339" r:id="rId350"/>
    <p:sldId id="340" r:id="rId351"/>
    <p:sldId id="344" r:id="rId352"/>
    <p:sldId id="341" r:id="rId353"/>
    <p:sldId id="345" r:id="rId354"/>
    <p:sldId id="346" r:id="rId355"/>
    <p:sldId id="347" r:id="rId356"/>
    <p:sldId id="348" r:id="rId357"/>
    <p:sldId id="349" r:id="rId358"/>
    <p:sldId id="350" r:id="rId359"/>
    <p:sldId id="351" r:id="rId360"/>
    <p:sldId id="352" r:id="rId361"/>
    <p:sldId id="354" r:id="rId362"/>
    <p:sldId id="355" r:id="rId363"/>
    <p:sldId id="356" r:id="rId364"/>
    <p:sldId id="405" r:id="rId365"/>
    <p:sldId id="406" r:id="rId366"/>
    <p:sldId id="407" r:id="rId367"/>
    <p:sldId id="408" r:id="rId368"/>
    <p:sldId id="409" r:id="rId369"/>
    <p:sldId id="410" r:id="rId370"/>
    <p:sldId id="411" r:id="rId371"/>
    <p:sldId id="412" r:id="rId372"/>
    <p:sldId id="441" r:id="rId373"/>
    <p:sldId id="444" r:id="rId374"/>
    <p:sldId id="445" r:id="rId375"/>
    <p:sldId id="446" r:id="rId376"/>
    <p:sldId id="448" r:id="rId377"/>
    <p:sldId id="449" r:id="rId378"/>
    <p:sldId id="450" r:id="rId379"/>
    <p:sldId id="451" r:id="rId380"/>
    <p:sldId id="452" r:id="rId381"/>
    <p:sldId id="453" r:id="rId382"/>
    <p:sldId id="454" r:id="rId383"/>
    <p:sldId id="455" r:id="rId384"/>
    <p:sldId id="457" r:id="rId385"/>
    <p:sldId id="458" r:id="rId386"/>
    <p:sldId id="459" r:id="rId387"/>
    <p:sldId id="357" r:id="rId388"/>
    <p:sldId id="358" r:id="rId389"/>
    <p:sldId id="395" r:id="rId390"/>
    <p:sldId id="398" r:id="rId391"/>
    <p:sldId id="399" r:id="rId392"/>
    <p:sldId id="400" r:id="rId393"/>
    <p:sldId id="397" r:id="rId394"/>
    <p:sldId id="396" r:id="rId395"/>
    <p:sldId id="401" r:id="rId396"/>
    <p:sldId id="402" r:id="rId397"/>
    <p:sldId id="403" r:id="rId398"/>
    <p:sldId id="404" r:id="rId399"/>
    <p:sldId id="780" r:id="rId400"/>
    <p:sldId id="781" r:id="rId401"/>
    <p:sldId id="782" r:id="rId402"/>
    <p:sldId id="783" r:id="rId403"/>
    <p:sldId id="784" r:id="rId404"/>
    <p:sldId id="785" r:id="rId405"/>
    <p:sldId id="786" r:id="rId406"/>
    <p:sldId id="787" r:id="rId407"/>
    <p:sldId id="788" r:id="rId408"/>
    <p:sldId id="789" r:id="rId409"/>
    <p:sldId id="790" r:id="rId410"/>
    <p:sldId id="791" r:id="rId411"/>
    <p:sldId id="792" r:id="rId412"/>
    <p:sldId id="793" r:id="rId413"/>
    <p:sldId id="794" r:id="rId414"/>
    <p:sldId id="795" r:id="rId415"/>
    <p:sldId id="796" r:id="rId416"/>
    <p:sldId id="797" r:id="rId417"/>
    <p:sldId id="798" r:id="rId418"/>
    <p:sldId id="799" r:id="rId419"/>
    <p:sldId id="800" r:id="rId420"/>
    <p:sldId id="801" r:id="rId421"/>
    <p:sldId id="802" r:id="rId422"/>
    <p:sldId id="803" r:id="rId423"/>
    <p:sldId id="804" r:id="rId424"/>
    <p:sldId id="805" r:id="rId425"/>
    <p:sldId id="806" r:id="rId426"/>
    <p:sldId id="807" r:id="rId427"/>
    <p:sldId id="808" r:id="rId428"/>
    <p:sldId id="809" r:id="rId429"/>
    <p:sldId id="810" r:id="rId430"/>
    <p:sldId id="811" r:id="rId431"/>
    <p:sldId id="812" r:id="rId432"/>
    <p:sldId id="813" r:id="rId433"/>
    <p:sldId id="814" r:id="rId434"/>
    <p:sldId id="815" r:id="rId435"/>
    <p:sldId id="816" r:id="rId436"/>
    <p:sldId id="817" r:id="rId437"/>
    <p:sldId id="818" r:id="rId438"/>
    <p:sldId id="819" r:id="rId439"/>
    <p:sldId id="820" r:id="rId440"/>
    <p:sldId id="821" r:id="rId441"/>
    <p:sldId id="822" r:id="rId442"/>
    <p:sldId id="823" r:id="rId443"/>
    <p:sldId id="824" r:id="rId444"/>
    <p:sldId id="825" r:id="rId445"/>
    <p:sldId id="826" r:id="rId446"/>
    <p:sldId id="827" r:id="rId447"/>
    <p:sldId id="828" r:id="rId448"/>
    <p:sldId id="829" r:id="rId449"/>
    <p:sldId id="830" r:id="rId450"/>
    <p:sldId id="831" r:id="rId451"/>
    <p:sldId id="832" r:id="rId452"/>
    <p:sldId id="833" r:id="rId453"/>
    <p:sldId id="834" r:id="rId454"/>
    <p:sldId id="835" r:id="rId455"/>
    <p:sldId id="836" r:id="rId456"/>
    <p:sldId id="837" r:id="rId457"/>
    <p:sldId id="838" r:id="rId458"/>
    <p:sldId id="839" r:id="rId459"/>
    <p:sldId id="840" r:id="rId460"/>
    <p:sldId id="841" r:id="rId461"/>
    <p:sldId id="842" r:id="rId462"/>
    <p:sldId id="843" r:id="rId463"/>
    <p:sldId id="844" r:id="rId464"/>
    <p:sldId id="845" r:id="rId465"/>
    <p:sldId id="846" r:id="rId466"/>
    <p:sldId id="847" r:id="rId467"/>
    <p:sldId id="848" r:id="rId468"/>
    <p:sldId id="849" r:id="rId469"/>
    <p:sldId id="850" r:id="rId470"/>
    <p:sldId id="851" r:id="rId471"/>
    <p:sldId id="852" r:id="rId472"/>
    <p:sldId id="853" r:id="rId473"/>
    <p:sldId id="854" r:id="rId474"/>
    <p:sldId id="855" r:id="rId475"/>
    <p:sldId id="856" r:id="rId476"/>
    <p:sldId id="857" r:id="rId477"/>
    <p:sldId id="858" r:id="rId478"/>
    <p:sldId id="859" r:id="rId479"/>
    <p:sldId id="860" r:id="rId480"/>
    <p:sldId id="861" r:id="rId481"/>
    <p:sldId id="862" r:id="rId482"/>
    <p:sldId id="863" r:id="rId483"/>
    <p:sldId id="864" r:id="rId484"/>
    <p:sldId id="865" r:id="rId485"/>
    <p:sldId id="866" r:id="rId486"/>
    <p:sldId id="867" r:id="rId487"/>
    <p:sldId id="868" r:id="rId488"/>
    <p:sldId id="869" r:id="rId489"/>
    <p:sldId id="870" r:id="rId490"/>
    <p:sldId id="871" r:id="rId491"/>
    <p:sldId id="872" r:id="rId492"/>
    <p:sldId id="873" r:id="rId493"/>
    <p:sldId id="874" r:id="rId494"/>
    <p:sldId id="413" r:id="rId495"/>
    <p:sldId id="414" r:id="rId496"/>
    <p:sldId id="415" r:id="rId497"/>
    <p:sldId id="416" r:id="rId498"/>
    <p:sldId id="417" r:id="rId499"/>
    <p:sldId id="418" r:id="rId500"/>
    <p:sldId id="419" r:id="rId501"/>
    <p:sldId id="420" r:id="rId502"/>
    <p:sldId id="421" r:id="rId503"/>
    <p:sldId id="422" r:id="rId504"/>
    <p:sldId id="423" r:id="rId505"/>
    <p:sldId id="424" r:id="rId506"/>
    <p:sldId id="425" r:id="rId507"/>
    <p:sldId id="426" r:id="rId508"/>
    <p:sldId id="427" r:id="rId509"/>
    <p:sldId id="428" r:id="rId510"/>
    <p:sldId id="429" r:id="rId511"/>
    <p:sldId id="430" r:id="rId512"/>
    <p:sldId id="431" r:id="rId513"/>
    <p:sldId id="432" r:id="rId514"/>
    <p:sldId id="433" r:id="rId515"/>
    <p:sldId id="435" r:id="rId516"/>
    <p:sldId id="436" r:id="rId517"/>
    <p:sldId id="437" r:id="rId518"/>
    <p:sldId id="438" r:id="rId519"/>
    <p:sldId id="439" r:id="rId520"/>
    <p:sldId id="440" r:id="rId521"/>
    <p:sldId id="460" r:id="rId522"/>
    <p:sldId id="461" r:id="rId523"/>
    <p:sldId id="462" r:id="rId524"/>
    <p:sldId id="463" r:id="rId525"/>
    <p:sldId id="464" r:id="rId526"/>
    <p:sldId id="465" r:id="rId527"/>
    <p:sldId id="466" r:id="rId528"/>
    <p:sldId id="467" r:id="rId529"/>
    <p:sldId id="468" r:id="rId530"/>
    <p:sldId id="469" r:id="rId531"/>
    <p:sldId id="470" r:id="rId532"/>
    <p:sldId id="471" r:id="rId533"/>
    <p:sldId id="472" r:id="rId534"/>
    <p:sldId id="473" r:id="rId535"/>
    <p:sldId id="474" r:id="rId536"/>
    <p:sldId id="475" r:id="rId537"/>
    <p:sldId id="476" r:id="rId538"/>
    <p:sldId id="477" r:id="rId539"/>
    <p:sldId id="478" r:id="rId540"/>
    <p:sldId id="479" r:id="rId541"/>
    <p:sldId id="480" r:id="rId542"/>
    <p:sldId id="481" r:id="rId543"/>
    <p:sldId id="482" r:id="rId544"/>
    <p:sldId id="483" r:id="rId545"/>
    <p:sldId id="484" r:id="rId546"/>
    <p:sldId id="485" r:id="rId547"/>
    <p:sldId id="486" r:id="rId548"/>
    <p:sldId id="488" r:id="rId549"/>
    <p:sldId id="489" r:id="rId550"/>
    <p:sldId id="490" r:id="rId551"/>
    <p:sldId id="491" r:id="rId552"/>
    <p:sldId id="492" r:id="rId553"/>
    <p:sldId id="493" r:id="rId554"/>
    <p:sldId id="494" r:id="rId555"/>
    <p:sldId id="495" r:id="rId556"/>
    <p:sldId id="496" r:id="rId557"/>
    <p:sldId id="497" r:id="rId558"/>
    <p:sldId id="498" r:id="rId559"/>
    <p:sldId id="499" r:id="rId560"/>
    <p:sldId id="500" r:id="rId561"/>
    <p:sldId id="501" r:id="rId562"/>
    <p:sldId id="502" r:id="rId563"/>
    <p:sldId id="503" r:id="rId564"/>
    <p:sldId id="504" r:id="rId565"/>
    <p:sldId id="505" r:id="rId566"/>
    <p:sldId id="506" r:id="rId567"/>
    <p:sldId id="507" r:id="rId568"/>
    <p:sldId id="508" r:id="rId569"/>
    <p:sldId id="509" r:id="rId570"/>
    <p:sldId id="510" r:id="rId571"/>
    <p:sldId id="511" r:id="rId572"/>
    <p:sldId id="512" r:id="rId573"/>
    <p:sldId id="513" r:id="rId574"/>
    <p:sldId id="514" r:id="rId575"/>
    <p:sldId id="515" r:id="rId576"/>
    <p:sldId id="516" r:id="rId577"/>
    <p:sldId id="517" r:id="rId5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2324E68F-16ED-4624-B400-189B412A2FF9}">
          <p14:sldIdLst>
            <p14:sldId id="258"/>
            <p14:sldId id="259"/>
            <p14:sldId id="260"/>
            <p14:sldId id="261"/>
            <p14:sldId id="262"/>
            <p14:sldId id="263"/>
            <p14:sldId id="264"/>
            <p14:sldId id="363"/>
            <p14:sldId id="364"/>
            <p14:sldId id="518"/>
            <p14:sldId id="266"/>
            <p14:sldId id="267"/>
            <p14:sldId id="268"/>
            <p14:sldId id="269"/>
            <p14:sldId id="270"/>
            <p14:sldId id="271"/>
            <p14:sldId id="272"/>
            <p14:sldId id="273"/>
            <p14:sldId id="274"/>
            <p14:sldId id="276"/>
            <p14:sldId id="275"/>
            <p14:sldId id="359"/>
            <p14:sldId id="360"/>
            <p14:sldId id="361"/>
            <p14:sldId id="374"/>
            <p14:sldId id="365"/>
            <p14:sldId id="366"/>
            <p14:sldId id="367"/>
            <p14:sldId id="368"/>
            <p14:sldId id="369"/>
            <p14:sldId id="282"/>
            <p14:sldId id="277"/>
            <p14:sldId id="283"/>
            <p14:sldId id="278"/>
            <p14:sldId id="383"/>
            <p14:sldId id="384"/>
            <p14:sldId id="385"/>
            <p14:sldId id="386"/>
            <p14:sldId id="387"/>
            <p14:sldId id="388"/>
            <p14:sldId id="389"/>
            <p14:sldId id="279"/>
            <p14:sldId id="373"/>
            <p14:sldId id="372"/>
            <p14:sldId id="280"/>
            <p14:sldId id="281"/>
            <p14:sldId id="284"/>
            <p14:sldId id="285"/>
            <p14:sldId id="390"/>
            <p14:sldId id="286"/>
            <p14:sldId id="391"/>
            <p14:sldId id="380"/>
            <p14:sldId id="287"/>
            <p14:sldId id="381"/>
            <p14:sldId id="382"/>
            <p14:sldId id="392"/>
            <p14:sldId id="393"/>
            <p14:sldId id="394"/>
            <p14:sldId id="297"/>
            <p14:sldId id="298"/>
            <p14:sldId id="300"/>
            <p14:sldId id="301"/>
            <p14:sldId id="302"/>
            <p14:sldId id="303"/>
            <p14:sldId id="304"/>
            <p14:sldId id="306"/>
            <p14:sldId id="305"/>
            <p14:sldId id="375"/>
            <p14:sldId id="376"/>
            <p14:sldId id="312"/>
            <p14:sldId id="313"/>
            <p14:sldId id="314"/>
            <p14:sldId id="315"/>
          </p14:sldIdLst>
        </p14:section>
        <p14:section name="Untitled Section" id="{B2F14336-25E3-4424-9668-AF0FD89813BC}">
          <p14:sldIdLst>
            <p14:sldId id="316"/>
            <p14:sldId id="317"/>
            <p14:sldId id="318"/>
            <p14:sldId id="319"/>
            <p14:sldId id="320"/>
            <p14:sldId id="321"/>
            <p14:sldId id="322"/>
            <p14:sldId id="324"/>
            <p14:sldId id="325"/>
            <p14:sldId id="328"/>
            <p14:sldId id="326"/>
            <p14:sldId id="327"/>
            <p14:sldId id="329"/>
            <p14:sldId id="330"/>
            <p14:sldId id="331"/>
            <p14:sldId id="332"/>
            <p14:sldId id="333"/>
            <p14:sldId id="334"/>
            <p14:sldId id="337"/>
            <p14:sldId id="777"/>
            <p14:sldId id="519"/>
            <p14:sldId id="520"/>
            <p14:sldId id="521"/>
            <p14:sldId id="524"/>
            <p14:sldId id="522"/>
            <p14:sldId id="525"/>
            <p14:sldId id="526"/>
            <p14:sldId id="527"/>
            <p14:sldId id="528"/>
            <p14:sldId id="529"/>
            <p14:sldId id="530"/>
            <p14:sldId id="533"/>
            <p14:sldId id="534"/>
            <p14:sldId id="535"/>
            <p14:sldId id="536"/>
            <p14:sldId id="537"/>
            <p14:sldId id="538"/>
            <p14:sldId id="539"/>
            <p14:sldId id="540"/>
            <p14:sldId id="541"/>
            <p14:sldId id="542"/>
            <p14:sldId id="543"/>
            <p14:sldId id="544"/>
            <p14:sldId id="545"/>
            <p14:sldId id="546"/>
            <p14:sldId id="549"/>
            <p14:sldId id="550"/>
            <p14:sldId id="551"/>
            <p14:sldId id="552"/>
            <p14:sldId id="553"/>
            <p14:sldId id="554"/>
            <p14:sldId id="557"/>
            <p14:sldId id="559"/>
            <p14:sldId id="560"/>
            <p14:sldId id="561"/>
            <p14:sldId id="562"/>
            <p14:sldId id="563"/>
            <p14:sldId id="564"/>
            <p14:sldId id="567"/>
            <p14:sldId id="568"/>
            <p14:sldId id="569"/>
            <p14:sldId id="570"/>
            <p14:sldId id="571"/>
            <p14:sldId id="572"/>
            <p14:sldId id="573"/>
            <p14:sldId id="574"/>
            <p14:sldId id="576"/>
            <p14:sldId id="577"/>
            <p14:sldId id="578"/>
            <p14:sldId id="579"/>
            <p14:sldId id="583"/>
            <p14:sldId id="584"/>
            <p14:sldId id="585"/>
            <p14:sldId id="586"/>
            <p14:sldId id="587"/>
            <p14:sldId id="588"/>
            <p14:sldId id="589"/>
            <p14:sldId id="590"/>
            <p14:sldId id="591"/>
            <p14:sldId id="592"/>
            <p14:sldId id="593"/>
            <p14:sldId id="596"/>
            <p14:sldId id="597"/>
            <p14:sldId id="599"/>
            <p14:sldId id="600"/>
            <p14:sldId id="601"/>
            <p14:sldId id="604"/>
            <p14:sldId id="605"/>
            <p14:sldId id="606"/>
            <p14:sldId id="607"/>
            <p14:sldId id="608"/>
            <p14:sldId id="609"/>
            <p14:sldId id="616"/>
            <p14:sldId id="617"/>
            <p14:sldId id="620"/>
            <p14:sldId id="621"/>
            <p14:sldId id="622"/>
            <p14:sldId id="623"/>
            <p14:sldId id="625"/>
            <p14:sldId id="627"/>
            <p14:sldId id="628"/>
            <p14:sldId id="631"/>
            <p14:sldId id="632"/>
            <p14:sldId id="634"/>
            <p14:sldId id="635"/>
            <p14:sldId id="636"/>
            <p14:sldId id="637"/>
            <p14:sldId id="638"/>
            <p14:sldId id="639"/>
            <p14:sldId id="640"/>
            <p14:sldId id="641"/>
            <p14:sldId id="642"/>
            <p14:sldId id="643"/>
            <p14:sldId id="645"/>
            <p14:sldId id="649"/>
            <p14:sldId id="650"/>
            <p14:sldId id="651"/>
            <p14:sldId id="652"/>
            <p14:sldId id="653"/>
            <p14:sldId id="654"/>
            <p14:sldId id="655"/>
            <p14:sldId id="656"/>
            <p14:sldId id="659"/>
            <p14:sldId id="661"/>
            <p14:sldId id="662"/>
            <p14:sldId id="663"/>
            <p14:sldId id="664"/>
            <p14:sldId id="665"/>
            <p14:sldId id="666"/>
            <p14:sldId id="667"/>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2"/>
            <p14:sldId id="734"/>
            <p14:sldId id="735"/>
            <p14:sldId id="878"/>
            <p14:sldId id="879"/>
            <p14:sldId id="880"/>
            <p14:sldId id="881"/>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910"/>
            <p14:sldId id="876"/>
            <p14:sldId id="708"/>
            <p14:sldId id="684"/>
            <p14:sldId id="685"/>
            <p14:sldId id="686"/>
            <p14:sldId id="687"/>
            <p14:sldId id="688"/>
            <p14:sldId id="689"/>
            <p14:sldId id="690"/>
            <p14:sldId id="691"/>
            <p14:sldId id="693"/>
            <p14:sldId id="694"/>
            <p14:sldId id="699"/>
            <p14:sldId id="701"/>
            <p14:sldId id="702"/>
            <p14:sldId id="703"/>
            <p14:sldId id="704"/>
            <p14:sldId id="705"/>
            <p14:sldId id="706"/>
            <p14:sldId id="683"/>
            <p14:sldId id="709"/>
            <p14:sldId id="710"/>
            <p14:sldId id="738"/>
            <p14:sldId id="739"/>
            <p14:sldId id="740"/>
            <p14:sldId id="742"/>
            <p14:sldId id="743"/>
            <p14:sldId id="744"/>
            <p14:sldId id="750"/>
            <p14:sldId id="751"/>
            <p14:sldId id="752"/>
            <p14:sldId id="753"/>
            <p14:sldId id="754"/>
            <p14:sldId id="755"/>
            <p14:sldId id="757"/>
            <p14:sldId id="758"/>
            <p14:sldId id="764"/>
            <p14:sldId id="766"/>
            <p14:sldId id="767"/>
            <p14:sldId id="768"/>
            <p14:sldId id="774"/>
            <p14:sldId id="775"/>
            <p14:sldId id="776"/>
            <p14:sldId id="338"/>
            <p14:sldId id="342"/>
            <p14:sldId id="343"/>
            <p14:sldId id="339"/>
          </p14:sldIdLst>
        </p14:section>
        <p14:section name="Untitled Section" id="{DE32B5AF-5511-4817-AD7D-21829D399BA5}">
          <p14:sldIdLst>
            <p14:sldId id="340"/>
            <p14:sldId id="344"/>
            <p14:sldId id="341"/>
            <p14:sldId id="345"/>
            <p14:sldId id="346"/>
            <p14:sldId id="347"/>
            <p14:sldId id="348"/>
            <p14:sldId id="349"/>
            <p14:sldId id="350"/>
            <p14:sldId id="351"/>
            <p14:sldId id="352"/>
            <p14:sldId id="354"/>
            <p14:sldId id="355"/>
            <p14:sldId id="356"/>
            <p14:sldId id="405"/>
            <p14:sldId id="406"/>
            <p14:sldId id="407"/>
            <p14:sldId id="408"/>
            <p14:sldId id="409"/>
            <p14:sldId id="410"/>
            <p14:sldId id="411"/>
            <p14:sldId id="412"/>
            <p14:sldId id="441"/>
            <p14:sldId id="444"/>
            <p14:sldId id="445"/>
            <p14:sldId id="446"/>
            <p14:sldId id="448"/>
            <p14:sldId id="449"/>
            <p14:sldId id="450"/>
            <p14:sldId id="451"/>
            <p14:sldId id="452"/>
            <p14:sldId id="453"/>
            <p14:sldId id="454"/>
            <p14:sldId id="455"/>
            <p14:sldId id="457"/>
            <p14:sldId id="458"/>
            <p14:sldId id="459"/>
            <p14:sldId id="357"/>
            <p14:sldId id="358"/>
            <p14:sldId id="395"/>
            <p14:sldId id="398"/>
            <p14:sldId id="399"/>
            <p14:sldId id="400"/>
            <p14:sldId id="397"/>
            <p14:sldId id="396"/>
            <p14:sldId id="401"/>
            <p14:sldId id="402"/>
            <p14:sldId id="403"/>
            <p14:sldId id="404"/>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48"/>
            <p14:sldId id="849"/>
            <p14:sldId id="850"/>
            <p14:sldId id="851"/>
            <p14:sldId id="852"/>
            <p14:sldId id="853"/>
            <p14:sldId id="854"/>
            <p14:sldId id="855"/>
            <p14:sldId id="856"/>
            <p14:sldId id="857"/>
            <p14:sldId id="858"/>
            <p14:sldId id="859"/>
            <p14:sldId id="860"/>
            <p14:sldId id="861"/>
            <p14:sldId id="862"/>
            <p14:sldId id="863"/>
            <p14:sldId id="864"/>
            <p14:sldId id="865"/>
            <p14:sldId id="866"/>
            <p14:sldId id="867"/>
            <p14:sldId id="868"/>
            <p14:sldId id="869"/>
            <p14:sldId id="870"/>
            <p14:sldId id="871"/>
            <p14:sldId id="872"/>
            <p14:sldId id="873"/>
            <p14:sldId id="874"/>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5"/>
            <p14:sldId id="436"/>
            <p14:sldId id="437"/>
            <p14:sldId id="438"/>
            <p14:sldId id="439"/>
            <p14:sldId id="440"/>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19" autoAdjust="0"/>
    <p:restoredTop sz="91203" autoAdjust="0"/>
  </p:normalViewPr>
  <p:slideViewPr>
    <p:cSldViewPr>
      <p:cViewPr varScale="1">
        <p:scale>
          <a:sx n="66" d="100"/>
          <a:sy n="66" d="100"/>
        </p:scale>
        <p:origin x="-1422" y="-96"/>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531" Type="http://schemas.openxmlformats.org/officeDocument/2006/relationships/slide" Target="slides/slide529.xml"/><Relationship Id="rId573" Type="http://schemas.openxmlformats.org/officeDocument/2006/relationships/slide" Target="slides/slide571.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slide" Target="slides/slide431.xml"/><Relationship Id="rId268" Type="http://schemas.openxmlformats.org/officeDocument/2006/relationships/slide" Target="slides/slide266.xml"/><Relationship Id="rId475" Type="http://schemas.openxmlformats.org/officeDocument/2006/relationships/slide" Target="slides/slide473.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00" Type="http://schemas.openxmlformats.org/officeDocument/2006/relationships/slide" Target="slides/slide498.xml"/><Relationship Id="rId542" Type="http://schemas.openxmlformats.org/officeDocument/2006/relationships/slide" Target="slides/slide540.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slide" Target="slides/slide442.xml"/><Relationship Id="rId486" Type="http://schemas.openxmlformats.org/officeDocument/2006/relationships/slide" Target="slides/slide484.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511" Type="http://schemas.openxmlformats.org/officeDocument/2006/relationships/slide" Target="slides/slide509.xml"/><Relationship Id="rId553" Type="http://schemas.openxmlformats.org/officeDocument/2006/relationships/slide" Target="slides/slide551.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455" Type="http://schemas.openxmlformats.org/officeDocument/2006/relationships/slide" Target="slides/slide453.xml"/><Relationship Id="rId497" Type="http://schemas.openxmlformats.org/officeDocument/2006/relationships/slide" Target="slides/slide495.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22" Type="http://schemas.openxmlformats.org/officeDocument/2006/relationships/slide" Target="slides/slide520.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564" Type="http://schemas.openxmlformats.org/officeDocument/2006/relationships/slide" Target="slides/slide562.xml"/><Relationship Id="rId259" Type="http://schemas.openxmlformats.org/officeDocument/2006/relationships/slide" Target="slides/slide257.xml"/><Relationship Id="rId424" Type="http://schemas.openxmlformats.org/officeDocument/2006/relationships/slide" Target="slides/slide422.xml"/><Relationship Id="rId466" Type="http://schemas.openxmlformats.org/officeDocument/2006/relationships/slide" Target="slides/slide464.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533" Type="http://schemas.openxmlformats.org/officeDocument/2006/relationships/slide" Target="slides/slide531.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575" Type="http://schemas.openxmlformats.org/officeDocument/2006/relationships/slide" Target="slides/slide573.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slide" Target="slides/slide433.xml"/><Relationship Id="rId477" Type="http://schemas.openxmlformats.org/officeDocument/2006/relationships/slide" Target="slides/slide475.xml"/><Relationship Id="rId281" Type="http://schemas.openxmlformats.org/officeDocument/2006/relationships/slide" Target="slides/slide279.xml"/><Relationship Id="rId337" Type="http://schemas.openxmlformats.org/officeDocument/2006/relationships/slide" Target="slides/slide335.xml"/><Relationship Id="rId502" Type="http://schemas.openxmlformats.org/officeDocument/2006/relationships/slide" Target="slides/slide500.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544" Type="http://schemas.openxmlformats.org/officeDocument/2006/relationships/slide" Target="slides/slide542.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46" Type="http://schemas.openxmlformats.org/officeDocument/2006/relationships/slide" Target="slides/slide444.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88" Type="http://schemas.openxmlformats.org/officeDocument/2006/relationships/slide" Target="slides/slide486.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513" Type="http://schemas.openxmlformats.org/officeDocument/2006/relationships/slide" Target="slides/slide511.xml"/><Relationship Id="rId555" Type="http://schemas.openxmlformats.org/officeDocument/2006/relationships/slide" Target="slides/slide553.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457" Type="http://schemas.openxmlformats.org/officeDocument/2006/relationships/slide" Target="slides/slide455.xml"/><Relationship Id="rId261" Type="http://schemas.openxmlformats.org/officeDocument/2006/relationships/slide" Target="slides/slide259.xml"/><Relationship Id="rId499" Type="http://schemas.openxmlformats.org/officeDocument/2006/relationships/slide" Target="slides/slide497.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524" Type="http://schemas.openxmlformats.org/officeDocument/2006/relationships/slide" Target="slides/slide522.xml"/><Relationship Id="rId566" Type="http://schemas.openxmlformats.org/officeDocument/2006/relationships/slide" Target="slides/slide564.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slide" Target="slides/slide424.xml"/><Relationship Id="rId230" Type="http://schemas.openxmlformats.org/officeDocument/2006/relationships/slide" Target="slides/slide228.xml"/><Relationship Id="rId468" Type="http://schemas.openxmlformats.org/officeDocument/2006/relationships/slide" Target="slides/slide466.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535" Type="http://schemas.openxmlformats.org/officeDocument/2006/relationships/slide" Target="slides/slide533.xml"/><Relationship Id="rId577" Type="http://schemas.openxmlformats.org/officeDocument/2006/relationships/slide" Target="slides/slide575.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slide" Target="slides/slide435.xml"/><Relationship Id="rId479" Type="http://schemas.openxmlformats.org/officeDocument/2006/relationships/slide" Target="slides/slide477.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490" Type="http://schemas.openxmlformats.org/officeDocument/2006/relationships/slide" Target="slides/slide488.xml"/><Relationship Id="rId504" Type="http://schemas.openxmlformats.org/officeDocument/2006/relationships/slide" Target="slides/slide502.xml"/><Relationship Id="rId546" Type="http://schemas.openxmlformats.org/officeDocument/2006/relationships/slide" Target="slides/slide544.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48" Type="http://schemas.openxmlformats.org/officeDocument/2006/relationships/slide" Target="slides/slide446.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515" Type="http://schemas.openxmlformats.org/officeDocument/2006/relationships/slide" Target="slides/slide513.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557" Type="http://schemas.openxmlformats.org/officeDocument/2006/relationships/slide" Target="slides/slide555.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slide" Target="slides/slide380.xml"/><Relationship Id="rId417" Type="http://schemas.openxmlformats.org/officeDocument/2006/relationships/slide" Target="slides/slide415.xml"/><Relationship Id="rId438" Type="http://schemas.openxmlformats.org/officeDocument/2006/relationships/slide" Target="slides/slide436.xml"/><Relationship Id="rId459" Type="http://schemas.openxmlformats.org/officeDocument/2006/relationships/slide" Target="slides/slide457.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470" Type="http://schemas.openxmlformats.org/officeDocument/2006/relationships/slide" Target="slides/slide468.xml"/><Relationship Id="rId491" Type="http://schemas.openxmlformats.org/officeDocument/2006/relationships/slide" Target="slides/slide489.xml"/><Relationship Id="rId505" Type="http://schemas.openxmlformats.org/officeDocument/2006/relationships/slide" Target="slides/slide503.xml"/><Relationship Id="rId526" Type="http://schemas.openxmlformats.org/officeDocument/2006/relationships/slide" Target="slides/slide52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547" Type="http://schemas.openxmlformats.org/officeDocument/2006/relationships/slide" Target="slides/slide545.xml"/><Relationship Id="rId568" Type="http://schemas.openxmlformats.org/officeDocument/2006/relationships/slide" Target="slides/slide566.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slide" Target="slides/slide391.xml"/><Relationship Id="rId407" Type="http://schemas.openxmlformats.org/officeDocument/2006/relationships/slide" Target="slides/slide405.xml"/><Relationship Id="rId428" Type="http://schemas.openxmlformats.org/officeDocument/2006/relationships/slide" Target="slides/slide426.xml"/><Relationship Id="rId449" Type="http://schemas.openxmlformats.org/officeDocument/2006/relationships/slide" Target="slides/slide447.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481" Type="http://schemas.openxmlformats.org/officeDocument/2006/relationships/slide" Target="slides/slide479.xml"/><Relationship Id="rId516" Type="http://schemas.openxmlformats.org/officeDocument/2006/relationships/slide" Target="slides/slide51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537" Type="http://schemas.openxmlformats.org/officeDocument/2006/relationships/slide" Target="slides/slide535.xml"/><Relationship Id="rId558" Type="http://schemas.openxmlformats.org/officeDocument/2006/relationships/slide" Target="slides/slide556.xml"/><Relationship Id="rId579" Type="http://schemas.openxmlformats.org/officeDocument/2006/relationships/notesMaster" Target="notesMasters/notesMaster1.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418" Type="http://schemas.openxmlformats.org/officeDocument/2006/relationships/slide" Target="slides/slide416.xml"/><Relationship Id="rId439" Type="http://schemas.openxmlformats.org/officeDocument/2006/relationships/slide" Target="slides/slide437.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450" Type="http://schemas.openxmlformats.org/officeDocument/2006/relationships/slide" Target="slides/slide448.xml"/><Relationship Id="rId471" Type="http://schemas.openxmlformats.org/officeDocument/2006/relationships/slide" Target="slides/slide469.xml"/><Relationship Id="rId506" Type="http://schemas.openxmlformats.org/officeDocument/2006/relationships/slide" Target="slides/slide50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492" Type="http://schemas.openxmlformats.org/officeDocument/2006/relationships/slide" Target="slides/slide490.xml"/><Relationship Id="rId527" Type="http://schemas.openxmlformats.org/officeDocument/2006/relationships/slide" Target="slides/slide525.xml"/><Relationship Id="rId548" Type="http://schemas.openxmlformats.org/officeDocument/2006/relationships/slide" Target="slides/slide546.xml"/><Relationship Id="rId569" Type="http://schemas.openxmlformats.org/officeDocument/2006/relationships/slide" Target="slides/slide567.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openxmlformats.org/officeDocument/2006/relationships/slide" Target="slides/slide392.xml"/><Relationship Id="rId408" Type="http://schemas.openxmlformats.org/officeDocument/2006/relationships/slide" Target="slides/slide406.xml"/><Relationship Id="rId429" Type="http://schemas.openxmlformats.org/officeDocument/2006/relationships/slide" Target="slides/slide427.xml"/><Relationship Id="rId580"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440" Type="http://schemas.openxmlformats.org/officeDocument/2006/relationships/slide" Target="slides/slide438.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461" Type="http://schemas.openxmlformats.org/officeDocument/2006/relationships/slide" Target="slides/slide459.xml"/><Relationship Id="rId482" Type="http://schemas.openxmlformats.org/officeDocument/2006/relationships/slide" Target="slides/slide480.xml"/><Relationship Id="rId517" Type="http://schemas.openxmlformats.org/officeDocument/2006/relationships/slide" Target="slides/slide515.xml"/><Relationship Id="rId538" Type="http://schemas.openxmlformats.org/officeDocument/2006/relationships/slide" Target="slides/slide536.xml"/><Relationship Id="rId559" Type="http://schemas.openxmlformats.org/officeDocument/2006/relationships/slide" Target="slides/slide557.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slide" Target="slides/slide417.xml"/><Relationship Id="rId570" Type="http://schemas.openxmlformats.org/officeDocument/2006/relationships/slide" Target="slides/slide568.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430" Type="http://schemas.openxmlformats.org/officeDocument/2006/relationships/slide" Target="slides/slide428.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451" Type="http://schemas.openxmlformats.org/officeDocument/2006/relationships/slide" Target="slides/slide449.xml"/><Relationship Id="rId472" Type="http://schemas.openxmlformats.org/officeDocument/2006/relationships/slide" Target="slides/slide470.xml"/><Relationship Id="rId493" Type="http://schemas.openxmlformats.org/officeDocument/2006/relationships/slide" Target="slides/slide491.xml"/><Relationship Id="rId507" Type="http://schemas.openxmlformats.org/officeDocument/2006/relationships/slide" Target="slides/slide505.xml"/><Relationship Id="rId528" Type="http://schemas.openxmlformats.org/officeDocument/2006/relationships/slide" Target="slides/slide526.xml"/><Relationship Id="rId549" Type="http://schemas.openxmlformats.org/officeDocument/2006/relationships/slide" Target="slides/slide54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560" Type="http://schemas.openxmlformats.org/officeDocument/2006/relationships/slide" Target="slides/slide558.xml"/><Relationship Id="rId581" Type="http://schemas.openxmlformats.org/officeDocument/2006/relationships/viewProps" Target="viewProps.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slide" Target="slides/slide418.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41" Type="http://schemas.openxmlformats.org/officeDocument/2006/relationships/slide" Target="slides/slide439.xml"/><Relationship Id="rId462" Type="http://schemas.openxmlformats.org/officeDocument/2006/relationships/slide" Target="slides/slide460.xml"/><Relationship Id="rId483" Type="http://schemas.openxmlformats.org/officeDocument/2006/relationships/slide" Target="slides/slide481.xml"/><Relationship Id="rId518" Type="http://schemas.openxmlformats.org/officeDocument/2006/relationships/slide" Target="slides/slide516.xml"/><Relationship Id="rId539" Type="http://schemas.openxmlformats.org/officeDocument/2006/relationships/slide" Target="slides/slide53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550" Type="http://schemas.openxmlformats.org/officeDocument/2006/relationships/slide" Target="slides/slide548.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571" Type="http://schemas.openxmlformats.org/officeDocument/2006/relationships/slide" Target="slides/slide569.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slide" Target="slides/slide429.xml"/><Relationship Id="rId452" Type="http://schemas.openxmlformats.org/officeDocument/2006/relationships/slide" Target="slides/slide450.xml"/><Relationship Id="rId473" Type="http://schemas.openxmlformats.org/officeDocument/2006/relationships/slide" Target="slides/slide471.xml"/><Relationship Id="rId494" Type="http://schemas.openxmlformats.org/officeDocument/2006/relationships/slide" Target="slides/slide492.xml"/><Relationship Id="rId508" Type="http://schemas.openxmlformats.org/officeDocument/2006/relationships/slide" Target="slides/slide506.xml"/><Relationship Id="rId529" Type="http://schemas.openxmlformats.org/officeDocument/2006/relationships/slide" Target="slides/slide527.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40" Type="http://schemas.openxmlformats.org/officeDocument/2006/relationships/slide" Target="slides/slide538.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561" Type="http://schemas.openxmlformats.org/officeDocument/2006/relationships/slide" Target="slides/slide559.xml"/><Relationship Id="rId582" Type="http://schemas.openxmlformats.org/officeDocument/2006/relationships/theme" Target="theme/theme1.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slide" Target="slides/slide440.xml"/><Relationship Id="rId463" Type="http://schemas.openxmlformats.org/officeDocument/2006/relationships/slide" Target="slides/slide461.xml"/><Relationship Id="rId484" Type="http://schemas.openxmlformats.org/officeDocument/2006/relationships/slide" Target="slides/slide482.xml"/><Relationship Id="rId519" Type="http://schemas.openxmlformats.org/officeDocument/2006/relationships/slide" Target="slides/slide517.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530" Type="http://schemas.openxmlformats.org/officeDocument/2006/relationships/slide" Target="slides/slide528.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551" Type="http://schemas.openxmlformats.org/officeDocument/2006/relationships/slide" Target="slides/slide549.xml"/><Relationship Id="rId572" Type="http://schemas.openxmlformats.org/officeDocument/2006/relationships/slide" Target="slides/slide570.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slide" Target="slides/slide430.xml"/><Relationship Id="rId453" Type="http://schemas.openxmlformats.org/officeDocument/2006/relationships/slide" Target="slides/slide451.xml"/><Relationship Id="rId474" Type="http://schemas.openxmlformats.org/officeDocument/2006/relationships/slide" Target="slides/slide472.xml"/><Relationship Id="rId509" Type="http://schemas.openxmlformats.org/officeDocument/2006/relationships/slide" Target="slides/slide507.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495" Type="http://schemas.openxmlformats.org/officeDocument/2006/relationships/slide" Target="slides/slide493.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520" Type="http://schemas.openxmlformats.org/officeDocument/2006/relationships/slide" Target="slides/slide518.xml"/><Relationship Id="rId541" Type="http://schemas.openxmlformats.org/officeDocument/2006/relationships/slide" Target="slides/slide539.xml"/><Relationship Id="rId562" Type="http://schemas.openxmlformats.org/officeDocument/2006/relationships/slide" Target="slides/slide560.xml"/><Relationship Id="rId583" Type="http://schemas.openxmlformats.org/officeDocument/2006/relationships/tableStyles" Target="tableStyles.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slide" Target="slides/slide441.xml"/><Relationship Id="rId464" Type="http://schemas.openxmlformats.org/officeDocument/2006/relationships/slide" Target="slides/slide462.xml"/><Relationship Id="rId303" Type="http://schemas.openxmlformats.org/officeDocument/2006/relationships/slide" Target="slides/slide301.xml"/><Relationship Id="rId485" Type="http://schemas.openxmlformats.org/officeDocument/2006/relationships/slide" Target="slides/slide483.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510" Type="http://schemas.openxmlformats.org/officeDocument/2006/relationships/slide" Target="slides/slide508.xml"/><Relationship Id="rId552" Type="http://schemas.openxmlformats.org/officeDocument/2006/relationships/slide" Target="slides/slide550.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454" Type="http://schemas.openxmlformats.org/officeDocument/2006/relationships/slide" Target="slides/slide452.xml"/><Relationship Id="rId496" Type="http://schemas.openxmlformats.org/officeDocument/2006/relationships/slide" Target="slides/slide494.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521" Type="http://schemas.openxmlformats.org/officeDocument/2006/relationships/slide" Target="slides/slide519.xml"/><Relationship Id="rId563" Type="http://schemas.openxmlformats.org/officeDocument/2006/relationships/slide" Target="slides/slide561.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465" Type="http://schemas.openxmlformats.org/officeDocument/2006/relationships/slide" Target="slides/slide463.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532" Type="http://schemas.openxmlformats.org/officeDocument/2006/relationships/slide" Target="slides/slide530.xml"/><Relationship Id="rId574" Type="http://schemas.openxmlformats.org/officeDocument/2006/relationships/slide" Target="slides/slide572.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476" Type="http://schemas.openxmlformats.org/officeDocument/2006/relationships/slide" Target="slides/slide474.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501" Type="http://schemas.openxmlformats.org/officeDocument/2006/relationships/slide" Target="slides/slide499.xml"/><Relationship Id="rId543" Type="http://schemas.openxmlformats.org/officeDocument/2006/relationships/slide" Target="slides/slide541.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487" Type="http://schemas.openxmlformats.org/officeDocument/2006/relationships/slide" Target="slides/slide485.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512" Type="http://schemas.openxmlformats.org/officeDocument/2006/relationships/slide" Target="slides/slide510.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554" Type="http://schemas.openxmlformats.org/officeDocument/2006/relationships/slide" Target="slides/slide552.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456" Type="http://schemas.openxmlformats.org/officeDocument/2006/relationships/slide" Target="slides/slide454.xml"/><Relationship Id="rId498" Type="http://schemas.openxmlformats.org/officeDocument/2006/relationships/slide" Target="slides/slide496.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23" Type="http://schemas.openxmlformats.org/officeDocument/2006/relationships/slide" Target="slides/slide521.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565" Type="http://schemas.openxmlformats.org/officeDocument/2006/relationships/slide" Target="slides/slide563.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467" Type="http://schemas.openxmlformats.org/officeDocument/2006/relationships/slide" Target="slides/slide465.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534" Type="http://schemas.openxmlformats.org/officeDocument/2006/relationships/slide" Target="slides/slide532.xml"/><Relationship Id="rId576" Type="http://schemas.openxmlformats.org/officeDocument/2006/relationships/slide" Target="slides/slide574.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240" Type="http://schemas.openxmlformats.org/officeDocument/2006/relationships/slide" Target="slides/slide238.xml"/><Relationship Id="rId478" Type="http://schemas.openxmlformats.org/officeDocument/2006/relationships/slide" Target="slides/slide476.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503" Type="http://schemas.openxmlformats.org/officeDocument/2006/relationships/slide" Target="slides/slide501.xml"/><Relationship Id="rId545" Type="http://schemas.openxmlformats.org/officeDocument/2006/relationships/slide" Target="slides/slide543.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251" Type="http://schemas.openxmlformats.org/officeDocument/2006/relationships/slide" Target="slides/slide249.xml"/><Relationship Id="rId489" Type="http://schemas.openxmlformats.org/officeDocument/2006/relationships/slide" Target="slides/slide487.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514" Type="http://schemas.openxmlformats.org/officeDocument/2006/relationships/slide" Target="slides/slide512.xml"/><Relationship Id="rId556" Type="http://schemas.openxmlformats.org/officeDocument/2006/relationships/slide" Target="slides/slide554.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458" Type="http://schemas.openxmlformats.org/officeDocument/2006/relationships/slide" Target="slides/slide456.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525" Type="http://schemas.openxmlformats.org/officeDocument/2006/relationships/slide" Target="slides/slide523.xml"/><Relationship Id="rId567" Type="http://schemas.openxmlformats.org/officeDocument/2006/relationships/slide" Target="slides/slide565.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469" Type="http://schemas.openxmlformats.org/officeDocument/2006/relationships/slide" Target="slides/slide467.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480" Type="http://schemas.openxmlformats.org/officeDocument/2006/relationships/slide" Target="slides/slide478.xml"/><Relationship Id="rId536" Type="http://schemas.openxmlformats.org/officeDocument/2006/relationships/slide" Target="slides/slide534.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578" Type="http://schemas.openxmlformats.org/officeDocument/2006/relationships/slide" Target="slides/slide5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8.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9.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0.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2.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33.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35.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6.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37.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3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39.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40.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42.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43.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44.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45.png"/></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image" Target="../media/image146.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4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6.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757AE1-D866-463A-80E8-67B1B034FCC4}" type="datetimeFigureOut">
              <a:rPr lang="en-US" smtClean="0"/>
              <a:pPr/>
              <a:t>8/28/2015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9D2D67-B10A-4661-A0BF-62FFA8C38207}" type="slidenum">
              <a:rPr lang="en-US" smtClean="0"/>
              <a:pPr/>
              <a:t>‹#›</a:t>
            </a:fld>
            <a:endParaRPr lang="en-US"/>
          </a:p>
        </p:txBody>
      </p:sp>
    </p:spTree>
    <p:extLst>
      <p:ext uri="{BB962C8B-B14F-4D97-AF65-F5344CB8AC3E}">
        <p14:creationId xmlns:p14="http://schemas.microsoft.com/office/powerpoint/2010/main" xmlns="" val="4005361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3.xml"/><Relationship Id="rId2" Type="http://schemas.openxmlformats.org/officeDocument/2006/relationships/notesMaster" Target="../notesMasters/notesMaster1.xml"/><Relationship Id="rId1" Type="http://schemas.openxmlformats.org/officeDocument/2006/relationships/vmlDrawing" Target="../drawings/vmlDrawing1.vml"/><Relationship Id="rId4" Type="http://schemas.openxmlformats.org/officeDocument/2006/relationships/oleObject" Target="../embeddings/Microsoft_Office_Word_97_-_2003_Document1.doc"/></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slide" Target="../slides/slide115.xml"/><Relationship Id="rId1" Type="http://schemas.openxmlformats.org/officeDocument/2006/relationships/notesMaster" Target="../notesMasters/notesMaster1.xml"/><Relationship Id="rId4" Type="http://schemas.openxmlformats.org/officeDocument/2006/relationships/image" Target="../media/image21.wmf"/></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9D2D67-B10A-4661-A0BF-62FFA8C38207}" type="slidenum">
              <a:rPr lang="en-US" smtClean="0"/>
              <a:pPr/>
              <a:t>66</a:t>
            </a:fld>
            <a:endParaRPr lang="en-US"/>
          </a:p>
        </p:txBody>
      </p:sp>
    </p:spTree>
    <p:extLst>
      <p:ext uri="{BB962C8B-B14F-4D97-AF65-F5344CB8AC3E}">
        <p14:creationId xmlns:p14="http://schemas.microsoft.com/office/powerpoint/2010/main" xmlns="" val="2424694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E0954D7-EFFF-4182-9AC5-A62FBDA8C900}" type="slidenum">
              <a:rPr lang="en-US" altLang="en-US">
                <a:solidFill>
                  <a:srgbClr val="000000"/>
                </a:solidFill>
              </a:rPr>
              <a:pPr eaLnBrk="1" hangingPunct="1"/>
              <a:t>123</a:t>
            </a:fld>
            <a:endParaRPr lang="en-US" altLang="en-US">
              <a:solidFill>
                <a:srgbClr val="000000"/>
              </a:solidFill>
            </a:endParaRPr>
          </a:p>
        </p:txBody>
      </p:sp>
      <p:sp>
        <p:nvSpPr>
          <p:cNvPr id="107523" name="Rectangle 2"/>
          <p:cNvSpPr>
            <a:spLocks noGrp="1" noRot="1" noChangeAspect="1" noChangeArrowheads="1" noTextEdit="1"/>
          </p:cNvSpPr>
          <p:nvPr>
            <p:ph type="sldImg"/>
          </p:nvPr>
        </p:nvSpPr>
        <p:spPr>
          <a:xfrm>
            <a:off x="449263" y="173038"/>
            <a:ext cx="5911850" cy="4433887"/>
          </a:xfrm>
          <a:ln w="12700" cap="flat">
            <a:solidFill>
              <a:schemeClr val="tx1"/>
            </a:solidFill>
          </a:ln>
        </p:spPr>
      </p:sp>
      <p:sp>
        <p:nvSpPr>
          <p:cNvPr id="107524" name="Rectangle 3"/>
          <p:cNvSpPr>
            <a:spLocks noGrp="1" noChangeArrowheads="1"/>
          </p:cNvSpPr>
          <p:nvPr>
            <p:ph type="body" idx="1"/>
          </p:nvPr>
        </p:nvSpPr>
        <p:spPr>
          <a:xfrm>
            <a:off x="400050" y="4683125"/>
            <a:ext cx="5983288" cy="379571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8272" tIns="44137" rIns="88272" bIns="44137"/>
          <a:lstStyle/>
          <a:p>
            <a:pPr defTabSz="390525" eaLnBrk="1" hangingPunct="1">
              <a:spcBef>
                <a:spcPct val="0"/>
              </a:spcBef>
              <a:tabLst>
                <a:tab pos="452438" algn="l"/>
              </a:tabLst>
            </a:pPr>
            <a:r>
              <a:rPr lang="en-US" altLang="en-US" smtClean="0"/>
              <a:t>Using a Subquery</a:t>
            </a:r>
          </a:p>
          <a:p>
            <a:pPr marL="114300" lvl="1" defTabSz="390525" eaLnBrk="1" hangingPunct="1">
              <a:spcBef>
                <a:spcPct val="0"/>
              </a:spcBef>
              <a:tabLst>
                <a:tab pos="452438" algn="l"/>
              </a:tabLst>
            </a:pPr>
            <a:r>
              <a:rPr lang="en-US" altLang="en-US" smtClean="0"/>
              <a:t>In the example in the slide, the </a:t>
            </a:r>
            <a:r>
              <a:rPr lang="en-US" altLang="en-US" smtClean="0">
                <a:solidFill>
                  <a:srgbClr val="FC0128"/>
                </a:solidFill>
              </a:rPr>
              <a:t>inner query r</a:t>
            </a:r>
            <a:r>
              <a:rPr lang="en-US" altLang="en-US" smtClean="0"/>
              <a:t>eturns the salary of the employee with employee number 149. The </a:t>
            </a:r>
            <a:r>
              <a:rPr lang="en-US" altLang="en-US" smtClean="0">
                <a:solidFill>
                  <a:srgbClr val="FC0128"/>
                </a:solidFill>
              </a:rPr>
              <a:t>outer query </a:t>
            </a:r>
            <a:r>
              <a:rPr lang="en-US" altLang="en-US" smtClean="0"/>
              <a:t>uses the result of the inner query to display the names of all the employees who earn more than this amount.</a:t>
            </a:r>
          </a:p>
          <a:p>
            <a:pPr marL="114300" lvl="1" defTabSz="390525" eaLnBrk="1" hangingPunct="1">
              <a:spcBef>
                <a:spcPct val="0"/>
              </a:spcBef>
              <a:tabLst>
                <a:tab pos="452438" algn="l"/>
              </a:tabLst>
            </a:pPr>
            <a:r>
              <a:rPr lang="en-US" altLang="en-US" b="1" smtClean="0"/>
              <a:t>Example</a:t>
            </a:r>
          </a:p>
          <a:p>
            <a:pPr marL="114300" lvl="1" defTabSz="390525" eaLnBrk="1" hangingPunct="1">
              <a:tabLst>
                <a:tab pos="452438" algn="l"/>
              </a:tabLst>
            </a:pPr>
            <a:r>
              <a:rPr lang="en-US" altLang="en-US" smtClean="0"/>
              <a:t>Display the names of all employees who earn less than the average salary in the company.</a:t>
            </a:r>
          </a:p>
          <a:p>
            <a:pPr marL="114300" lvl="1" defTabSz="390525" eaLnBrk="1" hangingPunct="1">
              <a:tabLst>
                <a:tab pos="452438" algn="l"/>
              </a:tabLst>
            </a:pPr>
            <a:r>
              <a:rPr lang="en-US" altLang="en-US" smtClean="0">
                <a:latin typeface="Courier New" panose="02070309020205020404" pitchFamily="49" charset="0"/>
              </a:rPr>
              <a:t>   SELECT last_name, job_id, salary</a:t>
            </a:r>
          </a:p>
          <a:p>
            <a:pPr marL="114300" lvl="1" defTabSz="390525" eaLnBrk="1" hangingPunct="1">
              <a:spcBef>
                <a:spcPct val="0"/>
              </a:spcBef>
              <a:tabLst>
                <a:tab pos="452438" algn="l"/>
              </a:tabLst>
            </a:pPr>
            <a:r>
              <a:rPr lang="en-US" altLang="en-US" smtClean="0">
                <a:latin typeface="Courier New" panose="02070309020205020404" pitchFamily="49" charset="0"/>
              </a:rPr>
              <a:t>   FROM   employees</a:t>
            </a:r>
          </a:p>
          <a:p>
            <a:pPr marL="114300" lvl="1" defTabSz="390525" eaLnBrk="1" hangingPunct="1">
              <a:spcBef>
                <a:spcPct val="0"/>
              </a:spcBef>
              <a:tabLst>
                <a:tab pos="452438" algn="l"/>
              </a:tabLst>
            </a:pPr>
            <a:r>
              <a:rPr lang="en-US" altLang="en-US" smtClean="0">
                <a:latin typeface="Courier New" panose="02070309020205020404" pitchFamily="49" charset="0"/>
              </a:rPr>
              <a:t>   WHERE  salary &lt; (SELECT AVG(salary)</a:t>
            </a:r>
          </a:p>
          <a:p>
            <a:pPr marL="114300" lvl="1" defTabSz="390525" eaLnBrk="1" hangingPunct="1">
              <a:spcBef>
                <a:spcPct val="0"/>
              </a:spcBef>
              <a:tabLst>
                <a:tab pos="452438" algn="l"/>
              </a:tabLst>
            </a:pPr>
            <a:r>
              <a:rPr lang="en-US" altLang="en-US" smtClean="0">
                <a:latin typeface="Courier New" panose="02070309020205020404" pitchFamily="49" charset="0"/>
              </a:rPr>
              <a:t>                    FROM   employees);</a:t>
            </a:r>
            <a:endParaRPr lang="en-US" altLang="en-US" smtClean="0"/>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r>
              <a:rPr lang="en-US" altLang="en-US" smtClean="0">
                <a:solidFill>
                  <a:srgbClr val="0000FF"/>
                </a:solidFill>
              </a:rPr>
              <a:t>Instructor Note</a:t>
            </a:r>
          </a:p>
          <a:p>
            <a:pPr marL="114300" lvl="1" defTabSz="390525" eaLnBrk="1" hangingPunct="1">
              <a:tabLst>
                <a:tab pos="452438" algn="l"/>
              </a:tabLst>
            </a:pPr>
            <a:r>
              <a:rPr lang="en-US" altLang="en-US" smtClean="0">
                <a:solidFill>
                  <a:srgbClr val="0000FF"/>
                </a:solidFill>
              </a:rPr>
              <a:t>You can skip this slide if the students are already familiar with these concepts.</a:t>
            </a:r>
          </a:p>
        </p:txBody>
      </p:sp>
    </p:spTree>
    <p:extLst>
      <p:ext uri="{BB962C8B-B14F-4D97-AF65-F5344CB8AC3E}">
        <p14:creationId xmlns:p14="http://schemas.microsoft.com/office/powerpoint/2010/main" xmlns="" val="32149444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Notes:</a:t>
            </a:r>
          </a:p>
          <a:p>
            <a:endParaRPr lang="en-US" dirty="0" smtClean="0"/>
          </a:p>
          <a:p>
            <a:pPr marL="225994" indent="-225994">
              <a:buAutoNum type="arabicPeriod"/>
            </a:pPr>
            <a:r>
              <a:rPr lang="en-US" dirty="0" smtClean="0"/>
              <a:t>The following is an example of a control skin for a </a:t>
            </a:r>
            <a:r>
              <a:rPr lang="en-US" b="1" dirty="0" smtClean="0"/>
              <a:t>Button</a:t>
            </a:r>
            <a:r>
              <a:rPr lang="en-US" dirty="0" smtClean="0"/>
              <a:t> control: </a:t>
            </a:r>
            <a:r>
              <a:rPr lang="en-US" dirty="0" smtClean="0">
                <a:solidFill>
                  <a:srgbClr val="0000FF"/>
                </a:solidFill>
              </a:rPr>
              <a:t>&lt;</a:t>
            </a:r>
            <a:r>
              <a:rPr lang="en-US" dirty="0" err="1" smtClean="0">
                <a:solidFill>
                  <a:srgbClr val="A31515"/>
                </a:solidFill>
              </a:rPr>
              <a:t>asp</a:t>
            </a:r>
            <a:r>
              <a:rPr lang="en-US" dirty="0" err="1" smtClean="0">
                <a:solidFill>
                  <a:srgbClr val="0000FF"/>
                </a:solidFill>
              </a:rPr>
              <a:t>:</a:t>
            </a:r>
            <a:r>
              <a:rPr lang="en-US" dirty="0" err="1" smtClean="0">
                <a:solidFill>
                  <a:srgbClr val="A31515"/>
                </a:solidFill>
              </a:rPr>
              <a:t>button</a:t>
            </a:r>
            <a:r>
              <a:rPr lang="en-US" dirty="0" smtClean="0"/>
              <a:t> </a:t>
            </a:r>
            <a:r>
              <a:rPr lang="en-US" dirty="0" err="1" smtClean="0">
                <a:solidFill>
                  <a:srgbClr val="FF0000"/>
                </a:solidFill>
              </a:rPr>
              <a:t>runat</a:t>
            </a:r>
            <a:r>
              <a:rPr lang="en-US" dirty="0" smtClean="0">
                <a:solidFill>
                  <a:srgbClr val="0000FF"/>
                </a:solidFill>
              </a:rPr>
              <a:t>="server"</a:t>
            </a:r>
            <a:r>
              <a:rPr lang="en-US" dirty="0" smtClean="0"/>
              <a:t> </a:t>
            </a:r>
            <a:r>
              <a:rPr lang="en-US" dirty="0" err="1" smtClean="0">
                <a:solidFill>
                  <a:srgbClr val="FF0000"/>
                </a:solidFill>
              </a:rPr>
              <a:t>BackColor</a:t>
            </a:r>
            <a:r>
              <a:rPr lang="en-US" dirty="0" smtClean="0">
                <a:solidFill>
                  <a:srgbClr val="0000FF"/>
                </a:solidFill>
              </a:rPr>
              <a:t>="</a:t>
            </a:r>
            <a:r>
              <a:rPr lang="en-US" dirty="0" err="1" smtClean="0">
                <a:solidFill>
                  <a:srgbClr val="0000FF"/>
                </a:solidFill>
              </a:rPr>
              <a:t>lightblue</a:t>
            </a:r>
            <a:r>
              <a:rPr lang="en-US" dirty="0" smtClean="0">
                <a:solidFill>
                  <a:srgbClr val="0000FF"/>
                </a:solidFill>
              </a:rPr>
              <a:t>"</a:t>
            </a:r>
            <a:r>
              <a:rPr lang="en-US" dirty="0" smtClean="0"/>
              <a:t> </a:t>
            </a:r>
            <a:r>
              <a:rPr lang="en-US" dirty="0" err="1" smtClean="0">
                <a:solidFill>
                  <a:srgbClr val="FF0000"/>
                </a:solidFill>
              </a:rPr>
              <a:t>ForeColor</a:t>
            </a:r>
            <a:r>
              <a:rPr lang="en-US" dirty="0" smtClean="0">
                <a:solidFill>
                  <a:srgbClr val="0000FF"/>
                </a:solidFill>
              </a:rPr>
              <a:t>="black" /&gt;</a:t>
            </a:r>
            <a:r>
              <a:rPr lang="en-US" dirty="0" smtClean="0"/>
              <a:t> </a:t>
            </a:r>
          </a:p>
          <a:p>
            <a:pPr marL="225994" indent="-225994">
              <a:buAutoNum type="arabicPeriod"/>
            </a:pPr>
            <a:r>
              <a:rPr lang="en-US" dirty="0" smtClean="0"/>
              <a:t>You can define only one default skin per control. </a:t>
            </a:r>
          </a:p>
          <a:p>
            <a:pPr marL="225994" indent="-225994">
              <a:buAutoNum type="arabicPeriod"/>
            </a:pPr>
            <a:r>
              <a:rPr lang="en-US" dirty="0" smtClean="0"/>
              <a:t>Use the </a:t>
            </a:r>
            <a:r>
              <a:rPr lang="en-US" dirty="0" err="1" smtClean="0"/>
              <a:t>SkinID</a:t>
            </a:r>
            <a:r>
              <a:rPr lang="en-US" dirty="0" smtClean="0"/>
              <a:t> attribute in the skin's control declaration to create a named skin that you can apply to specific instances of a control.</a:t>
            </a:r>
          </a:p>
          <a:p>
            <a:pPr marL="225994" indent="-225994">
              <a:buAutoNum type="arabicPeriod"/>
            </a:pPr>
            <a:r>
              <a:rPr lang="en-US" dirty="0" smtClean="0"/>
              <a:t>If the </a:t>
            </a:r>
            <a:r>
              <a:rPr lang="en-US" dirty="0" err="1" smtClean="0"/>
              <a:t>SkinID</a:t>
            </a:r>
            <a:r>
              <a:rPr lang="en-US" dirty="0" smtClean="0"/>
              <a:t> property of a control skin is set, then it is a named skin. </a:t>
            </a:r>
          </a:p>
          <a:p>
            <a:pPr marL="225994" indent="-225994">
              <a:buAutoNum type="arabicPeriod"/>
            </a:pPr>
            <a:r>
              <a:rPr lang="en-US" dirty="0" smtClean="0"/>
              <a:t>Named skins have to be explicitly applied to a control by setting its </a:t>
            </a:r>
            <a:r>
              <a:rPr lang="en-US" dirty="0" err="1" smtClean="0"/>
              <a:t>SkinID</a:t>
            </a:r>
            <a:r>
              <a:rPr lang="en-US" dirty="0" smtClean="0"/>
              <a:t> property. </a:t>
            </a:r>
          </a:p>
          <a:p>
            <a:pPr marL="225994" indent="-225994">
              <a:buAutoNum type="arabicPeriod"/>
            </a:pPr>
            <a:r>
              <a:rPr lang="en-US" dirty="0" smtClean="0"/>
              <a:t>The advantage of using named skins is that different instances of the same control can be applied with different skins.</a:t>
            </a:r>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455</a:t>
            </a:fld>
            <a:endParaRPr lang="en-AU" dirty="0"/>
          </a:p>
        </p:txBody>
      </p:sp>
    </p:spTree>
    <p:extLst>
      <p:ext uri="{BB962C8B-B14F-4D97-AF65-F5344CB8AC3E}">
        <p14:creationId xmlns:p14="http://schemas.microsoft.com/office/powerpoint/2010/main" xmlns="" val="187215324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456</a:t>
            </a:fld>
            <a:endParaRPr lang="en-AU" dirty="0"/>
          </a:p>
        </p:txBody>
      </p:sp>
    </p:spTree>
    <p:extLst>
      <p:ext uri="{BB962C8B-B14F-4D97-AF65-F5344CB8AC3E}">
        <p14:creationId xmlns:p14="http://schemas.microsoft.com/office/powerpoint/2010/main" xmlns="" val="19804785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b="1" dirty="0" smtClean="0"/>
              <a:t>Notes</a:t>
            </a:r>
            <a:br>
              <a:rPr lang="en-US" sz="1000" b="1" dirty="0" smtClean="0"/>
            </a:br>
            <a:endParaRPr lang="en-US" sz="1000" b="1" dirty="0" smtClean="0"/>
          </a:p>
          <a:p>
            <a:r>
              <a:rPr lang="en-US" dirty="0" smtClean="0"/>
              <a:t>1. The example on this slide shows a default control skin and a named skin for a Button control, defining the color and font for all Button controls in the theme</a:t>
            </a:r>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457</a:t>
            </a:fld>
            <a:endParaRPr lang="en-AU" dirty="0"/>
          </a:p>
        </p:txBody>
      </p:sp>
    </p:spTree>
    <p:extLst>
      <p:ext uri="{BB962C8B-B14F-4D97-AF65-F5344CB8AC3E}">
        <p14:creationId xmlns:p14="http://schemas.microsoft.com/office/powerpoint/2010/main" xmlns="" val="159876632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Notes:</a:t>
            </a:r>
          </a:p>
          <a:p>
            <a:endParaRPr lang="en-US" dirty="0" smtClean="0"/>
          </a:p>
          <a:p>
            <a:pPr marL="225994" indent="-225994">
              <a:buAutoNum type="arabicPeriod"/>
            </a:pPr>
            <a:r>
              <a:rPr lang="en-US" dirty="0" smtClean="0"/>
              <a:t>When a theme is set at the web site level, the styles and skins are applied to all the pages in that web site or application unless it overridden by specifically specifying another theme at the @page attribute in any individual page. </a:t>
            </a:r>
          </a:p>
          <a:p>
            <a:pPr marL="225994" indent="-225994">
              <a:buAutoNum type="arabicPeriod"/>
            </a:pPr>
            <a:r>
              <a:rPr lang="en-US" dirty="0" smtClean="0"/>
              <a:t>Themes can be made to apply only to the settings that have not been explicitly set on a control in a page by specifying the theme as a style sheet theme.</a:t>
            </a:r>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458</a:t>
            </a:fld>
            <a:endParaRPr lang="en-AU" dirty="0"/>
          </a:p>
        </p:txBody>
      </p:sp>
    </p:spTree>
    <p:extLst>
      <p:ext uri="{BB962C8B-B14F-4D97-AF65-F5344CB8AC3E}">
        <p14:creationId xmlns:p14="http://schemas.microsoft.com/office/powerpoint/2010/main" xmlns="" val="289961165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459</a:t>
            </a:fld>
            <a:endParaRPr lang="en-AU" dirty="0"/>
          </a:p>
        </p:txBody>
      </p:sp>
    </p:spTree>
    <p:extLst>
      <p:ext uri="{BB962C8B-B14F-4D97-AF65-F5344CB8AC3E}">
        <p14:creationId xmlns:p14="http://schemas.microsoft.com/office/powerpoint/2010/main" xmlns="" val="13121988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460</a:t>
            </a:fld>
            <a:endParaRPr lang="en-AU" dirty="0"/>
          </a:p>
        </p:txBody>
      </p:sp>
    </p:spTree>
    <p:extLst>
      <p:ext uri="{BB962C8B-B14F-4D97-AF65-F5344CB8AC3E}">
        <p14:creationId xmlns:p14="http://schemas.microsoft.com/office/powerpoint/2010/main" xmlns="" val="39640749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461</a:t>
            </a:fld>
            <a:endParaRPr lang="en-AU" dirty="0"/>
          </a:p>
        </p:txBody>
      </p:sp>
    </p:spTree>
    <p:extLst>
      <p:ext uri="{BB962C8B-B14F-4D97-AF65-F5344CB8AC3E}">
        <p14:creationId xmlns:p14="http://schemas.microsoft.com/office/powerpoint/2010/main" xmlns="" val="39436477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462</a:t>
            </a:fld>
            <a:endParaRPr lang="en-AU" dirty="0"/>
          </a:p>
        </p:txBody>
      </p:sp>
    </p:spTree>
    <p:extLst>
      <p:ext uri="{BB962C8B-B14F-4D97-AF65-F5344CB8AC3E}">
        <p14:creationId xmlns:p14="http://schemas.microsoft.com/office/powerpoint/2010/main" xmlns="" val="118001602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463</a:t>
            </a:fld>
            <a:endParaRPr lang="en-AU" dirty="0"/>
          </a:p>
        </p:txBody>
      </p:sp>
    </p:spTree>
    <p:extLst>
      <p:ext uri="{BB962C8B-B14F-4D97-AF65-F5344CB8AC3E}">
        <p14:creationId xmlns:p14="http://schemas.microsoft.com/office/powerpoint/2010/main" xmlns="" val="212583880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464</a:t>
            </a:fld>
            <a:endParaRPr lang="en-AU" dirty="0"/>
          </a:p>
        </p:txBody>
      </p:sp>
    </p:spTree>
    <p:extLst>
      <p:ext uri="{BB962C8B-B14F-4D97-AF65-F5344CB8AC3E}">
        <p14:creationId xmlns:p14="http://schemas.microsoft.com/office/powerpoint/2010/main" xmlns="" val="2320178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5B03133-5A8C-46B2-83E4-9DA66E034216}" type="slidenum">
              <a:rPr lang="en-US" altLang="en-US">
                <a:solidFill>
                  <a:srgbClr val="000000"/>
                </a:solidFill>
              </a:rPr>
              <a:pPr eaLnBrk="1" hangingPunct="1"/>
              <a:t>124</a:t>
            </a:fld>
            <a:endParaRPr lang="en-US" altLang="en-US">
              <a:solidFill>
                <a:srgbClr val="000000"/>
              </a:solidFill>
            </a:endParaRPr>
          </a:p>
        </p:txBody>
      </p:sp>
      <p:sp>
        <p:nvSpPr>
          <p:cNvPr id="108547" name="Rectangle 2"/>
          <p:cNvSpPr>
            <a:spLocks noGrp="1" noRot="1" noChangeAspect="1" noChangeArrowheads="1" noTextEdit="1"/>
          </p:cNvSpPr>
          <p:nvPr>
            <p:ph type="sldImg"/>
          </p:nvPr>
        </p:nvSpPr>
        <p:spPr>
          <a:xfrm>
            <a:off x="449263" y="173038"/>
            <a:ext cx="5911850" cy="4433887"/>
          </a:xfrm>
          <a:ln w="12700" cap="flat">
            <a:solidFill>
              <a:schemeClr val="tx1"/>
            </a:solidFill>
          </a:ln>
        </p:spPr>
      </p:sp>
      <p:sp>
        <p:nvSpPr>
          <p:cNvPr id="108548" name="Rectangle 3"/>
          <p:cNvSpPr>
            <a:spLocks noGrp="1" noChangeArrowheads="1"/>
          </p:cNvSpPr>
          <p:nvPr>
            <p:ph type="body" idx="1"/>
          </p:nvPr>
        </p:nvSpPr>
        <p:spPr>
          <a:xfrm>
            <a:off x="400050" y="4683125"/>
            <a:ext cx="5983288" cy="379571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8272" tIns="44137" rIns="88272" bIns="44137"/>
          <a:lstStyle/>
          <a:p>
            <a:pPr defTabSz="390525" eaLnBrk="1" hangingPunct="1">
              <a:spcBef>
                <a:spcPct val="0"/>
              </a:spcBef>
              <a:tabLst>
                <a:tab pos="452438" algn="l"/>
              </a:tabLst>
            </a:pPr>
            <a:r>
              <a:rPr lang="en-US" altLang="en-US" smtClean="0"/>
              <a:t>Using a Subquery</a:t>
            </a:r>
          </a:p>
          <a:p>
            <a:pPr marL="114300" lvl="1" defTabSz="390525" eaLnBrk="1" hangingPunct="1">
              <a:spcBef>
                <a:spcPct val="0"/>
              </a:spcBef>
              <a:tabLst>
                <a:tab pos="452438" algn="l"/>
              </a:tabLst>
            </a:pPr>
            <a:r>
              <a:rPr lang="en-US" altLang="en-US" smtClean="0"/>
              <a:t>In the example in the slide, the </a:t>
            </a:r>
            <a:r>
              <a:rPr lang="en-US" altLang="en-US" smtClean="0">
                <a:solidFill>
                  <a:srgbClr val="FC0128"/>
                </a:solidFill>
              </a:rPr>
              <a:t>inner query r</a:t>
            </a:r>
            <a:r>
              <a:rPr lang="en-US" altLang="en-US" smtClean="0"/>
              <a:t>eturns the salary of the employee with employee number 149. The </a:t>
            </a:r>
            <a:r>
              <a:rPr lang="en-US" altLang="en-US" smtClean="0">
                <a:solidFill>
                  <a:srgbClr val="FC0128"/>
                </a:solidFill>
              </a:rPr>
              <a:t>outer query </a:t>
            </a:r>
            <a:r>
              <a:rPr lang="en-US" altLang="en-US" smtClean="0"/>
              <a:t>uses the result of the inner query to display the names of all the employees who earn more than this amount.</a:t>
            </a:r>
          </a:p>
          <a:p>
            <a:pPr marL="114300" lvl="1" defTabSz="390525" eaLnBrk="1" hangingPunct="1">
              <a:spcBef>
                <a:spcPct val="0"/>
              </a:spcBef>
              <a:tabLst>
                <a:tab pos="452438" algn="l"/>
              </a:tabLst>
            </a:pPr>
            <a:r>
              <a:rPr lang="en-US" altLang="en-US" b="1" smtClean="0"/>
              <a:t>Example</a:t>
            </a:r>
          </a:p>
          <a:p>
            <a:pPr marL="114300" lvl="1" defTabSz="390525" eaLnBrk="1" hangingPunct="1">
              <a:tabLst>
                <a:tab pos="452438" algn="l"/>
              </a:tabLst>
            </a:pPr>
            <a:r>
              <a:rPr lang="en-US" altLang="en-US" smtClean="0"/>
              <a:t>Display the names of all employees who earn less than the average salary in the company.</a:t>
            </a:r>
          </a:p>
          <a:p>
            <a:pPr marL="114300" lvl="1" defTabSz="390525" eaLnBrk="1" hangingPunct="1">
              <a:tabLst>
                <a:tab pos="452438" algn="l"/>
              </a:tabLst>
            </a:pPr>
            <a:r>
              <a:rPr lang="en-US" altLang="en-US" smtClean="0">
                <a:latin typeface="Courier New" panose="02070309020205020404" pitchFamily="49" charset="0"/>
              </a:rPr>
              <a:t>   SELECT last_name, job_id, salary</a:t>
            </a:r>
          </a:p>
          <a:p>
            <a:pPr marL="114300" lvl="1" defTabSz="390525" eaLnBrk="1" hangingPunct="1">
              <a:spcBef>
                <a:spcPct val="0"/>
              </a:spcBef>
              <a:tabLst>
                <a:tab pos="452438" algn="l"/>
              </a:tabLst>
            </a:pPr>
            <a:r>
              <a:rPr lang="en-US" altLang="en-US" smtClean="0">
                <a:latin typeface="Courier New" panose="02070309020205020404" pitchFamily="49" charset="0"/>
              </a:rPr>
              <a:t>   FROM   employees</a:t>
            </a:r>
          </a:p>
          <a:p>
            <a:pPr marL="114300" lvl="1" defTabSz="390525" eaLnBrk="1" hangingPunct="1">
              <a:spcBef>
                <a:spcPct val="0"/>
              </a:spcBef>
              <a:tabLst>
                <a:tab pos="452438" algn="l"/>
              </a:tabLst>
            </a:pPr>
            <a:r>
              <a:rPr lang="en-US" altLang="en-US" smtClean="0">
                <a:latin typeface="Courier New" panose="02070309020205020404" pitchFamily="49" charset="0"/>
              </a:rPr>
              <a:t>   WHERE  salary &lt; (SELECT AVG(salary)</a:t>
            </a:r>
          </a:p>
          <a:p>
            <a:pPr marL="114300" lvl="1" defTabSz="390525" eaLnBrk="1" hangingPunct="1">
              <a:spcBef>
                <a:spcPct val="0"/>
              </a:spcBef>
              <a:tabLst>
                <a:tab pos="452438" algn="l"/>
              </a:tabLst>
            </a:pPr>
            <a:r>
              <a:rPr lang="en-US" altLang="en-US" smtClean="0">
                <a:latin typeface="Courier New" panose="02070309020205020404" pitchFamily="49" charset="0"/>
              </a:rPr>
              <a:t>                    FROM   employees);</a:t>
            </a:r>
            <a:endParaRPr lang="en-US" altLang="en-US" smtClean="0"/>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r>
              <a:rPr lang="en-US" altLang="en-US" smtClean="0">
                <a:solidFill>
                  <a:srgbClr val="0000FF"/>
                </a:solidFill>
              </a:rPr>
              <a:t>Instructor Note</a:t>
            </a:r>
          </a:p>
          <a:p>
            <a:pPr marL="114300" lvl="1" defTabSz="390525" eaLnBrk="1" hangingPunct="1">
              <a:tabLst>
                <a:tab pos="452438" algn="l"/>
              </a:tabLst>
            </a:pPr>
            <a:r>
              <a:rPr lang="en-US" altLang="en-US" smtClean="0">
                <a:solidFill>
                  <a:srgbClr val="0000FF"/>
                </a:solidFill>
              </a:rPr>
              <a:t>You can skip this slide if the students are already familiar with these concepts.</a:t>
            </a:r>
          </a:p>
        </p:txBody>
      </p:sp>
    </p:spTree>
    <p:extLst>
      <p:ext uri="{BB962C8B-B14F-4D97-AF65-F5344CB8AC3E}">
        <p14:creationId xmlns:p14="http://schemas.microsoft.com/office/powerpoint/2010/main" xmlns="" val="17202418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465</a:t>
            </a:fld>
            <a:endParaRPr lang="en-AU" dirty="0"/>
          </a:p>
        </p:txBody>
      </p:sp>
    </p:spTree>
    <p:extLst>
      <p:ext uri="{BB962C8B-B14F-4D97-AF65-F5344CB8AC3E}">
        <p14:creationId xmlns:p14="http://schemas.microsoft.com/office/powerpoint/2010/main" xmlns="" val="329101272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466</a:t>
            </a:fld>
            <a:endParaRPr lang="en-AU" dirty="0"/>
          </a:p>
        </p:txBody>
      </p:sp>
    </p:spTree>
    <p:extLst>
      <p:ext uri="{BB962C8B-B14F-4D97-AF65-F5344CB8AC3E}">
        <p14:creationId xmlns:p14="http://schemas.microsoft.com/office/powerpoint/2010/main" xmlns="" val="170910555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467</a:t>
            </a:fld>
            <a:endParaRPr lang="en-AU" dirty="0"/>
          </a:p>
        </p:txBody>
      </p:sp>
    </p:spTree>
    <p:extLst>
      <p:ext uri="{BB962C8B-B14F-4D97-AF65-F5344CB8AC3E}">
        <p14:creationId xmlns:p14="http://schemas.microsoft.com/office/powerpoint/2010/main" xmlns="" val="36541057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468</a:t>
            </a:fld>
            <a:endParaRPr lang="en-AU" dirty="0"/>
          </a:p>
        </p:txBody>
      </p:sp>
    </p:spTree>
    <p:extLst>
      <p:ext uri="{BB962C8B-B14F-4D97-AF65-F5344CB8AC3E}">
        <p14:creationId xmlns:p14="http://schemas.microsoft.com/office/powerpoint/2010/main" xmlns="" val="8032480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a:t>
            </a:r>
          </a:p>
          <a:p>
            <a:pPr marL="225994" indent="-225994">
              <a:buAutoNum type="arabicPeriod"/>
            </a:pPr>
            <a:r>
              <a:rPr lang="en-US" dirty="0" smtClean="0"/>
              <a:t>Use </a:t>
            </a:r>
            <a:r>
              <a:rPr lang="en-US" b="1" dirty="0" err="1" smtClean="0"/>
              <a:t>DataTextField</a:t>
            </a:r>
            <a:r>
              <a:rPr lang="en-US" dirty="0" smtClean="0"/>
              <a:t> property to display on one</a:t>
            </a:r>
            <a:r>
              <a:rPr lang="en-US" baseline="0" dirty="0" smtClean="0"/>
              <a:t> column value in the </a:t>
            </a:r>
            <a:r>
              <a:rPr lang="en-US" baseline="0" dirty="0" err="1" smtClean="0"/>
              <a:t>DropDownListBox</a:t>
            </a:r>
            <a:endParaRPr lang="en-US" baseline="0" dirty="0" smtClean="0"/>
          </a:p>
          <a:p>
            <a:pPr marL="225994" indent="-225994">
              <a:buAutoNum type="arabicPeriod"/>
            </a:pPr>
            <a:r>
              <a:rPr lang="en-US" baseline="0" dirty="0" smtClean="0"/>
              <a:t>Use </a:t>
            </a:r>
            <a:r>
              <a:rPr lang="en-US" b="1" baseline="0" dirty="0" err="1" smtClean="0"/>
              <a:t>DataValueField</a:t>
            </a:r>
            <a:r>
              <a:rPr lang="en-US" baseline="0" dirty="0" smtClean="0"/>
              <a:t> property to keep another column value as hidden but linked with the corresponding text value</a:t>
            </a:r>
            <a:endParaRPr lang="en-IN" dirty="0"/>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469</a:t>
            </a:fld>
            <a:endParaRPr lang="en-AU" dirty="0"/>
          </a:p>
        </p:txBody>
      </p:sp>
    </p:spTree>
    <p:extLst>
      <p:ext uri="{BB962C8B-B14F-4D97-AF65-F5344CB8AC3E}">
        <p14:creationId xmlns:p14="http://schemas.microsoft.com/office/powerpoint/2010/main" xmlns="" val="89320197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p>
          <a:p>
            <a:endParaRPr lang="en-US" dirty="0" smtClean="0"/>
          </a:p>
          <a:p>
            <a:pPr marL="225994" indent="-225994">
              <a:buAutoNum type="arabicPeriod"/>
            </a:pPr>
            <a:r>
              <a:rPr lang="en-US" dirty="0" smtClean="0"/>
              <a:t>Use table tag (&lt;table&gt;) in the </a:t>
            </a:r>
            <a:r>
              <a:rPr lang="en-US" dirty="0" err="1" smtClean="0"/>
              <a:t>HeaderTemplate</a:t>
            </a:r>
            <a:r>
              <a:rPr lang="en-US" dirty="0" smtClean="0"/>
              <a:t>, single table row tag (&lt;</a:t>
            </a:r>
            <a:r>
              <a:rPr lang="en-US" dirty="0" err="1" smtClean="0"/>
              <a:t>tr</a:t>
            </a:r>
            <a:r>
              <a:rPr lang="en-US" dirty="0" smtClean="0"/>
              <a:t>&gt;) in the </a:t>
            </a:r>
            <a:r>
              <a:rPr lang="en-US" dirty="0" err="1" smtClean="0"/>
              <a:t>ItemTemplate</a:t>
            </a:r>
            <a:r>
              <a:rPr lang="en-US" dirty="0" smtClean="0"/>
              <a:t>, and end table tag (&lt;/table&gt;) in the </a:t>
            </a:r>
            <a:r>
              <a:rPr lang="en-US" dirty="0" err="1" smtClean="0"/>
              <a:t>FooterTemplate</a:t>
            </a:r>
            <a:r>
              <a:rPr lang="en-US" dirty="0" smtClean="0"/>
              <a:t> to create a table using templates</a:t>
            </a:r>
          </a:p>
          <a:p>
            <a:pPr marL="225994" indent="-225994">
              <a:buAutoNum type="arabicPeriod"/>
            </a:pPr>
            <a:r>
              <a:rPr lang="en-US" dirty="0" smtClean="0"/>
              <a:t>To process control events that are raised from the templates to the control, use the </a:t>
            </a:r>
            <a:r>
              <a:rPr lang="en-US" dirty="0" err="1" smtClean="0"/>
              <a:t>ItemCommand</a:t>
            </a:r>
            <a:r>
              <a:rPr lang="en-US" dirty="0" smtClean="0"/>
              <a:t> event</a:t>
            </a:r>
            <a:endParaRPr lang="en-IN" dirty="0"/>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470</a:t>
            </a:fld>
            <a:endParaRPr lang="en-AU" dirty="0"/>
          </a:p>
        </p:txBody>
      </p:sp>
    </p:spTree>
    <p:extLst>
      <p:ext uri="{BB962C8B-B14F-4D97-AF65-F5344CB8AC3E}">
        <p14:creationId xmlns:p14="http://schemas.microsoft.com/office/powerpoint/2010/main" xmlns="" val="377990133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471</a:t>
            </a:fld>
            <a:endParaRPr lang="en-AU" dirty="0"/>
          </a:p>
        </p:txBody>
      </p:sp>
    </p:spTree>
    <p:extLst>
      <p:ext uri="{BB962C8B-B14F-4D97-AF65-F5344CB8AC3E}">
        <p14:creationId xmlns:p14="http://schemas.microsoft.com/office/powerpoint/2010/main" xmlns="" val="352246639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p>
          <a:p>
            <a:endParaRPr lang="en-US" dirty="0" smtClean="0"/>
          </a:p>
          <a:p>
            <a:pPr marL="225994" indent="-225994">
              <a:buAutoNum type="arabicPeriod"/>
            </a:pPr>
            <a:r>
              <a:rPr lang="en-US" dirty="0" smtClean="0"/>
              <a:t>In this example the data</a:t>
            </a:r>
            <a:r>
              <a:rPr lang="en-US" baseline="0" dirty="0" smtClean="0"/>
              <a:t> is retrieved from Category table present in SQL Server database in this page (See the next slide)</a:t>
            </a:r>
          </a:p>
          <a:p>
            <a:pPr marL="225994" indent="-225994">
              <a:buAutoNum type="arabicPeriod"/>
            </a:pPr>
            <a:r>
              <a:rPr lang="en-US" baseline="0" dirty="0" smtClean="0"/>
              <a:t>Repeater control is bound to the data source using </a:t>
            </a:r>
            <a:r>
              <a:rPr lang="en-US" baseline="0" dirty="0" err="1" smtClean="0"/>
              <a:t>DataSource</a:t>
            </a:r>
            <a:r>
              <a:rPr lang="en-US" baseline="0" dirty="0" smtClean="0"/>
              <a:t> property</a:t>
            </a:r>
          </a:p>
          <a:p>
            <a:pPr marL="225994" indent="-225994">
              <a:buAutoNum type="arabicPeriod"/>
            </a:pPr>
            <a:r>
              <a:rPr lang="en-US" baseline="0" dirty="0" smtClean="0"/>
              <a:t>Using </a:t>
            </a:r>
            <a:r>
              <a:rPr lang="en-US" baseline="0" dirty="0" err="1" smtClean="0"/>
              <a:t>ItemTemplate</a:t>
            </a:r>
            <a:r>
              <a:rPr lang="en-US" baseline="0" dirty="0" smtClean="0"/>
              <a:t> and </a:t>
            </a:r>
            <a:r>
              <a:rPr lang="en-US" baseline="0" dirty="0" err="1" smtClean="0"/>
              <a:t>AlternatingItemTemplate</a:t>
            </a:r>
            <a:r>
              <a:rPr lang="en-US" baseline="0" dirty="0" smtClean="0"/>
              <a:t>  different item are being displayed</a:t>
            </a:r>
          </a:p>
          <a:p>
            <a:pPr marL="225994" indent="-225994">
              <a:buAutoNum type="arabicPeriod"/>
            </a:pPr>
            <a:r>
              <a:rPr lang="en-US" baseline="0" dirty="0" smtClean="0"/>
              <a:t>Each and every text box is being bound to a particular column of data source (dataset) table.</a:t>
            </a:r>
            <a:endParaRPr lang="en-IN" dirty="0"/>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472</a:t>
            </a:fld>
            <a:endParaRPr lang="en-AU" dirty="0"/>
          </a:p>
        </p:txBody>
      </p:sp>
    </p:spTree>
    <p:extLst>
      <p:ext uri="{BB962C8B-B14F-4D97-AF65-F5344CB8AC3E}">
        <p14:creationId xmlns:p14="http://schemas.microsoft.com/office/powerpoint/2010/main" xmlns="" val="179838349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473</a:t>
            </a:fld>
            <a:endParaRPr lang="en-AU" dirty="0"/>
          </a:p>
        </p:txBody>
      </p:sp>
    </p:spTree>
    <p:extLst>
      <p:ext uri="{BB962C8B-B14F-4D97-AF65-F5344CB8AC3E}">
        <p14:creationId xmlns:p14="http://schemas.microsoft.com/office/powerpoint/2010/main" xmlns="" val="18285750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474</a:t>
            </a:fld>
            <a:endParaRPr lang="en-AU" dirty="0"/>
          </a:p>
        </p:txBody>
      </p:sp>
    </p:spTree>
    <p:extLst>
      <p:ext uri="{BB962C8B-B14F-4D97-AF65-F5344CB8AC3E}">
        <p14:creationId xmlns:p14="http://schemas.microsoft.com/office/powerpoint/2010/main" xmlns="" val="936760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F85724A-756D-47CF-A4A5-F87C4690E412}" type="slidenum">
              <a:rPr lang="en-US" altLang="en-US">
                <a:solidFill>
                  <a:srgbClr val="000000"/>
                </a:solidFill>
              </a:rPr>
              <a:pPr eaLnBrk="1" hangingPunct="1"/>
              <a:t>132</a:t>
            </a:fld>
            <a:endParaRPr lang="en-US" altLang="en-US">
              <a:solidFill>
                <a:srgbClr val="000000"/>
              </a:solidFill>
            </a:endParaRPr>
          </a:p>
        </p:txBody>
      </p:sp>
      <p:sp>
        <p:nvSpPr>
          <p:cNvPr id="113667" name="Rectangle 2"/>
          <p:cNvSpPr>
            <a:spLocks noGrp="1" noRot="1" noChangeAspect="1" noChangeArrowheads="1" noTextEdit="1"/>
          </p:cNvSpPr>
          <p:nvPr>
            <p:ph type="sldImg"/>
          </p:nvPr>
        </p:nvSpPr>
        <p:spPr>
          <a:xfrm>
            <a:off x="488950" y="160338"/>
            <a:ext cx="5875338" cy="4406900"/>
          </a:xfrm>
          <a:ln w="12700" cap="flat">
            <a:solidFill>
              <a:schemeClr val="tx1"/>
            </a:solidFill>
          </a:ln>
        </p:spPr>
      </p:sp>
      <p:sp>
        <p:nvSpPr>
          <p:cNvPr id="113668" name="Rectangle 3"/>
          <p:cNvSpPr>
            <a:spLocks noGrp="1" noChangeArrowheads="1"/>
          </p:cNvSpPr>
          <p:nvPr>
            <p:ph type="body" idx="1"/>
          </p:nvPr>
        </p:nvSpPr>
        <p:spPr>
          <a:xfrm>
            <a:off x="412750" y="4773613"/>
            <a:ext cx="6029325" cy="37560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16" tIns="45658" rIns="91316" bIns="45658"/>
          <a:lstStyle/>
          <a:p>
            <a:pPr defTabSz="425450" eaLnBrk="1" hangingPunct="1">
              <a:tabLst>
                <a:tab pos="471488" algn="l"/>
              </a:tabLst>
            </a:pPr>
            <a:r>
              <a:rPr lang="en-US" altLang="en-US" smtClean="0"/>
              <a:t>Creating Tables</a:t>
            </a:r>
          </a:p>
          <a:p>
            <a:pPr marL="119063" lvl="1" defTabSz="425450" eaLnBrk="1" hangingPunct="1">
              <a:tabLst>
                <a:tab pos="471488" algn="l"/>
              </a:tabLst>
            </a:pPr>
            <a:r>
              <a:rPr lang="en-US" altLang="en-US" smtClean="0"/>
              <a:t>The example on the slide creates the </a:t>
            </a:r>
            <a:r>
              <a:rPr lang="en-US" altLang="en-US" smtClean="0">
                <a:latin typeface="Courier New" panose="02070309020205020404" pitchFamily="49" charset="0"/>
              </a:rPr>
              <a:t>DEPT</a:t>
            </a:r>
            <a:r>
              <a:rPr lang="en-US" altLang="en-US" smtClean="0"/>
              <a:t> table, with three columns: namely, </a:t>
            </a:r>
            <a:r>
              <a:rPr lang="en-US" altLang="en-US" smtClean="0">
                <a:latin typeface="Courier New" panose="02070309020205020404" pitchFamily="49" charset="0"/>
              </a:rPr>
              <a:t>DEPTNO</a:t>
            </a:r>
            <a:r>
              <a:rPr lang="en-US" altLang="en-US" smtClean="0"/>
              <a:t>, </a:t>
            </a:r>
            <a:r>
              <a:rPr lang="en-US" altLang="en-US" smtClean="0">
                <a:latin typeface="Courier New" panose="02070309020205020404" pitchFamily="49" charset="0"/>
              </a:rPr>
              <a:t>DNAME</a:t>
            </a:r>
            <a:r>
              <a:rPr lang="en-US" altLang="en-US" smtClean="0"/>
              <a:t>, and </a:t>
            </a:r>
            <a:r>
              <a:rPr lang="en-US" altLang="en-US" smtClean="0">
                <a:latin typeface="Courier New" panose="02070309020205020404" pitchFamily="49" charset="0"/>
              </a:rPr>
              <a:t>LOC</a:t>
            </a:r>
            <a:r>
              <a:rPr lang="en-US" altLang="en-US" smtClean="0"/>
              <a:t>. It further confirms the creation of the table by issuing the </a:t>
            </a:r>
            <a:r>
              <a:rPr lang="en-US" altLang="en-US" smtClean="0">
                <a:latin typeface="Courier New" panose="02070309020205020404" pitchFamily="49" charset="0"/>
              </a:rPr>
              <a:t>DESCRIBE</a:t>
            </a:r>
            <a:r>
              <a:rPr lang="en-US" altLang="en-US" smtClean="0"/>
              <a:t> command. </a:t>
            </a:r>
          </a:p>
          <a:p>
            <a:pPr marL="119063" lvl="1" defTabSz="425450" eaLnBrk="1" hangingPunct="1">
              <a:tabLst>
                <a:tab pos="471488" algn="l"/>
              </a:tabLst>
            </a:pPr>
            <a:r>
              <a:rPr lang="en-US" altLang="en-US" smtClean="0"/>
              <a:t>Because creating a table is a </a:t>
            </a:r>
            <a:r>
              <a:rPr lang="en-US" altLang="en-US" smtClean="0">
                <a:solidFill>
                  <a:srgbClr val="FC0128"/>
                </a:solidFill>
              </a:rPr>
              <a:t>DDL statement</a:t>
            </a:r>
            <a:r>
              <a:rPr lang="en-US" altLang="en-US" smtClean="0"/>
              <a:t>, an automatic </a:t>
            </a:r>
            <a:r>
              <a:rPr lang="en-US" altLang="en-US" smtClean="0">
                <a:solidFill>
                  <a:srgbClr val="FC0128"/>
                </a:solidFill>
              </a:rPr>
              <a:t>commit </a:t>
            </a:r>
            <a:r>
              <a:rPr lang="en-US" altLang="en-US" smtClean="0"/>
              <a:t>takes place when this statement is executed. </a:t>
            </a:r>
          </a:p>
          <a:p>
            <a:pPr marL="119063" lvl="1" defTabSz="425450" eaLnBrk="1" hangingPunct="1">
              <a:tabLst>
                <a:tab pos="471488" algn="l"/>
              </a:tabLst>
            </a:pPr>
            <a:endParaRPr lang="en-US" altLang="en-US" smtClean="0"/>
          </a:p>
          <a:p>
            <a:pPr marL="119063" lvl="1" defTabSz="425450" eaLnBrk="1" hangingPunct="1">
              <a:tabLst>
                <a:tab pos="471488" algn="l"/>
              </a:tabLst>
            </a:pPr>
            <a:endParaRPr lang="en-US" altLang="en-US" smtClean="0"/>
          </a:p>
          <a:p>
            <a:pPr marL="119063" lvl="1" defTabSz="425450" eaLnBrk="1" hangingPunct="1">
              <a:tabLst>
                <a:tab pos="471488" algn="l"/>
              </a:tabLst>
            </a:pPr>
            <a:endParaRPr lang="en-US" altLang="en-US" smtClean="0"/>
          </a:p>
          <a:p>
            <a:pPr marL="119063" lvl="1" defTabSz="425450" eaLnBrk="1" hangingPunct="1">
              <a:tabLst>
                <a:tab pos="471488" algn="l"/>
              </a:tabLst>
            </a:pPr>
            <a:endParaRPr lang="en-US" altLang="en-US" smtClean="0"/>
          </a:p>
          <a:p>
            <a:pPr marL="119063" lvl="1" defTabSz="425450" eaLnBrk="1" hangingPunct="1">
              <a:tabLst>
                <a:tab pos="471488" algn="l"/>
              </a:tabLst>
            </a:pPr>
            <a:endParaRPr lang="en-US" altLang="en-US" smtClean="0"/>
          </a:p>
          <a:p>
            <a:pPr marL="119063" lvl="1" defTabSz="425450" eaLnBrk="1" hangingPunct="1">
              <a:tabLst>
                <a:tab pos="471488" algn="l"/>
              </a:tabLst>
            </a:pPr>
            <a:endParaRPr lang="en-US" altLang="en-US" smtClean="0"/>
          </a:p>
          <a:p>
            <a:pPr marL="119063" lvl="1" defTabSz="425450" eaLnBrk="1" hangingPunct="1">
              <a:tabLst>
                <a:tab pos="471488" algn="l"/>
              </a:tabLst>
            </a:pPr>
            <a:endParaRPr lang="en-US" altLang="en-US" smtClean="0"/>
          </a:p>
          <a:p>
            <a:pPr marL="119063" lvl="1" defTabSz="425450" eaLnBrk="1" hangingPunct="1">
              <a:tabLst>
                <a:tab pos="471488" algn="l"/>
              </a:tabLst>
            </a:pPr>
            <a:endParaRPr lang="en-US" altLang="en-US" smtClean="0"/>
          </a:p>
          <a:p>
            <a:pPr marL="119063" lvl="1" defTabSz="425450" eaLnBrk="1" hangingPunct="1">
              <a:tabLst>
                <a:tab pos="471488" algn="l"/>
              </a:tabLst>
            </a:pPr>
            <a:endParaRPr lang="en-US" altLang="en-US" smtClean="0"/>
          </a:p>
          <a:p>
            <a:pPr defTabSz="425450" eaLnBrk="1" hangingPunct="1">
              <a:tabLst>
                <a:tab pos="471488" algn="l"/>
              </a:tabLst>
            </a:pPr>
            <a:endParaRPr lang="en-US" altLang="en-US" smtClean="0">
              <a:solidFill>
                <a:schemeClr val="accent2"/>
              </a:solidFill>
            </a:endParaRPr>
          </a:p>
          <a:p>
            <a:pPr defTabSz="425450" eaLnBrk="1" hangingPunct="1">
              <a:tabLst>
                <a:tab pos="471488" algn="l"/>
              </a:tabLst>
            </a:pPr>
            <a:r>
              <a:rPr lang="en-US" altLang="en-US" smtClean="0">
                <a:solidFill>
                  <a:srgbClr val="0000FF"/>
                </a:solidFill>
              </a:rPr>
              <a:t>Instructor Note </a:t>
            </a:r>
          </a:p>
          <a:p>
            <a:pPr marL="119063" lvl="1" defTabSz="425450" eaLnBrk="1" hangingPunct="1">
              <a:tabLst>
                <a:tab pos="471488" algn="l"/>
              </a:tabLst>
            </a:pPr>
            <a:r>
              <a:rPr lang="en-US" altLang="en-US" smtClean="0">
                <a:solidFill>
                  <a:srgbClr val="0000FF"/>
                </a:solidFill>
              </a:rPr>
              <a:t>Explain that additional syntax for </a:t>
            </a:r>
            <a:r>
              <a:rPr lang="en-US" altLang="en-US" smtClean="0">
                <a:solidFill>
                  <a:srgbClr val="0000FF"/>
                </a:solidFill>
                <a:latin typeface="Courier New" panose="02070309020205020404" pitchFamily="49" charset="0"/>
              </a:rPr>
              <a:t>CREATE TABLE</a:t>
            </a:r>
            <a:r>
              <a:rPr lang="en-US" altLang="en-US" smtClean="0">
                <a:solidFill>
                  <a:srgbClr val="0000FF"/>
                </a:solidFill>
              </a:rPr>
              <a:t> could include constraints and so on. For more information on the </a:t>
            </a:r>
            <a:r>
              <a:rPr lang="en-US" altLang="en-US" smtClean="0">
                <a:solidFill>
                  <a:srgbClr val="0000FF"/>
                </a:solidFill>
                <a:latin typeface="Courier New" panose="02070309020205020404" pitchFamily="49" charset="0"/>
              </a:rPr>
              <a:t>CREATE TABLE</a:t>
            </a:r>
            <a:r>
              <a:rPr lang="en-US" altLang="en-US" smtClean="0">
                <a:solidFill>
                  <a:srgbClr val="0000FF"/>
                </a:solidFill>
              </a:rPr>
              <a:t> syntax, refer to: </a:t>
            </a:r>
            <a:r>
              <a:rPr lang="en-US" altLang="en-US" i="1" smtClean="0">
                <a:solidFill>
                  <a:srgbClr val="0000FF"/>
                </a:solidFill>
              </a:rPr>
              <a:t>Oracle9i SQL Reference, </a:t>
            </a:r>
            <a:r>
              <a:rPr lang="en-US" altLang="en-US" smtClean="0">
                <a:solidFill>
                  <a:srgbClr val="0000FF"/>
                </a:solidFill>
              </a:rPr>
              <a:t>“</a:t>
            </a:r>
            <a:r>
              <a:rPr lang="en-US" altLang="en-US" smtClean="0">
                <a:solidFill>
                  <a:srgbClr val="0000FF"/>
                </a:solidFill>
                <a:latin typeface="Courier New" panose="02070309020205020404" pitchFamily="49" charset="0"/>
              </a:rPr>
              <a:t>CREATE TABLE</a:t>
            </a:r>
            <a:r>
              <a:rPr lang="en-US" altLang="en-US" smtClean="0">
                <a:solidFill>
                  <a:srgbClr val="0000FF"/>
                </a:solidFill>
              </a:rPr>
              <a:t>. ”</a:t>
            </a:r>
          </a:p>
        </p:txBody>
      </p:sp>
    </p:spTree>
    <p:extLst>
      <p:ext uri="{BB962C8B-B14F-4D97-AF65-F5344CB8AC3E}">
        <p14:creationId xmlns:p14="http://schemas.microsoft.com/office/powerpoint/2010/main" xmlns="" val="159166590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Notes: </a:t>
            </a:r>
          </a:p>
          <a:p>
            <a:endParaRPr lang="en-US" b="1" dirty="0" smtClean="0"/>
          </a:p>
          <a:p>
            <a:r>
              <a:rPr lang="en-US" b="1" dirty="0" smtClean="0"/>
              <a:t>Paging:</a:t>
            </a:r>
          </a:p>
          <a:p>
            <a:pPr marL="225994" indent="-225994">
              <a:buAutoNum type="arabicPeriod"/>
            </a:pPr>
            <a:r>
              <a:rPr lang="en-US" b="0" i="0" dirty="0" smtClean="0"/>
              <a:t>The</a:t>
            </a:r>
            <a:r>
              <a:rPr lang="en-US" i="1" dirty="0" smtClean="0"/>
              <a:t> </a:t>
            </a:r>
            <a:r>
              <a:rPr lang="en-US" i="1" dirty="0" err="1" smtClean="0"/>
              <a:t>AllowPaging</a:t>
            </a:r>
            <a:r>
              <a:rPr lang="en-US" i="1" dirty="0" smtClean="0"/>
              <a:t> </a:t>
            </a:r>
            <a:r>
              <a:rPr lang="en-US" dirty="0" smtClean="0"/>
              <a:t>property when set to true, enables users to page through records one at a time</a:t>
            </a:r>
          </a:p>
          <a:p>
            <a:pPr marL="225994" indent="-225994">
              <a:buAutoNum type="arabicPeriod"/>
            </a:pPr>
            <a:r>
              <a:rPr lang="en-US" dirty="0" smtClean="0"/>
              <a:t>You can programmatically access the </a:t>
            </a:r>
            <a:r>
              <a:rPr lang="en-US" dirty="0" err="1" smtClean="0"/>
              <a:t>GridView</a:t>
            </a:r>
            <a:r>
              <a:rPr lang="en-US" dirty="0" smtClean="0"/>
              <a:t> object model to dynamically set properties, handle events, and so on</a:t>
            </a:r>
          </a:p>
          <a:p>
            <a:endParaRPr lang="en-IN" dirty="0"/>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475</a:t>
            </a:fld>
            <a:endParaRPr lang="en-AU" dirty="0"/>
          </a:p>
        </p:txBody>
      </p:sp>
    </p:spTree>
    <p:extLst>
      <p:ext uri="{BB962C8B-B14F-4D97-AF65-F5344CB8AC3E}">
        <p14:creationId xmlns:p14="http://schemas.microsoft.com/office/powerpoint/2010/main" xmlns="" val="124308620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476</a:t>
            </a:fld>
            <a:endParaRPr lang="en-AU" dirty="0"/>
          </a:p>
        </p:txBody>
      </p:sp>
    </p:spTree>
    <p:extLst>
      <p:ext uri="{BB962C8B-B14F-4D97-AF65-F5344CB8AC3E}">
        <p14:creationId xmlns:p14="http://schemas.microsoft.com/office/powerpoint/2010/main" xmlns="" val="363356051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Notes:</a:t>
            </a:r>
          </a:p>
          <a:p>
            <a:endParaRPr lang="en-US" dirty="0" smtClean="0"/>
          </a:p>
          <a:p>
            <a:r>
              <a:rPr lang="en-US" dirty="0" smtClean="0"/>
              <a:t>The above example shows how connection is made with the database, the way data is accessed and then displayed in customizable format using the </a:t>
            </a:r>
            <a:r>
              <a:rPr lang="en-US" i="1" dirty="0" err="1" smtClean="0"/>
              <a:t>GridView</a:t>
            </a:r>
            <a:r>
              <a:rPr lang="en-US" dirty="0" smtClean="0"/>
              <a:t>.</a:t>
            </a:r>
          </a:p>
          <a:p>
            <a:pPr marL="225994" indent="-225994">
              <a:buAutoNum type="arabicPeriod"/>
            </a:pPr>
            <a:r>
              <a:rPr lang="en-US" dirty="0" smtClean="0"/>
              <a:t>In the page load, connection with database has been made through the </a:t>
            </a:r>
            <a:r>
              <a:rPr lang="en-US" dirty="0" err="1" smtClean="0"/>
              <a:t>SqlConnection</a:t>
            </a:r>
            <a:r>
              <a:rPr lang="en-US" baseline="0" dirty="0" smtClean="0"/>
              <a:t> class object.</a:t>
            </a:r>
            <a:endParaRPr lang="en-US" dirty="0" smtClean="0"/>
          </a:p>
          <a:p>
            <a:pPr marL="225994" indent="-225994">
              <a:buAutoNum type="arabicPeriod"/>
            </a:pPr>
            <a:r>
              <a:rPr lang="en-US" dirty="0" smtClean="0"/>
              <a:t>Then Command String is created which is the SQL query</a:t>
            </a:r>
          </a:p>
          <a:p>
            <a:pPr marL="225994" indent="-225994">
              <a:buAutoNum type="arabicPeriod"/>
            </a:pPr>
            <a:r>
              <a:rPr lang="en-US" dirty="0" smtClean="0"/>
              <a:t>Connection is opened</a:t>
            </a:r>
          </a:p>
          <a:p>
            <a:pPr marL="225994" indent="-225994">
              <a:buAutoNum type="arabicPeriod"/>
            </a:pPr>
            <a:r>
              <a:rPr lang="en-US" dirty="0" smtClean="0"/>
              <a:t>Then instantiate the dataset and </a:t>
            </a:r>
            <a:r>
              <a:rPr lang="en-US" dirty="0" err="1" smtClean="0"/>
              <a:t>SqlDataAdapter</a:t>
            </a:r>
            <a:r>
              <a:rPr lang="en-US" dirty="0" smtClean="0"/>
              <a:t> classes are created.</a:t>
            </a:r>
          </a:p>
          <a:p>
            <a:pPr marL="225994" indent="-225994">
              <a:buAutoNum type="arabicPeriod"/>
            </a:pPr>
            <a:r>
              <a:rPr lang="en-US" dirty="0" smtClean="0"/>
              <a:t>Fill method of the </a:t>
            </a:r>
            <a:r>
              <a:rPr lang="en-US" dirty="0" err="1" smtClean="0"/>
              <a:t>SqlDataAdapter</a:t>
            </a:r>
            <a:r>
              <a:rPr lang="en-US" baseline="0" dirty="0" smtClean="0"/>
              <a:t> has been used to fill up the </a:t>
            </a:r>
            <a:r>
              <a:rPr lang="en-US" baseline="0" dirty="0" err="1" smtClean="0"/>
              <a:t>DataSet</a:t>
            </a:r>
            <a:endParaRPr lang="en-US" dirty="0" smtClean="0"/>
          </a:p>
          <a:p>
            <a:pPr marL="225994" indent="-225994">
              <a:buAutoNum type="arabicPeriod"/>
            </a:pPr>
            <a:r>
              <a:rPr lang="en-US" dirty="0" smtClean="0"/>
              <a:t>Then use the </a:t>
            </a:r>
            <a:r>
              <a:rPr lang="en-US" dirty="0" err="1" smtClean="0"/>
              <a:t>DataSource</a:t>
            </a:r>
            <a:r>
              <a:rPr lang="en-US" dirty="0" smtClean="0"/>
              <a:t> and </a:t>
            </a:r>
            <a:r>
              <a:rPr lang="en-US" dirty="0" err="1" smtClean="0"/>
              <a:t>DataBind</a:t>
            </a:r>
            <a:r>
              <a:rPr lang="en-US" dirty="0" smtClean="0"/>
              <a:t> properties of </a:t>
            </a:r>
            <a:r>
              <a:rPr lang="en-US" dirty="0" err="1" smtClean="0"/>
              <a:t>GridView</a:t>
            </a:r>
            <a:r>
              <a:rPr lang="en-US" dirty="0" smtClean="0"/>
              <a:t> to bind data to </a:t>
            </a:r>
            <a:r>
              <a:rPr lang="en-US" dirty="0" err="1" smtClean="0"/>
              <a:t>GridView</a:t>
            </a:r>
            <a:r>
              <a:rPr lang="en-IN" dirty="0" smtClean="0"/>
              <a:t>\</a:t>
            </a:r>
            <a:endParaRPr lang="en-US" dirty="0" smtClean="0"/>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477</a:t>
            </a:fld>
            <a:endParaRPr lang="en-AU" dirty="0"/>
          </a:p>
        </p:txBody>
      </p:sp>
    </p:spTree>
    <p:extLst>
      <p:ext uri="{BB962C8B-B14F-4D97-AF65-F5344CB8AC3E}">
        <p14:creationId xmlns:p14="http://schemas.microsoft.com/office/powerpoint/2010/main" xmlns="" val="333396906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478</a:t>
            </a:fld>
            <a:endParaRPr lang="en-AU" dirty="0"/>
          </a:p>
        </p:txBody>
      </p:sp>
    </p:spTree>
    <p:extLst>
      <p:ext uri="{BB962C8B-B14F-4D97-AF65-F5344CB8AC3E}">
        <p14:creationId xmlns:p14="http://schemas.microsoft.com/office/powerpoint/2010/main" xmlns="" val="99512933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CDFF57B-A306-4CB0-8649-61B77394358D}" type="slidenum">
              <a:rPr lang="en-US" smtClean="0"/>
              <a:pPr/>
              <a:t>497</a:t>
            </a:fld>
            <a:endParaRPr lang="en-US"/>
          </a:p>
        </p:txBody>
      </p:sp>
    </p:spTree>
    <p:extLst>
      <p:ext uri="{BB962C8B-B14F-4D97-AF65-F5344CB8AC3E}">
        <p14:creationId xmlns:p14="http://schemas.microsoft.com/office/powerpoint/2010/main" xmlns="" val="2878862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CCA8ED5-A903-4359-9CE7-3DDC18E23508}" type="slidenum">
              <a:rPr lang="en-US" altLang="en-US">
                <a:solidFill>
                  <a:srgbClr val="000000"/>
                </a:solidFill>
              </a:rPr>
              <a:pPr eaLnBrk="1" hangingPunct="1"/>
              <a:t>133</a:t>
            </a:fld>
            <a:endParaRPr lang="en-US" altLang="en-US">
              <a:solidFill>
                <a:srgbClr val="000000"/>
              </a:solidFill>
            </a:endParaRPr>
          </a:p>
        </p:txBody>
      </p:sp>
      <p:sp>
        <p:nvSpPr>
          <p:cNvPr id="2052" name="Rectangle 2"/>
          <p:cNvSpPr>
            <a:spLocks noGrp="1" noChangeArrowheads="1"/>
          </p:cNvSpPr>
          <p:nvPr>
            <p:ph type="body" idx="1"/>
          </p:nvPr>
        </p:nvSpPr>
        <p:spPr>
          <a:xfrm>
            <a:off x="412750" y="4722813"/>
            <a:ext cx="6029325" cy="3757612"/>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16" tIns="45658" rIns="91316" bIns="45658"/>
          <a:lstStyle/>
          <a:p>
            <a:pPr defTabSz="427038" eaLnBrk="1" hangingPunct="1"/>
            <a:r>
              <a:rPr lang="en-US" altLang="en-US" smtClean="0"/>
              <a:t>Constraints</a:t>
            </a:r>
            <a:endParaRPr lang="en-US" altLang="en-US" i="1" smtClean="0"/>
          </a:p>
          <a:p>
            <a:pPr marL="120650" lvl="1" defTabSz="427038" eaLnBrk="1" hangingPunct="1"/>
            <a:r>
              <a:rPr lang="en-US" altLang="en-US" smtClean="0"/>
              <a:t>The Oracle Server uses</a:t>
            </a:r>
            <a:r>
              <a:rPr lang="en-US" altLang="en-US" i="1" smtClean="0"/>
              <a:t> </a:t>
            </a:r>
            <a:r>
              <a:rPr lang="en-US" altLang="en-US" i="1" smtClean="0">
                <a:solidFill>
                  <a:srgbClr val="FC0128"/>
                </a:solidFill>
                <a:latin typeface="Courier New" panose="02070309020205020404" pitchFamily="49" charset="0"/>
              </a:rPr>
              <a:t>constraints</a:t>
            </a:r>
            <a:r>
              <a:rPr lang="en-US" altLang="en-US" i="1" smtClean="0"/>
              <a:t> </a:t>
            </a:r>
            <a:r>
              <a:rPr lang="en-US" altLang="en-US" smtClean="0"/>
              <a:t>to prevent invalid data entry into tables.</a:t>
            </a:r>
          </a:p>
          <a:p>
            <a:pPr marL="120650" lvl="1" defTabSz="427038" eaLnBrk="1" hangingPunct="1"/>
            <a:r>
              <a:rPr lang="en-US" altLang="en-US" smtClean="0"/>
              <a:t>You can use constraints to do the following:</a:t>
            </a:r>
          </a:p>
          <a:p>
            <a:pPr marL="465138" lvl="2" indent="-223838" defTabSz="427038" eaLnBrk="1" hangingPunct="1"/>
            <a:r>
              <a:rPr lang="en-US" altLang="en-US" smtClean="0"/>
              <a:t>Enforce rules on the data in a table whenever a row is inserted, updated, or deleted from that table. The constraint must be satisfied for the operation to succeed.</a:t>
            </a:r>
          </a:p>
          <a:p>
            <a:pPr marL="465138" lvl="2" indent="-223838" defTabSz="427038" eaLnBrk="1" hangingPunct="1"/>
            <a:r>
              <a:rPr lang="en-US" altLang="en-US" smtClean="0"/>
              <a:t>Prevent the deletion of a table if there are dependencies from other tables</a:t>
            </a:r>
          </a:p>
          <a:p>
            <a:pPr marL="465138" lvl="2" indent="-223838" defTabSz="427038" eaLnBrk="1" hangingPunct="1"/>
            <a:r>
              <a:rPr lang="en-US" altLang="en-US" smtClean="0"/>
              <a:t>Provide rules for Oracle tools, such as Oracle Developer</a:t>
            </a:r>
          </a:p>
          <a:p>
            <a:pPr marL="120650" lvl="1" defTabSz="427038" eaLnBrk="1" hangingPunct="1"/>
            <a:r>
              <a:rPr lang="en-US" altLang="en-US" b="1" smtClean="0"/>
              <a:t>Data Integrity Constraints</a:t>
            </a:r>
            <a:endParaRPr lang="en-US" altLang="en-US" smtClean="0"/>
          </a:p>
          <a:p>
            <a:pPr defTabSz="427038" eaLnBrk="1" hangingPunct="1"/>
            <a:endParaRPr lang="en-US" altLang="en-US" smtClean="0"/>
          </a:p>
          <a:p>
            <a:pPr defTabSz="427038" eaLnBrk="1" hangingPunct="1"/>
            <a:endParaRPr lang="en-US" altLang="en-US" smtClean="0"/>
          </a:p>
          <a:p>
            <a:pPr defTabSz="427038" eaLnBrk="1" hangingPunct="1"/>
            <a:endParaRPr lang="en-US" altLang="en-US" smtClean="0"/>
          </a:p>
          <a:p>
            <a:pPr defTabSz="427038" eaLnBrk="1" hangingPunct="1"/>
            <a:endParaRPr lang="en-US" altLang="en-US" smtClean="0"/>
          </a:p>
          <a:p>
            <a:pPr defTabSz="427038" eaLnBrk="1" hangingPunct="1"/>
            <a:endParaRPr lang="en-US" altLang="en-US" smtClean="0"/>
          </a:p>
          <a:p>
            <a:pPr defTabSz="427038" eaLnBrk="1" hangingPunct="1"/>
            <a:endParaRPr lang="en-US" altLang="en-US" smtClean="0"/>
          </a:p>
          <a:p>
            <a:pPr defTabSz="427038" eaLnBrk="1" hangingPunct="1"/>
            <a:endParaRPr lang="en-US" altLang="en-US" smtClean="0"/>
          </a:p>
          <a:p>
            <a:pPr defTabSz="427038" eaLnBrk="1" hangingPunct="1">
              <a:lnSpc>
                <a:spcPct val="95000"/>
              </a:lnSpc>
              <a:spcBef>
                <a:spcPct val="0"/>
              </a:spcBef>
            </a:pPr>
            <a:endParaRPr lang="en-US" altLang="en-US" b="1" smtClean="0">
              <a:latin typeface="Times" panose="02020603050405020304" pitchFamily="18" charset="0"/>
            </a:endParaRPr>
          </a:p>
          <a:p>
            <a:pPr defTabSz="427038" eaLnBrk="1" hangingPunct="1">
              <a:lnSpc>
                <a:spcPct val="95000"/>
              </a:lnSpc>
              <a:spcBef>
                <a:spcPct val="0"/>
              </a:spcBef>
            </a:pPr>
            <a:r>
              <a:rPr lang="en-US" altLang="en-US" b="1" smtClean="0">
                <a:latin typeface="Times" panose="02020603050405020304" pitchFamily="18" charset="0"/>
              </a:rPr>
              <a:t/>
            </a:r>
            <a:br>
              <a:rPr lang="en-US" altLang="en-US" b="1" smtClean="0">
                <a:latin typeface="Times" panose="02020603050405020304" pitchFamily="18" charset="0"/>
              </a:rPr>
            </a:br>
            <a:endParaRPr lang="en-US" altLang="en-US" b="1" smtClean="0">
              <a:latin typeface="Times" panose="02020603050405020304" pitchFamily="18" charset="0"/>
            </a:endParaRPr>
          </a:p>
          <a:p>
            <a:pPr marL="120650" lvl="1" defTabSz="427038" eaLnBrk="1" hangingPunct="1"/>
            <a:r>
              <a:rPr lang="en-US" altLang="en-US" smtClean="0"/>
              <a:t>For more information, see </a:t>
            </a:r>
            <a:r>
              <a:rPr lang="en-US" altLang="en-US" i="1" smtClean="0"/>
              <a:t>Oracle9i SQL Reference, </a:t>
            </a:r>
            <a:r>
              <a:rPr lang="en-US" altLang="en-US" smtClean="0"/>
              <a:t>“</a:t>
            </a:r>
            <a:r>
              <a:rPr lang="en-US" altLang="en-US" smtClean="0">
                <a:latin typeface="Courier New" panose="02070309020205020404" pitchFamily="49" charset="0"/>
              </a:rPr>
              <a:t>CONSTRAINT</a:t>
            </a:r>
            <a:r>
              <a:rPr lang="en-US" altLang="en-US" smtClean="0"/>
              <a:t>.”</a:t>
            </a:r>
          </a:p>
        </p:txBody>
      </p:sp>
      <p:sp>
        <p:nvSpPr>
          <p:cNvPr id="2053" name="Rectangle 3"/>
          <p:cNvSpPr>
            <a:spLocks noGrp="1" noRot="1" noChangeAspect="1" noChangeArrowheads="1" noTextEdit="1"/>
          </p:cNvSpPr>
          <p:nvPr>
            <p:ph type="sldImg"/>
          </p:nvPr>
        </p:nvSpPr>
        <p:spPr>
          <a:xfrm>
            <a:off x="488950" y="158750"/>
            <a:ext cx="5878513" cy="4408488"/>
          </a:xfrm>
          <a:ln w="12700" cap="flat">
            <a:solidFill>
              <a:schemeClr val="tx1"/>
            </a:solidFill>
          </a:ln>
        </p:spPr>
      </p:sp>
      <p:graphicFrame>
        <p:nvGraphicFramePr>
          <p:cNvPr id="2050" name="Object 4"/>
          <p:cNvGraphicFramePr>
            <a:graphicFrameLocks/>
          </p:cNvGraphicFramePr>
          <p:nvPr/>
        </p:nvGraphicFramePr>
        <p:xfrm>
          <a:off x="652463" y="6413500"/>
          <a:ext cx="5684837" cy="2228850"/>
        </p:xfrm>
        <a:graphic>
          <a:graphicData uri="http://schemas.openxmlformats.org/presentationml/2006/ole">
            <p:oleObj spid="_x0000_s21516" name="Document" r:id="rId4" imgW="5969000" imgH="2312988" progId="Word.Document.8">
              <p:embed/>
            </p:oleObj>
          </a:graphicData>
        </a:graphic>
      </p:graphicFrame>
    </p:spTree>
    <p:extLst>
      <p:ext uri="{BB962C8B-B14F-4D97-AF65-F5344CB8AC3E}">
        <p14:creationId xmlns:p14="http://schemas.microsoft.com/office/powerpoint/2010/main" xmlns="" val="259920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15E45F9-F2C9-4894-B9B8-3E373D2C38B6}" type="slidenum">
              <a:rPr lang="en-US" altLang="en-US">
                <a:solidFill>
                  <a:srgbClr val="000000"/>
                </a:solidFill>
              </a:rPr>
              <a:pPr eaLnBrk="1" hangingPunct="1"/>
              <a:t>146</a:t>
            </a:fld>
            <a:endParaRPr lang="en-US" altLang="en-US">
              <a:solidFill>
                <a:srgbClr val="000000"/>
              </a:solidFill>
            </a:endParaRPr>
          </a:p>
        </p:txBody>
      </p:sp>
      <p:sp>
        <p:nvSpPr>
          <p:cNvPr id="114691" name="Rectangle 2"/>
          <p:cNvSpPr>
            <a:spLocks noGrp="1" noRot="1" noChangeAspect="1" noChangeArrowheads="1" noTextEdit="1"/>
          </p:cNvSpPr>
          <p:nvPr>
            <p:ph type="sldImg"/>
          </p:nvPr>
        </p:nvSpPr>
        <p:spPr>
          <a:xfrm>
            <a:off x="488950" y="160338"/>
            <a:ext cx="5875338" cy="4406900"/>
          </a:xfrm>
          <a:ln w="12700" cap="flat">
            <a:solidFill>
              <a:schemeClr val="tx1"/>
            </a:solidFill>
          </a:ln>
        </p:spPr>
      </p:sp>
      <p:sp>
        <p:nvSpPr>
          <p:cNvPr id="114692" name="Rectangle 3"/>
          <p:cNvSpPr>
            <a:spLocks noGrp="1" noChangeArrowheads="1"/>
          </p:cNvSpPr>
          <p:nvPr>
            <p:ph type="body" idx="1"/>
          </p:nvPr>
        </p:nvSpPr>
        <p:spPr>
          <a:xfrm>
            <a:off x="412750" y="4773613"/>
            <a:ext cx="6029325" cy="37560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16" tIns="45658" rIns="91316" bIns="45658"/>
          <a:lstStyle/>
          <a:p>
            <a:pPr defTabSz="425450" eaLnBrk="1" hangingPunct="1">
              <a:tabLst>
                <a:tab pos="471488" algn="l"/>
              </a:tabLst>
            </a:pPr>
            <a:r>
              <a:rPr lang="en-US" altLang="en-US" smtClean="0"/>
              <a:t>Adding a Column</a:t>
            </a:r>
          </a:p>
          <a:p>
            <a:pPr marL="119063" lvl="1" defTabSz="425450" eaLnBrk="1" hangingPunct="1">
              <a:tabLst>
                <a:tab pos="471488" algn="l"/>
              </a:tabLst>
            </a:pPr>
            <a:r>
              <a:rPr lang="en-US" altLang="en-US" smtClean="0"/>
              <a:t>The graphic in the slide adds the </a:t>
            </a:r>
            <a:r>
              <a:rPr lang="en-US" altLang="en-US" smtClean="0">
                <a:latin typeface="Courier New" panose="02070309020205020404" pitchFamily="49" charset="0"/>
              </a:rPr>
              <a:t>JOB_ID</a:t>
            </a:r>
            <a:r>
              <a:rPr lang="en-US" altLang="en-US" smtClean="0"/>
              <a:t> column to the </a:t>
            </a:r>
            <a:r>
              <a:rPr lang="en-US" altLang="en-US" smtClean="0">
                <a:latin typeface="Courier New" panose="02070309020205020404" pitchFamily="49" charset="0"/>
              </a:rPr>
              <a:t>DEPT80</a:t>
            </a:r>
            <a:r>
              <a:rPr lang="en-US" altLang="en-US" smtClean="0"/>
              <a:t> table. Notice that the new column becomes the last column in the table.</a:t>
            </a:r>
          </a:p>
        </p:txBody>
      </p:sp>
    </p:spTree>
    <p:extLst>
      <p:ext uri="{BB962C8B-B14F-4D97-AF65-F5344CB8AC3E}">
        <p14:creationId xmlns:p14="http://schemas.microsoft.com/office/powerpoint/2010/main" xmlns="" val="1063701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7DD981B-7708-4879-83E9-5FA0EAAE84CC}" type="slidenum">
              <a:rPr lang="en-US" altLang="en-US">
                <a:solidFill>
                  <a:srgbClr val="000000"/>
                </a:solidFill>
              </a:rPr>
              <a:pPr eaLnBrk="1" hangingPunct="1"/>
              <a:t>148</a:t>
            </a:fld>
            <a:endParaRPr lang="en-US" altLang="en-US">
              <a:solidFill>
                <a:srgbClr val="000000"/>
              </a:solidFill>
            </a:endParaRPr>
          </a:p>
        </p:txBody>
      </p:sp>
      <p:sp>
        <p:nvSpPr>
          <p:cNvPr id="115715" name="Rectangle 2"/>
          <p:cNvSpPr>
            <a:spLocks noChangeArrowheads="1"/>
          </p:cNvSpPr>
          <p:nvPr/>
        </p:nvSpPr>
        <p:spPr bwMode="auto">
          <a:xfrm>
            <a:off x="3883025" y="0"/>
            <a:ext cx="2976563"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115716" name="Rectangle 3"/>
          <p:cNvSpPr>
            <a:spLocks noChangeArrowheads="1"/>
          </p:cNvSpPr>
          <p:nvPr/>
        </p:nvSpPr>
        <p:spPr bwMode="auto">
          <a:xfrm>
            <a:off x="-3175" y="0"/>
            <a:ext cx="2973388"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115717" name="Rectangle 4"/>
          <p:cNvSpPr>
            <a:spLocks noGrp="1" noChangeArrowheads="1"/>
          </p:cNvSpPr>
          <p:nvPr>
            <p:ph type="body" idx="1"/>
          </p:nvPr>
        </p:nvSpPr>
        <p:spPr>
          <a:xfrm>
            <a:off x="412750" y="4773613"/>
            <a:ext cx="6029325" cy="37560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16" tIns="45658" rIns="91316" bIns="45658"/>
          <a:lstStyle/>
          <a:p>
            <a:pPr defTabSz="425450" eaLnBrk="1" hangingPunct="1">
              <a:tabLst>
                <a:tab pos="471488" algn="l"/>
              </a:tabLst>
            </a:pPr>
            <a:r>
              <a:rPr lang="en-US" altLang="en-US" smtClean="0"/>
              <a:t>Dropping a Column</a:t>
            </a:r>
          </a:p>
          <a:p>
            <a:pPr marL="119063" lvl="1" defTabSz="425450" eaLnBrk="1" hangingPunct="1">
              <a:tabLst>
                <a:tab pos="471488" algn="l"/>
              </a:tabLst>
            </a:pPr>
            <a:r>
              <a:rPr lang="en-US" altLang="en-US" smtClean="0"/>
              <a:t>You can drop a column from a table by using the </a:t>
            </a:r>
            <a:r>
              <a:rPr lang="en-US" altLang="en-US" smtClean="0">
                <a:latin typeface="Courier New" panose="02070309020205020404" pitchFamily="49" charset="0"/>
              </a:rPr>
              <a:t>ALTER TABLE</a:t>
            </a:r>
            <a:r>
              <a:rPr lang="en-US" altLang="en-US" smtClean="0"/>
              <a:t> statement with the </a:t>
            </a:r>
            <a:r>
              <a:rPr lang="en-US" altLang="en-US" smtClean="0">
                <a:solidFill>
                  <a:srgbClr val="FC0128"/>
                </a:solidFill>
                <a:latin typeface="Courier New" panose="02070309020205020404" pitchFamily="49" charset="0"/>
              </a:rPr>
              <a:t>DROP COLUMN</a:t>
            </a:r>
            <a:r>
              <a:rPr lang="en-US" altLang="en-US" smtClean="0">
                <a:solidFill>
                  <a:srgbClr val="FC0128"/>
                </a:solidFill>
              </a:rPr>
              <a:t> clause</a:t>
            </a:r>
            <a:r>
              <a:rPr lang="en-US" altLang="en-US" smtClean="0"/>
              <a:t>. This is a feature available in Oracle8</a:t>
            </a:r>
            <a:r>
              <a:rPr lang="en-US" altLang="en-US" i="1" smtClean="0"/>
              <a:t>i</a:t>
            </a:r>
            <a:r>
              <a:rPr lang="en-US" altLang="en-US" smtClean="0"/>
              <a:t> and later release.</a:t>
            </a:r>
          </a:p>
          <a:p>
            <a:pPr defTabSz="425450" eaLnBrk="1" hangingPunct="1">
              <a:tabLst>
                <a:tab pos="471488" algn="l"/>
              </a:tabLst>
            </a:pPr>
            <a:r>
              <a:rPr lang="en-US" altLang="en-US" smtClean="0"/>
              <a:t>Guidelines</a:t>
            </a:r>
          </a:p>
          <a:p>
            <a:pPr marL="465138" lvl="2" indent="-225425" defTabSz="425450" eaLnBrk="1" hangingPunct="1">
              <a:tabLst>
                <a:tab pos="471488" algn="l"/>
              </a:tabLst>
            </a:pPr>
            <a:r>
              <a:rPr lang="en-US" altLang="en-US" smtClean="0"/>
              <a:t>The column may or may not contain data.</a:t>
            </a:r>
          </a:p>
          <a:p>
            <a:pPr marL="465138" lvl="2" indent="-225425" defTabSz="425450" eaLnBrk="1" hangingPunct="1">
              <a:tabLst>
                <a:tab pos="471488" algn="l"/>
              </a:tabLst>
            </a:pPr>
            <a:r>
              <a:rPr lang="en-US" altLang="en-US" smtClean="0"/>
              <a:t>Using the </a:t>
            </a:r>
            <a:r>
              <a:rPr lang="en-US" altLang="en-US" smtClean="0">
                <a:latin typeface="Courier New" panose="02070309020205020404" pitchFamily="49" charset="0"/>
              </a:rPr>
              <a:t>ALTER TABLE</a:t>
            </a:r>
            <a:r>
              <a:rPr lang="en-US" altLang="en-US" smtClean="0"/>
              <a:t> statement, only one column can be dropped at a time.</a:t>
            </a:r>
          </a:p>
          <a:p>
            <a:pPr marL="465138" lvl="2" indent="-225425" defTabSz="425450" eaLnBrk="1" hangingPunct="1">
              <a:tabLst>
                <a:tab pos="471488" algn="l"/>
              </a:tabLst>
            </a:pPr>
            <a:r>
              <a:rPr lang="en-US" altLang="en-US" smtClean="0"/>
              <a:t>The table must have at least one column remaining in it after it is altered.</a:t>
            </a:r>
          </a:p>
          <a:p>
            <a:pPr marL="465138" lvl="2" indent="-225425" defTabSz="425450" eaLnBrk="1" hangingPunct="1">
              <a:tabLst>
                <a:tab pos="471488" algn="l"/>
              </a:tabLst>
            </a:pPr>
            <a:r>
              <a:rPr lang="en-US" altLang="en-US" smtClean="0"/>
              <a:t>Once a column is dropped, it cannot be recovered.</a:t>
            </a:r>
          </a:p>
          <a:p>
            <a:pPr marL="465138" lvl="2" indent="-225425" defTabSz="425450" eaLnBrk="1" hangingPunct="1">
              <a:tabLst>
                <a:tab pos="471488" algn="l"/>
              </a:tabLst>
            </a:pPr>
            <a:endParaRPr lang="en-US" altLang="en-US" smtClean="0"/>
          </a:p>
          <a:p>
            <a:pPr marL="465138" lvl="2" indent="-225425" defTabSz="425450" eaLnBrk="1" hangingPunct="1">
              <a:tabLst>
                <a:tab pos="471488" algn="l"/>
              </a:tabLst>
            </a:pPr>
            <a:endParaRPr lang="en-US" altLang="en-US" smtClean="0"/>
          </a:p>
          <a:p>
            <a:pPr marL="465138" lvl="2" indent="-225425" defTabSz="425450" eaLnBrk="1" hangingPunct="1">
              <a:tabLst>
                <a:tab pos="471488" algn="l"/>
              </a:tabLst>
            </a:pPr>
            <a:endParaRPr lang="en-US" altLang="en-US" smtClean="0"/>
          </a:p>
          <a:p>
            <a:pPr marL="465138" lvl="2" indent="-225425" defTabSz="425450" eaLnBrk="1" hangingPunct="1">
              <a:tabLst>
                <a:tab pos="471488" algn="l"/>
              </a:tabLst>
            </a:pPr>
            <a:endParaRPr lang="en-US" altLang="en-US" smtClean="0"/>
          </a:p>
          <a:p>
            <a:pPr marL="465138" lvl="2" indent="-225425" defTabSz="425450" eaLnBrk="1" hangingPunct="1">
              <a:tabLst>
                <a:tab pos="471488" algn="l"/>
              </a:tabLst>
            </a:pPr>
            <a:endParaRPr lang="en-US" altLang="en-US" smtClean="0"/>
          </a:p>
          <a:p>
            <a:pPr marL="465138" lvl="2" indent="-225425" defTabSz="425450" eaLnBrk="1" hangingPunct="1">
              <a:tabLst>
                <a:tab pos="471488" algn="l"/>
              </a:tabLst>
            </a:pPr>
            <a:endParaRPr lang="en-US" altLang="en-US" smtClean="0"/>
          </a:p>
          <a:p>
            <a:pPr defTabSz="425450" eaLnBrk="1" hangingPunct="1">
              <a:tabLst>
                <a:tab pos="471488" algn="l"/>
              </a:tabLst>
            </a:pPr>
            <a:r>
              <a:rPr lang="en-US" altLang="en-US" smtClean="0">
                <a:solidFill>
                  <a:srgbClr val="0000FF"/>
                </a:solidFill>
              </a:rPr>
              <a:t>Instructor Note</a:t>
            </a:r>
          </a:p>
          <a:p>
            <a:pPr marL="119063" lvl="1" defTabSz="425450" eaLnBrk="1" hangingPunct="1">
              <a:tabLst>
                <a:tab pos="471488" algn="l"/>
              </a:tabLst>
            </a:pPr>
            <a:r>
              <a:rPr lang="en-US" altLang="en-US" smtClean="0">
                <a:solidFill>
                  <a:srgbClr val="0000FF"/>
                </a:solidFill>
              </a:rPr>
              <a:t>When a column is dropped from a table, any other columns in that table that are marked with the </a:t>
            </a:r>
            <a:r>
              <a:rPr lang="en-US" altLang="en-US" smtClean="0">
                <a:solidFill>
                  <a:srgbClr val="0000FF"/>
                </a:solidFill>
                <a:latin typeface="Courier New" panose="02070309020205020404" pitchFamily="49" charset="0"/>
              </a:rPr>
              <a:t>SET UNUSED</a:t>
            </a:r>
            <a:r>
              <a:rPr lang="en-US" altLang="en-US" smtClean="0">
                <a:solidFill>
                  <a:srgbClr val="0000FF"/>
                </a:solidFill>
              </a:rPr>
              <a:t> option are dropped, too.</a:t>
            </a:r>
          </a:p>
        </p:txBody>
      </p:sp>
      <p:sp>
        <p:nvSpPr>
          <p:cNvPr id="115718" name="Rectangle 5"/>
          <p:cNvSpPr>
            <a:spLocks noGrp="1" noRot="1" noChangeAspect="1" noChangeArrowheads="1" noTextEdit="1"/>
          </p:cNvSpPr>
          <p:nvPr>
            <p:ph type="sldImg"/>
          </p:nvPr>
        </p:nvSpPr>
        <p:spPr>
          <a:xfrm>
            <a:off x="488950" y="160338"/>
            <a:ext cx="5875338" cy="4406900"/>
          </a:xfrm>
          <a:ln w="12700" cap="flat">
            <a:solidFill>
              <a:schemeClr val="tx1"/>
            </a:solidFill>
          </a:ln>
        </p:spPr>
      </p:sp>
    </p:spTree>
    <p:extLst>
      <p:ext uri="{BB962C8B-B14F-4D97-AF65-F5344CB8AC3E}">
        <p14:creationId xmlns:p14="http://schemas.microsoft.com/office/powerpoint/2010/main" xmlns="" val="2965084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8F9B7BE-CBD5-48DC-A673-58095FE2D0E7}" type="slidenum">
              <a:rPr lang="en-US" altLang="en-US">
                <a:solidFill>
                  <a:srgbClr val="000000"/>
                </a:solidFill>
              </a:rPr>
              <a:pPr eaLnBrk="1" hangingPunct="1"/>
              <a:t>150</a:t>
            </a:fld>
            <a:endParaRPr lang="en-US" altLang="en-US">
              <a:solidFill>
                <a:srgbClr val="000000"/>
              </a:solidFill>
            </a:endParaRPr>
          </a:p>
        </p:txBody>
      </p:sp>
      <p:sp>
        <p:nvSpPr>
          <p:cNvPr id="116739" name="Rectangle 2"/>
          <p:cNvSpPr>
            <a:spLocks noGrp="1" noRot="1" noChangeAspect="1" noChangeArrowheads="1" noTextEdit="1"/>
          </p:cNvSpPr>
          <p:nvPr>
            <p:ph type="sldImg"/>
          </p:nvPr>
        </p:nvSpPr>
        <p:spPr>
          <a:xfrm>
            <a:off x="490538" y="161925"/>
            <a:ext cx="5873750" cy="4405313"/>
          </a:xfrm>
          <a:ln w="12700" cap="flat">
            <a:solidFill>
              <a:schemeClr val="tx1"/>
            </a:solidFill>
          </a:ln>
        </p:spPr>
      </p:sp>
      <p:sp>
        <p:nvSpPr>
          <p:cNvPr id="116740" name="Rectangle 3"/>
          <p:cNvSpPr>
            <a:spLocks noGrp="1" noChangeArrowheads="1"/>
          </p:cNvSpPr>
          <p:nvPr>
            <p:ph type="body" idx="1"/>
          </p:nvPr>
        </p:nvSpPr>
        <p:spPr>
          <a:xfrm>
            <a:off x="412750" y="4773613"/>
            <a:ext cx="6029325" cy="37560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16" tIns="45658" rIns="91316" bIns="45658"/>
          <a:lstStyle/>
          <a:p>
            <a:pPr defTabSz="425450" eaLnBrk="1" hangingPunct="1"/>
            <a:r>
              <a:rPr lang="en-US" altLang="en-US" smtClean="0"/>
              <a:t>Dropping a Table</a:t>
            </a:r>
          </a:p>
          <a:p>
            <a:pPr marL="119063" lvl="1" defTabSz="425450" eaLnBrk="1" hangingPunct="1"/>
            <a:r>
              <a:rPr lang="en-US" altLang="en-US" smtClean="0"/>
              <a:t>The </a:t>
            </a:r>
            <a:r>
              <a:rPr lang="en-US" altLang="en-US" smtClean="0">
                <a:solidFill>
                  <a:srgbClr val="FC0128"/>
                </a:solidFill>
                <a:latin typeface="Courier New" panose="02070309020205020404" pitchFamily="49" charset="0"/>
              </a:rPr>
              <a:t>DROP TABLE</a:t>
            </a:r>
            <a:r>
              <a:rPr lang="en-US" altLang="en-US" smtClean="0">
                <a:solidFill>
                  <a:srgbClr val="FC0128"/>
                </a:solidFill>
              </a:rPr>
              <a:t> </a:t>
            </a:r>
            <a:r>
              <a:rPr lang="en-US" altLang="en-US" smtClean="0"/>
              <a:t>statement removes the definition of an Oracle table. When you drop a table, the database loses all the data in the table and all the indexes associated with it. </a:t>
            </a:r>
          </a:p>
          <a:p>
            <a:pPr marL="119063" lvl="1" defTabSz="425450" eaLnBrk="1" hangingPunct="1"/>
            <a:r>
              <a:rPr lang="en-US" altLang="en-US" b="1" smtClean="0"/>
              <a:t>Syntax</a:t>
            </a:r>
          </a:p>
          <a:p>
            <a:pPr defTabSz="425450" eaLnBrk="1" hangingPunct="1"/>
            <a:r>
              <a:rPr lang="en-US" altLang="en-US" b="1" smtClean="0">
                <a:latin typeface="Courier New" panose="02070309020205020404" pitchFamily="49" charset="0"/>
              </a:rPr>
              <a:t>     DROP TABLE </a:t>
            </a:r>
            <a:r>
              <a:rPr lang="en-US" altLang="en-US" b="1" i="1" smtClean="0">
                <a:latin typeface="Courier New" panose="02070309020205020404" pitchFamily="49" charset="0"/>
              </a:rPr>
              <a:t>table</a:t>
            </a:r>
            <a:endParaRPr lang="en-US" altLang="en-US" smtClean="0"/>
          </a:p>
          <a:p>
            <a:pPr marL="119063" lvl="1" defTabSz="425450" eaLnBrk="1" hangingPunct="1"/>
            <a:r>
              <a:rPr lang="en-US" altLang="en-US" smtClean="0"/>
              <a:t>In the syntax:</a:t>
            </a:r>
            <a:endParaRPr lang="en-US" altLang="en-US" b="1" smtClean="0"/>
          </a:p>
          <a:p>
            <a:pPr marL="119063" lvl="1" defTabSz="425450" eaLnBrk="1" hangingPunct="1"/>
            <a:r>
              <a:rPr lang="en-US" altLang="en-US" i="1" smtClean="0"/>
              <a:t>	</a:t>
            </a:r>
            <a:r>
              <a:rPr lang="en-US" altLang="en-US" i="1" smtClean="0">
                <a:latin typeface="Courier New" panose="02070309020205020404" pitchFamily="49" charset="0"/>
              </a:rPr>
              <a:t>table</a:t>
            </a:r>
            <a:r>
              <a:rPr lang="en-US" altLang="en-US" smtClean="0"/>
              <a:t>		is the name of the table</a:t>
            </a:r>
          </a:p>
          <a:p>
            <a:pPr marL="119063" lvl="1" defTabSz="425450" eaLnBrk="1" hangingPunct="1"/>
            <a:r>
              <a:rPr lang="en-US" altLang="en-US" b="1" smtClean="0"/>
              <a:t>Guidelines</a:t>
            </a:r>
            <a:endParaRPr lang="en-US" altLang="en-US" smtClean="0"/>
          </a:p>
          <a:p>
            <a:pPr marL="465138" lvl="2" indent="-225425" defTabSz="425450" eaLnBrk="1" hangingPunct="1"/>
            <a:r>
              <a:rPr lang="en-US" altLang="en-US" smtClean="0"/>
              <a:t>All data is deleted from the table.</a:t>
            </a:r>
          </a:p>
          <a:p>
            <a:pPr marL="465138" lvl="2" indent="-225425" defTabSz="425450" eaLnBrk="1" hangingPunct="1"/>
            <a:r>
              <a:rPr lang="en-US" altLang="en-US" smtClean="0"/>
              <a:t>Any views and synonyms remain but are invalid.</a:t>
            </a:r>
          </a:p>
          <a:p>
            <a:pPr marL="465138" lvl="2" indent="-225425" defTabSz="425450" eaLnBrk="1" hangingPunct="1"/>
            <a:r>
              <a:rPr lang="en-US" altLang="en-US" smtClean="0"/>
              <a:t>Any pending transactions are committed.</a:t>
            </a:r>
          </a:p>
          <a:p>
            <a:pPr marL="465138" lvl="2" indent="-225425" defTabSz="425450" eaLnBrk="1" hangingPunct="1"/>
            <a:r>
              <a:rPr lang="en-US" altLang="en-US" smtClean="0"/>
              <a:t>Only the creator of the table or a user with the </a:t>
            </a:r>
            <a:r>
              <a:rPr lang="en-US" altLang="en-US" smtClean="0">
                <a:latin typeface="Courier New" panose="02070309020205020404" pitchFamily="49" charset="0"/>
              </a:rPr>
              <a:t>DROP ANY TABLE</a:t>
            </a:r>
            <a:r>
              <a:rPr lang="en-US" altLang="en-US" smtClean="0"/>
              <a:t> privilege can remove a table.</a:t>
            </a:r>
          </a:p>
          <a:p>
            <a:pPr marL="119063" lvl="1" defTabSz="425450" eaLnBrk="1" hangingPunct="1"/>
            <a:r>
              <a:rPr lang="en-US" altLang="en-US" b="1" smtClean="0"/>
              <a:t>Note:</a:t>
            </a:r>
            <a:r>
              <a:rPr lang="en-US" altLang="en-US" smtClean="0"/>
              <a:t> The </a:t>
            </a:r>
            <a:r>
              <a:rPr lang="en-US" altLang="en-US" smtClean="0">
                <a:latin typeface="Courier New" panose="02070309020205020404" pitchFamily="49" charset="0"/>
              </a:rPr>
              <a:t>DROP TABLE</a:t>
            </a:r>
            <a:r>
              <a:rPr lang="en-US" altLang="en-US" smtClean="0"/>
              <a:t> statement, once executed, is irreversible. The Oracle Server does not question the action when you issue the </a:t>
            </a:r>
            <a:r>
              <a:rPr lang="en-US" altLang="en-US" smtClean="0">
                <a:latin typeface="Courier New" panose="02070309020205020404" pitchFamily="49" charset="0"/>
              </a:rPr>
              <a:t>DROP TABLE</a:t>
            </a:r>
            <a:r>
              <a:rPr lang="en-US" altLang="en-US" smtClean="0"/>
              <a:t> statement. If you own that table or have a high-level privilege, then the table is immediately removed. As with all DDL statements, </a:t>
            </a:r>
            <a:r>
              <a:rPr lang="en-US" altLang="en-US" smtClean="0">
                <a:latin typeface="Courier New" panose="02070309020205020404" pitchFamily="49" charset="0"/>
              </a:rPr>
              <a:t>DROP TABLE</a:t>
            </a:r>
            <a:r>
              <a:rPr lang="en-US" altLang="en-US" smtClean="0"/>
              <a:t> is committed automatically.</a:t>
            </a:r>
          </a:p>
        </p:txBody>
      </p:sp>
    </p:spTree>
    <p:extLst>
      <p:ext uri="{BB962C8B-B14F-4D97-AF65-F5344CB8AC3E}">
        <p14:creationId xmlns:p14="http://schemas.microsoft.com/office/powerpoint/2010/main" xmlns="" val="3973862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07F95BB-4F8D-468C-A7FB-4019BBF59ED4}" type="slidenum">
              <a:rPr lang="en-US" altLang="en-US">
                <a:solidFill>
                  <a:srgbClr val="000000"/>
                </a:solidFill>
              </a:rPr>
              <a:pPr eaLnBrk="1" hangingPunct="1"/>
              <a:t>151</a:t>
            </a:fld>
            <a:endParaRPr lang="en-US" altLang="en-US">
              <a:solidFill>
                <a:srgbClr val="000000"/>
              </a:solidFill>
            </a:endParaRPr>
          </a:p>
        </p:txBody>
      </p:sp>
      <p:sp>
        <p:nvSpPr>
          <p:cNvPr id="117763" name="Rectangle 2"/>
          <p:cNvSpPr>
            <a:spLocks noGrp="1" noRot="1" noChangeAspect="1" noChangeArrowheads="1" noTextEdit="1"/>
          </p:cNvSpPr>
          <p:nvPr>
            <p:ph type="sldImg"/>
          </p:nvPr>
        </p:nvSpPr>
        <p:spPr>
          <a:xfrm>
            <a:off x="490538" y="161925"/>
            <a:ext cx="5873750" cy="4405313"/>
          </a:xfrm>
          <a:ln w="12700" cap="flat">
            <a:solidFill>
              <a:schemeClr val="tx1"/>
            </a:solidFill>
          </a:ln>
        </p:spPr>
      </p:sp>
      <p:sp>
        <p:nvSpPr>
          <p:cNvPr id="117764" name="Rectangle 3"/>
          <p:cNvSpPr>
            <a:spLocks noGrp="1" noChangeArrowheads="1"/>
          </p:cNvSpPr>
          <p:nvPr>
            <p:ph type="body" idx="1"/>
          </p:nvPr>
        </p:nvSpPr>
        <p:spPr>
          <a:xfrm>
            <a:off x="412750" y="4773613"/>
            <a:ext cx="6029325" cy="37560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16" tIns="45658" rIns="91316" bIns="45658"/>
          <a:lstStyle/>
          <a:p>
            <a:pPr defTabSz="425450" eaLnBrk="1" hangingPunct="1"/>
            <a:r>
              <a:rPr lang="en-US" altLang="en-US" smtClean="0"/>
              <a:t>Truncating a Table</a:t>
            </a:r>
          </a:p>
          <a:p>
            <a:pPr marL="119063" lvl="1" defTabSz="425450" eaLnBrk="1" hangingPunct="1"/>
            <a:r>
              <a:rPr lang="en-US" altLang="en-US" smtClean="0"/>
              <a:t>Another DDL statement is the </a:t>
            </a:r>
            <a:r>
              <a:rPr lang="en-US" altLang="en-US" smtClean="0">
                <a:solidFill>
                  <a:srgbClr val="FC0128"/>
                </a:solidFill>
                <a:latin typeface="Courier New" panose="02070309020205020404" pitchFamily="49" charset="0"/>
              </a:rPr>
              <a:t>TRUNCATE TABLE</a:t>
            </a:r>
            <a:r>
              <a:rPr lang="en-US" altLang="en-US" smtClean="0">
                <a:solidFill>
                  <a:srgbClr val="FC0128"/>
                </a:solidFill>
              </a:rPr>
              <a:t> statement</a:t>
            </a:r>
            <a:r>
              <a:rPr lang="en-US" altLang="en-US" smtClean="0"/>
              <a:t>, which is used to remove all rows from a table and to release the storage space used by that table. When using the </a:t>
            </a:r>
            <a:r>
              <a:rPr lang="en-US" altLang="en-US" smtClean="0">
                <a:latin typeface="Courier New" panose="02070309020205020404" pitchFamily="49" charset="0"/>
              </a:rPr>
              <a:t>TRUNCATE TABLE</a:t>
            </a:r>
            <a:r>
              <a:rPr lang="en-US" altLang="en-US" smtClean="0"/>
              <a:t> statement, you cannot rollback row removal.</a:t>
            </a:r>
          </a:p>
          <a:p>
            <a:pPr marL="119063" lvl="1" defTabSz="425450" eaLnBrk="1" hangingPunct="1"/>
            <a:r>
              <a:rPr lang="en-US" altLang="en-US" b="1" smtClean="0"/>
              <a:t>Syntax</a:t>
            </a:r>
            <a:endParaRPr lang="en-US" altLang="en-US" smtClean="0"/>
          </a:p>
          <a:p>
            <a:pPr marL="119063" lvl="1" defTabSz="425450" eaLnBrk="1" hangingPunct="1"/>
            <a:r>
              <a:rPr lang="en-US" altLang="en-US" smtClean="0">
                <a:latin typeface="Courier New" panose="02070309020205020404" pitchFamily="49" charset="0"/>
              </a:rPr>
              <a:t>   TRUNCATE  TABLE   </a:t>
            </a:r>
            <a:r>
              <a:rPr lang="en-US" altLang="en-US" i="1" smtClean="0">
                <a:latin typeface="Courier New" panose="02070309020205020404" pitchFamily="49" charset="0"/>
              </a:rPr>
              <a:t>table;</a:t>
            </a:r>
            <a:endParaRPr lang="en-US" altLang="en-US" smtClean="0"/>
          </a:p>
          <a:p>
            <a:pPr marL="119063" lvl="1" defTabSz="425450" eaLnBrk="1" hangingPunct="1"/>
            <a:r>
              <a:rPr lang="en-US" altLang="en-US" smtClean="0"/>
              <a:t>In the syntax:</a:t>
            </a:r>
            <a:endParaRPr lang="en-US" altLang="en-US" b="1" smtClean="0"/>
          </a:p>
          <a:p>
            <a:pPr marL="119063" lvl="1" defTabSz="425450" eaLnBrk="1" hangingPunct="1"/>
            <a:r>
              <a:rPr lang="en-US" altLang="en-US" b="1" smtClean="0"/>
              <a:t>	</a:t>
            </a:r>
            <a:r>
              <a:rPr lang="en-US" altLang="en-US" i="1" smtClean="0">
                <a:latin typeface="Courier New" panose="02070309020205020404" pitchFamily="49" charset="0"/>
              </a:rPr>
              <a:t>table</a:t>
            </a:r>
            <a:r>
              <a:rPr lang="en-US" altLang="en-US" i="1" smtClean="0"/>
              <a:t>			</a:t>
            </a:r>
            <a:r>
              <a:rPr lang="en-US" altLang="en-US" smtClean="0"/>
              <a:t>is the name of the table</a:t>
            </a:r>
          </a:p>
          <a:p>
            <a:pPr marL="119063" lvl="1" defTabSz="425450" eaLnBrk="1" hangingPunct="1"/>
            <a:r>
              <a:rPr lang="en-US" altLang="en-US" smtClean="0"/>
              <a:t>You must be the owner of the table or have </a:t>
            </a:r>
            <a:r>
              <a:rPr lang="en-US" altLang="en-US" smtClean="0">
                <a:solidFill>
                  <a:srgbClr val="FC0128"/>
                </a:solidFill>
                <a:latin typeface="Courier New" panose="02070309020205020404" pitchFamily="49" charset="0"/>
              </a:rPr>
              <a:t>DELETE TABLE</a:t>
            </a:r>
            <a:r>
              <a:rPr lang="en-US" altLang="en-US" smtClean="0">
                <a:solidFill>
                  <a:srgbClr val="FC0128"/>
                </a:solidFill>
              </a:rPr>
              <a:t> system privileges</a:t>
            </a:r>
            <a:r>
              <a:rPr lang="en-US" altLang="en-US" smtClean="0"/>
              <a:t> to truncate a table.</a:t>
            </a:r>
          </a:p>
          <a:p>
            <a:pPr marL="119063" lvl="1" defTabSz="425450" eaLnBrk="1" hangingPunct="1"/>
            <a:r>
              <a:rPr lang="en-US" altLang="en-US" smtClean="0"/>
              <a:t>The </a:t>
            </a:r>
            <a:r>
              <a:rPr lang="en-US" altLang="en-US" smtClean="0">
                <a:latin typeface="Courier New" panose="02070309020205020404" pitchFamily="49" charset="0"/>
              </a:rPr>
              <a:t>DELETE</a:t>
            </a:r>
            <a:r>
              <a:rPr lang="en-US" altLang="en-US" smtClean="0"/>
              <a:t> statement can also remove all rows from a table, but it does not release storage space. The </a:t>
            </a:r>
            <a:r>
              <a:rPr lang="en-US" altLang="en-US" smtClean="0">
                <a:latin typeface="Courier New" panose="02070309020205020404" pitchFamily="49" charset="0"/>
              </a:rPr>
              <a:t>TRUNCATE</a:t>
            </a:r>
            <a:r>
              <a:rPr lang="en-US" altLang="en-US" smtClean="0"/>
              <a:t> command is faster. Removing rows with the </a:t>
            </a:r>
            <a:r>
              <a:rPr lang="en-US" altLang="en-US" smtClean="0">
                <a:latin typeface="Courier New" panose="02070309020205020404" pitchFamily="49" charset="0"/>
              </a:rPr>
              <a:t>TRUNCATE</a:t>
            </a:r>
            <a:r>
              <a:rPr lang="en-US" altLang="en-US" smtClean="0"/>
              <a:t> statement is faster than removing them with the </a:t>
            </a:r>
            <a:r>
              <a:rPr lang="en-US" altLang="en-US" smtClean="0">
                <a:latin typeface="Courier New" panose="02070309020205020404" pitchFamily="49" charset="0"/>
              </a:rPr>
              <a:t>DELETE</a:t>
            </a:r>
            <a:r>
              <a:rPr lang="en-US" altLang="en-US" smtClean="0"/>
              <a:t> statement for the following reasons:</a:t>
            </a:r>
          </a:p>
          <a:p>
            <a:pPr marL="465138" lvl="2" indent="-225425" defTabSz="425450" eaLnBrk="1" hangingPunct="1"/>
            <a:r>
              <a:rPr lang="en-US" altLang="en-US" smtClean="0"/>
              <a:t>The </a:t>
            </a:r>
            <a:r>
              <a:rPr lang="en-US" altLang="en-US" smtClean="0">
                <a:latin typeface="Courier New" panose="02070309020205020404" pitchFamily="49" charset="0"/>
              </a:rPr>
              <a:t>TRUNCATE</a:t>
            </a:r>
            <a:r>
              <a:rPr lang="en-US" altLang="en-US" smtClean="0"/>
              <a:t> statement is a data definition language (DDL) statement and generates no rollback information. </a:t>
            </a:r>
          </a:p>
          <a:p>
            <a:pPr marL="465138" lvl="2" indent="-225425" defTabSz="425450" eaLnBrk="1" hangingPunct="1"/>
            <a:r>
              <a:rPr lang="en-US" altLang="en-US" smtClean="0"/>
              <a:t>Truncating a table does not fire the delete triggers of the table. </a:t>
            </a:r>
          </a:p>
          <a:p>
            <a:pPr marL="465138" lvl="2" indent="-225425" defTabSz="425450" eaLnBrk="1" hangingPunct="1"/>
            <a:r>
              <a:rPr lang="en-US" altLang="en-US" smtClean="0"/>
              <a:t>If the table is the parent of a referential integrity constraint, you cannot truncate the table. Disable the constraint before issuing the </a:t>
            </a:r>
            <a:r>
              <a:rPr lang="en-US" altLang="en-US" smtClean="0">
                <a:latin typeface="Courier New" panose="02070309020205020404" pitchFamily="49" charset="0"/>
              </a:rPr>
              <a:t>TRUNCATE</a:t>
            </a:r>
            <a:r>
              <a:rPr lang="en-US" altLang="en-US" smtClean="0"/>
              <a:t> statement.</a:t>
            </a:r>
          </a:p>
        </p:txBody>
      </p:sp>
    </p:spTree>
    <p:extLst>
      <p:ext uri="{BB962C8B-B14F-4D97-AF65-F5344CB8AC3E}">
        <p14:creationId xmlns:p14="http://schemas.microsoft.com/office/powerpoint/2010/main" xmlns="" val="3068005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0A57E29-4A63-4A4A-A85D-C2DCC6A044B3}" type="slidenum">
              <a:rPr lang="en-US" altLang="en-US">
                <a:solidFill>
                  <a:srgbClr val="000000"/>
                </a:solidFill>
              </a:rPr>
              <a:pPr eaLnBrk="1" hangingPunct="1"/>
              <a:t>152</a:t>
            </a:fld>
            <a:endParaRPr lang="en-US" altLang="en-US">
              <a:solidFill>
                <a:srgbClr val="000000"/>
              </a:solidFill>
            </a:endParaRPr>
          </a:p>
        </p:txBody>
      </p:sp>
      <p:sp>
        <p:nvSpPr>
          <p:cNvPr id="118787" name="Rectangle 2"/>
          <p:cNvSpPr>
            <a:spLocks noGrp="1" noChangeArrowheads="1"/>
          </p:cNvSpPr>
          <p:nvPr>
            <p:ph type="body" idx="1"/>
          </p:nvPr>
        </p:nvSpPr>
        <p:spPr>
          <a:xfrm>
            <a:off x="412750" y="4773613"/>
            <a:ext cx="6029325" cy="37560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16" tIns="45658" rIns="91316" bIns="45658"/>
          <a:lstStyle/>
          <a:p>
            <a:pPr defTabSz="425450" eaLnBrk="1" hangingPunct="1"/>
            <a:r>
              <a:rPr lang="en-US" altLang="en-US" smtClean="0"/>
              <a:t>Summary</a:t>
            </a:r>
          </a:p>
          <a:p>
            <a:pPr marL="119063" lvl="1" defTabSz="425450" eaLnBrk="1" hangingPunct="1"/>
            <a:r>
              <a:rPr lang="en-US" altLang="en-US" smtClean="0"/>
              <a:t>In this lesson, you should have learned how to use DDL commands to create, alter, drop, and rename tables. You also learned how to truncate a table and add comments to a table.</a:t>
            </a:r>
          </a:p>
          <a:p>
            <a:pPr marL="119063" lvl="1" defTabSz="425450" eaLnBrk="1" hangingPunct="1">
              <a:lnSpc>
                <a:spcPct val="95000"/>
              </a:lnSpc>
              <a:spcBef>
                <a:spcPct val="25000"/>
              </a:spcBef>
            </a:pPr>
            <a:r>
              <a:rPr lang="en-US" altLang="en-US" b="1" smtClean="0">
                <a:latin typeface="Courier New" panose="02070309020205020404" pitchFamily="49" charset="0"/>
              </a:rPr>
              <a:t>CREATE TABLE</a:t>
            </a:r>
            <a:endParaRPr lang="en-US" altLang="en-US" smtClean="0">
              <a:latin typeface="Courier New" panose="02070309020205020404" pitchFamily="49" charset="0"/>
            </a:endParaRPr>
          </a:p>
          <a:p>
            <a:pPr marL="465138" lvl="2" indent="-225425" defTabSz="425450" eaLnBrk="1" hangingPunct="1">
              <a:lnSpc>
                <a:spcPct val="95000"/>
              </a:lnSpc>
              <a:spcBef>
                <a:spcPct val="25000"/>
              </a:spcBef>
            </a:pPr>
            <a:r>
              <a:rPr lang="en-US" altLang="en-US" smtClean="0"/>
              <a:t>Create a table</a:t>
            </a:r>
          </a:p>
          <a:p>
            <a:pPr marL="465138" lvl="2" indent="-225425" defTabSz="425450" eaLnBrk="1" hangingPunct="1">
              <a:lnSpc>
                <a:spcPct val="95000"/>
              </a:lnSpc>
              <a:spcBef>
                <a:spcPct val="25000"/>
              </a:spcBef>
            </a:pPr>
            <a:r>
              <a:rPr lang="en-US" altLang="en-US" smtClean="0"/>
              <a:t>Create a table based on another table by using a subquery</a:t>
            </a:r>
          </a:p>
          <a:p>
            <a:pPr marL="119063" lvl="1" defTabSz="425450" eaLnBrk="1" hangingPunct="1">
              <a:lnSpc>
                <a:spcPct val="95000"/>
              </a:lnSpc>
              <a:spcBef>
                <a:spcPct val="25000"/>
              </a:spcBef>
            </a:pPr>
            <a:r>
              <a:rPr lang="en-US" altLang="en-US" b="1" smtClean="0">
                <a:latin typeface="Courier New" panose="02070309020205020404" pitchFamily="49" charset="0"/>
              </a:rPr>
              <a:t>ALTER TABLE</a:t>
            </a:r>
            <a:endParaRPr lang="en-US" altLang="en-US" smtClean="0"/>
          </a:p>
          <a:p>
            <a:pPr marL="465138" lvl="2" indent="-225425" defTabSz="425450" eaLnBrk="1" hangingPunct="1">
              <a:lnSpc>
                <a:spcPct val="95000"/>
              </a:lnSpc>
              <a:spcBef>
                <a:spcPct val="25000"/>
              </a:spcBef>
            </a:pPr>
            <a:r>
              <a:rPr lang="en-US" altLang="en-US" smtClean="0"/>
              <a:t>Modify table structures</a:t>
            </a:r>
          </a:p>
          <a:p>
            <a:pPr marL="465138" lvl="2" indent="-225425" defTabSz="425450" eaLnBrk="1" hangingPunct="1">
              <a:lnSpc>
                <a:spcPct val="95000"/>
              </a:lnSpc>
              <a:spcBef>
                <a:spcPct val="25000"/>
              </a:spcBef>
            </a:pPr>
            <a:r>
              <a:rPr lang="en-US" altLang="en-US" smtClean="0"/>
              <a:t>Change column widths, change column data types, and add columns</a:t>
            </a:r>
          </a:p>
          <a:p>
            <a:pPr marL="119063" lvl="1" defTabSz="425450" eaLnBrk="1" hangingPunct="1">
              <a:lnSpc>
                <a:spcPct val="95000"/>
              </a:lnSpc>
              <a:spcBef>
                <a:spcPct val="25000"/>
              </a:spcBef>
            </a:pPr>
            <a:r>
              <a:rPr lang="en-US" altLang="en-US" b="1" smtClean="0">
                <a:latin typeface="Courier New" panose="02070309020205020404" pitchFamily="49" charset="0"/>
              </a:rPr>
              <a:t>DROP TABLE</a:t>
            </a:r>
            <a:endParaRPr lang="en-US" altLang="en-US" smtClean="0"/>
          </a:p>
          <a:p>
            <a:pPr marL="465138" lvl="2" indent="-225425" defTabSz="425450" eaLnBrk="1" hangingPunct="1">
              <a:lnSpc>
                <a:spcPct val="95000"/>
              </a:lnSpc>
              <a:spcBef>
                <a:spcPct val="25000"/>
              </a:spcBef>
            </a:pPr>
            <a:r>
              <a:rPr lang="en-US" altLang="en-US" smtClean="0"/>
              <a:t>Remove rows and a table structure </a:t>
            </a:r>
          </a:p>
          <a:p>
            <a:pPr marL="465138" lvl="2" indent="-225425" defTabSz="425450" eaLnBrk="1" hangingPunct="1">
              <a:lnSpc>
                <a:spcPct val="95000"/>
              </a:lnSpc>
              <a:spcBef>
                <a:spcPct val="25000"/>
              </a:spcBef>
            </a:pPr>
            <a:r>
              <a:rPr lang="en-US" altLang="en-US" smtClean="0"/>
              <a:t>Once executed, this statement cannot be rolled back</a:t>
            </a:r>
          </a:p>
          <a:p>
            <a:pPr marL="119063" lvl="1" defTabSz="425450" eaLnBrk="1" hangingPunct="1">
              <a:lnSpc>
                <a:spcPct val="95000"/>
              </a:lnSpc>
              <a:spcBef>
                <a:spcPct val="25000"/>
              </a:spcBef>
            </a:pPr>
            <a:r>
              <a:rPr lang="en-US" altLang="en-US" b="1" smtClean="0">
                <a:latin typeface="Courier New" panose="02070309020205020404" pitchFamily="49" charset="0"/>
              </a:rPr>
              <a:t>RENAME</a:t>
            </a:r>
            <a:endParaRPr lang="en-US" altLang="en-US" smtClean="0"/>
          </a:p>
          <a:p>
            <a:pPr marL="465138" lvl="2" indent="-225425" defTabSz="425450" eaLnBrk="1" hangingPunct="1">
              <a:lnSpc>
                <a:spcPct val="95000"/>
              </a:lnSpc>
              <a:spcBef>
                <a:spcPct val="25000"/>
              </a:spcBef>
            </a:pPr>
            <a:r>
              <a:rPr lang="en-US" altLang="en-US" smtClean="0"/>
              <a:t>Rename a table, view, sequence, or synonym</a:t>
            </a:r>
          </a:p>
          <a:p>
            <a:pPr marL="119063" lvl="1" defTabSz="425450" eaLnBrk="1" hangingPunct="1">
              <a:lnSpc>
                <a:spcPct val="95000"/>
              </a:lnSpc>
              <a:spcBef>
                <a:spcPct val="25000"/>
              </a:spcBef>
            </a:pPr>
            <a:r>
              <a:rPr lang="en-US" altLang="en-US" b="1" smtClean="0">
                <a:latin typeface="Courier New" panose="02070309020205020404" pitchFamily="49" charset="0"/>
              </a:rPr>
              <a:t>TRUNCATE</a:t>
            </a:r>
            <a:endParaRPr lang="en-US" altLang="en-US" smtClean="0"/>
          </a:p>
          <a:p>
            <a:pPr marL="465138" lvl="2" indent="-225425" defTabSz="425450" eaLnBrk="1" hangingPunct="1">
              <a:lnSpc>
                <a:spcPct val="95000"/>
              </a:lnSpc>
              <a:spcBef>
                <a:spcPct val="25000"/>
              </a:spcBef>
            </a:pPr>
            <a:r>
              <a:rPr lang="en-US" altLang="en-US" smtClean="0"/>
              <a:t>Remove all rows from a table and release the storage space used by the table</a:t>
            </a:r>
          </a:p>
          <a:p>
            <a:pPr marL="465138" lvl="2" indent="-225425" defTabSz="425450" eaLnBrk="1" hangingPunct="1">
              <a:lnSpc>
                <a:spcPct val="95000"/>
              </a:lnSpc>
              <a:spcBef>
                <a:spcPct val="25000"/>
              </a:spcBef>
            </a:pPr>
            <a:r>
              <a:rPr lang="en-US" altLang="en-US" smtClean="0"/>
              <a:t>The </a:t>
            </a:r>
            <a:r>
              <a:rPr lang="en-US" altLang="en-US" smtClean="0">
                <a:latin typeface="Courier New" panose="02070309020205020404" pitchFamily="49" charset="0"/>
              </a:rPr>
              <a:t>DELETE</a:t>
            </a:r>
            <a:r>
              <a:rPr lang="en-US" altLang="en-US" smtClean="0"/>
              <a:t> statement removes only rows</a:t>
            </a:r>
          </a:p>
          <a:p>
            <a:pPr marL="119063" lvl="1" defTabSz="425450" eaLnBrk="1" hangingPunct="1">
              <a:lnSpc>
                <a:spcPct val="95000"/>
              </a:lnSpc>
              <a:spcBef>
                <a:spcPct val="25000"/>
              </a:spcBef>
            </a:pPr>
            <a:r>
              <a:rPr lang="en-US" altLang="en-US" b="1" smtClean="0">
                <a:latin typeface="Courier New" panose="02070309020205020404" pitchFamily="49" charset="0"/>
              </a:rPr>
              <a:t>COMMENT</a:t>
            </a:r>
            <a:endParaRPr lang="en-US" altLang="en-US" smtClean="0"/>
          </a:p>
          <a:p>
            <a:pPr marL="465138" lvl="2" indent="-225425" defTabSz="425450" eaLnBrk="1" hangingPunct="1">
              <a:lnSpc>
                <a:spcPct val="95000"/>
              </a:lnSpc>
              <a:spcBef>
                <a:spcPct val="25000"/>
              </a:spcBef>
            </a:pPr>
            <a:r>
              <a:rPr lang="en-US" altLang="en-US" smtClean="0"/>
              <a:t>Add a comment to a table or a column</a:t>
            </a:r>
          </a:p>
          <a:p>
            <a:pPr marL="465138" lvl="2" indent="-225425" defTabSz="425450" eaLnBrk="1" hangingPunct="1">
              <a:lnSpc>
                <a:spcPct val="95000"/>
              </a:lnSpc>
              <a:spcBef>
                <a:spcPct val="25000"/>
              </a:spcBef>
            </a:pPr>
            <a:r>
              <a:rPr lang="en-US" altLang="en-US" smtClean="0"/>
              <a:t>Query the data dictionary to view the comment</a:t>
            </a:r>
          </a:p>
        </p:txBody>
      </p:sp>
      <p:sp>
        <p:nvSpPr>
          <p:cNvPr id="118788" name="Rectangle 3"/>
          <p:cNvSpPr>
            <a:spLocks noGrp="1" noRot="1" noChangeAspect="1" noChangeArrowheads="1" noTextEdit="1"/>
          </p:cNvSpPr>
          <p:nvPr>
            <p:ph type="sldImg"/>
          </p:nvPr>
        </p:nvSpPr>
        <p:spPr>
          <a:xfrm>
            <a:off x="490538" y="161925"/>
            <a:ext cx="5873750" cy="4405313"/>
          </a:xfrm>
          <a:ln w="12700" cap="flat">
            <a:solidFill>
              <a:schemeClr val="tx1"/>
            </a:solidFill>
          </a:ln>
        </p:spPr>
      </p:sp>
    </p:spTree>
    <p:extLst>
      <p:ext uri="{BB962C8B-B14F-4D97-AF65-F5344CB8AC3E}">
        <p14:creationId xmlns:p14="http://schemas.microsoft.com/office/powerpoint/2010/main" xmlns="" val="3523966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CFD340-33A0-4C0F-8CAE-9C5984141002}" type="slidenum">
              <a:rPr lang="en-US" altLang="en-US">
                <a:solidFill>
                  <a:srgbClr val="000000"/>
                </a:solidFill>
              </a:rPr>
              <a:pPr eaLnBrk="1" hangingPunct="1"/>
              <a:t>153</a:t>
            </a:fld>
            <a:endParaRPr lang="en-US" altLang="en-US">
              <a:solidFill>
                <a:srgbClr val="000000"/>
              </a:solidFill>
            </a:endParaRPr>
          </a:p>
        </p:txBody>
      </p:sp>
      <p:sp>
        <p:nvSpPr>
          <p:cNvPr id="121859" name="Rectangle 2"/>
          <p:cNvSpPr>
            <a:spLocks noGrp="1" noRot="1" noChangeAspect="1" noChangeArrowheads="1" noTextEdit="1"/>
          </p:cNvSpPr>
          <p:nvPr>
            <p:ph type="sldImg"/>
          </p:nvPr>
        </p:nvSpPr>
        <p:spPr>
          <a:xfrm>
            <a:off x="490538" y="161925"/>
            <a:ext cx="5873750" cy="4405313"/>
          </a:xfrm>
          <a:ln w="12700" cap="flat">
            <a:solidFill>
              <a:schemeClr val="tx1"/>
            </a:solidFill>
          </a:ln>
        </p:spPr>
      </p:sp>
      <p:sp>
        <p:nvSpPr>
          <p:cNvPr id="121860" name="Rectangle 3"/>
          <p:cNvSpPr>
            <a:spLocks noGrp="1" noChangeArrowheads="1"/>
          </p:cNvSpPr>
          <p:nvPr>
            <p:ph type="body" idx="1"/>
          </p:nvPr>
        </p:nvSpPr>
        <p:spPr>
          <a:xfrm>
            <a:off x="412750" y="4773613"/>
            <a:ext cx="6029325" cy="37560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16" tIns="45658" rIns="91316" bIns="45658"/>
          <a:lstStyle/>
          <a:p>
            <a:pPr defTabSz="425450" eaLnBrk="1" hangingPunct="1"/>
            <a:r>
              <a:rPr lang="en-US" altLang="en-US" smtClean="0"/>
              <a:t>Renaming a Table</a:t>
            </a:r>
          </a:p>
          <a:p>
            <a:pPr marL="119063" lvl="1" defTabSz="425450" eaLnBrk="1" hangingPunct="1"/>
            <a:r>
              <a:rPr lang="en-US" altLang="en-US" smtClean="0"/>
              <a:t>Additional DDL statements include the </a:t>
            </a:r>
            <a:r>
              <a:rPr lang="en-US" altLang="en-US" smtClean="0">
                <a:solidFill>
                  <a:srgbClr val="FC0128"/>
                </a:solidFill>
                <a:latin typeface="Courier New" panose="02070309020205020404" pitchFamily="49" charset="0"/>
              </a:rPr>
              <a:t>RENAME</a:t>
            </a:r>
            <a:r>
              <a:rPr lang="en-US" altLang="en-US" smtClean="0">
                <a:solidFill>
                  <a:srgbClr val="FC0128"/>
                </a:solidFill>
              </a:rPr>
              <a:t> statement</a:t>
            </a:r>
            <a:r>
              <a:rPr lang="en-US" altLang="en-US" smtClean="0"/>
              <a:t>, which is used to rename a table, view, sequence, or a synonym. </a:t>
            </a:r>
          </a:p>
          <a:p>
            <a:pPr marL="119063" lvl="1" defTabSz="425450" eaLnBrk="1" hangingPunct="1"/>
            <a:r>
              <a:rPr lang="en-US" altLang="en-US" b="1" smtClean="0"/>
              <a:t>Syntax</a:t>
            </a:r>
          </a:p>
          <a:p>
            <a:pPr marL="119063" lvl="1" defTabSz="425450" eaLnBrk="1" hangingPunct="1"/>
            <a:r>
              <a:rPr lang="en-US" altLang="en-US" smtClean="0">
                <a:latin typeface="Courier New" panose="02070309020205020404" pitchFamily="49" charset="0"/>
              </a:rPr>
              <a:t> RENAME    </a:t>
            </a:r>
            <a:r>
              <a:rPr lang="en-US" altLang="en-US" i="1" smtClean="0">
                <a:latin typeface="Courier New" panose="02070309020205020404" pitchFamily="49" charset="0"/>
              </a:rPr>
              <a:t>old_name</a:t>
            </a:r>
            <a:r>
              <a:rPr lang="en-US" altLang="en-US" smtClean="0">
                <a:latin typeface="Courier New" panose="02070309020205020404" pitchFamily="49" charset="0"/>
              </a:rPr>
              <a:t>  TO  </a:t>
            </a:r>
            <a:r>
              <a:rPr lang="en-US" altLang="en-US" i="1" smtClean="0">
                <a:latin typeface="Courier New" panose="02070309020205020404" pitchFamily="49" charset="0"/>
              </a:rPr>
              <a:t>new_name;</a:t>
            </a:r>
            <a:endParaRPr lang="en-US" altLang="en-US" smtClean="0"/>
          </a:p>
          <a:p>
            <a:pPr marL="119063" lvl="1" defTabSz="425450" eaLnBrk="1" hangingPunct="1"/>
            <a:r>
              <a:rPr lang="en-US" altLang="en-US" smtClean="0"/>
              <a:t>In the syntax:</a:t>
            </a:r>
            <a:endParaRPr lang="en-US" altLang="en-US" b="1" smtClean="0"/>
          </a:p>
          <a:p>
            <a:pPr marL="119063" lvl="1" defTabSz="425450" eaLnBrk="1" hangingPunct="1"/>
            <a:r>
              <a:rPr lang="en-US" altLang="en-US" b="1" smtClean="0"/>
              <a:t>	</a:t>
            </a:r>
            <a:r>
              <a:rPr lang="en-US" altLang="en-US" i="1" smtClean="0">
                <a:latin typeface="Courier New" panose="02070309020205020404" pitchFamily="49" charset="0"/>
              </a:rPr>
              <a:t>old_name</a:t>
            </a:r>
            <a:r>
              <a:rPr lang="en-US" altLang="en-US" i="1" smtClean="0"/>
              <a:t>	</a:t>
            </a:r>
            <a:r>
              <a:rPr lang="en-US" altLang="en-US" smtClean="0"/>
              <a:t>		is the old name of the table, view, sequence, or synonym.</a:t>
            </a:r>
          </a:p>
          <a:p>
            <a:pPr marL="119063" lvl="1" defTabSz="425450" eaLnBrk="1" hangingPunct="1"/>
            <a:r>
              <a:rPr lang="en-US" altLang="en-US" smtClean="0"/>
              <a:t>	</a:t>
            </a:r>
            <a:r>
              <a:rPr lang="en-US" altLang="en-US" i="1" smtClean="0">
                <a:latin typeface="Courier New" panose="02070309020205020404" pitchFamily="49" charset="0"/>
              </a:rPr>
              <a:t>new_name</a:t>
            </a:r>
            <a:r>
              <a:rPr lang="en-US" altLang="en-US" i="1" smtClean="0"/>
              <a:t>	</a:t>
            </a:r>
            <a:r>
              <a:rPr lang="en-US" altLang="en-US" smtClean="0"/>
              <a:t>		is the new name of the table, view, sequence, or synonym.</a:t>
            </a:r>
          </a:p>
          <a:p>
            <a:pPr marL="119063" lvl="1" defTabSz="425450" eaLnBrk="1" hangingPunct="1"/>
            <a:r>
              <a:rPr lang="en-US" altLang="en-US" smtClean="0"/>
              <a:t>You must be the owner of the object that you rename.</a:t>
            </a:r>
          </a:p>
          <a:p>
            <a:pPr defTabSz="425450" eaLnBrk="1" hangingPunct="1"/>
            <a:endParaRPr lang="en-US" altLang="en-US" b="1" smtClean="0">
              <a:latin typeface="Times New Roman" panose="02020603050405020304" pitchFamily="18" charset="0"/>
            </a:endParaRPr>
          </a:p>
        </p:txBody>
      </p:sp>
    </p:spTree>
    <p:extLst>
      <p:ext uri="{BB962C8B-B14F-4D97-AF65-F5344CB8AC3E}">
        <p14:creationId xmlns:p14="http://schemas.microsoft.com/office/powerpoint/2010/main" xmlns="" val="3698545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01D54BE-A7BE-47CD-B859-590CF05D36F1}" type="slidenum">
              <a:rPr lang="en-US" altLang="en-US">
                <a:solidFill>
                  <a:srgbClr val="000000"/>
                </a:solidFill>
              </a:rPr>
              <a:pPr eaLnBrk="1" hangingPunct="1"/>
              <a:t>115</a:t>
            </a:fld>
            <a:endParaRPr lang="en-US" altLang="en-US">
              <a:solidFill>
                <a:srgbClr val="000000"/>
              </a:solidFill>
            </a:endParaRPr>
          </a:p>
        </p:txBody>
      </p:sp>
      <p:sp>
        <p:nvSpPr>
          <p:cNvPr id="99331" name="Rectangle 2"/>
          <p:cNvSpPr>
            <a:spLocks noChangeArrowheads="1"/>
          </p:cNvSpPr>
          <p:nvPr/>
        </p:nvSpPr>
        <p:spPr bwMode="auto">
          <a:xfrm>
            <a:off x="3883025" y="-1588"/>
            <a:ext cx="2974975" cy="4603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99332" name="Rectangle 3"/>
          <p:cNvSpPr>
            <a:spLocks noChangeArrowheads="1"/>
          </p:cNvSpPr>
          <p:nvPr/>
        </p:nvSpPr>
        <p:spPr bwMode="auto">
          <a:xfrm>
            <a:off x="-1588" y="-1588"/>
            <a:ext cx="2970213" cy="4603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99333" name="Rectangle 4"/>
          <p:cNvSpPr>
            <a:spLocks noGrp="1" noChangeArrowheads="1"/>
          </p:cNvSpPr>
          <p:nvPr>
            <p:ph type="body" idx="1"/>
          </p:nvPr>
        </p:nvSpPr>
        <p:spPr>
          <a:xfrm>
            <a:off x="454025" y="4770438"/>
            <a:ext cx="6016625" cy="38036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795" tIns="42614" rIns="89795" bIns="42614"/>
          <a:lstStyle/>
          <a:p>
            <a:pPr defTabSz="400050" eaLnBrk="1" hangingPunct="1">
              <a:tabLst>
                <a:tab pos="452438" algn="l"/>
              </a:tabLst>
            </a:pPr>
            <a:r>
              <a:rPr lang="en-US" altLang="en-US" smtClean="0"/>
              <a:t>Generating Cartesian Products</a:t>
            </a:r>
          </a:p>
          <a:p>
            <a:pPr marL="119063" lvl="1" defTabSz="400050" eaLnBrk="1" hangingPunct="1">
              <a:tabLst>
                <a:tab pos="452438" algn="l"/>
              </a:tabLst>
            </a:pPr>
            <a:r>
              <a:rPr lang="en-US" altLang="en-US" smtClean="0"/>
              <a:t>A </a:t>
            </a:r>
            <a:r>
              <a:rPr lang="en-US" altLang="en-US" smtClean="0">
                <a:solidFill>
                  <a:srgbClr val="FC0128"/>
                </a:solidFill>
              </a:rPr>
              <a:t>Cartesian product</a:t>
            </a:r>
            <a:r>
              <a:rPr lang="en-US" altLang="en-US" smtClean="0"/>
              <a:t> is generated if a join condition is omitted. The example in the slide displays employee last name and department name from the </a:t>
            </a:r>
            <a:r>
              <a:rPr lang="en-US" altLang="en-US" smtClean="0">
                <a:latin typeface="Courier New" panose="02070309020205020404" pitchFamily="49" charset="0"/>
              </a:rPr>
              <a:t>EMPLOYEES</a:t>
            </a:r>
            <a:r>
              <a:rPr lang="en-US" altLang="en-US" smtClean="0"/>
              <a:t> and </a:t>
            </a:r>
            <a:r>
              <a:rPr lang="en-US" altLang="en-US" smtClean="0">
                <a:latin typeface="Courier New" panose="02070309020205020404" pitchFamily="49" charset="0"/>
              </a:rPr>
              <a:t>DEPARTMENTS</a:t>
            </a:r>
            <a:r>
              <a:rPr lang="en-US" altLang="en-US" smtClean="0"/>
              <a:t> tables. Because no </a:t>
            </a:r>
            <a:r>
              <a:rPr lang="en-US" altLang="en-US" smtClean="0">
                <a:latin typeface="Courier New" panose="02070309020205020404" pitchFamily="49" charset="0"/>
              </a:rPr>
              <a:t>WHERE</a:t>
            </a:r>
            <a:r>
              <a:rPr lang="en-US" altLang="en-US" smtClean="0"/>
              <a:t> clause has been specified, all rows (20 rows) from the </a:t>
            </a:r>
            <a:r>
              <a:rPr lang="en-US" altLang="en-US" smtClean="0">
                <a:latin typeface="Courier New" panose="02070309020205020404" pitchFamily="49" charset="0"/>
              </a:rPr>
              <a:t>EMPLOYEES</a:t>
            </a:r>
            <a:r>
              <a:rPr lang="en-US" altLang="en-US" smtClean="0"/>
              <a:t> table are joined with all rows (8 rows) in the </a:t>
            </a:r>
            <a:r>
              <a:rPr lang="en-US" altLang="en-US" smtClean="0">
                <a:latin typeface="Courier New" panose="02070309020205020404" pitchFamily="49" charset="0"/>
              </a:rPr>
              <a:t>DEPARTMENTS</a:t>
            </a:r>
            <a:r>
              <a:rPr lang="en-US" altLang="en-US" smtClean="0"/>
              <a:t> table, thereby generating 160 rows in the output.</a:t>
            </a:r>
          </a:p>
          <a:p>
            <a:pPr marL="119063" lvl="1" defTabSz="400050" eaLnBrk="1" hangingPunct="1">
              <a:tabLst>
                <a:tab pos="452438" algn="l"/>
              </a:tabLst>
            </a:pPr>
            <a:endParaRPr lang="en-US" altLang="en-US" sz="500" smtClean="0"/>
          </a:p>
          <a:p>
            <a:pPr marL="119063" lvl="1" defTabSz="400050" eaLnBrk="1" hangingPunct="1">
              <a:spcBef>
                <a:spcPct val="0"/>
              </a:spcBef>
              <a:tabLst>
                <a:tab pos="452438" algn="l"/>
              </a:tabLst>
            </a:pPr>
            <a:r>
              <a:rPr lang="en-US" altLang="en-US" smtClean="0">
                <a:latin typeface="Courier New" panose="02070309020205020404" pitchFamily="49" charset="0"/>
              </a:rPr>
              <a:t>   SELECT last_name, department_name dept_name</a:t>
            </a:r>
          </a:p>
          <a:p>
            <a:pPr marL="119063" lvl="1" defTabSz="400050" eaLnBrk="1" hangingPunct="1">
              <a:spcBef>
                <a:spcPct val="0"/>
              </a:spcBef>
              <a:tabLst>
                <a:tab pos="452438" algn="l"/>
              </a:tabLst>
            </a:pPr>
            <a:r>
              <a:rPr lang="en-US" altLang="en-US" smtClean="0">
                <a:latin typeface="Courier New" panose="02070309020205020404" pitchFamily="49" charset="0"/>
              </a:rPr>
              <a:t>   FROM employees, departments;</a:t>
            </a:r>
          </a:p>
          <a:p>
            <a:pPr defTabSz="400050" eaLnBrk="1" hangingPunct="1">
              <a:tabLst>
                <a:tab pos="452438" algn="l"/>
              </a:tabLst>
            </a:pPr>
            <a:endParaRPr lang="en-US" altLang="en-US" sz="500" smtClean="0"/>
          </a:p>
          <a:p>
            <a:pPr defTabSz="400050" eaLnBrk="1" hangingPunct="1">
              <a:spcBef>
                <a:spcPct val="0"/>
              </a:spcBef>
              <a:tabLst>
                <a:tab pos="452438" algn="l"/>
              </a:tabLst>
            </a:pPr>
            <a:r>
              <a:rPr lang="en-US" altLang="en-US" b="1" smtClean="0">
                <a:latin typeface="Courier New" panose="02070309020205020404" pitchFamily="49" charset="0"/>
              </a:rPr>
              <a:t>    </a:t>
            </a:r>
          </a:p>
          <a:p>
            <a:pPr defTabSz="400050" eaLnBrk="1" hangingPunct="1">
              <a:spcBef>
                <a:spcPct val="65000"/>
              </a:spcBef>
              <a:tabLst>
                <a:tab pos="452438" algn="l"/>
              </a:tabLst>
            </a:pPr>
            <a:endParaRPr lang="en-US" altLang="en-US" smtClean="0">
              <a:solidFill>
                <a:schemeClr val="accent2"/>
              </a:solidFill>
            </a:endParaRPr>
          </a:p>
          <a:p>
            <a:pPr defTabSz="400050" eaLnBrk="1" hangingPunct="1">
              <a:spcBef>
                <a:spcPct val="65000"/>
              </a:spcBef>
              <a:tabLst>
                <a:tab pos="452438" algn="l"/>
              </a:tabLst>
            </a:pPr>
            <a:endParaRPr lang="en-US" altLang="en-US" smtClean="0">
              <a:solidFill>
                <a:schemeClr val="accent2"/>
              </a:solidFill>
            </a:endParaRPr>
          </a:p>
          <a:p>
            <a:pPr defTabSz="400050" eaLnBrk="1" hangingPunct="1">
              <a:spcBef>
                <a:spcPct val="65000"/>
              </a:spcBef>
              <a:tabLst>
                <a:tab pos="452438" algn="l"/>
              </a:tabLst>
            </a:pPr>
            <a:endParaRPr lang="en-US" altLang="en-US" smtClean="0">
              <a:solidFill>
                <a:schemeClr val="accent2"/>
              </a:solidFill>
            </a:endParaRPr>
          </a:p>
          <a:p>
            <a:pPr defTabSz="400050" eaLnBrk="1" hangingPunct="1">
              <a:spcBef>
                <a:spcPct val="65000"/>
              </a:spcBef>
              <a:tabLst>
                <a:tab pos="452438" algn="l"/>
              </a:tabLst>
            </a:pPr>
            <a:endParaRPr lang="en-US" altLang="en-US" smtClean="0">
              <a:solidFill>
                <a:schemeClr val="accent2"/>
              </a:solidFill>
            </a:endParaRPr>
          </a:p>
          <a:p>
            <a:pPr defTabSz="400050" eaLnBrk="1" hangingPunct="1">
              <a:spcBef>
                <a:spcPct val="65000"/>
              </a:spcBef>
              <a:tabLst>
                <a:tab pos="452438" algn="l"/>
              </a:tabLst>
            </a:pPr>
            <a:endParaRPr lang="en-US" altLang="en-US" smtClean="0">
              <a:solidFill>
                <a:schemeClr val="accent2"/>
              </a:solidFill>
            </a:endParaRPr>
          </a:p>
          <a:p>
            <a:pPr defTabSz="400050" eaLnBrk="1" hangingPunct="1">
              <a:spcBef>
                <a:spcPct val="65000"/>
              </a:spcBef>
              <a:tabLst>
                <a:tab pos="452438" algn="l"/>
              </a:tabLst>
            </a:pPr>
            <a:endParaRPr lang="en-US" altLang="en-US" smtClean="0">
              <a:solidFill>
                <a:srgbClr val="0000FF"/>
              </a:solidFill>
            </a:endParaRPr>
          </a:p>
          <a:p>
            <a:pPr defTabSz="400050" eaLnBrk="1" hangingPunct="1">
              <a:spcBef>
                <a:spcPct val="65000"/>
              </a:spcBef>
              <a:tabLst>
                <a:tab pos="452438" algn="l"/>
              </a:tabLst>
            </a:pPr>
            <a:r>
              <a:rPr lang="en-US" altLang="en-US" smtClean="0">
                <a:solidFill>
                  <a:srgbClr val="0000FF"/>
                </a:solidFill>
              </a:rPr>
              <a:t>Instructor Note</a:t>
            </a:r>
          </a:p>
          <a:p>
            <a:pPr marL="119063" lvl="1" defTabSz="400050" eaLnBrk="1" hangingPunct="1">
              <a:lnSpc>
                <a:spcPct val="95000"/>
              </a:lnSpc>
              <a:spcBef>
                <a:spcPct val="0"/>
              </a:spcBef>
              <a:tabLst>
                <a:tab pos="452438" algn="l"/>
              </a:tabLst>
            </a:pPr>
            <a:r>
              <a:rPr lang="en-US" altLang="en-US" smtClean="0">
                <a:solidFill>
                  <a:srgbClr val="0000FF"/>
                </a:solidFill>
              </a:rPr>
              <a:t>Demonstration: </a:t>
            </a:r>
            <a:r>
              <a:rPr lang="en-US" altLang="en-US" smtClean="0">
                <a:solidFill>
                  <a:srgbClr val="0000FF"/>
                </a:solidFill>
                <a:latin typeface="Courier New" panose="02070309020205020404" pitchFamily="49" charset="0"/>
              </a:rPr>
              <a:t>4_cart.sql</a:t>
            </a:r>
          </a:p>
          <a:p>
            <a:pPr marL="119063" lvl="1" defTabSz="400050" eaLnBrk="1" hangingPunct="1">
              <a:lnSpc>
                <a:spcPct val="95000"/>
              </a:lnSpc>
              <a:spcBef>
                <a:spcPct val="0"/>
              </a:spcBef>
              <a:tabLst>
                <a:tab pos="452438" algn="l"/>
              </a:tabLst>
            </a:pPr>
            <a:r>
              <a:rPr lang="en-US" altLang="en-US" smtClean="0">
                <a:solidFill>
                  <a:srgbClr val="0000FF"/>
                </a:solidFill>
              </a:rPr>
              <a:t>Purpose: To illustrate executing a Cartesian product.</a:t>
            </a:r>
            <a:r>
              <a:rPr lang="en-US" altLang="en-US" i="1" smtClean="0">
                <a:solidFill>
                  <a:srgbClr val="0000FF"/>
                </a:solidFill>
              </a:rPr>
              <a:t> </a:t>
            </a:r>
          </a:p>
        </p:txBody>
      </p:sp>
      <p:sp>
        <p:nvSpPr>
          <p:cNvPr id="99334" name="Rectangle 5"/>
          <p:cNvSpPr>
            <a:spLocks noGrp="1" noRot="1" noChangeAspect="1" noChangeArrowheads="1" noTextEdit="1"/>
          </p:cNvSpPr>
          <p:nvPr>
            <p:ph type="sldImg"/>
          </p:nvPr>
        </p:nvSpPr>
        <p:spPr>
          <a:xfrm>
            <a:off x="461963" y="173038"/>
            <a:ext cx="5930900" cy="4448175"/>
          </a:xfrm>
          <a:ln w="12700" cap="flat">
            <a:solidFill>
              <a:schemeClr val="tx1"/>
            </a:solidFill>
          </a:ln>
        </p:spPr>
      </p:sp>
      <p:pic>
        <p:nvPicPr>
          <p:cNvPr id="99335" name="Picture 6"/>
          <p:cNvPicPr>
            <a:picLocks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7838" y="7050088"/>
            <a:ext cx="5549900" cy="782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9336" name="Picture 7"/>
          <p:cNvPicPr>
            <a:picLocks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25463" y="6137275"/>
            <a:ext cx="5513387" cy="866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useBgFill="1">
        <p:nvSpPr>
          <p:cNvPr id="99337" name="Freeform 8"/>
          <p:cNvSpPr>
            <a:spLocks/>
          </p:cNvSpPr>
          <p:nvPr/>
        </p:nvSpPr>
        <p:spPr bwMode="white">
          <a:xfrm>
            <a:off x="811213" y="6873875"/>
            <a:ext cx="5243512" cy="512763"/>
          </a:xfrm>
          <a:custGeom>
            <a:avLst/>
            <a:gdLst>
              <a:gd name="T0" fmla="*/ 2147483647 w 3469"/>
              <a:gd name="T1" fmla="*/ 0 h 335"/>
              <a:gd name="T2" fmla="*/ 2147483647 w 3469"/>
              <a:gd name="T3" fmla="*/ 2147483647 h 335"/>
              <a:gd name="T4" fmla="*/ 2147483647 w 3469"/>
              <a:gd name="T5" fmla="*/ 2147483647 h 335"/>
              <a:gd name="T6" fmla="*/ 2147483647 w 3469"/>
              <a:gd name="T7" fmla="*/ 2147483647 h 335"/>
              <a:gd name="T8" fmla="*/ 2147483647 w 3469"/>
              <a:gd name="T9" fmla="*/ 2147483647 h 335"/>
              <a:gd name="T10" fmla="*/ 2147483647 w 3469"/>
              <a:gd name="T11" fmla="*/ 2147483647 h 335"/>
              <a:gd name="T12" fmla="*/ 2147483647 w 3469"/>
              <a:gd name="T13" fmla="*/ 2147483647 h 335"/>
              <a:gd name="T14" fmla="*/ 2147483647 w 3469"/>
              <a:gd name="T15" fmla="*/ 2147483647 h 335"/>
              <a:gd name="T16" fmla="*/ 2147483647 w 3469"/>
              <a:gd name="T17" fmla="*/ 2147483647 h 335"/>
              <a:gd name="T18" fmla="*/ 2147483647 w 3469"/>
              <a:gd name="T19" fmla="*/ 2147483647 h 335"/>
              <a:gd name="T20" fmla="*/ 2147483647 w 3469"/>
              <a:gd name="T21" fmla="*/ 2147483647 h 335"/>
              <a:gd name="T22" fmla="*/ 2147483647 w 3469"/>
              <a:gd name="T23" fmla="*/ 2147483647 h 335"/>
              <a:gd name="T24" fmla="*/ 2147483647 w 3469"/>
              <a:gd name="T25" fmla="*/ 2147483647 h 335"/>
              <a:gd name="T26" fmla="*/ 0 w 3469"/>
              <a:gd name="T27" fmla="*/ 2147483647 h 335"/>
              <a:gd name="T28" fmla="*/ 2147483647 w 3469"/>
              <a:gd name="T29" fmla="*/ 0 h 3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69"/>
              <a:gd name="T46" fmla="*/ 0 h 335"/>
              <a:gd name="T47" fmla="*/ 3469 w 3469"/>
              <a:gd name="T48" fmla="*/ 335 h 33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69" h="335">
                <a:moveTo>
                  <a:pt x="12" y="0"/>
                </a:moveTo>
                <a:lnTo>
                  <a:pt x="3361" y="4"/>
                </a:lnTo>
                <a:lnTo>
                  <a:pt x="3468" y="9"/>
                </a:lnTo>
                <a:lnTo>
                  <a:pt x="3450" y="329"/>
                </a:lnTo>
                <a:lnTo>
                  <a:pt x="3177" y="183"/>
                </a:lnTo>
                <a:lnTo>
                  <a:pt x="2926" y="286"/>
                </a:lnTo>
                <a:lnTo>
                  <a:pt x="2661" y="145"/>
                </a:lnTo>
                <a:lnTo>
                  <a:pt x="2269" y="296"/>
                </a:lnTo>
                <a:lnTo>
                  <a:pt x="1872" y="155"/>
                </a:lnTo>
                <a:lnTo>
                  <a:pt x="1463" y="254"/>
                </a:lnTo>
                <a:lnTo>
                  <a:pt x="1023" y="169"/>
                </a:lnTo>
                <a:lnTo>
                  <a:pt x="686" y="249"/>
                </a:lnTo>
                <a:lnTo>
                  <a:pt x="324" y="183"/>
                </a:lnTo>
                <a:lnTo>
                  <a:pt x="0" y="334"/>
                </a:lnTo>
                <a:lnTo>
                  <a:pt x="12" y="0"/>
                </a:lnTo>
              </a:path>
            </a:pathLst>
          </a:custGeom>
          <a:ln>
            <a:noFill/>
          </a:ln>
          <a:extLst>
            <a:ext uri="{91240B29-F687-4F45-9708-019B960494DF}">
              <a14:hiddenLine xmlns:a14="http://schemas.microsoft.com/office/drawing/2010/main" xmlns="" w="9525" cap="rnd">
                <a:solidFill>
                  <a:srgbClr val="000000"/>
                </a:solidFill>
                <a:round/>
                <a:headEnd type="none" w="sm" len="sm"/>
                <a:tailEnd type="none" w="sm" len="sm"/>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Tree>
    <p:extLst>
      <p:ext uri="{BB962C8B-B14F-4D97-AF65-F5344CB8AC3E}">
        <p14:creationId xmlns:p14="http://schemas.microsoft.com/office/powerpoint/2010/main" xmlns="" val="2286092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95A7B22-C589-4458-B869-9CF254AB8014}" type="slidenum">
              <a:rPr lang="en-US" altLang="en-US">
                <a:solidFill>
                  <a:srgbClr val="000000"/>
                </a:solidFill>
              </a:rPr>
              <a:pPr eaLnBrk="1" hangingPunct="1"/>
              <a:t>154</a:t>
            </a:fld>
            <a:endParaRPr lang="en-US" altLang="en-US">
              <a:solidFill>
                <a:srgbClr val="000000"/>
              </a:solidFill>
            </a:endParaRPr>
          </a:p>
        </p:txBody>
      </p:sp>
      <p:sp>
        <p:nvSpPr>
          <p:cNvPr id="124931" name="Rectangle 2"/>
          <p:cNvSpPr>
            <a:spLocks noGrp="1" noRot="1" noChangeAspect="1" noChangeArrowheads="1" noTextEdit="1"/>
          </p:cNvSpPr>
          <p:nvPr>
            <p:ph type="sldImg"/>
          </p:nvPr>
        </p:nvSpPr>
        <p:spPr>
          <a:xfrm>
            <a:off x="490538" y="161925"/>
            <a:ext cx="5873750" cy="4405313"/>
          </a:xfrm>
          <a:ln w="12700" cap="flat">
            <a:solidFill>
              <a:schemeClr val="tx1"/>
            </a:solidFill>
          </a:ln>
        </p:spPr>
      </p:sp>
      <p:sp>
        <p:nvSpPr>
          <p:cNvPr id="124932" name="Rectangle 3"/>
          <p:cNvSpPr>
            <a:spLocks noGrp="1" noChangeArrowheads="1"/>
          </p:cNvSpPr>
          <p:nvPr>
            <p:ph type="body" idx="1"/>
          </p:nvPr>
        </p:nvSpPr>
        <p:spPr>
          <a:xfrm>
            <a:off x="412750" y="4773613"/>
            <a:ext cx="6029325" cy="37560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16" tIns="45658" rIns="91316" bIns="45658"/>
          <a:lstStyle/>
          <a:p>
            <a:pPr defTabSz="425450" eaLnBrk="1" hangingPunct="1"/>
            <a:r>
              <a:rPr lang="en-US" altLang="en-US" smtClean="0"/>
              <a:t>Renaming a Table</a:t>
            </a:r>
          </a:p>
          <a:p>
            <a:pPr marL="119063" lvl="1" defTabSz="425450" eaLnBrk="1" hangingPunct="1"/>
            <a:r>
              <a:rPr lang="en-US" altLang="en-US" smtClean="0"/>
              <a:t>Additional DDL statements include the </a:t>
            </a:r>
            <a:r>
              <a:rPr lang="en-US" altLang="en-US" smtClean="0">
                <a:solidFill>
                  <a:srgbClr val="FC0128"/>
                </a:solidFill>
                <a:latin typeface="Courier New" panose="02070309020205020404" pitchFamily="49" charset="0"/>
              </a:rPr>
              <a:t>RENAME</a:t>
            </a:r>
            <a:r>
              <a:rPr lang="en-US" altLang="en-US" smtClean="0">
                <a:solidFill>
                  <a:srgbClr val="FC0128"/>
                </a:solidFill>
              </a:rPr>
              <a:t> statement</a:t>
            </a:r>
            <a:r>
              <a:rPr lang="en-US" altLang="en-US" smtClean="0"/>
              <a:t>, which is used to rename a table, view, sequence, or a synonym. </a:t>
            </a:r>
          </a:p>
          <a:p>
            <a:pPr marL="119063" lvl="1" defTabSz="425450" eaLnBrk="1" hangingPunct="1"/>
            <a:r>
              <a:rPr lang="en-US" altLang="en-US" b="1" smtClean="0"/>
              <a:t>Syntax</a:t>
            </a:r>
          </a:p>
          <a:p>
            <a:pPr marL="119063" lvl="1" defTabSz="425450" eaLnBrk="1" hangingPunct="1"/>
            <a:r>
              <a:rPr lang="en-US" altLang="en-US" smtClean="0">
                <a:latin typeface="Courier New" panose="02070309020205020404" pitchFamily="49" charset="0"/>
              </a:rPr>
              <a:t> RENAME    </a:t>
            </a:r>
            <a:r>
              <a:rPr lang="en-US" altLang="en-US" i="1" smtClean="0">
                <a:latin typeface="Courier New" panose="02070309020205020404" pitchFamily="49" charset="0"/>
              </a:rPr>
              <a:t>old_name</a:t>
            </a:r>
            <a:r>
              <a:rPr lang="en-US" altLang="en-US" smtClean="0">
                <a:latin typeface="Courier New" panose="02070309020205020404" pitchFamily="49" charset="0"/>
              </a:rPr>
              <a:t>  TO  </a:t>
            </a:r>
            <a:r>
              <a:rPr lang="en-US" altLang="en-US" i="1" smtClean="0">
                <a:latin typeface="Courier New" panose="02070309020205020404" pitchFamily="49" charset="0"/>
              </a:rPr>
              <a:t>new_name;</a:t>
            </a:r>
            <a:endParaRPr lang="en-US" altLang="en-US" smtClean="0"/>
          </a:p>
          <a:p>
            <a:pPr marL="119063" lvl="1" defTabSz="425450" eaLnBrk="1" hangingPunct="1"/>
            <a:r>
              <a:rPr lang="en-US" altLang="en-US" smtClean="0"/>
              <a:t>In the syntax:</a:t>
            </a:r>
            <a:endParaRPr lang="en-US" altLang="en-US" b="1" smtClean="0"/>
          </a:p>
          <a:p>
            <a:pPr marL="119063" lvl="1" defTabSz="425450" eaLnBrk="1" hangingPunct="1"/>
            <a:r>
              <a:rPr lang="en-US" altLang="en-US" b="1" smtClean="0"/>
              <a:t>	</a:t>
            </a:r>
            <a:r>
              <a:rPr lang="en-US" altLang="en-US" i="1" smtClean="0">
                <a:latin typeface="Courier New" panose="02070309020205020404" pitchFamily="49" charset="0"/>
              </a:rPr>
              <a:t>old_name</a:t>
            </a:r>
            <a:r>
              <a:rPr lang="en-US" altLang="en-US" i="1" smtClean="0"/>
              <a:t>	</a:t>
            </a:r>
            <a:r>
              <a:rPr lang="en-US" altLang="en-US" smtClean="0"/>
              <a:t>		is the old name of the table, view, sequence, or synonym.</a:t>
            </a:r>
          </a:p>
          <a:p>
            <a:pPr marL="119063" lvl="1" defTabSz="425450" eaLnBrk="1" hangingPunct="1"/>
            <a:r>
              <a:rPr lang="en-US" altLang="en-US" smtClean="0"/>
              <a:t>	</a:t>
            </a:r>
            <a:r>
              <a:rPr lang="en-US" altLang="en-US" i="1" smtClean="0">
                <a:latin typeface="Courier New" panose="02070309020205020404" pitchFamily="49" charset="0"/>
              </a:rPr>
              <a:t>new_name</a:t>
            </a:r>
            <a:r>
              <a:rPr lang="en-US" altLang="en-US" i="1" smtClean="0"/>
              <a:t>	</a:t>
            </a:r>
            <a:r>
              <a:rPr lang="en-US" altLang="en-US" smtClean="0"/>
              <a:t>		is the new name of the table, view, sequence, or synonym.</a:t>
            </a:r>
          </a:p>
          <a:p>
            <a:pPr marL="119063" lvl="1" defTabSz="425450" eaLnBrk="1" hangingPunct="1"/>
            <a:r>
              <a:rPr lang="en-US" altLang="en-US" smtClean="0"/>
              <a:t>You must be the owner of the object that you rename.</a:t>
            </a:r>
          </a:p>
          <a:p>
            <a:pPr defTabSz="425450" eaLnBrk="1" hangingPunct="1"/>
            <a:endParaRPr lang="en-US" altLang="en-US" b="1" smtClean="0">
              <a:latin typeface="Times New Roman" panose="02020603050405020304" pitchFamily="18" charset="0"/>
            </a:endParaRPr>
          </a:p>
        </p:txBody>
      </p:sp>
    </p:spTree>
    <p:extLst>
      <p:ext uri="{BB962C8B-B14F-4D97-AF65-F5344CB8AC3E}">
        <p14:creationId xmlns:p14="http://schemas.microsoft.com/office/powerpoint/2010/main" xmlns="" val="266272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7305665-E267-4A7C-B87E-8BC1F5098872}" type="slidenum">
              <a:rPr lang="en-US" altLang="en-US">
                <a:solidFill>
                  <a:srgbClr val="000000"/>
                </a:solidFill>
              </a:rPr>
              <a:pPr eaLnBrk="1" hangingPunct="1"/>
              <a:t>155</a:t>
            </a:fld>
            <a:endParaRPr lang="en-US" altLang="en-US">
              <a:solidFill>
                <a:srgbClr val="000000"/>
              </a:solidFill>
            </a:endParaRPr>
          </a:p>
        </p:txBody>
      </p:sp>
      <p:sp>
        <p:nvSpPr>
          <p:cNvPr id="128003" name="Rectangle 2"/>
          <p:cNvSpPr>
            <a:spLocks noGrp="1" noRot="1" noChangeAspect="1" noChangeArrowheads="1" noTextEdit="1"/>
          </p:cNvSpPr>
          <p:nvPr>
            <p:ph type="sldImg"/>
          </p:nvPr>
        </p:nvSpPr>
        <p:spPr>
          <a:xfrm>
            <a:off x="490538" y="161925"/>
            <a:ext cx="5873750" cy="4405313"/>
          </a:xfrm>
          <a:ln w="12700" cap="flat">
            <a:solidFill>
              <a:schemeClr val="tx1"/>
            </a:solidFill>
          </a:ln>
        </p:spPr>
      </p:sp>
      <p:sp>
        <p:nvSpPr>
          <p:cNvPr id="128004" name="Rectangle 3"/>
          <p:cNvSpPr>
            <a:spLocks noGrp="1" noChangeArrowheads="1"/>
          </p:cNvSpPr>
          <p:nvPr>
            <p:ph type="body" idx="1"/>
          </p:nvPr>
        </p:nvSpPr>
        <p:spPr>
          <a:xfrm>
            <a:off x="412750" y="4773613"/>
            <a:ext cx="6029325" cy="37560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16" tIns="45658" rIns="91316" bIns="45658"/>
          <a:lstStyle/>
          <a:p>
            <a:pPr defTabSz="425450" eaLnBrk="1" hangingPunct="1"/>
            <a:r>
              <a:rPr lang="en-US" altLang="en-US" smtClean="0"/>
              <a:t>Renaming a Table</a:t>
            </a:r>
          </a:p>
          <a:p>
            <a:pPr marL="119063" lvl="1" defTabSz="425450" eaLnBrk="1" hangingPunct="1"/>
            <a:r>
              <a:rPr lang="en-US" altLang="en-US" smtClean="0"/>
              <a:t>Additional DDL statements include the </a:t>
            </a:r>
            <a:r>
              <a:rPr lang="en-US" altLang="en-US" smtClean="0">
                <a:solidFill>
                  <a:srgbClr val="FC0128"/>
                </a:solidFill>
                <a:latin typeface="Courier New" panose="02070309020205020404" pitchFamily="49" charset="0"/>
              </a:rPr>
              <a:t>RENAME</a:t>
            </a:r>
            <a:r>
              <a:rPr lang="en-US" altLang="en-US" smtClean="0">
                <a:solidFill>
                  <a:srgbClr val="FC0128"/>
                </a:solidFill>
              </a:rPr>
              <a:t> statement</a:t>
            </a:r>
            <a:r>
              <a:rPr lang="en-US" altLang="en-US" smtClean="0"/>
              <a:t>, which is used to rename a table, view, sequence, or a synonym. </a:t>
            </a:r>
          </a:p>
          <a:p>
            <a:pPr marL="119063" lvl="1" defTabSz="425450" eaLnBrk="1" hangingPunct="1"/>
            <a:r>
              <a:rPr lang="en-US" altLang="en-US" b="1" smtClean="0"/>
              <a:t>Syntax</a:t>
            </a:r>
          </a:p>
          <a:p>
            <a:pPr marL="119063" lvl="1" defTabSz="425450" eaLnBrk="1" hangingPunct="1"/>
            <a:r>
              <a:rPr lang="en-US" altLang="en-US" smtClean="0">
                <a:latin typeface="Courier New" panose="02070309020205020404" pitchFamily="49" charset="0"/>
              </a:rPr>
              <a:t> RENAME    </a:t>
            </a:r>
            <a:r>
              <a:rPr lang="en-US" altLang="en-US" i="1" smtClean="0">
                <a:latin typeface="Courier New" panose="02070309020205020404" pitchFamily="49" charset="0"/>
              </a:rPr>
              <a:t>old_name</a:t>
            </a:r>
            <a:r>
              <a:rPr lang="en-US" altLang="en-US" smtClean="0">
                <a:latin typeface="Courier New" panose="02070309020205020404" pitchFamily="49" charset="0"/>
              </a:rPr>
              <a:t>  TO  </a:t>
            </a:r>
            <a:r>
              <a:rPr lang="en-US" altLang="en-US" i="1" smtClean="0">
                <a:latin typeface="Courier New" panose="02070309020205020404" pitchFamily="49" charset="0"/>
              </a:rPr>
              <a:t>new_name;</a:t>
            </a:r>
            <a:endParaRPr lang="en-US" altLang="en-US" smtClean="0"/>
          </a:p>
          <a:p>
            <a:pPr marL="119063" lvl="1" defTabSz="425450" eaLnBrk="1" hangingPunct="1"/>
            <a:r>
              <a:rPr lang="en-US" altLang="en-US" smtClean="0"/>
              <a:t>In the syntax:</a:t>
            </a:r>
            <a:endParaRPr lang="en-US" altLang="en-US" b="1" smtClean="0"/>
          </a:p>
          <a:p>
            <a:pPr marL="119063" lvl="1" defTabSz="425450" eaLnBrk="1" hangingPunct="1"/>
            <a:r>
              <a:rPr lang="en-US" altLang="en-US" b="1" smtClean="0"/>
              <a:t>	</a:t>
            </a:r>
            <a:r>
              <a:rPr lang="en-US" altLang="en-US" i="1" smtClean="0">
                <a:latin typeface="Courier New" panose="02070309020205020404" pitchFamily="49" charset="0"/>
              </a:rPr>
              <a:t>old_name</a:t>
            </a:r>
            <a:r>
              <a:rPr lang="en-US" altLang="en-US" i="1" smtClean="0"/>
              <a:t>	</a:t>
            </a:r>
            <a:r>
              <a:rPr lang="en-US" altLang="en-US" smtClean="0"/>
              <a:t>		is the old name of the table, view, sequence, or synonym.</a:t>
            </a:r>
          </a:p>
          <a:p>
            <a:pPr marL="119063" lvl="1" defTabSz="425450" eaLnBrk="1" hangingPunct="1"/>
            <a:r>
              <a:rPr lang="en-US" altLang="en-US" smtClean="0"/>
              <a:t>	</a:t>
            </a:r>
            <a:r>
              <a:rPr lang="en-US" altLang="en-US" i="1" smtClean="0">
                <a:latin typeface="Courier New" panose="02070309020205020404" pitchFamily="49" charset="0"/>
              </a:rPr>
              <a:t>new_name</a:t>
            </a:r>
            <a:r>
              <a:rPr lang="en-US" altLang="en-US" i="1" smtClean="0"/>
              <a:t>	</a:t>
            </a:r>
            <a:r>
              <a:rPr lang="en-US" altLang="en-US" smtClean="0"/>
              <a:t>		is the new name of the table, view, sequence, or synonym.</a:t>
            </a:r>
          </a:p>
          <a:p>
            <a:pPr marL="119063" lvl="1" defTabSz="425450" eaLnBrk="1" hangingPunct="1"/>
            <a:r>
              <a:rPr lang="en-US" altLang="en-US" smtClean="0"/>
              <a:t>You must be the owner of the object that you rename.</a:t>
            </a:r>
          </a:p>
          <a:p>
            <a:pPr defTabSz="425450" eaLnBrk="1" hangingPunct="1"/>
            <a:endParaRPr lang="en-US" altLang="en-US" b="1" smtClean="0">
              <a:latin typeface="Times New Roman" panose="02020603050405020304" pitchFamily="18" charset="0"/>
            </a:endParaRPr>
          </a:p>
        </p:txBody>
      </p:sp>
    </p:spTree>
    <p:extLst>
      <p:ext uri="{BB962C8B-B14F-4D97-AF65-F5344CB8AC3E}">
        <p14:creationId xmlns:p14="http://schemas.microsoft.com/office/powerpoint/2010/main" xmlns="" val="1046000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8F875DB-E6B3-4369-B0C2-B3C7F347C55C}" type="slidenum">
              <a:rPr lang="en-US" altLang="en-US">
                <a:solidFill>
                  <a:srgbClr val="000000"/>
                </a:solidFill>
              </a:rPr>
              <a:pPr eaLnBrk="1" hangingPunct="1"/>
              <a:t>156</a:t>
            </a:fld>
            <a:endParaRPr lang="en-US" altLang="en-US">
              <a:solidFill>
                <a:srgbClr val="000000"/>
              </a:solidFill>
            </a:endParaRPr>
          </a:p>
        </p:txBody>
      </p:sp>
      <p:sp>
        <p:nvSpPr>
          <p:cNvPr id="129027" name="Rectangle 2"/>
          <p:cNvSpPr>
            <a:spLocks noGrp="1" noRot="1" noChangeAspect="1" noChangeArrowheads="1" noTextEdit="1"/>
          </p:cNvSpPr>
          <p:nvPr>
            <p:ph type="sldImg"/>
          </p:nvPr>
        </p:nvSpPr>
        <p:spPr>
          <a:xfrm>
            <a:off x="490538" y="161925"/>
            <a:ext cx="5873750" cy="4405313"/>
          </a:xfrm>
          <a:ln w="12700" cap="flat">
            <a:solidFill>
              <a:schemeClr val="tx1"/>
            </a:solidFill>
          </a:ln>
        </p:spPr>
      </p:sp>
      <p:sp>
        <p:nvSpPr>
          <p:cNvPr id="129028" name="Rectangle 3"/>
          <p:cNvSpPr>
            <a:spLocks noGrp="1" noChangeArrowheads="1"/>
          </p:cNvSpPr>
          <p:nvPr>
            <p:ph type="body" idx="1"/>
          </p:nvPr>
        </p:nvSpPr>
        <p:spPr>
          <a:xfrm>
            <a:off x="412750" y="4773613"/>
            <a:ext cx="6029325" cy="37560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16" tIns="45658" rIns="91316" bIns="45658"/>
          <a:lstStyle/>
          <a:p>
            <a:pPr defTabSz="425450" eaLnBrk="1" hangingPunct="1"/>
            <a:r>
              <a:rPr lang="en-US" altLang="en-US" smtClean="0"/>
              <a:t>Renaming a Table</a:t>
            </a:r>
          </a:p>
          <a:p>
            <a:pPr marL="119063" lvl="1" defTabSz="425450" eaLnBrk="1" hangingPunct="1"/>
            <a:r>
              <a:rPr lang="en-US" altLang="en-US" smtClean="0"/>
              <a:t>Additional DDL statements include the </a:t>
            </a:r>
            <a:r>
              <a:rPr lang="en-US" altLang="en-US" smtClean="0">
                <a:solidFill>
                  <a:srgbClr val="FC0128"/>
                </a:solidFill>
                <a:latin typeface="Courier New" panose="02070309020205020404" pitchFamily="49" charset="0"/>
              </a:rPr>
              <a:t>RENAME</a:t>
            </a:r>
            <a:r>
              <a:rPr lang="en-US" altLang="en-US" smtClean="0">
                <a:solidFill>
                  <a:srgbClr val="FC0128"/>
                </a:solidFill>
              </a:rPr>
              <a:t> statement</a:t>
            </a:r>
            <a:r>
              <a:rPr lang="en-US" altLang="en-US" smtClean="0"/>
              <a:t>, which is used to rename a table, view, sequence, or a synonym. </a:t>
            </a:r>
          </a:p>
          <a:p>
            <a:pPr marL="119063" lvl="1" defTabSz="425450" eaLnBrk="1" hangingPunct="1"/>
            <a:r>
              <a:rPr lang="en-US" altLang="en-US" b="1" smtClean="0"/>
              <a:t>Syntax</a:t>
            </a:r>
          </a:p>
          <a:p>
            <a:pPr marL="119063" lvl="1" defTabSz="425450" eaLnBrk="1" hangingPunct="1"/>
            <a:r>
              <a:rPr lang="en-US" altLang="en-US" smtClean="0">
                <a:latin typeface="Courier New" panose="02070309020205020404" pitchFamily="49" charset="0"/>
              </a:rPr>
              <a:t> RENAME    </a:t>
            </a:r>
            <a:r>
              <a:rPr lang="en-US" altLang="en-US" i="1" smtClean="0">
                <a:latin typeface="Courier New" panose="02070309020205020404" pitchFamily="49" charset="0"/>
              </a:rPr>
              <a:t>old_name</a:t>
            </a:r>
            <a:r>
              <a:rPr lang="en-US" altLang="en-US" smtClean="0">
                <a:latin typeface="Courier New" panose="02070309020205020404" pitchFamily="49" charset="0"/>
              </a:rPr>
              <a:t>  TO  </a:t>
            </a:r>
            <a:r>
              <a:rPr lang="en-US" altLang="en-US" i="1" smtClean="0">
                <a:latin typeface="Courier New" panose="02070309020205020404" pitchFamily="49" charset="0"/>
              </a:rPr>
              <a:t>new_name;</a:t>
            </a:r>
            <a:endParaRPr lang="en-US" altLang="en-US" smtClean="0"/>
          </a:p>
          <a:p>
            <a:pPr marL="119063" lvl="1" defTabSz="425450" eaLnBrk="1" hangingPunct="1"/>
            <a:r>
              <a:rPr lang="en-US" altLang="en-US" smtClean="0"/>
              <a:t>In the syntax:</a:t>
            </a:r>
            <a:endParaRPr lang="en-US" altLang="en-US" b="1" smtClean="0"/>
          </a:p>
          <a:p>
            <a:pPr marL="119063" lvl="1" defTabSz="425450" eaLnBrk="1" hangingPunct="1"/>
            <a:r>
              <a:rPr lang="en-US" altLang="en-US" b="1" smtClean="0"/>
              <a:t>	</a:t>
            </a:r>
            <a:r>
              <a:rPr lang="en-US" altLang="en-US" i="1" smtClean="0">
                <a:latin typeface="Courier New" panose="02070309020205020404" pitchFamily="49" charset="0"/>
              </a:rPr>
              <a:t>old_name</a:t>
            </a:r>
            <a:r>
              <a:rPr lang="en-US" altLang="en-US" i="1" smtClean="0"/>
              <a:t>	</a:t>
            </a:r>
            <a:r>
              <a:rPr lang="en-US" altLang="en-US" smtClean="0"/>
              <a:t>		is the old name of the table, view, sequence, or synonym.</a:t>
            </a:r>
          </a:p>
          <a:p>
            <a:pPr marL="119063" lvl="1" defTabSz="425450" eaLnBrk="1" hangingPunct="1"/>
            <a:r>
              <a:rPr lang="en-US" altLang="en-US" smtClean="0"/>
              <a:t>	</a:t>
            </a:r>
            <a:r>
              <a:rPr lang="en-US" altLang="en-US" i="1" smtClean="0">
                <a:latin typeface="Courier New" panose="02070309020205020404" pitchFamily="49" charset="0"/>
              </a:rPr>
              <a:t>new_name</a:t>
            </a:r>
            <a:r>
              <a:rPr lang="en-US" altLang="en-US" i="1" smtClean="0"/>
              <a:t>	</a:t>
            </a:r>
            <a:r>
              <a:rPr lang="en-US" altLang="en-US" smtClean="0"/>
              <a:t>		is the new name of the table, view, sequence, or synonym.</a:t>
            </a:r>
          </a:p>
          <a:p>
            <a:pPr marL="119063" lvl="1" defTabSz="425450" eaLnBrk="1" hangingPunct="1"/>
            <a:r>
              <a:rPr lang="en-US" altLang="en-US" smtClean="0"/>
              <a:t>You must be the owner of the object that you rename.</a:t>
            </a:r>
          </a:p>
          <a:p>
            <a:pPr defTabSz="425450" eaLnBrk="1" hangingPunct="1"/>
            <a:endParaRPr lang="en-US" altLang="en-US" b="1" smtClean="0">
              <a:latin typeface="Times New Roman" panose="02020603050405020304" pitchFamily="18" charset="0"/>
            </a:endParaRPr>
          </a:p>
        </p:txBody>
      </p:sp>
    </p:spTree>
    <p:extLst>
      <p:ext uri="{BB962C8B-B14F-4D97-AF65-F5344CB8AC3E}">
        <p14:creationId xmlns:p14="http://schemas.microsoft.com/office/powerpoint/2010/main" xmlns="" val="3408173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150D4A6-9DBE-495D-9EE3-AFA0AD15A0F4}" type="slidenum">
              <a:rPr lang="en-US" altLang="en-US">
                <a:solidFill>
                  <a:srgbClr val="000000"/>
                </a:solidFill>
              </a:rPr>
              <a:pPr eaLnBrk="1" hangingPunct="1"/>
              <a:t>157</a:t>
            </a:fld>
            <a:endParaRPr lang="en-US" altLang="en-US">
              <a:solidFill>
                <a:srgbClr val="000000"/>
              </a:solidFill>
            </a:endParaRPr>
          </a:p>
        </p:txBody>
      </p:sp>
      <p:sp>
        <p:nvSpPr>
          <p:cNvPr id="131075" name="Rectangle 2"/>
          <p:cNvSpPr>
            <a:spLocks noGrp="1" noRot="1" noChangeAspect="1" noChangeArrowheads="1" noTextEdit="1"/>
          </p:cNvSpPr>
          <p:nvPr>
            <p:ph type="sldImg"/>
          </p:nvPr>
        </p:nvSpPr>
        <p:spPr>
          <a:xfrm>
            <a:off x="490538" y="161925"/>
            <a:ext cx="5873750" cy="4405313"/>
          </a:xfrm>
          <a:ln w="12700" cap="flat">
            <a:solidFill>
              <a:schemeClr val="tx1"/>
            </a:solidFill>
          </a:ln>
        </p:spPr>
      </p:sp>
      <p:sp>
        <p:nvSpPr>
          <p:cNvPr id="131076" name="Rectangle 3"/>
          <p:cNvSpPr>
            <a:spLocks noGrp="1" noChangeArrowheads="1"/>
          </p:cNvSpPr>
          <p:nvPr>
            <p:ph type="body" idx="1"/>
          </p:nvPr>
        </p:nvSpPr>
        <p:spPr>
          <a:xfrm>
            <a:off x="412750" y="4773613"/>
            <a:ext cx="6029325" cy="37560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16" tIns="45658" rIns="91316" bIns="45658"/>
          <a:lstStyle/>
          <a:p>
            <a:pPr defTabSz="425450" eaLnBrk="1" hangingPunct="1"/>
            <a:r>
              <a:rPr lang="en-US" altLang="en-US" smtClean="0"/>
              <a:t>Renaming a Table</a:t>
            </a:r>
          </a:p>
          <a:p>
            <a:pPr marL="119063" lvl="1" defTabSz="425450" eaLnBrk="1" hangingPunct="1"/>
            <a:r>
              <a:rPr lang="en-US" altLang="en-US" smtClean="0"/>
              <a:t>Additional DDL statements include the </a:t>
            </a:r>
            <a:r>
              <a:rPr lang="en-US" altLang="en-US" smtClean="0">
                <a:solidFill>
                  <a:srgbClr val="FC0128"/>
                </a:solidFill>
                <a:latin typeface="Courier New" panose="02070309020205020404" pitchFamily="49" charset="0"/>
              </a:rPr>
              <a:t>RENAME</a:t>
            </a:r>
            <a:r>
              <a:rPr lang="en-US" altLang="en-US" smtClean="0">
                <a:solidFill>
                  <a:srgbClr val="FC0128"/>
                </a:solidFill>
              </a:rPr>
              <a:t> statement</a:t>
            </a:r>
            <a:r>
              <a:rPr lang="en-US" altLang="en-US" smtClean="0"/>
              <a:t>, which is used to rename a table, view, sequence, or a synonym. </a:t>
            </a:r>
          </a:p>
          <a:p>
            <a:pPr marL="119063" lvl="1" defTabSz="425450" eaLnBrk="1" hangingPunct="1"/>
            <a:r>
              <a:rPr lang="en-US" altLang="en-US" b="1" smtClean="0"/>
              <a:t>Syntax</a:t>
            </a:r>
          </a:p>
          <a:p>
            <a:pPr marL="119063" lvl="1" defTabSz="425450" eaLnBrk="1" hangingPunct="1"/>
            <a:r>
              <a:rPr lang="en-US" altLang="en-US" smtClean="0">
                <a:latin typeface="Courier New" panose="02070309020205020404" pitchFamily="49" charset="0"/>
              </a:rPr>
              <a:t> RENAME    </a:t>
            </a:r>
            <a:r>
              <a:rPr lang="en-US" altLang="en-US" i="1" smtClean="0">
                <a:latin typeface="Courier New" panose="02070309020205020404" pitchFamily="49" charset="0"/>
              </a:rPr>
              <a:t>old_name</a:t>
            </a:r>
            <a:r>
              <a:rPr lang="en-US" altLang="en-US" smtClean="0">
                <a:latin typeface="Courier New" panose="02070309020205020404" pitchFamily="49" charset="0"/>
              </a:rPr>
              <a:t>  TO  </a:t>
            </a:r>
            <a:r>
              <a:rPr lang="en-US" altLang="en-US" i="1" smtClean="0">
                <a:latin typeface="Courier New" panose="02070309020205020404" pitchFamily="49" charset="0"/>
              </a:rPr>
              <a:t>new_name;</a:t>
            </a:r>
            <a:endParaRPr lang="en-US" altLang="en-US" smtClean="0"/>
          </a:p>
          <a:p>
            <a:pPr marL="119063" lvl="1" defTabSz="425450" eaLnBrk="1" hangingPunct="1"/>
            <a:r>
              <a:rPr lang="en-US" altLang="en-US" smtClean="0"/>
              <a:t>In the syntax:</a:t>
            </a:r>
            <a:endParaRPr lang="en-US" altLang="en-US" b="1" smtClean="0"/>
          </a:p>
          <a:p>
            <a:pPr marL="119063" lvl="1" defTabSz="425450" eaLnBrk="1" hangingPunct="1"/>
            <a:r>
              <a:rPr lang="en-US" altLang="en-US" b="1" smtClean="0"/>
              <a:t>	</a:t>
            </a:r>
            <a:r>
              <a:rPr lang="en-US" altLang="en-US" i="1" smtClean="0">
                <a:latin typeface="Courier New" panose="02070309020205020404" pitchFamily="49" charset="0"/>
              </a:rPr>
              <a:t>old_name</a:t>
            </a:r>
            <a:r>
              <a:rPr lang="en-US" altLang="en-US" i="1" smtClean="0"/>
              <a:t>	</a:t>
            </a:r>
            <a:r>
              <a:rPr lang="en-US" altLang="en-US" smtClean="0"/>
              <a:t>		is the old name of the table, view, sequence, or synonym.</a:t>
            </a:r>
          </a:p>
          <a:p>
            <a:pPr marL="119063" lvl="1" defTabSz="425450" eaLnBrk="1" hangingPunct="1"/>
            <a:r>
              <a:rPr lang="en-US" altLang="en-US" smtClean="0"/>
              <a:t>	</a:t>
            </a:r>
            <a:r>
              <a:rPr lang="en-US" altLang="en-US" i="1" smtClean="0">
                <a:latin typeface="Courier New" panose="02070309020205020404" pitchFamily="49" charset="0"/>
              </a:rPr>
              <a:t>new_name</a:t>
            </a:r>
            <a:r>
              <a:rPr lang="en-US" altLang="en-US" i="1" smtClean="0"/>
              <a:t>	</a:t>
            </a:r>
            <a:r>
              <a:rPr lang="en-US" altLang="en-US" smtClean="0"/>
              <a:t>		is the new name of the table, view, sequence, or synonym.</a:t>
            </a:r>
          </a:p>
          <a:p>
            <a:pPr marL="119063" lvl="1" defTabSz="425450" eaLnBrk="1" hangingPunct="1"/>
            <a:r>
              <a:rPr lang="en-US" altLang="en-US" smtClean="0"/>
              <a:t>You must be the owner of the object that you rename.</a:t>
            </a:r>
          </a:p>
          <a:p>
            <a:pPr defTabSz="425450" eaLnBrk="1" hangingPunct="1"/>
            <a:endParaRPr lang="en-US" altLang="en-US" b="1" smtClean="0">
              <a:latin typeface="Times New Roman" panose="02020603050405020304" pitchFamily="18" charset="0"/>
            </a:endParaRPr>
          </a:p>
        </p:txBody>
      </p:sp>
    </p:spTree>
    <p:extLst>
      <p:ext uri="{BB962C8B-B14F-4D97-AF65-F5344CB8AC3E}">
        <p14:creationId xmlns:p14="http://schemas.microsoft.com/office/powerpoint/2010/main" xmlns="" val="2969475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2B3DD3D2-BCF0-4393-9A7B-5E6E8214113C}" type="slidenum">
              <a:rPr lang="ar-SA"/>
              <a:pPr/>
              <a:t>162</a:t>
            </a:fld>
            <a:endParaRPr lang="en-US"/>
          </a:p>
        </p:txBody>
      </p:sp>
      <p:sp>
        <p:nvSpPr>
          <p:cNvPr id="7170" name="Rectangle 2"/>
          <p:cNvSpPr>
            <a:spLocks noChangeArrowheads="1"/>
          </p:cNvSpPr>
          <p:nvPr/>
        </p:nvSpPr>
        <p:spPr bwMode="auto">
          <a:xfrm>
            <a:off x="5181600" y="0"/>
            <a:ext cx="3962400" cy="341313"/>
          </a:xfrm>
          <a:prstGeom prst="rect">
            <a:avLst/>
          </a:prstGeom>
          <a:noFill/>
          <a:ln w="12700">
            <a:noFill/>
            <a:miter lim="800000"/>
            <a:headEnd/>
            <a:tailEnd/>
          </a:ln>
          <a:effectLst/>
        </p:spPr>
        <p:txBody>
          <a:bodyPr lIns="19050" tIns="0" rIns="19050" bIns="0"/>
          <a:lstStyle/>
          <a:p>
            <a:pPr algn="r"/>
            <a:r>
              <a:rPr lang="en-US" sz="1000" i="1">
                <a:latin typeface="Times New Roman" pitchFamily="18" charset="0"/>
              </a:rPr>
              <a:t>09/22/97</a:t>
            </a:r>
          </a:p>
        </p:txBody>
      </p:sp>
      <p:sp>
        <p:nvSpPr>
          <p:cNvPr id="7171" name="Rectangle 3"/>
          <p:cNvSpPr>
            <a:spLocks noChangeArrowheads="1"/>
          </p:cNvSpPr>
          <p:nvPr/>
        </p:nvSpPr>
        <p:spPr bwMode="auto">
          <a:xfrm>
            <a:off x="5181600" y="6513513"/>
            <a:ext cx="3962400" cy="344487"/>
          </a:xfrm>
          <a:prstGeom prst="rect">
            <a:avLst/>
          </a:prstGeom>
          <a:noFill/>
          <a:ln w="12700">
            <a:noFill/>
            <a:miter lim="800000"/>
            <a:headEnd/>
            <a:tailEnd/>
          </a:ln>
          <a:effectLst/>
        </p:spPr>
        <p:txBody>
          <a:bodyPr lIns="19050" tIns="0" rIns="19050" bIns="0" anchor="b"/>
          <a:lstStyle/>
          <a:p>
            <a:pPr algn="r"/>
            <a:r>
              <a:rPr lang="en-US" sz="1000" i="1">
                <a:latin typeface="Times New Roman" pitchFamily="18" charset="0"/>
              </a:rPr>
              <a:t>3</a:t>
            </a:r>
          </a:p>
        </p:txBody>
      </p:sp>
      <p:sp>
        <p:nvSpPr>
          <p:cNvPr id="7172" name="Rectangle 4"/>
          <p:cNvSpPr>
            <a:spLocks noChangeArrowheads="1"/>
          </p:cNvSpPr>
          <p:nvPr/>
        </p:nvSpPr>
        <p:spPr bwMode="auto">
          <a:xfrm>
            <a:off x="0" y="6513513"/>
            <a:ext cx="3962400" cy="344487"/>
          </a:xfrm>
          <a:prstGeom prst="rect">
            <a:avLst/>
          </a:prstGeom>
          <a:noFill/>
          <a:ln w="12700">
            <a:noFill/>
            <a:miter lim="800000"/>
            <a:headEnd/>
            <a:tailEnd/>
          </a:ln>
          <a:effectLst/>
        </p:spPr>
        <p:txBody>
          <a:bodyPr lIns="19050" tIns="0" rIns="19050" bIns="0" anchor="b"/>
          <a:lstStyle/>
          <a:p>
            <a:r>
              <a:rPr lang="en-US" sz="1000" i="1">
                <a:latin typeface="Times New Roman" pitchFamily="18" charset="0"/>
              </a:rPr>
              <a:t>University of Minnesota Extension Service</a:t>
            </a:r>
          </a:p>
        </p:txBody>
      </p:sp>
      <p:sp>
        <p:nvSpPr>
          <p:cNvPr id="7173" name="Rectangle 5"/>
          <p:cNvSpPr>
            <a:spLocks noChangeArrowheads="1"/>
          </p:cNvSpPr>
          <p:nvPr/>
        </p:nvSpPr>
        <p:spPr bwMode="auto">
          <a:xfrm>
            <a:off x="0" y="0"/>
            <a:ext cx="3962400" cy="341313"/>
          </a:xfrm>
          <a:prstGeom prst="rect">
            <a:avLst/>
          </a:prstGeom>
          <a:noFill/>
          <a:ln w="12700">
            <a:noFill/>
            <a:miter lim="800000"/>
            <a:headEnd/>
            <a:tailEnd/>
          </a:ln>
          <a:effectLst/>
        </p:spPr>
        <p:txBody>
          <a:bodyPr lIns="19050" tIns="0" rIns="19050" bIns="0"/>
          <a:lstStyle/>
          <a:p>
            <a:r>
              <a:rPr lang="en-US" sz="1000" i="1">
                <a:latin typeface="Times New Roman" pitchFamily="18" charset="0"/>
              </a:rPr>
              <a:t>Master Internet Volunteer Program</a:t>
            </a:r>
          </a:p>
        </p:txBody>
      </p:sp>
      <p:sp>
        <p:nvSpPr>
          <p:cNvPr id="7174" name="Rectangle 6"/>
          <p:cNvSpPr>
            <a:spLocks noGrp="1" noRot="1" noChangeAspect="1" noChangeArrowheads="1" noTextEdit="1"/>
          </p:cNvSpPr>
          <p:nvPr>
            <p:ph type="sldImg"/>
          </p:nvPr>
        </p:nvSpPr>
        <p:spPr>
          <a:ln w="12700" cap="flat">
            <a:solidFill>
              <a:schemeClr val="tx1"/>
            </a:solidFill>
          </a:ln>
        </p:spPr>
      </p:sp>
      <p:sp>
        <p:nvSpPr>
          <p:cNvPr id="7175" name="Rectangle 7"/>
          <p:cNvSpPr>
            <a:spLocks noGrp="1" noChangeArrowheads="1"/>
          </p:cNvSpPr>
          <p:nvPr>
            <p:ph type="body" idx="1"/>
          </p:nvPr>
        </p:nvSpPr>
        <p:spPr>
          <a:xfrm>
            <a:off x="1219200" y="3257550"/>
            <a:ext cx="6705600" cy="3086100"/>
          </a:xfrm>
          <a:noFill/>
          <a:ln/>
        </p:spPr>
        <p:txBody>
          <a:bodyPr lIns="90488" tIns="44450" rIns="90488" bIns="44450"/>
          <a:lstStyle/>
          <a:p>
            <a:pPr>
              <a:buFontTx/>
              <a:buChar char="•"/>
            </a:pPr>
            <a:r>
              <a:rPr lang="en-US"/>
              <a:t>Provide information in an organized way</a:t>
            </a:r>
          </a:p>
          <a:p>
            <a:pPr>
              <a:buFontTx/>
              <a:buChar char="•"/>
            </a:pPr>
            <a:r>
              <a:rPr lang="en-US"/>
              <a:t>Chat Groups</a:t>
            </a:r>
          </a:p>
          <a:p>
            <a:pPr>
              <a:buFontTx/>
              <a:buChar char="•"/>
            </a:pPr>
            <a:r>
              <a:rPr lang="en-US"/>
              <a:t>Specialized information areas</a:t>
            </a:r>
          </a:p>
          <a:p>
            <a:pPr>
              <a:buFontTx/>
              <a:buChar char="•"/>
            </a:pPr>
            <a:r>
              <a:rPr lang="en-US"/>
              <a:t>Internet access</a:t>
            </a:r>
          </a:p>
        </p:txBody>
      </p:sp>
    </p:spTree>
    <p:extLst>
      <p:ext uri="{BB962C8B-B14F-4D97-AF65-F5344CB8AC3E}">
        <p14:creationId xmlns:p14="http://schemas.microsoft.com/office/powerpoint/2010/main" xmlns="" val="3559720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8A1F1165-1B75-408E-853E-72C82BAD032A}" type="slidenum">
              <a:rPr lang="ar-SA"/>
              <a:pPr/>
              <a:t>165</a:t>
            </a:fld>
            <a:endParaRPr lang="en-US"/>
          </a:p>
        </p:txBody>
      </p:sp>
      <p:sp>
        <p:nvSpPr>
          <p:cNvPr id="14338" name="Rectangle 2"/>
          <p:cNvSpPr>
            <a:spLocks noChangeArrowheads="1"/>
          </p:cNvSpPr>
          <p:nvPr/>
        </p:nvSpPr>
        <p:spPr bwMode="auto">
          <a:xfrm>
            <a:off x="5181600" y="0"/>
            <a:ext cx="3962400" cy="341313"/>
          </a:xfrm>
          <a:prstGeom prst="rect">
            <a:avLst/>
          </a:prstGeom>
          <a:noFill/>
          <a:ln w="12700">
            <a:noFill/>
            <a:miter lim="800000"/>
            <a:headEnd/>
            <a:tailEnd/>
          </a:ln>
          <a:effectLst/>
        </p:spPr>
        <p:txBody>
          <a:bodyPr lIns="19050" tIns="0" rIns="19050" bIns="0"/>
          <a:lstStyle/>
          <a:p>
            <a:pPr algn="r"/>
            <a:r>
              <a:rPr lang="en-US" sz="1000" i="1">
                <a:latin typeface="Times New Roman" pitchFamily="18" charset="0"/>
              </a:rPr>
              <a:t>09/22/97</a:t>
            </a:r>
          </a:p>
        </p:txBody>
      </p:sp>
      <p:sp>
        <p:nvSpPr>
          <p:cNvPr id="14339" name="Rectangle 3"/>
          <p:cNvSpPr>
            <a:spLocks noChangeArrowheads="1"/>
          </p:cNvSpPr>
          <p:nvPr/>
        </p:nvSpPr>
        <p:spPr bwMode="auto">
          <a:xfrm>
            <a:off x="5181600" y="6513513"/>
            <a:ext cx="3962400" cy="344487"/>
          </a:xfrm>
          <a:prstGeom prst="rect">
            <a:avLst/>
          </a:prstGeom>
          <a:noFill/>
          <a:ln w="12700">
            <a:noFill/>
            <a:miter lim="800000"/>
            <a:headEnd/>
            <a:tailEnd/>
          </a:ln>
          <a:effectLst/>
        </p:spPr>
        <p:txBody>
          <a:bodyPr lIns="19050" tIns="0" rIns="19050" bIns="0" anchor="b"/>
          <a:lstStyle/>
          <a:p>
            <a:pPr algn="r"/>
            <a:r>
              <a:rPr lang="en-US" sz="1000" i="1">
                <a:latin typeface="Times New Roman" pitchFamily="18" charset="0"/>
              </a:rPr>
              <a:t>9</a:t>
            </a:r>
          </a:p>
        </p:txBody>
      </p:sp>
      <p:sp>
        <p:nvSpPr>
          <p:cNvPr id="14340" name="Rectangle 4"/>
          <p:cNvSpPr>
            <a:spLocks noChangeArrowheads="1"/>
          </p:cNvSpPr>
          <p:nvPr/>
        </p:nvSpPr>
        <p:spPr bwMode="auto">
          <a:xfrm>
            <a:off x="0" y="6513513"/>
            <a:ext cx="3962400" cy="344487"/>
          </a:xfrm>
          <a:prstGeom prst="rect">
            <a:avLst/>
          </a:prstGeom>
          <a:noFill/>
          <a:ln w="12700">
            <a:noFill/>
            <a:miter lim="800000"/>
            <a:headEnd/>
            <a:tailEnd/>
          </a:ln>
          <a:effectLst/>
        </p:spPr>
        <p:txBody>
          <a:bodyPr lIns="19050" tIns="0" rIns="19050" bIns="0" anchor="b"/>
          <a:lstStyle/>
          <a:p>
            <a:r>
              <a:rPr lang="en-US" sz="1000" i="1">
                <a:latin typeface="Times New Roman" pitchFamily="18" charset="0"/>
              </a:rPr>
              <a:t>University of Minnesota Extension Service</a:t>
            </a:r>
          </a:p>
        </p:txBody>
      </p:sp>
      <p:sp>
        <p:nvSpPr>
          <p:cNvPr id="14341" name="Rectangle 5"/>
          <p:cNvSpPr>
            <a:spLocks noChangeArrowheads="1"/>
          </p:cNvSpPr>
          <p:nvPr/>
        </p:nvSpPr>
        <p:spPr bwMode="auto">
          <a:xfrm>
            <a:off x="0" y="0"/>
            <a:ext cx="3962400" cy="341313"/>
          </a:xfrm>
          <a:prstGeom prst="rect">
            <a:avLst/>
          </a:prstGeom>
          <a:noFill/>
          <a:ln w="12700">
            <a:noFill/>
            <a:miter lim="800000"/>
            <a:headEnd/>
            <a:tailEnd/>
          </a:ln>
          <a:effectLst/>
        </p:spPr>
        <p:txBody>
          <a:bodyPr lIns="19050" tIns="0" rIns="19050" bIns="0"/>
          <a:lstStyle/>
          <a:p>
            <a:r>
              <a:rPr lang="en-US" sz="1000" i="1">
                <a:latin typeface="Times New Roman" pitchFamily="18" charset="0"/>
              </a:rPr>
              <a:t>Master Internet Volunteer Program</a:t>
            </a:r>
          </a:p>
        </p:txBody>
      </p:sp>
      <p:sp>
        <p:nvSpPr>
          <p:cNvPr id="14342" name="Rectangle 6"/>
          <p:cNvSpPr>
            <a:spLocks noGrp="1" noRot="1" noChangeAspect="1" noChangeArrowheads="1" noTextEdit="1"/>
          </p:cNvSpPr>
          <p:nvPr>
            <p:ph type="sldImg"/>
          </p:nvPr>
        </p:nvSpPr>
        <p:spPr>
          <a:ln w="12700" cap="flat">
            <a:solidFill>
              <a:schemeClr val="tx1"/>
            </a:solidFill>
          </a:ln>
        </p:spPr>
      </p:sp>
      <p:sp>
        <p:nvSpPr>
          <p:cNvPr id="14343" name="Rectangle 7"/>
          <p:cNvSpPr>
            <a:spLocks noGrp="1" noChangeArrowheads="1"/>
          </p:cNvSpPr>
          <p:nvPr>
            <p:ph type="body" idx="1"/>
          </p:nvPr>
        </p:nvSpPr>
        <p:spPr>
          <a:xfrm>
            <a:off x="1219200" y="3257550"/>
            <a:ext cx="6705600" cy="3086100"/>
          </a:xfrm>
          <a:noFill/>
          <a:ln/>
        </p:spPr>
        <p:txBody>
          <a:bodyPr lIns="90488" tIns="44450" rIns="90488" bIns="44450"/>
          <a:lstStyle/>
          <a:p>
            <a:pPr>
              <a:buFontTx/>
              <a:buChar char="•"/>
            </a:pPr>
            <a:r>
              <a:rPr lang="en-US"/>
              <a:t>Tech help should be a local or toll-free call</a:t>
            </a:r>
          </a:p>
          <a:p>
            <a:pPr>
              <a:buFontTx/>
              <a:buChar char="•"/>
            </a:pPr>
            <a:r>
              <a:rPr lang="en-US"/>
              <a:t>Is it available when you are using the net?</a:t>
            </a:r>
          </a:p>
          <a:p>
            <a:pPr>
              <a:buFontTx/>
              <a:buChar char="•"/>
            </a:pPr>
            <a:r>
              <a:rPr lang="en-US"/>
              <a:t>Will you get a real person or have to leave voice mail? (voice mail is OK if the response time is fast and during a time you are not connected)</a:t>
            </a:r>
          </a:p>
          <a:p>
            <a:pPr>
              <a:buFontTx/>
              <a:buChar char="•"/>
            </a:pPr>
            <a:r>
              <a:rPr lang="en-US"/>
              <a:t>Try calling tech support before subscribing.</a:t>
            </a:r>
          </a:p>
        </p:txBody>
      </p:sp>
    </p:spTree>
    <p:extLst>
      <p:ext uri="{BB962C8B-B14F-4D97-AF65-F5344CB8AC3E}">
        <p14:creationId xmlns:p14="http://schemas.microsoft.com/office/powerpoint/2010/main" xmlns="" val="3603456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normAutofit fontScale="77500" lnSpcReduction="20000"/>
          </a:bodyPr>
          <a:lstStyle/>
          <a:p>
            <a:pPr eaLnBrk="1" fontAlgn="auto" hangingPunct="1">
              <a:spcBef>
                <a:spcPts val="0"/>
              </a:spcBef>
              <a:spcAft>
                <a:spcPts val="0"/>
              </a:spcAft>
              <a:defRPr/>
            </a:pPr>
            <a:r>
              <a:rPr lang="en-US" dirty="0" smtClean="0"/>
              <a:t>div</a:t>
            </a:r>
          </a:p>
          <a:p>
            <a:pPr eaLnBrk="1" fontAlgn="auto" hangingPunct="1">
              <a:spcBef>
                <a:spcPts val="0"/>
              </a:spcBef>
              <a:spcAft>
                <a:spcPts val="0"/>
              </a:spcAft>
              <a:defRPr/>
            </a:pPr>
            <a:r>
              <a:rPr lang="en-US" dirty="0" smtClean="0"/>
              <a:t>{</a:t>
            </a:r>
          </a:p>
          <a:p>
            <a:pPr eaLnBrk="1" fontAlgn="auto" hangingPunct="1">
              <a:spcBef>
                <a:spcPts val="0"/>
              </a:spcBef>
              <a:spcAft>
                <a:spcPts val="0"/>
              </a:spcAft>
              <a:defRPr/>
            </a:pPr>
            <a:r>
              <a:rPr lang="en-US" dirty="0" smtClean="0"/>
              <a:t>-ms-transform: rotate(30deg); /* IE 9 */</a:t>
            </a:r>
          </a:p>
          <a:p>
            <a:pPr eaLnBrk="1" fontAlgn="auto" hangingPunct="1">
              <a:spcBef>
                <a:spcPts val="0"/>
              </a:spcBef>
              <a:spcAft>
                <a:spcPts val="0"/>
              </a:spcAft>
              <a:defRPr/>
            </a:pPr>
            <a:r>
              <a:rPr lang="en-US" dirty="0" smtClean="0"/>
              <a:t>-</a:t>
            </a:r>
            <a:r>
              <a:rPr lang="en-US" dirty="0" err="1" smtClean="0"/>
              <a:t>webkit</a:t>
            </a:r>
            <a:r>
              <a:rPr lang="en-US" dirty="0" smtClean="0"/>
              <a:t>-transform: rotate(30deg); /* Chrome, Safari, Opera */</a:t>
            </a:r>
          </a:p>
          <a:p>
            <a:pPr eaLnBrk="1" fontAlgn="auto" hangingPunct="1">
              <a:spcBef>
                <a:spcPts val="0"/>
              </a:spcBef>
              <a:spcAft>
                <a:spcPts val="0"/>
              </a:spcAft>
              <a:defRPr/>
            </a:pPr>
            <a:r>
              <a:rPr lang="en-US" dirty="0" smtClean="0"/>
              <a:t>transform: rotate(30deg);</a:t>
            </a:r>
          </a:p>
          <a:p>
            <a:pPr eaLnBrk="1" fontAlgn="auto" hangingPunct="1">
              <a:spcBef>
                <a:spcPts val="0"/>
              </a:spcBef>
              <a:spcAft>
                <a:spcPts val="0"/>
              </a:spcAft>
              <a:defRPr/>
            </a:pPr>
            <a:r>
              <a:rPr lang="en-US" dirty="0" smtClean="0"/>
              <a:t>} </a:t>
            </a:r>
          </a:p>
          <a:p>
            <a:pPr eaLnBrk="1" fontAlgn="auto" hangingPunct="1">
              <a:spcBef>
                <a:spcPts val="0"/>
              </a:spcBef>
              <a:spcAft>
                <a:spcPts val="0"/>
              </a:spcAft>
              <a:defRPr/>
            </a:pPr>
            <a:r>
              <a:rPr lang="en-US" dirty="0" smtClean="0"/>
              <a:t>div</a:t>
            </a:r>
          </a:p>
          <a:p>
            <a:pPr eaLnBrk="1" fontAlgn="auto" hangingPunct="1">
              <a:spcBef>
                <a:spcPts val="0"/>
              </a:spcBef>
              <a:spcAft>
                <a:spcPts val="0"/>
              </a:spcAft>
              <a:defRPr/>
            </a:pPr>
            <a:r>
              <a:rPr lang="en-US" dirty="0" smtClean="0"/>
              <a:t>{</a:t>
            </a:r>
          </a:p>
          <a:p>
            <a:pPr eaLnBrk="1" fontAlgn="auto" hangingPunct="1">
              <a:spcBef>
                <a:spcPts val="0"/>
              </a:spcBef>
              <a:spcAft>
                <a:spcPts val="0"/>
              </a:spcAft>
              <a:defRPr/>
            </a:pPr>
            <a:r>
              <a:rPr lang="en-US" dirty="0" smtClean="0"/>
              <a:t>-ms-transform: translate(50px,100px); /* IE 9 */</a:t>
            </a:r>
          </a:p>
          <a:p>
            <a:pPr eaLnBrk="1" fontAlgn="auto" hangingPunct="1">
              <a:spcBef>
                <a:spcPts val="0"/>
              </a:spcBef>
              <a:spcAft>
                <a:spcPts val="0"/>
              </a:spcAft>
              <a:defRPr/>
            </a:pPr>
            <a:r>
              <a:rPr lang="en-US" dirty="0" smtClean="0"/>
              <a:t>-</a:t>
            </a:r>
            <a:r>
              <a:rPr lang="en-US" dirty="0" err="1" smtClean="0"/>
              <a:t>webkit</a:t>
            </a:r>
            <a:r>
              <a:rPr lang="en-US" dirty="0" smtClean="0"/>
              <a:t>-transform: translate(50px,100px); /* Chrome, Safari, Opera */</a:t>
            </a:r>
          </a:p>
          <a:p>
            <a:pPr eaLnBrk="1" fontAlgn="auto" hangingPunct="1">
              <a:spcBef>
                <a:spcPts val="0"/>
              </a:spcBef>
              <a:spcAft>
                <a:spcPts val="0"/>
              </a:spcAft>
              <a:defRPr/>
            </a:pPr>
            <a:r>
              <a:rPr lang="en-US" dirty="0" smtClean="0"/>
              <a:t>transform: translate(50px,100px);</a:t>
            </a:r>
          </a:p>
          <a:p>
            <a:pPr eaLnBrk="1" fontAlgn="auto" hangingPunct="1">
              <a:spcBef>
                <a:spcPts val="0"/>
              </a:spcBef>
              <a:spcAft>
                <a:spcPts val="0"/>
              </a:spcAft>
              <a:defRPr/>
            </a:pPr>
            <a:r>
              <a:rPr lang="en-US" dirty="0" smtClean="0"/>
              <a:t>} </a:t>
            </a:r>
          </a:p>
          <a:p>
            <a:pPr eaLnBrk="1" fontAlgn="auto" hangingPunct="1">
              <a:spcBef>
                <a:spcPts val="0"/>
              </a:spcBef>
              <a:spcAft>
                <a:spcPts val="0"/>
              </a:spcAft>
              <a:defRPr/>
            </a:pPr>
            <a:r>
              <a:rPr lang="en-US" dirty="0" smtClean="0"/>
              <a:t> div</a:t>
            </a:r>
          </a:p>
          <a:p>
            <a:pPr eaLnBrk="1" fontAlgn="auto" hangingPunct="1">
              <a:spcBef>
                <a:spcPts val="0"/>
              </a:spcBef>
              <a:spcAft>
                <a:spcPts val="0"/>
              </a:spcAft>
              <a:defRPr/>
            </a:pPr>
            <a:r>
              <a:rPr lang="en-US" dirty="0" smtClean="0"/>
              <a:t>{</a:t>
            </a:r>
          </a:p>
          <a:p>
            <a:pPr eaLnBrk="1" fontAlgn="auto" hangingPunct="1">
              <a:spcBef>
                <a:spcPts val="0"/>
              </a:spcBef>
              <a:spcAft>
                <a:spcPts val="0"/>
              </a:spcAft>
              <a:defRPr/>
            </a:pPr>
            <a:r>
              <a:rPr lang="en-US" dirty="0" smtClean="0"/>
              <a:t>-ms-transform: rotate(30deg); /* IE 9 */</a:t>
            </a:r>
          </a:p>
          <a:p>
            <a:pPr eaLnBrk="1" fontAlgn="auto" hangingPunct="1">
              <a:spcBef>
                <a:spcPts val="0"/>
              </a:spcBef>
              <a:spcAft>
                <a:spcPts val="0"/>
              </a:spcAft>
              <a:defRPr/>
            </a:pPr>
            <a:r>
              <a:rPr lang="en-US" dirty="0" smtClean="0"/>
              <a:t>-</a:t>
            </a:r>
            <a:r>
              <a:rPr lang="en-US" dirty="0" err="1" smtClean="0"/>
              <a:t>webkit</a:t>
            </a:r>
            <a:r>
              <a:rPr lang="en-US" dirty="0" smtClean="0"/>
              <a:t>-transform: rotate(30deg); /* Chrome, Safari, Opera */</a:t>
            </a:r>
          </a:p>
          <a:p>
            <a:pPr eaLnBrk="1" fontAlgn="auto" hangingPunct="1">
              <a:spcBef>
                <a:spcPts val="0"/>
              </a:spcBef>
              <a:spcAft>
                <a:spcPts val="0"/>
              </a:spcAft>
              <a:defRPr/>
            </a:pPr>
            <a:r>
              <a:rPr lang="en-US" dirty="0" smtClean="0"/>
              <a:t>transform: rotate(30deg);</a:t>
            </a:r>
          </a:p>
          <a:p>
            <a:pPr eaLnBrk="1" fontAlgn="auto" hangingPunct="1">
              <a:spcBef>
                <a:spcPts val="0"/>
              </a:spcBef>
              <a:spcAft>
                <a:spcPts val="0"/>
              </a:spcAft>
              <a:defRPr/>
            </a:pPr>
            <a:r>
              <a:rPr lang="en-US" dirty="0" smtClean="0"/>
              <a:t>}</a:t>
            </a:r>
          </a:p>
          <a:p>
            <a:pPr eaLnBrk="1" fontAlgn="auto" hangingPunct="1">
              <a:spcBef>
                <a:spcPts val="0"/>
              </a:spcBef>
              <a:spcAft>
                <a:spcPts val="0"/>
              </a:spcAft>
              <a:defRPr/>
            </a:pPr>
            <a:r>
              <a:rPr lang="en-US" dirty="0" smtClean="0"/>
              <a:t>div</a:t>
            </a:r>
          </a:p>
          <a:p>
            <a:pPr eaLnBrk="1" fontAlgn="auto" hangingPunct="1">
              <a:spcBef>
                <a:spcPts val="0"/>
              </a:spcBef>
              <a:spcAft>
                <a:spcPts val="0"/>
              </a:spcAft>
              <a:defRPr/>
            </a:pPr>
            <a:r>
              <a:rPr lang="en-US" dirty="0" smtClean="0"/>
              <a:t>{</a:t>
            </a:r>
          </a:p>
          <a:p>
            <a:pPr eaLnBrk="1" fontAlgn="auto" hangingPunct="1">
              <a:spcBef>
                <a:spcPts val="0"/>
              </a:spcBef>
              <a:spcAft>
                <a:spcPts val="0"/>
              </a:spcAft>
              <a:defRPr/>
            </a:pPr>
            <a:r>
              <a:rPr lang="en-US" dirty="0" smtClean="0"/>
              <a:t>-ms-transform: scale(2,4); /* IE 9 */</a:t>
            </a:r>
          </a:p>
          <a:p>
            <a:pPr eaLnBrk="1" fontAlgn="auto" hangingPunct="1">
              <a:spcBef>
                <a:spcPts val="0"/>
              </a:spcBef>
              <a:spcAft>
                <a:spcPts val="0"/>
              </a:spcAft>
              <a:defRPr/>
            </a:pPr>
            <a:r>
              <a:rPr lang="en-US" dirty="0" smtClean="0"/>
              <a:t>-</a:t>
            </a:r>
            <a:r>
              <a:rPr lang="en-US" dirty="0" err="1" smtClean="0"/>
              <a:t>webkit</a:t>
            </a:r>
            <a:r>
              <a:rPr lang="en-US" dirty="0" smtClean="0"/>
              <a:t>-transform: scale(2,4); /* Chrome, Safari, Opera */</a:t>
            </a:r>
          </a:p>
          <a:p>
            <a:pPr eaLnBrk="1" fontAlgn="auto" hangingPunct="1">
              <a:spcBef>
                <a:spcPts val="0"/>
              </a:spcBef>
              <a:spcAft>
                <a:spcPts val="0"/>
              </a:spcAft>
              <a:defRPr/>
            </a:pPr>
            <a:r>
              <a:rPr lang="en-US" dirty="0" smtClean="0"/>
              <a:t>transform: scale(2,4);</a:t>
            </a:r>
          </a:p>
          <a:p>
            <a:pPr eaLnBrk="1" fontAlgn="auto" hangingPunct="1">
              <a:spcBef>
                <a:spcPts val="0"/>
              </a:spcBef>
              <a:spcAft>
                <a:spcPts val="0"/>
              </a:spcAft>
              <a:defRPr/>
            </a:pPr>
            <a:r>
              <a:rPr lang="en-US" dirty="0" smtClean="0"/>
              <a:t>} </a:t>
            </a:r>
          </a:p>
          <a:p>
            <a:pPr eaLnBrk="1" fontAlgn="auto" hangingPunct="1">
              <a:spcBef>
                <a:spcPts val="0"/>
              </a:spcBef>
              <a:spcAft>
                <a:spcPts val="0"/>
              </a:spcAft>
              <a:defRPr/>
            </a:pPr>
            <a:r>
              <a:rPr lang="en-US" dirty="0" smtClean="0"/>
              <a:t>div</a:t>
            </a:r>
          </a:p>
          <a:p>
            <a:pPr eaLnBrk="1" fontAlgn="auto" hangingPunct="1">
              <a:spcBef>
                <a:spcPts val="0"/>
              </a:spcBef>
              <a:spcAft>
                <a:spcPts val="0"/>
              </a:spcAft>
              <a:defRPr/>
            </a:pPr>
            <a:r>
              <a:rPr lang="en-US" dirty="0" smtClean="0"/>
              <a:t>{</a:t>
            </a:r>
          </a:p>
          <a:p>
            <a:pPr eaLnBrk="1" fontAlgn="auto" hangingPunct="1">
              <a:spcBef>
                <a:spcPts val="0"/>
              </a:spcBef>
              <a:spcAft>
                <a:spcPts val="0"/>
              </a:spcAft>
              <a:defRPr/>
            </a:pPr>
            <a:r>
              <a:rPr lang="en-US" dirty="0" smtClean="0"/>
              <a:t>-ms-transform: skew(30deg,20deg); /* IE 9 */</a:t>
            </a:r>
          </a:p>
          <a:p>
            <a:pPr eaLnBrk="1" fontAlgn="auto" hangingPunct="1">
              <a:spcBef>
                <a:spcPts val="0"/>
              </a:spcBef>
              <a:spcAft>
                <a:spcPts val="0"/>
              </a:spcAft>
              <a:defRPr/>
            </a:pPr>
            <a:r>
              <a:rPr lang="en-US" dirty="0" smtClean="0"/>
              <a:t>-</a:t>
            </a:r>
            <a:r>
              <a:rPr lang="en-US" dirty="0" err="1" smtClean="0"/>
              <a:t>webkit</a:t>
            </a:r>
            <a:r>
              <a:rPr lang="en-US" dirty="0" smtClean="0"/>
              <a:t>-transform: skew(30deg,20deg); /* Chrome, Safari, Opera */</a:t>
            </a:r>
          </a:p>
          <a:p>
            <a:pPr eaLnBrk="1" fontAlgn="auto" hangingPunct="1">
              <a:spcBef>
                <a:spcPts val="0"/>
              </a:spcBef>
              <a:spcAft>
                <a:spcPts val="0"/>
              </a:spcAft>
              <a:defRPr/>
            </a:pPr>
            <a:r>
              <a:rPr lang="en-US" dirty="0" smtClean="0"/>
              <a:t>transform: skew(30deg,20deg);</a:t>
            </a:r>
          </a:p>
          <a:p>
            <a:pPr eaLnBrk="1" fontAlgn="auto" hangingPunct="1">
              <a:spcBef>
                <a:spcPts val="0"/>
              </a:spcBef>
              <a:spcAft>
                <a:spcPts val="0"/>
              </a:spcAft>
              <a:defRPr/>
            </a:pPr>
            <a:r>
              <a:rPr lang="en-US" dirty="0" smtClean="0"/>
              <a:t>} </a:t>
            </a:r>
          </a:p>
          <a:p>
            <a:pPr eaLnBrk="1" fontAlgn="auto" hangingPunct="1">
              <a:spcBef>
                <a:spcPts val="0"/>
              </a:spcBef>
              <a:spcAft>
                <a:spcPts val="0"/>
              </a:spcAft>
              <a:defRPr/>
            </a:pPr>
            <a:r>
              <a:rPr lang="en-US" dirty="0" smtClean="0"/>
              <a:t> div</a:t>
            </a:r>
          </a:p>
          <a:p>
            <a:pPr eaLnBrk="1" fontAlgn="auto" hangingPunct="1">
              <a:spcBef>
                <a:spcPts val="0"/>
              </a:spcBef>
              <a:spcAft>
                <a:spcPts val="0"/>
              </a:spcAft>
              <a:defRPr/>
            </a:pPr>
            <a:r>
              <a:rPr lang="en-US" dirty="0" smtClean="0"/>
              <a:t>{</a:t>
            </a:r>
          </a:p>
          <a:p>
            <a:pPr eaLnBrk="1" fontAlgn="auto" hangingPunct="1">
              <a:spcBef>
                <a:spcPts val="0"/>
              </a:spcBef>
              <a:spcAft>
                <a:spcPts val="0"/>
              </a:spcAft>
              <a:defRPr/>
            </a:pPr>
            <a:r>
              <a:rPr lang="en-US" dirty="0" smtClean="0"/>
              <a:t>-ms-</a:t>
            </a:r>
            <a:r>
              <a:rPr lang="en-US" dirty="0" err="1" smtClean="0"/>
              <a:t>transform:matrix</a:t>
            </a:r>
            <a:r>
              <a:rPr lang="en-US" dirty="0" smtClean="0"/>
              <a:t>(0.866,0.5,-0.5,0.866,0,0); /* IE 9 */</a:t>
            </a:r>
          </a:p>
          <a:p>
            <a:pPr eaLnBrk="1" fontAlgn="auto" hangingPunct="1">
              <a:spcBef>
                <a:spcPts val="0"/>
              </a:spcBef>
              <a:spcAft>
                <a:spcPts val="0"/>
              </a:spcAft>
              <a:defRPr/>
            </a:pPr>
            <a:r>
              <a:rPr lang="en-US" dirty="0" smtClean="0"/>
              <a:t>-</a:t>
            </a:r>
            <a:r>
              <a:rPr lang="en-US" dirty="0" err="1" smtClean="0"/>
              <a:t>webkit-transform:matrix</a:t>
            </a:r>
            <a:r>
              <a:rPr lang="en-US" dirty="0" smtClean="0"/>
              <a:t>(0.866,0.5,-0.5,0.866,0,0); /* Chrome, Safari, Opera */</a:t>
            </a:r>
          </a:p>
          <a:p>
            <a:pPr eaLnBrk="1" fontAlgn="auto" hangingPunct="1">
              <a:spcBef>
                <a:spcPts val="0"/>
              </a:spcBef>
              <a:spcAft>
                <a:spcPts val="0"/>
              </a:spcAft>
              <a:defRPr/>
            </a:pPr>
            <a:r>
              <a:rPr lang="en-US" dirty="0" err="1" smtClean="0"/>
              <a:t>transform:matrix</a:t>
            </a:r>
            <a:r>
              <a:rPr lang="en-US" dirty="0" smtClean="0"/>
              <a:t>(0.866,0.5,-0.5,0.866,0,0);</a:t>
            </a:r>
          </a:p>
          <a:p>
            <a:pPr eaLnBrk="1" fontAlgn="auto" hangingPunct="1">
              <a:spcBef>
                <a:spcPts val="0"/>
              </a:spcBef>
              <a:spcAft>
                <a:spcPts val="0"/>
              </a:spcAft>
              <a:defRPr/>
            </a:pPr>
            <a:r>
              <a:rPr lang="en-US" dirty="0" smtClean="0"/>
              <a:t>}</a:t>
            </a:r>
          </a:p>
          <a:p>
            <a:pPr eaLnBrk="1" fontAlgn="auto" hangingPunct="1">
              <a:spcBef>
                <a:spcPts val="0"/>
              </a:spcBef>
              <a:spcAft>
                <a:spcPts val="0"/>
              </a:spcAft>
              <a:defRPr/>
            </a:pPr>
            <a:endParaRPr lang="en-US" dirty="0" smtClean="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06F6E47-D265-4BCE-B420-74A3FD1F0FF4}" type="slidenum">
              <a:rPr lang="en-US" altLang="en-US"/>
              <a:pPr eaLnBrk="1" hangingPunct="1"/>
              <a:t>253</a:t>
            </a:fld>
            <a:endParaRPr lang="en-US" altLang="en-US"/>
          </a:p>
        </p:txBody>
      </p:sp>
    </p:spTree>
    <p:extLst>
      <p:ext uri="{BB962C8B-B14F-4D97-AF65-F5344CB8AC3E}">
        <p14:creationId xmlns:p14="http://schemas.microsoft.com/office/powerpoint/2010/main" xmlns="" val="1665276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normAutofit fontScale="92500" lnSpcReduction="20000"/>
          </a:bodyPr>
          <a:lstStyle/>
          <a:p>
            <a:pPr eaLnBrk="1" fontAlgn="auto" hangingPunct="1">
              <a:spcBef>
                <a:spcPts val="0"/>
              </a:spcBef>
              <a:spcAft>
                <a:spcPts val="0"/>
              </a:spcAft>
              <a:defRPr/>
            </a:pPr>
            <a:r>
              <a:rPr lang="en-US" dirty="0" smtClean="0"/>
              <a:t>&lt;!DOCTYPE html&gt;</a:t>
            </a:r>
          </a:p>
          <a:p>
            <a:pPr eaLnBrk="1" fontAlgn="auto" hangingPunct="1">
              <a:spcBef>
                <a:spcPts val="0"/>
              </a:spcBef>
              <a:spcAft>
                <a:spcPts val="0"/>
              </a:spcAft>
              <a:defRPr/>
            </a:pPr>
            <a:r>
              <a:rPr lang="en-US" dirty="0" smtClean="0"/>
              <a:t>&lt;html&gt;</a:t>
            </a:r>
          </a:p>
          <a:p>
            <a:pPr eaLnBrk="1" fontAlgn="auto" hangingPunct="1">
              <a:spcBef>
                <a:spcPts val="0"/>
              </a:spcBef>
              <a:spcAft>
                <a:spcPts val="0"/>
              </a:spcAft>
              <a:defRPr/>
            </a:pPr>
            <a:r>
              <a:rPr lang="en-US" dirty="0" smtClean="0"/>
              <a:t>&lt;head&gt;</a:t>
            </a:r>
          </a:p>
          <a:p>
            <a:pPr eaLnBrk="1" fontAlgn="auto" hangingPunct="1">
              <a:spcBef>
                <a:spcPts val="0"/>
              </a:spcBef>
              <a:spcAft>
                <a:spcPts val="0"/>
              </a:spcAft>
              <a:defRPr/>
            </a:pPr>
            <a:r>
              <a:rPr lang="en-US" dirty="0" smtClean="0"/>
              <a:t>&lt;style&gt; </a:t>
            </a:r>
          </a:p>
          <a:p>
            <a:pPr eaLnBrk="1" fontAlgn="auto" hangingPunct="1">
              <a:spcBef>
                <a:spcPts val="0"/>
              </a:spcBef>
              <a:spcAft>
                <a:spcPts val="0"/>
              </a:spcAft>
              <a:defRPr/>
            </a:pPr>
            <a:r>
              <a:rPr lang="en-US" dirty="0" smtClean="0"/>
              <a:t>div</a:t>
            </a:r>
          </a:p>
          <a:p>
            <a:pPr eaLnBrk="1" fontAlgn="auto" hangingPunct="1">
              <a:spcBef>
                <a:spcPts val="0"/>
              </a:spcBef>
              <a:spcAft>
                <a:spcPts val="0"/>
              </a:spcAft>
              <a:defRPr/>
            </a:pPr>
            <a:r>
              <a:rPr lang="en-US" dirty="0" smtClean="0"/>
              <a:t>{</a:t>
            </a:r>
          </a:p>
          <a:p>
            <a:pPr eaLnBrk="1" fontAlgn="auto" hangingPunct="1">
              <a:spcBef>
                <a:spcPts val="0"/>
              </a:spcBef>
              <a:spcAft>
                <a:spcPts val="0"/>
              </a:spcAft>
              <a:defRPr/>
            </a:pPr>
            <a:r>
              <a:rPr lang="en-US" dirty="0" smtClean="0"/>
              <a:t>width:100px;</a:t>
            </a:r>
          </a:p>
          <a:p>
            <a:pPr eaLnBrk="1" fontAlgn="auto" hangingPunct="1">
              <a:spcBef>
                <a:spcPts val="0"/>
              </a:spcBef>
              <a:spcAft>
                <a:spcPts val="0"/>
              </a:spcAft>
              <a:defRPr/>
            </a:pPr>
            <a:r>
              <a:rPr lang="en-US" dirty="0" smtClean="0"/>
              <a:t>height:100px;</a:t>
            </a:r>
          </a:p>
          <a:p>
            <a:pPr eaLnBrk="1" fontAlgn="auto" hangingPunct="1">
              <a:spcBef>
                <a:spcPts val="0"/>
              </a:spcBef>
              <a:spcAft>
                <a:spcPts val="0"/>
              </a:spcAft>
              <a:defRPr/>
            </a:pPr>
            <a:r>
              <a:rPr lang="en-US" dirty="0" err="1" smtClean="0"/>
              <a:t>background:red</a:t>
            </a:r>
            <a:r>
              <a:rPr lang="en-US" dirty="0" smtClean="0"/>
              <a:t>;</a:t>
            </a:r>
          </a:p>
          <a:p>
            <a:pPr eaLnBrk="1" fontAlgn="auto" hangingPunct="1">
              <a:spcBef>
                <a:spcPts val="0"/>
              </a:spcBef>
              <a:spcAft>
                <a:spcPts val="0"/>
              </a:spcAft>
              <a:defRPr/>
            </a:pPr>
            <a:r>
              <a:rPr lang="en-US" dirty="0" smtClean="0"/>
              <a:t>-</a:t>
            </a:r>
            <a:r>
              <a:rPr lang="en-US" dirty="0" err="1" smtClean="0"/>
              <a:t>webkit-transition:width</a:t>
            </a:r>
            <a:r>
              <a:rPr lang="en-US" dirty="0" smtClean="0"/>
              <a:t> 2s; /* For Safari 3.1 to 6.0 */</a:t>
            </a:r>
          </a:p>
          <a:p>
            <a:pPr eaLnBrk="1" fontAlgn="auto" hangingPunct="1">
              <a:spcBef>
                <a:spcPts val="0"/>
              </a:spcBef>
              <a:spcAft>
                <a:spcPts val="0"/>
              </a:spcAft>
              <a:defRPr/>
            </a:pPr>
            <a:r>
              <a:rPr lang="en-US" dirty="0" err="1" smtClean="0"/>
              <a:t>transition:width</a:t>
            </a:r>
            <a:r>
              <a:rPr lang="en-US" dirty="0" smtClean="0"/>
              <a:t> 2s;</a:t>
            </a:r>
          </a:p>
          <a:p>
            <a:pPr eaLnBrk="1" fontAlgn="auto" hangingPunct="1">
              <a:spcBef>
                <a:spcPts val="0"/>
              </a:spcBef>
              <a:spcAft>
                <a:spcPts val="0"/>
              </a:spcAft>
              <a:defRPr/>
            </a:pPr>
            <a:r>
              <a:rPr lang="en-US" dirty="0" smtClean="0"/>
              <a:t>}</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err="1" smtClean="0"/>
              <a:t>div:hover</a:t>
            </a:r>
            <a:endParaRPr lang="en-US" dirty="0" smtClean="0"/>
          </a:p>
          <a:p>
            <a:pPr eaLnBrk="1" fontAlgn="auto" hangingPunct="1">
              <a:spcBef>
                <a:spcPts val="0"/>
              </a:spcBef>
              <a:spcAft>
                <a:spcPts val="0"/>
              </a:spcAft>
              <a:defRPr/>
            </a:pPr>
            <a:r>
              <a:rPr lang="en-US" dirty="0" smtClean="0"/>
              <a:t>{</a:t>
            </a:r>
          </a:p>
          <a:p>
            <a:pPr eaLnBrk="1" fontAlgn="auto" hangingPunct="1">
              <a:spcBef>
                <a:spcPts val="0"/>
              </a:spcBef>
              <a:spcAft>
                <a:spcPts val="0"/>
              </a:spcAft>
              <a:defRPr/>
            </a:pPr>
            <a:r>
              <a:rPr lang="en-US" dirty="0" smtClean="0"/>
              <a:t>width:300px;</a:t>
            </a:r>
          </a:p>
          <a:p>
            <a:pPr eaLnBrk="1" fontAlgn="auto" hangingPunct="1">
              <a:spcBef>
                <a:spcPts val="0"/>
              </a:spcBef>
              <a:spcAft>
                <a:spcPts val="0"/>
              </a:spcAft>
              <a:defRPr/>
            </a:pPr>
            <a:r>
              <a:rPr lang="en-US" dirty="0" smtClean="0"/>
              <a:t>}</a:t>
            </a:r>
          </a:p>
          <a:p>
            <a:pPr eaLnBrk="1" fontAlgn="auto" hangingPunct="1">
              <a:spcBef>
                <a:spcPts val="0"/>
              </a:spcBef>
              <a:spcAft>
                <a:spcPts val="0"/>
              </a:spcAft>
              <a:defRPr/>
            </a:pPr>
            <a:r>
              <a:rPr lang="en-US" dirty="0" smtClean="0"/>
              <a:t>&lt;/style&gt;</a:t>
            </a:r>
          </a:p>
          <a:p>
            <a:pPr eaLnBrk="1" fontAlgn="auto" hangingPunct="1">
              <a:spcBef>
                <a:spcPts val="0"/>
              </a:spcBef>
              <a:spcAft>
                <a:spcPts val="0"/>
              </a:spcAft>
              <a:defRPr/>
            </a:pPr>
            <a:r>
              <a:rPr lang="en-US" dirty="0" smtClean="0"/>
              <a:t>&lt;/head&gt;</a:t>
            </a:r>
          </a:p>
          <a:p>
            <a:pPr eaLnBrk="1" fontAlgn="auto" hangingPunct="1">
              <a:spcBef>
                <a:spcPts val="0"/>
              </a:spcBef>
              <a:spcAft>
                <a:spcPts val="0"/>
              </a:spcAft>
              <a:defRPr/>
            </a:pPr>
            <a:r>
              <a:rPr lang="en-US" dirty="0" smtClean="0"/>
              <a:t>&lt;body&gt;</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smtClean="0"/>
              <a:t>&lt;div&gt;&lt;/div&gt;</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smtClean="0"/>
              <a:t>&lt;p&gt;Hover over the div element above, to see the transition effect.&lt;/p&gt;</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smtClean="0"/>
              <a:t>&lt;/body&gt;</a:t>
            </a:r>
          </a:p>
          <a:p>
            <a:pPr eaLnBrk="1" fontAlgn="auto" hangingPunct="1">
              <a:spcBef>
                <a:spcPts val="0"/>
              </a:spcBef>
              <a:spcAft>
                <a:spcPts val="0"/>
              </a:spcAft>
              <a:defRPr/>
            </a:pPr>
            <a:r>
              <a:rPr lang="en-US" dirty="0" smtClean="0"/>
              <a:t>&lt;/html&gt;</a:t>
            </a:r>
          </a:p>
          <a:p>
            <a:pPr eaLnBrk="1" fontAlgn="auto" hangingPunct="1">
              <a:spcBef>
                <a:spcPts val="0"/>
              </a:spcBef>
              <a:spcAft>
                <a:spcPts val="0"/>
              </a:spcAft>
              <a:defRPr/>
            </a:pPr>
            <a:endParaRPr lang="en-US" dirty="0" smtClean="0"/>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0271DC0-DAF8-4A3A-AC55-402783CD3EDE}" type="slidenum">
              <a:rPr lang="en-US" altLang="en-US"/>
              <a:pPr eaLnBrk="1" hangingPunct="1"/>
              <a:t>254</a:t>
            </a:fld>
            <a:endParaRPr lang="en-US" altLang="en-US"/>
          </a:p>
        </p:txBody>
      </p:sp>
    </p:spTree>
    <p:extLst>
      <p:ext uri="{BB962C8B-B14F-4D97-AF65-F5344CB8AC3E}">
        <p14:creationId xmlns:p14="http://schemas.microsoft.com/office/powerpoint/2010/main" xmlns="" val="2062369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a:normAutofit fontScale="70000" lnSpcReduction="20000"/>
          </a:bodyPr>
          <a:lstStyle/>
          <a:p>
            <a:pPr eaLnBrk="1" fontAlgn="auto" hangingPunct="1">
              <a:spcBef>
                <a:spcPts val="0"/>
              </a:spcBef>
              <a:spcAft>
                <a:spcPts val="0"/>
              </a:spcAft>
              <a:defRPr/>
            </a:pPr>
            <a:r>
              <a:rPr lang="en-US" dirty="0" smtClean="0"/>
              <a:t>&lt;!DOCTYPE html&gt;</a:t>
            </a:r>
          </a:p>
          <a:p>
            <a:pPr eaLnBrk="1" fontAlgn="auto" hangingPunct="1">
              <a:spcBef>
                <a:spcPts val="0"/>
              </a:spcBef>
              <a:spcAft>
                <a:spcPts val="0"/>
              </a:spcAft>
              <a:defRPr/>
            </a:pPr>
            <a:r>
              <a:rPr lang="en-US" dirty="0" smtClean="0"/>
              <a:t>&lt;html&gt;</a:t>
            </a:r>
          </a:p>
          <a:p>
            <a:pPr eaLnBrk="1" fontAlgn="auto" hangingPunct="1">
              <a:spcBef>
                <a:spcPts val="0"/>
              </a:spcBef>
              <a:spcAft>
                <a:spcPts val="0"/>
              </a:spcAft>
              <a:defRPr/>
            </a:pPr>
            <a:r>
              <a:rPr lang="en-US" dirty="0" smtClean="0"/>
              <a:t>&lt;head&gt;</a:t>
            </a:r>
          </a:p>
          <a:p>
            <a:pPr eaLnBrk="1" fontAlgn="auto" hangingPunct="1">
              <a:spcBef>
                <a:spcPts val="0"/>
              </a:spcBef>
              <a:spcAft>
                <a:spcPts val="0"/>
              </a:spcAft>
              <a:defRPr/>
            </a:pPr>
            <a:r>
              <a:rPr lang="en-US" dirty="0" smtClean="0"/>
              <a:t>&lt;style&gt; </a:t>
            </a:r>
          </a:p>
          <a:p>
            <a:pPr eaLnBrk="1" fontAlgn="auto" hangingPunct="1">
              <a:spcBef>
                <a:spcPts val="0"/>
              </a:spcBef>
              <a:spcAft>
                <a:spcPts val="0"/>
              </a:spcAft>
              <a:defRPr/>
            </a:pPr>
            <a:r>
              <a:rPr lang="en-US" dirty="0" smtClean="0"/>
              <a:t>div</a:t>
            </a:r>
          </a:p>
          <a:p>
            <a:pPr eaLnBrk="1" fontAlgn="auto" hangingPunct="1">
              <a:spcBef>
                <a:spcPts val="0"/>
              </a:spcBef>
              <a:spcAft>
                <a:spcPts val="0"/>
              </a:spcAft>
              <a:defRPr/>
            </a:pPr>
            <a:r>
              <a:rPr lang="en-US" dirty="0" smtClean="0"/>
              <a:t>{</a:t>
            </a:r>
          </a:p>
          <a:p>
            <a:pPr eaLnBrk="1" fontAlgn="auto" hangingPunct="1">
              <a:spcBef>
                <a:spcPts val="0"/>
              </a:spcBef>
              <a:spcAft>
                <a:spcPts val="0"/>
              </a:spcAft>
              <a:defRPr/>
            </a:pPr>
            <a:r>
              <a:rPr lang="en-US" dirty="0" smtClean="0"/>
              <a:t>width:100px;</a:t>
            </a:r>
          </a:p>
          <a:p>
            <a:pPr eaLnBrk="1" fontAlgn="auto" hangingPunct="1">
              <a:spcBef>
                <a:spcPts val="0"/>
              </a:spcBef>
              <a:spcAft>
                <a:spcPts val="0"/>
              </a:spcAft>
              <a:defRPr/>
            </a:pPr>
            <a:r>
              <a:rPr lang="en-US" dirty="0" smtClean="0"/>
              <a:t>height:100px;</a:t>
            </a:r>
          </a:p>
          <a:p>
            <a:pPr eaLnBrk="1" fontAlgn="auto" hangingPunct="1">
              <a:spcBef>
                <a:spcPts val="0"/>
              </a:spcBef>
              <a:spcAft>
                <a:spcPts val="0"/>
              </a:spcAft>
              <a:defRPr/>
            </a:pPr>
            <a:r>
              <a:rPr lang="en-US" dirty="0" err="1" smtClean="0"/>
              <a:t>background:red</a:t>
            </a:r>
            <a:r>
              <a:rPr lang="en-US" dirty="0" smtClean="0"/>
              <a:t>;</a:t>
            </a:r>
          </a:p>
          <a:p>
            <a:pPr eaLnBrk="1" fontAlgn="auto" hangingPunct="1">
              <a:spcBef>
                <a:spcPts val="0"/>
              </a:spcBef>
              <a:spcAft>
                <a:spcPts val="0"/>
              </a:spcAft>
              <a:defRPr/>
            </a:pPr>
            <a:r>
              <a:rPr lang="en-US" dirty="0" smtClean="0"/>
              <a:t>-</a:t>
            </a:r>
            <a:r>
              <a:rPr lang="en-US" dirty="0" err="1" smtClean="0"/>
              <a:t>webkit-animation:myfirst</a:t>
            </a:r>
            <a:r>
              <a:rPr lang="en-US" dirty="0" smtClean="0"/>
              <a:t> 5s; /* Chrome, Safari, Opera */</a:t>
            </a:r>
          </a:p>
          <a:p>
            <a:pPr eaLnBrk="1" fontAlgn="auto" hangingPunct="1">
              <a:spcBef>
                <a:spcPts val="0"/>
              </a:spcBef>
              <a:spcAft>
                <a:spcPts val="0"/>
              </a:spcAft>
              <a:defRPr/>
            </a:pPr>
            <a:r>
              <a:rPr lang="en-US" dirty="0" err="1" smtClean="0"/>
              <a:t>animation:myfirst</a:t>
            </a:r>
            <a:r>
              <a:rPr lang="en-US" dirty="0" smtClean="0"/>
              <a:t> 5s;</a:t>
            </a:r>
          </a:p>
          <a:p>
            <a:pPr eaLnBrk="1" fontAlgn="auto" hangingPunct="1">
              <a:spcBef>
                <a:spcPts val="0"/>
              </a:spcBef>
              <a:spcAft>
                <a:spcPts val="0"/>
              </a:spcAft>
              <a:defRPr/>
            </a:pPr>
            <a:r>
              <a:rPr lang="en-US" dirty="0" smtClean="0"/>
              <a:t>}</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smtClean="0"/>
              <a:t>/* Chrome, Safari, Opera */</a:t>
            </a:r>
          </a:p>
          <a:p>
            <a:pPr eaLnBrk="1" fontAlgn="auto" hangingPunct="1">
              <a:spcBef>
                <a:spcPts val="0"/>
              </a:spcBef>
              <a:spcAft>
                <a:spcPts val="0"/>
              </a:spcAft>
              <a:defRPr/>
            </a:pPr>
            <a:r>
              <a:rPr lang="en-US" dirty="0" smtClean="0"/>
              <a:t>@-</a:t>
            </a:r>
            <a:r>
              <a:rPr lang="en-US" dirty="0" err="1" smtClean="0"/>
              <a:t>webkit-keyframes</a:t>
            </a:r>
            <a:r>
              <a:rPr lang="en-US" dirty="0" smtClean="0"/>
              <a:t> </a:t>
            </a:r>
            <a:r>
              <a:rPr lang="en-US" dirty="0" err="1" smtClean="0"/>
              <a:t>myfirst</a:t>
            </a:r>
            <a:endParaRPr lang="en-US" dirty="0" smtClean="0"/>
          </a:p>
          <a:p>
            <a:pPr eaLnBrk="1" fontAlgn="auto" hangingPunct="1">
              <a:spcBef>
                <a:spcPts val="0"/>
              </a:spcBef>
              <a:spcAft>
                <a:spcPts val="0"/>
              </a:spcAft>
              <a:defRPr/>
            </a:pPr>
            <a:r>
              <a:rPr lang="en-US" dirty="0" smtClean="0"/>
              <a:t>{</a:t>
            </a:r>
          </a:p>
          <a:p>
            <a:pPr eaLnBrk="1" fontAlgn="auto" hangingPunct="1">
              <a:spcBef>
                <a:spcPts val="0"/>
              </a:spcBef>
              <a:spcAft>
                <a:spcPts val="0"/>
              </a:spcAft>
              <a:defRPr/>
            </a:pPr>
            <a:r>
              <a:rPr lang="en-US" dirty="0" smtClean="0"/>
              <a:t>0%   {</a:t>
            </a:r>
            <a:r>
              <a:rPr lang="en-US" dirty="0" err="1" smtClean="0"/>
              <a:t>background:red</a:t>
            </a:r>
            <a:r>
              <a:rPr lang="en-US" dirty="0" smtClean="0"/>
              <a:t>;}</a:t>
            </a:r>
          </a:p>
          <a:p>
            <a:pPr eaLnBrk="1" fontAlgn="auto" hangingPunct="1">
              <a:spcBef>
                <a:spcPts val="0"/>
              </a:spcBef>
              <a:spcAft>
                <a:spcPts val="0"/>
              </a:spcAft>
              <a:defRPr/>
            </a:pPr>
            <a:r>
              <a:rPr lang="en-US" dirty="0" smtClean="0"/>
              <a:t>25%  {</a:t>
            </a:r>
            <a:r>
              <a:rPr lang="en-US" dirty="0" err="1" smtClean="0"/>
              <a:t>background:yellow</a:t>
            </a:r>
            <a:r>
              <a:rPr lang="en-US" dirty="0" smtClean="0"/>
              <a:t>;}</a:t>
            </a:r>
          </a:p>
          <a:p>
            <a:pPr eaLnBrk="1" fontAlgn="auto" hangingPunct="1">
              <a:spcBef>
                <a:spcPts val="0"/>
              </a:spcBef>
              <a:spcAft>
                <a:spcPts val="0"/>
              </a:spcAft>
              <a:defRPr/>
            </a:pPr>
            <a:r>
              <a:rPr lang="en-US" dirty="0" smtClean="0"/>
              <a:t>50%  {</a:t>
            </a:r>
            <a:r>
              <a:rPr lang="en-US" dirty="0" err="1" smtClean="0"/>
              <a:t>background:blue</a:t>
            </a:r>
            <a:r>
              <a:rPr lang="en-US" dirty="0" smtClean="0"/>
              <a:t>;}</a:t>
            </a:r>
          </a:p>
          <a:p>
            <a:pPr eaLnBrk="1" fontAlgn="auto" hangingPunct="1">
              <a:spcBef>
                <a:spcPts val="0"/>
              </a:spcBef>
              <a:spcAft>
                <a:spcPts val="0"/>
              </a:spcAft>
              <a:defRPr/>
            </a:pPr>
            <a:r>
              <a:rPr lang="en-US" dirty="0" smtClean="0"/>
              <a:t>100% {</a:t>
            </a:r>
            <a:r>
              <a:rPr lang="en-US" dirty="0" err="1" smtClean="0"/>
              <a:t>background:green</a:t>
            </a:r>
            <a:r>
              <a:rPr lang="en-US" dirty="0" smtClean="0"/>
              <a:t>;}</a:t>
            </a:r>
          </a:p>
          <a:p>
            <a:pPr eaLnBrk="1" fontAlgn="auto" hangingPunct="1">
              <a:spcBef>
                <a:spcPts val="0"/>
              </a:spcBef>
              <a:spcAft>
                <a:spcPts val="0"/>
              </a:spcAft>
              <a:defRPr/>
            </a:pPr>
            <a:r>
              <a:rPr lang="en-US" dirty="0" smtClean="0"/>
              <a:t>}</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smtClean="0"/>
              <a:t>/* Standard syntax */</a:t>
            </a:r>
          </a:p>
          <a:p>
            <a:pPr eaLnBrk="1" fontAlgn="auto" hangingPunct="1">
              <a:spcBef>
                <a:spcPts val="0"/>
              </a:spcBef>
              <a:spcAft>
                <a:spcPts val="0"/>
              </a:spcAft>
              <a:defRPr/>
            </a:pPr>
            <a:r>
              <a:rPr lang="en-US" dirty="0" smtClean="0"/>
              <a:t>@</a:t>
            </a:r>
            <a:r>
              <a:rPr lang="en-US" dirty="0" err="1" smtClean="0"/>
              <a:t>keyframes</a:t>
            </a:r>
            <a:r>
              <a:rPr lang="en-US" dirty="0" smtClean="0"/>
              <a:t> </a:t>
            </a:r>
            <a:r>
              <a:rPr lang="en-US" dirty="0" err="1" smtClean="0"/>
              <a:t>myfirst</a:t>
            </a:r>
            <a:endParaRPr lang="en-US" dirty="0" smtClean="0"/>
          </a:p>
          <a:p>
            <a:pPr eaLnBrk="1" fontAlgn="auto" hangingPunct="1">
              <a:spcBef>
                <a:spcPts val="0"/>
              </a:spcBef>
              <a:spcAft>
                <a:spcPts val="0"/>
              </a:spcAft>
              <a:defRPr/>
            </a:pPr>
            <a:r>
              <a:rPr lang="en-US" dirty="0" smtClean="0"/>
              <a:t>{</a:t>
            </a:r>
          </a:p>
          <a:p>
            <a:pPr eaLnBrk="1" fontAlgn="auto" hangingPunct="1">
              <a:spcBef>
                <a:spcPts val="0"/>
              </a:spcBef>
              <a:spcAft>
                <a:spcPts val="0"/>
              </a:spcAft>
              <a:defRPr/>
            </a:pPr>
            <a:r>
              <a:rPr lang="en-US" dirty="0" smtClean="0"/>
              <a:t>0%   {</a:t>
            </a:r>
            <a:r>
              <a:rPr lang="en-US" dirty="0" err="1" smtClean="0"/>
              <a:t>background:red</a:t>
            </a:r>
            <a:r>
              <a:rPr lang="en-US" dirty="0" smtClean="0"/>
              <a:t>;}</a:t>
            </a:r>
          </a:p>
          <a:p>
            <a:pPr eaLnBrk="1" fontAlgn="auto" hangingPunct="1">
              <a:spcBef>
                <a:spcPts val="0"/>
              </a:spcBef>
              <a:spcAft>
                <a:spcPts val="0"/>
              </a:spcAft>
              <a:defRPr/>
            </a:pPr>
            <a:r>
              <a:rPr lang="en-US" dirty="0" smtClean="0"/>
              <a:t>25%  {</a:t>
            </a:r>
            <a:r>
              <a:rPr lang="en-US" dirty="0" err="1" smtClean="0"/>
              <a:t>background:yellow</a:t>
            </a:r>
            <a:r>
              <a:rPr lang="en-US" dirty="0" smtClean="0"/>
              <a:t>;}</a:t>
            </a:r>
          </a:p>
          <a:p>
            <a:pPr eaLnBrk="1" fontAlgn="auto" hangingPunct="1">
              <a:spcBef>
                <a:spcPts val="0"/>
              </a:spcBef>
              <a:spcAft>
                <a:spcPts val="0"/>
              </a:spcAft>
              <a:defRPr/>
            </a:pPr>
            <a:r>
              <a:rPr lang="en-US" dirty="0" smtClean="0"/>
              <a:t>50%  {</a:t>
            </a:r>
            <a:r>
              <a:rPr lang="en-US" dirty="0" err="1" smtClean="0"/>
              <a:t>background:blue</a:t>
            </a:r>
            <a:r>
              <a:rPr lang="en-US" dirty="0" smtClean="0"/>
              <a:t>;}</a:t>
            </a:r>
          </a:p>
          <a:p>
            <a:pPr eaLnBrk="1" fontAlgn="auto" hangingPunct="1">
              <a:spcBef>
                <a:spcPts val="0"/>
              </a:spcBef>
              <a:spcAft>
                <a:spcPts val="0"/>
              </a:spcAft>
              <a:defRPr/>
            </a:pPr>
            <a:r>
              <a:rPr lang="en-US" dirty="0" smtClean="0"/>
              <a:t>100% {</a:t>
            </a:r>
            <a:r>
              <a:rPr lang="en-US" dirty="0" err="1" smtClean="0"/>
              <a:t>background:green</a:t>
            </a:r>
            <a:r>
              <a:rPr lang="en-US" dirty="0" smtClean="0"/>
              <a:t>;}</a:t>
            </a:r>
          </a:p>
          <a:p>
            <a:pPr eaLnBrk="1" fontAlgn="auto" hangingPunct="1">
              <a:spcBef>
                <a:spcPts val="0"/>
              </a:spcBef>
              <a:spcAft>
                <a:spcPts val="0"/>
              </a:spcAft>
              <a:defRPr/>
            </a:pPr>
            <a:r>
              <a:rPr lang="en-US" dirty="0" smtClean="0"/>
              <a:t>}</a:t>
            </a:r>
          </a:p>
          <a:p>
            <a:pPr eaLnBrk="1" fontAlgn="auto" hangingPunct="1">
              <a:spcBef>
                <a:spcPts val="0"/>
              </a:spcBef>
              <a:spcAft>
                <a:spcPts val="0"/>
              </a:spcAft>
              <a:defRPr/>
            </a:pPr>
            <a:r>
              <a:rPr lang="en-US" dirty="0" smtClean="0"/>
              <a:t>&lt;/style&gt;</a:t>
            </a:r>
          </a:p>
          <a:p>
            <a:pPr eaLnBrk="1" fontAlgn="auto" hangingPunct="1">
              <a:spcBef>
                <a:spcPts val="0"/>
              </a:spcBef>
              <a:spcAft>
                <a:spcPts val="0"/>
              </a:spcAft>
              <a:defRPr/>
            </a:pPr>
            <a:r>
              <a:rPr lang="en-US" dirty="0" smtClean="0"/>
              <a:t>&lt;/head&gt;</a:t>
            </a:r>
          </a:p>
          <a:p>
            <a:pPr eaLnBrk="1" fontAlgn="auto" hangingPunct="1">
              <a:spcBef>
                <a:spcPts val="0"/>
              </a:spcBef>
              <a:spcAft>
                <a:spcPts val="0"/>
              </a:spcAft>
              <a:defRPr/>
            </a:pPr>
            <a:r>
              <a:rPr lang="en-US" dirty="0" smtClean="0"/>
              <a:t>&lt;body&gt;</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smtClean="0"/>
              <a:t>&lt;div&gt;&lt;/div&gt;</a:t>
            </a:r>
          </a:p>
          <a:p>
            <a:pPr eaLnBrk="1" fontAlgn="auto" hangingPunct="1">
              <a:spcBef>
                <a:spcPts val="0"/>
              </a:spcBef>
              <a:spcAft>
                <a:spcPts val="0"/>
              </a:spcAft>
              <a:defRPr/>
            </a:pPr>
            <a:endParaRPr lang="en-US" dirty="0" smtClean="0"/>
          </a:p>
          <a:p>
            <a:pPr eaLnBrk="1" fontAlgn="auto" hangingPunct="1">
              <a:spcBef>
                <a:spcPts val="0"/>
              </a:spcBef>
              <a:spcAft>
                <a:spcPts val="0"/>
              </a:spcAft>
              <a:defRPr/>
            </a:pPr>
            <a:r>
              <a:rPr lang="en-US" dirty="0" smtClean="0"/>
              <a:t>&lt;/body&gt;</a:t>
            </a:r>
          </a:p>
          <a:p>
            <a:pPr eaLnBrk="1" fontAlgn="auto" hangingPunct="1">
              <a:spcBef>
                <a:spcPts val="0"/>
              </a:spcBef>
              <a:spcAft>
                <a:spcPts val="0"/>
              </a:spcAft>
              <a:defRPr/>
            </a:pPr>
            <a:r>
              <a:rPr lang="en-US" dirty="0" smtClean="0"/>
              <a:t>&lt;/html&gt;</a:t>
            </a: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6E0ED79-4378-4376-8494-716C50932F30}" type="slidenum">
              <a:rPr lang="en-US" altLang="en-US"/>
              <a:pPr eaLnBrk="1" hangingPunct="1"/>
              <a:t>255</a:t>
            </a:fld>
            <a:endParaRPr lang="en-US" altLang="en-US"/>
          </a:p>
        </p:txBody>
      </p:sp>
    </p:spTree>
    <p:extLst>
      <p:ext uri="{BB962C8B-B14F-4D97-AF65-F5344CB8AC3E}">
        <p14:creationId xmlns:p14="http://schemas.microsoft.com/office/powerpoint/2010/main" xmlns="" val="455031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bwMode="auto">
          <a:xfrm>
            <a:off x="990600" y="768350"/>
            <a:ext cx="5118100" cy="3838575"/>
          </a:xfrm>
          <a:prstGeom prst="rect">
            <a:avLst/>
          </a:prstGeo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6627" name="Rectangle 3"/>
          <p:cNvSpPr>
            <a:spLocks noGrp="1" noChangeArrowheads="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xmlns="" val="3286947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17FC624-A9CF-4EAD-90DC-291C78B97B39}" type="slidenum">
              <a:rPr lang="en-US" altLang="en-US">
                <a:solidFill>
                  <a:srgbClr val="000000"/>
                </a:solidFill>
              </a:rPr>
              <a:pPr eaLnBrk="1" hangingPunct="1"/>
              <a:t>116</a:t>
            </a:fld>
            <a:endParaRPr lang="en-US" altLang="en-US">
              <a:solidFill>
                <a:srgbClr val="000000"/>
              </a:solidFill>
            </a:endParaRPr>
          </a:p>
        </p:txBody>
      </p:sp>
      <p:sp>
        <p:nvSpPr>
          <p:cNvPr id="100355" name="Rectangle 2"/>
          <p:cNvSpPr>
            <a:spLocks noGrp="1" noChangeArrowheads="1"/>
          </p:cNvSpPr>
          <p:nvPr>
            <p:ph type="body" idx="1"/>
          </p:nvPr>
        </p:nvSpPr>
        <p:spPr>
          <a:xfrm>
            <a:off x="400050" y="4757738"/>
            <a:ext cx="5964238" cy="37973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marL="107950" defTabSz="458788" eaLnBrk="1" hangingPunct="1">
              <a:tabLst>
                <a:tab pos="439738" algn="l"/>
              </a:tabLst>
            </a:pPr>
            <a:r>
              <a:rPr lang="en-US" altLang="en-US" smtClean="0"/>
              <a:t>What Is a Subquery?</a:t>
            </a:r>
          </a:p>
          <a:p>
            <a:pPr marL="222250" lvl="1" defTabSz="458788" eaLnBrk="1" hangingPunct="1">
              <a:tabLst>
                <a:tab pos="439738" algn="l"/>
              </a:tabLst>
            </a:pPr>
            <a:r>
              <a:rPr lang="en-US" altLang="en-US" smtClean="0"/>
              <a:t>A </a:t>
            </a:r>
            <a:r>
              <a:rPr lang="en-US" altLang="en-US" i="1" smtClean="0"/>
              <a:t>subquery</a:t>
            </a:r>
            <a:r>
              <a:rPr lang="en-US" altLang="en-US" b="1" i="1" smtClean="0"/>
              <a:t> </a:t>
            </a:r>
            <a:r>
              <a:rPr lang="en-US" altLang="en-US" smtClean="0"/>
              <a:t>is a </a:t>
            </a:r>
            <a:r>
              <a:rPr lang="en-US" altLang="en-US" smtClean="0">
                <a:latin typeface="Courier New" panose="02070309020205020404" pitchFamily="49" charset="0"/>
              </a:rPr>
              <a:t>SELECT</a:t>
            </a:r>
            <a:r>
              <a:rPr lang="en-US" altLang="en-US" smtClean="0"/>
              <a:t> statement that is embedded in a clause of another SQL statement, called the parent statement.</a:t>
            </a:r>
          </a:p>
          <a:p>
            <a:pPr marL="222250" lvl="1" defTabSz="458788" eaLnBrk="1" hangingPunct="1">
              <a:tabLst>
                <a:tab pos="439738" algn="l"/>
              </a:tabLst>
            </a:pPr>
            <a:r>
              <a:rPr lang="en-US" altLang="en-US" smtClean="0"/>
              <a:t>The </a:t>
            </a:r>
            <a:r>
              <a:rPr lang="en-US" altLang="en-US" smtClean="0">
                <a:solidFill>
                  <a:srgbClr val="FC0128"/>
                </a:solidFill>
              </a:rPr>
              <a:t>subquery (</a:t>
            </a:r>
            <a:r>
              <a:rPr lang="en-US" altLang="en-US" smtClean="0"/>
              <a:t>inner query) returns a value that is used by the parent statement. Using a nested subquery is equivalent to performing two sequential queries and using the result of the inner query as the search value in the outer query (main query).</a:t>
            </a:r>
          </a:p>
          <a:p>
            <a:pPr marL="222250" lvl="1" defTabSz="458788" eaLnBrk="1" hangingPunct="1">
              <a:tabLst>
                <a:tab pos="439738" algn="l"/>
              </a:tabLst>
            </a:pPr>
            <a:r>
              <a:rPr lang="en-US" altLang="en-US" smtClean="0"/>
              <a:t>Subqueries can be used for the following purposes: </a:t>
            </a:r>
          </a:p>
          <a:p>
            <a:pPr marL="546100" lvl="2" indent="-209550" defTabSz="458788" eaLnBrk="1" hangingPunct="1">
              <a:tabLst>
                <a:tab pos="439738" algn="l"/>
              </a:tabLst>
            </a:pPr>
            <a:r>
              <a:rPr lang="en-US" altLang="en-US" smtClean="0"/>
              <a:t>To provide values for conditions in </a:t>
            </a:r>
            <a:r>
              <a:rPr lang="en-US" altLang="en-US" smtClean="0">
                <a:latin typeface="Courier New" panose="02070309020205020404" pitchFamily="49" charset="0"/>
              </a:rPr>
              <a:t>WHERE</a:t>
            </a:r>
            <a:r>
              <a:rPr lang="en-US" altLang="en-US" smtClean="0"/>
              <a:t>, </a:t>
            </a:r>
            <a:r>
              <a:rPr lang="en-US" altLang="en-US" smtClean="0">
                <a:latin typeface="Courier New" panose="02070309020205020404" pitchFamily="49" charset="0"/>
              </a:rPr>
              <a:t>HAVING</a:t>
            </a:r>
            <a:r>
              <a:rPr lang="en-US" altLang="en-US" smtClean="0"/>
              <a:t>, and </a:t>
            </a:r>
            <a:r>
              <a:rPr lang="en-US" altLang="en-US" smtClean="0">
                <a:latin typeface="Courier New" panose="02070309020205020404" pitchFamily="49" charset="0"/>
              </a:rPr>
              <a:t>START WITH</a:t>
            </a:r>
            <a:r>
              <a:rPr lang="en-US" altLang="en-US" smtClean="0"/>
              <a:t> clauses of </a:t>
            </a:r>
            <a:r>
              <a:rPr lang="en-US" altLang="en-US" smtClean="0">
                <a:latin typeface="Courier New" panose="02070309020205020404" pitchFamily="49" charset="0"/>
              </a:rPr>
              <a:t>SELECT</a:t>
            </a:r>
            <a:r>
              <a:rPr lang="en-US" altLang="en-US" smtClean="0"/>
              <a:t> statements</a:t>
            </a:r>
          </a:p>
          <a:p>
            <a:pPr marL="546100" lvl="2" indent="-209550" defTabSz="458788" eaLnBrk="1" hangingPunct="1">
              <a:tabLst>
                <a:tab pos="439738" algn="l"/>
              </a:tabLst>
            </a:pPr>
            <a:r>
              <a:rPr lang="en-US" altLang="en-US" smtClean="0"/>
              <a:t>To define the set of rows to be inserted into the target table of an </a:t>
            </a:r>
            <a:r>
              <a:rPr lang="en-US" altLang="en-US" smtClean="0">
                <a:latin typeface="Courier New" panose="02070309020205020404" pitchFamily="49" charset="0"/>
              </a:rPr>
              <a:t>INSERT</a:t>
            </a:r>
            <a:r>
              <a:rPr lang="en-US" altLang="en-US" smtClean="0"/>
              <a:t> or </a:t>
            </a:r>
            <a:r>
              <a:rPr lang="en-US" altLang="en-US" smtClean="0">
                <a:latin typeface="Courier New" panose="02070309020205020404" pitchFamily="49" charset="0"/>
              </a:rPr>
              <a:t>CREATE TABLE </a:t>
            </a:r>
            <a:r>
              <a:rPr lang="en-US" altLang="en-US" smtClean="0"/>
              <a:t>statement</a:t>
            </a:r>
          </a:p>
          <a:p>
            <a:pPr marL="546100" lvl="2" indent="-209550" defTabSz="458788" eaLnBrk="1" hangingPunct="1">
              <a:tabLst>
                <a:tab pos="439738" algn="l"/>
              </a:tabLst>
            </a:pPr>
            <a:r>
              <a:rPr lang="en-US" altLang="en-US" smtClean="0"/>
              <a:t>To define the set of rows to be included in a view or snapshot in a </a:t>
            </a:r>
            <a:r>
              <a:rPr lang="en-US" altLang="en-US" smtClean="0">
                <a:latin typeface="Courier New" panose="02070309020205020404" pitchFamily="49" charset="0"/>
              </a:rPr>
              <a:t>CREATE VIEW</a:t>
            </a:r>
            <a:r>
              <a:rPr lang="en-US" altLang="en-US" smtClean="0"/>
              <a:t> or </a:t>
            </a:r>
            <a:r>
              <a:rPr lang="en-US" altLang="en-US" smtClean="0">
                <a:latin typeface="Courier New" panose="02070309020205020404" pitchFamily="49" charset="0"/>
              </a:rPr>
              <a:t>CREATE SNAPSHOT</a:t>
            </a:r>
            <a:r>
              <a:rPr lang="en-US" altLang="en-US" smtClean="0"/>
              <a:t> statement</a:t>
            </a:r>
          </a:p>
          <a:p>
            <a:pPr marL="546100" lvl="2" indent="-209550" defTabSz="458788" eaLnBrk="1" hangingPunct="1">
              <a:tabLst>
                <a:tab pos="439738" algn="l"/>
              </a:tabLst>
            </a:pPr>
            <a:r>
              <a:rPr lang="en-US" altLang="en-US" smtClean="0"/>
              <a:t>To define one or more values to be assigned to existing rows in an </a:t>
            </a:r>
            <a:r>
              <a:rPr lang="en-US" altLang="en-US" smtClean="0">
                <a:latin typeface="Courier New" panose="02070309020205020404" pitchFamily="49" charset="0"/>
              </a:rPr>
              <a:t>UPDATE</a:t>
            </a:r>
            <a:r>
              <a:rPr lang="en-US" altLang="en-US" smtClean="0"/>
              <a:t> statement</a:t>
            </a:r>
          </a:p>
          <a:p>
            <a:pPr marL="546100" lvl="2" indent="-209550" defTabSz="458788" eaLnBrk="1" hangingPunct="1">
              <a:tabLst>
                <a:tab pos="439738" algn="l"/>
              </a:tabLst>
            </a:pPr>
            <a:r>
              <a:rPr lang="en-US" altLang="en-US" smtClean="0"/>
              <a:t>To define a table to be operated on by a containing query. (You do this by placing the subquery in the </a:t>
            </a:r>
            <a:r>
              <a:rPr lang="en-US" altLang="en-US" smtClean="0">
                <a:latin typeface="Courier New" panose="02070309020205020404" pitchFamily="49" charset="0"/>
              </a:rPr>
              <a:t>FROM</a:t>
            </a:r>
            <a:r>
              <a:rPr lang="en-US" altLang="en-US" smtClean="0"/>
              <a:t> clause. This can be done in </a:t>
            </a:r>
            <a:r>
              <a:rPr lang="en-US" altLang="en-US" smtClean="0">
                <a:latin typeface="Courier New" panose="02070309020205020404" pitchFamily="49" charset="0"/>
              </a:rPr>
              <a:t>INSERT</a:t>
            </a:r>
            <a:r>
              <a:rPr lang="en-US" altLang="en-US" smtClean="0"/>
              <a:t>, </a:t>
            </a:r>
            <a:r>
              <a:rPr lang="en-US" altLang="en-US" smtClean="0">
                <a:latin typeface="Courier New" panose="02070309020205020404" pitchFamily="49" charset="0"/>
              </a:rPr>
              <a:t>UPDATE</a:t>
            </a:r>
            <a:r>
              <a:rPr lang="en-US" altLang="en-US" smtClean="0"/>
              <a:t>, and </a:t>
            </a:r>
            <a:r>
              <a:rPr lang="en-US" altLang="en-US" smtClean="0">
                <a:latin typeface="Courier New" panose="02070309020205020404" pitchFamily="49" charset="0"/>
              </a:rPr>
              <a:t>DELETE</a:t>
            </a:r>
            <a:r>
              <a:rPr lang="en-US" altLang="en-US" smtClean="0"/>
              <a:t> statements as well.)</a:t>
            </a:r>
          </a:p>
          <a:p>
            <a:pPr marL="222250" lvl="1" defTabSz="458788" eaLnBrk="1" hangingPunct="1">
              <a:tabLst>
                <a:tab pos="439738" algn="l"/>
              </a:tabLst>
            </a:pPr>
            <a:r>
              <a:rPr lang="en-US" altLang="en-US" b="1" smtClean="0"/>
              <a:t>Note:</a:t>
            </a:r>
            <a:r>
              <a:rPr lang="en-US" altLang="en-US" smtClean="0"/>
              <a:t> A subquery is evaluated once for the entire parent statement.</a:t>
            </a:r>
          </a:p>
          <a:p>
            <a:pPr marL="107950" defTabSz="458788" eaLnBrk="1" hangingPunct="1">
              <a:tabLst>
                <a:tab pos="439738" algn="l"/>
              </a:tabLst>
            </a:pPr>
            <a:r>
              <a:rPr lang="en-US" altLang="en-US" smtClean="0">
                <a:solidFill>
                  <a:srgbClr val="0000FF"/>
                </a:solidFill>
              </a:rPr>
              <a:t>Instructor Note</a:t>
            </a:r>
          </a:p>
          <a:p>
            <a:pPr marL="222250" lvl="1" defTabSz="458788" eaLnBrk="1" hangingPunct="1">
              <a:tabLst>
                <a:tab pos="439738" algn="l"/>
              </a:tabLst>
            </a:pPr>
            <a:r>
              <a:rPr lang="en-US" altLang="en-US" smtClean="0">
                <a:solidFill>
                  <a:srgbClr val="0000FF"/>
                </a:solidFill>
              </a:rPr>
              <a:t>You can skip this slide if the students are already familiar with these concepts.</a:t>
            </a:r>
          </a:p>
          <a:p>
            <a:pPr marL="222250" lvl="1" defTabSz="458788" eaLnBrk="1" hangingPunct="1">
              <a:tabLst>
                <a:tab pos="439738" algn="l"/>
              </a:tabLst>
            </a:pPr>
            <a:endParaRPr lang="en-US" altLang="en-US" smtClean="0">
              <a:solidFill>
                <a:srgbClr val="0000FF"/>
              </a:solidFill>
            </a:endParaRPr>
          </a:p>
          <a:p>
            <a:pPr marL="107950" defTabSz="458788" eaLnBrk="1" hangingPunct="1">
              <a:tabLst>
                <a:tab pos="439738" algn="l"/>
              </a:tabLst>
            </a:pPr>
            <a:endParaRPr lang="en-US" altLang="en-US" b="1" smtClean="0">
              <a:solidFill>
                <a:srgbClr val="0000FF"/>
              </a:solidFill>
              <a:latin typeface="Times New Roman" panose="02020603050405020304" pitchFamily="18" charset="0"/>
            </a:endParaRPr>
          </a:p>
        </p:txBody>
      </p:sp>
      <p:sp>
        <p:nvSpPr>
          <p:cNvPr id="100356" name="Rectangle 3"/>
          <p:cNvSpPr>
            <a:spLocks noGrp="1" noRot="1" noChangeAspect="1" noChangeArrowheads="1" noTextEdit="1"/>
          </p:cNvSpPr>
          <p:nvPr>
            <p:ph type="sldImg"/>
          </p:nvPr>
        </p:nvSpPr>
        <p:spPr>
          <a:xfrm>
            <a:off x="447675" y="173038"/>
            <a:ext cx="5911850" cy="4433887"/>
          </a:xfrm>
          <a:ln w="12700" cap="flat">
            <a:solidFill>
              <a:schemeClr val="tx1"/>
            </a:solidFill>
          </a:ln>
        </p:spPr>
      </p:sp>
    </p:spTree>
    <p:extLst>
      <p:ext uri="{BB962C8B-B14F-4D97-AF65-F5344CB8AC3E}">
        <p14:creationId xmlns:p14="http://schemas.microsoft.com/office/powerpoint/2010/main" xmlns="" val="20657875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bwMode="auto">
          <a:xfrm>
            <a:off x="990600" y="768350"/>
            <a:ext cx="5118100" cy="3838575"/>
          </a:xfrm>
          <a:prstGeom prst="rect">
            <a:avLst/>
          </a:prstGeo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7651" name="Rectangle 3"/>
          <p:cNvSpPr>
            <a:spLocks noGrp="1" noChangeArrowheads="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xmlns="" val="227195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bwMode="auto">
          <a:xfrm>
            <a:off x="990600" y="768350"/>
            <a:ext cx="5118100" cy="3838575"/>
          </a:xfrm>
          <a:prstGeom prst="rect">
            <a:avLst/>
          </a:prstGeo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8675" name="Rectangle 3"/>
          <p:cNvSpPr>
            <a:spLocks noGrp="1" noChangeArrowheads="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xmlns="" val="2470085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bwMode="auto">
          <a:xfrm>
            <a:off x="990600" y="768350"/>
            <a:ext cx="5118100" cy="3838575"/>
          </a:xfrm>
          <a:prstGeom prst="rect">
            <a:avLst/>
          </a:prstGeo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9699" name="Rectangle 3"/>
          <p:cNvSpPr>
            <a:spLocks noGrp="1" noChangeArrowheads="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xmlns="" val="2941778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bwMode="auto">
          <a:xfrm>
            <a:off x="990600" y="768350"/>
            <a:ext cx="5118100" cy="3838575"/>
          </a:xfrm>
          <a:prstGeom prst="rect">
            <a:avLst/>
          </a:prstGeo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0723" name="Rectangle 3"/>
          <p:cNvSpPr>
            <a:spLocks noGrp="1" noChangeArrowheads="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xmlns="" val="316623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bwMode="auto">
          <a:xfrm>
            <a:off x="990600" y="768350"/>
            <a:ext cx="5118100" cy="3838575"/>
          </a:xfrm>
          <a:prstGeom prst="rect">
            <a:avLst/>
          </a:prstGeo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1747" name="Rectangle 3"/>
          <p:cNvSpPr>
            <a:spLocks noGrp="1" noChangeArrowheads="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xmlns="" val="3691737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bwMode="auto">
          <a:xfrm>
            <a:off x="990600" y="768350"/>
            <a:ext cx="5118100" cy="3838575"/>
          </a:xfrm>
          <a:prstGeom prst="rect">
            <a:avLst/>
          </a:prstGeo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2771" name="Rectangle 3"/>
          <p:cNvSpPr>
            <a:spLocks noGrp="1" noChangeArrowheads="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xmlns="" val="20621175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bwMode="auto">
          <a:xfrm>
            <a:off x="990600" y="768350"/>
            <a:ext cx="5118100" cy="3838575"/>
          </a:xfrm>
          <a:prstGeom prst="rect">
            <a:avLst/>
          </a:prstGeo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3795" name="Rectangle 3"/>
          <p:cNvSpPr>
            <a:spLocks noGrp="1" noChangeArrowheads="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xmlns="" val="3754285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bwMode="auto">
          <a:xfrm>
            <a:off x="990600" y="768350"/>
            <a:ext cx="5118100" cy="3838575"/>
          </a:xfrm>
          <a:prstGeom prst="rect">
            <a:avLst/>
          </a:prstGeo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5843" name="Rectangle 3"/>
          <p:cNvSpPr>
            <a:spLocks noGrp="1" noChangeArrowheads="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xmlns="" val="17058227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bwMode="auto">
          <a:xfrm>
            <a:off x="990600" y="768350"/>
            <a:ext cx="5118100" cy="3838575"/>
          </a:xfrm>
          <a:prstGeom prst="rect">
            <a:avLst/>
          </a:prstGeo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6867" name="Rectangle 3"/>
          <p:cNvSpPr>
            <a:spLocks noGrp="1" noChangeArrowheads="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xmlns="" val="40402404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bwMode="auto">
          <a:xfrm>
            <a:off x="990600" y="768350"/>
            <a:ext cx="5118100" cy="3838575"/>
          </a:xfrm>
          <a:prstGeom prst="rect">
            <a:avLst/>
          </a:prstGeo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1987" name="Rectangle 3"/>
          <p:cNvSpPr>
            <a:spLocks noGrp="1" noChangeArrowheads="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xmlns="" val="1970000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3C3D11-B1EF-4C67-8B94-C60948D937C1}" type="slidenum">
              <a:rPr lang="en-US" altLang="en-US">
                <a:solidFill>
                  <a:srgbClr val="000000"/>
                </a:solidFill>
              </a:rPr>
              <a:pPr eaLnBrk="1" hangingPunct="1"/>
              <a:t>117</a:t>
            </a:fld>
            <a:endParaRPr lang="en-US" altLang="en-US">
              <a:solidFill>
                <a:srgbClr val="000000"/>
              </a:solidFill>
            </a:endParaRPr>
          </a:p>
        </p:txBody>
      </p:sp>
      <p:sp>
        <p:nvSpPr>
          <p:cNvPr id="101379" name="Rectangle 2"/>
          <p:cNvSpPr>
            <a:spLocks noGrp="1" noChangeArrowheads="1"/>
          </p:cNvSpPr>
          <p:nvPr>
            <p:ph type="body" idx="1"/>
          </p:nvPr>
        </p:nvSpPr>
        <p:spPr>
          <a:xfrm>
            <a:off x="409575" y="4764088"/>
            <a:ext cx="5994400" cy="3751262"/>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8272" tIns="44137" rIns="88272" bIns="44137"/>
          <a:lstStyle/>
          <a:p>
            <a:pPr defTabSz="393700" eaLnBrk="1" hangingPunct="1"/>
            <a:r>
              <a:rPr lang="en-US" altLang="en-US" smtClean="0"/>
              <a:t>Subqueries</a:t>
            </a:r>
          </a:p>
          <a:p>
            <a:pPr marL="114300" lvl="1" defTabSz="393700" eaLnBrk="1" hangingPunct="1"/>
            <a:r>
              <a:rPr lang="en-US" altLang="en-US" smtClean="0">
                <a:latin typeface="Times" panose="02020603050405020304" pitchFamily="18" charset="0"/>
              </a:rPr>
              <a:t>You can build powerful statements out of simple ones by using subqueries. </a:t>
            </a:r>
            <a:r>
              <a:rPr lang="en-US" altLang="en-US" smtClean="0"/>
              <a:t>Subqueries</a:t>
            </a:r>
            <a:r>
              <a:rPr lang="en-US" altLang="en-US" smtClean="0">
                <a:latin typeface="Times" panose="02020603050405020304" pitchFamily="18" charset="0"/>
              </a:rPr>
              <a:t> can be very useful when you need to select rows from a table with a condition that depends on the data in the table itself or some other table. </a:t>
            </a:r>
            <a:r>
              <a:rPr lang="en-US" altLang="en-US" smtClean="0"/>
              <a:t>Subqueries are very useful for writing SQL statements that need values based on one or more unknown conditional values.</a:t>
            </a:r>
          </a:p>
          <a:p>
            <a:pPr marL="114300" lvl="1" defTabSz="393700" eaLnBrk="1" hangingPunct="1"/>
            <a:r>
              <a:rPr lang="en-US" altLang="en-US" smtClean="0"/>
              <a:t>In the syntax:</a:t>
            </a:r>
          </a:p>
          <a:p>
            <a:pPr algn="just" defTabSz="393700" eaLnBrk="1" hangingPunct="1">
              <a:lnSpc>
                <a:spcPct val="112000"/>
              </a:lnSpc>
              <a:spcBef>
                <a:spcPct val="0"/>
              </a:spcBef>
            </a:pPr>
            <a:r>
              <a:rPr lang="en-US" altLang="en-US" b="1" i="1" smtClean="0">
                <a:latin typeface="Times" panose="02020603050405020304" pitchFamily="18" charset="0"/>
              </a:rPr>
              <a:t>	</a:t>
            </a:r>
            <a:r>
              <a:rPr lang="en-US" altLang="en-US" b="1" i="1" smtClean="0">
                <a:latin typeface="Courier New" panose="02070309020205020404" pitchFamily="49" charset="0"/>
              </a:rPr>
              <a:t>operator</a:t>
            </a:r>
            <a:r>
              <a:rPr lang="en-US" altLang="en-US" b="1" smtClean="0">
                <a:latin typeface="Times" panose="02020603050405020304" pitchFamily="18" charset="0"/>
              </a:rPr>
              <a:t>	includes a comparison operator such as &gt;, =, or </a:t>
            </a:r>
            <a:r>
              <a:rPr lang="en-US" altLang="en-US" b="1" smtClean="0">
                <a:latin typeface="Courier New" panose="02070309020205020404" pitchFamily="49" charset="0"/>
              </a:rPr>
              <a:t>IN</a:t>
            </a:r>
            <a:endParaRPr lang="en-US" altLang="en-US" b="1" smtClean="0">
              <a:latin typeface="Times" panose="02020603050405020304" pitchFamily="18" charset="0"/>
            </a:endParaRPr>
          </a:p>
          <a:p>
            <a:pPr marL="114300" lvl="1" defTabSz="393700" eaLnBrk="1" hangingPunct="1"/>
            <a:r>
              <a:rPr lang="en-US" altLang="en-US" b="1" smtClean="0"/>
              <a:t>Note:</a:t>
            </a:r>
            <a:r>
              <a:rPr lang="en-US" altLang="en-US" smtClean="0"/>
              <a:t> </a:t>
            </a:r>
            <a:r>
              <a:rPr lang="en-US" altLang="en-US" smtClean="0">
                <a:solidFill>
                  <a:srgbClr val="FC0128"/>
                </a:solidFill>
              </a:rPr>
              <a:t>Comparison operators</a:t>
            </a:r>
            <a:r>
              <a:rPr lang="en-US" altLang="en-US" smtClean="0"/>
              <a:t> fall into two classes: single-row operators (&gt;, =, &gt;=, &lt;, &lt;&gt;, &lt;=) and multiple-row operators (</a:t>
            </a:r>
            <a:r>
              <a:rPr lang="en-US" altLang="en-US" smtClean="0">
                <a:latin typeface="Courier New" panose="02070309020205020404" pitchFamily="49" charset="0"/>
              </a:rPr>
              <a:t>IN</a:t>
            </a:r>
            <a:r>
              <a:rPr lang="en-US" altLang="en-US" smtClean="0"/>
              <a:t>, </a:t>
            </a:r>
            <a:r>
              <a:rPr lang="en-US" altLang="en-US" smtClean="0">
                <a:latin typeface="Courier New" panose="02070309020205020404" pitchFamily="49" charset="0"/>
              </a:rPr>
              <a:t>ANY</a:t>
            </a:r>
            <a:r>
              <a:rPr lang="en-US" altLang="en-US" smtClean="0"/>
              <a:t>, </a:t>
            </a:r>
            <a:r>
              <a:rPr lang="en-US" altLang="en-US" smtClean="0">
                <a:latin typeface="Courier New" panose="02070309020205020404" pitchFamily="49" charset="0"/>
              </a:rPr>
              <a:t>ALL</a:t>
            </a:r>
            <a:r>
              <a:rPr lang="en-US" altLang="en-US" smtClean="0"/>
              <a:t>). </a:t>
            </a:r>
          </a:p>
          <a:p>
            <a:pPr marL="114300" lvl="1" defTabSz="393700" eaLnBrk="1" hangingPunct="1"/>
            <a:r>
              <a:rPr lang="en-US" altLang="en-US" smtClean="0"/>
              <a:t>The subquery is often referred to as a nested </a:t>
            </a:r>
            <a:r>
              <a:rPr lang="en-US" altLang="en-US" smtClean="0">
                <a:latin typeface="Courier New" panose="02070309020205020404" pitchFamily="49" charset="0"/>
              </a:rPr>
              <a:t>SELECT</a:t>
            </a:r>
            <a:r>
              <a:rPr lang="en-US" altLang="en-US" smtClean="0"/>
              <a:t>, sub-</a:t>
            </a:r>
            <a:r>
              <a:rPr lang="en-US" altLang="en-US" smtClean="0">
                <a:latin typeface="Courier New" panose="02070309020205020404" pitchFamily="49" charset="0"/>
              </a:rPr>
              <a:t>SELECT</a:t>
            </a:r>
            <a:r>
              <a:rPr lang="en-US" altLang="en-US" smtClean="0"/>
              <a:t>, or inner </a:t>
            </a:r>
            <a:r>
              <a:rPr lang="en-US" altLang="en-US" smtClean="0">
                <a:latin typeface="Courier New" panose="02070309020205020404" pitchFamily="49" charset="0"/>
              </a:rPr>
              <a:t>SELECT</a:t>
            </a:r>
            <a:r>
              <a:rPr lang="en-US" altLang="en-US" smtClean="0"/>
              <a:t> statement. The inner and outer queries can retrieve data from either the same table or different tables.</a:t>
            </a:r>
          </a:p>
          <a:p>
            <a:pPr marL="114300" lvl="1" defTabSz="393700" eaLnBrk="1" hangingPunct="1"/>
            <a:endParaRPr lang="en-US" altLang="en-US" smtClean="0"/>
          </a:p>
          <a:p>
            <a:pPr marL="114300" lvl="1" defTabSz="393700" eaLnBrk="1" hangingPunct="1"/>
            <a:endParaRPr lang="en-US" altLang="en-US" smtClean="0"/>
          </a:p>
          <a:p>
            <a:pPr marL="114300" lvl="1" defTabSz="393700" eaLnBrk="1" hangingPunct="1"/>
            <a:endParaRPr lang="en-US" altLang="en-US" smtClean="0"/>
          </a:p>
          <a:p>
            <a:pPr marL="114300" lvl="1" defTabSz="393700" eaLnBrk="1" hangingPunct="1"/>
            <a:endParaRPr lang="en-US" altLang="en-US" smtClean="0"/>
          </a:p>
          <a:p>
            <a:pPr marL="114300" lvl="1" defTabSz="393700" eaLnBrk="1" hangingPunct="1"/>
            <a:endParaRPr lang="en-US" altLang="en-US" smtClean="0"/>
          </a:p>
          <a:p>
            <a:pPr defTabSz="393700" eaLnBrk="1" hangingPunct="1"/>
            <a:r>
              <a:rPr lang="en-US" altLang="en-US" smtClean="0">
                <a:solidFill>
                  <a:srgbClr val="0000FF"/>
                </a:solidFill>
              </a:rPr>
              <a:t>Instructor Note</a:t>
            </a:r>
          </a:p>
          <a:p>
            <a:pPr marL="114300" lvl="1" defTabSz="393700" eaLnBrk="1" hangingPunct="1"/>
            <a:r>
              <a:rPr lang="en-US" altLang="en-US" smtClean="0">
                <a:solidFill>
                  <a:srgbClr val="0000FF"/>
                </a:solidFill>
              </a:rPr>
              <a:t>You can skip this slide if the students are already familiar with these concepts.</a:t>
            </a:r>
          </a:p>
          <a:p>
            <a:pPr defTabSz="393700" eaLnBrk="1" hangingPunct="1"/>
            <a:endParaRPr lang="en-US" altLang="en-US" b="1" smtClean="0">
              <a:solidFill>
                <a:srgbClr val="0000FF"/>
              </a:solidFill>
              <a:latin typeface="Times New Roman" panose="02020603050405020304" pitchFamily="18" charset="0"/>
            </a:endParaRPr>
          </a:p>
        </p:txBody>
      </p:sp>
      <p:sp>
        <p:nvSpPr>
          <p:cNvPr id="101380" name="Rectangle 3"/>
          <p:cNvSpPr>
            <a:spLocks noGrp="1" noRot="1" noChangeAspect="1" noChangeArrowheads="1" noTextEdit="1"/>
          </p:cNvSpPr>
          <p:nvPr>
            <p:ph type="sldImg"/>
          </p:nvPr>
        </p:nvSpPr>
        <p:spPr>
          <a:xfrm>
            <a:off x="444500" y="223838"/>
            <a:ext cx="5854700" cy="4391025"/>
          </a:xfrm>
          <a:ln w="12700" cap="flat">
            <a:solidFill>
              <a:schemeClr val="tx1"/>
            </a:solidFill>
          </a:ln>
        </p:spPr>
      </p:sp>
    </p:spTree>
    <p:extLst>
      <p:ext uri="{BB962C8B-B14F-4D97-AF65-F5344CB8AC3E}">
        <p14:creationId xmlns:p14="http://schemas.microsoft.com/office/powerpoint/2010/main" xmlns="" val="20344694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bwMode="auto">
          <a:xfrm>
            <a:off x="990600" y="768350"/>
            <a:ext cx="5118100" cy="3838575"/>
          </a:xfrm>
          <a:prstGeom prst="rect">
            <a:avLst/>
          </a:prstGeo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3011" name="Rectangle 3"/>
          <p:cNvSpPr>
            <a:spLocks noGrp="1" noChangeArrowheads="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xmlns="" val="1567111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bwMode="auto">
          <a:xfrm>
            <a:off x="990600" y="768350"/>
            <a:ext cx="5118100" cy="3838575"/>
          </a:xfrm>
          <a:prstGeom prst="rect">
            <a:avLst/>
          </a:prstGeo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4035" name="Rectangle 3"/>
          <p:cNvSpPr>
            <a:spLocks noGrp="1" noChangeArrowheads="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xmlns="" val="26403643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bwMode="auto">
          <a:xfrm>
            <a:off x="990600" y="768350"/>
            <a:ext cx="5118100" cy="3838575"/>
          </a:xfrm>
          <a:prstGeom prst="rect">
            <a:avLst/>
          </a:prstGeo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5059" name="Rectangle 3"/>
          <p:cNvSpPr>
            <a:spLocks noGrp="1" noChangeArrowheads="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xmlns="" val="357376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bwMode="auto">
          <a:xfrm>
            <a:off x="990600" y="768350"/>
            <a:ext cx="5118100" cy="3838575"/>
          </a:xfrm>
          <a:prstGeom prst="rect">
            <a:avLst/>
          </a:prstGeo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6083" name="Rectangle 3"/>
          <p:cNvSpPr>
            <a:spLocks noGrp="1" noChangeArrowheads="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xmlns="" val="20328949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bwMode="auto">
          <a:xfrm>
            <a:off x="990600" y="768350"/>
            <a:ext cx="5118100" cy="3838575"/>
          </a:xfrm>
          <a:prstGeom prst="rect">
            <a:avLst/>
          </a:prstGeo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9155" name="Rectangle 3"/>
          <p:cNvSpPr>
            <a:spLocks noGrp="1" noChangeArrowheads="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xmlns="" val="27188364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bwMode="auto">
          <a:xfrm>
            <a:off x="990600" y="768350"/>
            <a:ext cx="5118100" cy="3838575"/>
          </a:xfrm>
          <a:prstGeom prst="rect">
            <a:avLst/>
          </a:prstGeo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8131" name="Rectangle 3"/>
          <p:cNvSpPr>
            <a:spLocks noGrp="1" noChangeArrowheads="1"/>
          </p:cNvSpPr>
          <p:nvPr>
            <p:ph type="body" idx="1"/>
          </p:nvPr>
        </p:nvSpPr>
        <p:spPr bwMode="auto">
          <a:xfrm>
            <a:off x="709613" y="4862513"/>
            <a:ext cx="5680075" cy="46037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tLang="en-US" smtClean="0"/>
          </a:p>
        </p:txBody>
      </p:sp>
    </p:spTree>
    <p:extLst>
      <p:ext uri="{BB962C8B-B14F-4D97-AF65-F5344CB8AC3E}">
        <p14:creationId xmlns:p14="http://schemas.microsoft.com/office/powerpoint/2010/main" xmlns="" val="30005674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48B72E8-ABCE-4A76-8D7D-4114D57745AC}" type="slidenum">
              <a:rPr lang="ar-SA" smtClean="0"/>
              <a:pPr/>
              <a:t>286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48B72E8-ABCE-4A76-8D7D-4114D57745AC}" type="slidenum">
              <a:rPr lang="ar-SA" smtClean="0"/>
              <a:pPr/>
              <a:t>292</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48B72E8-ABCE-4A76-8D7D-4114D57745AC}" type="slidenum">
              <a:rPr lang="ar-SA" smtClean="0"/>
              <a:pPr/>
              <a:t>300</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dirty="0" smtClean="0"/>
              <a:t>&lt;!DOCTYPE html&gt;</a:t>
            </a:r>
          </a:p>
          <a:p>
            <a:r>
              <a:rPr lang="en-US" sz="1200" dirty="0" smtClean="0"/>
              <a:t>&lt;html&gt;</a:t>
            </a:r>
          </a:p>
          <a:p>
            <a:r>
              <a:rPr lang="en-US" sz="1200" dirty="0" smtClean="0"/>
              <a:t>&lt;head&gt;</a:t>
            </a:r>
          </a:p>
          <a:p>
            <a:r>
              <a:rPr lang="en-US" sz="1200" dirty="0" smtClean="0"/>
              <a:t>&lt;script&gt;</a:t>
            </a:r>
          </a:p>
          <a:p>
            <a:r>
              <a:rPr lang="en-US" sz="1200" dirty="0" smtClean="0"/>
              <a:t>function </a:t>
            </a:r>
            <a:r>
              <a:rPr lang="en-US" sz="1200" dirty="0" err="1" smtClean="0"/>
              <a:t>clickCounter</a:t>
            </a:r>
            <a:r>
              <a:rPr lang="en-US" sz="1200" dirty="0" smtClean="0"/>
              <a:t>()</a:t>
            </a:r>
          </a:p>
          <a:p>
            <a:r>
              <a:rPr lang="en-US" sz="1200" dirty="0" smtClean="0"/>
              <a:t>{</a:t>
            </a:r>
          </a:p>
          <a:p>
            <a:r>
              <a:rPr lang="en-US" sz="1200" dirty="0" smtClean="0"/>
              <a:t>if(</a:t>
            </a:r>
            <a:r>
              <a:rPr lang="en-US" sz="1200" dirty="0" err="1" smtClean="0"/>
              <a:t>typeof</a:t>
            </a:r>
            <a:r>
              <a:rPr lang="en-US" sz="1200" dirty="0" smtClean="0"/>
              <a:t>(Storage)!=="undefined")</a:t>
            </a:r>
          </a:p>
          <a:p>
            <a:r>
              <a:rPr lang="en-US" sz="1200" dirty="0" smtClean="0"/>
              <a:t>  {</a:t>
            </a:r>
          </a:p>
          <a:p>
            <a:r>
              <a:rPr lang="en-US" sz="1200" dirty="0" smtClean="0"/>
              <a:t>  if (</a:t>
            </a:r>
            <a:r>
              <a:rPr lang="en-US" sz="1200" dirty="0" err="1" smtClean="0"/>
              <a:t>sessionStorage.clickcount</a:t>
            </a:r>
            <a:r>
              <a:rPr lang="en-US" sz="1200" dirty="0" smtClean="0"/>
              <a:t>)</a:t>
            </a:r>
          </a:p>
          <a:p>
            <a:r>
              <a:rPr lang="en-US" sz="1200" dirty="0" smtClean="0"/>
              <a:t>    {</a:t>
            </a:r>
          </a:p>
          <a:p>
            <a:r>
              <a:rPr lang="en-US" sz="1200" dirty="0" smtClean="0"/>
              <a:t>    </a:t>
            </a:r>
            <a:r>
              <a:rPr lang="en-US" sz="1200" dirty="0" err="1" smtClean="0"/>
              <a:t>sessionStorage.clickcount</a:t>
            </a:r>
            <a:r>
              <a:rPr lang="en-US" sz="1200" dirty="0" smtClean="0"/>
              <a:t>=Number(</a:t>
            </a:r>
            <a:r>
              <a:rPr lang="en-US" sz="1200" dirty="0" err="1" smtClean="0"/>
              <a:t>sessionStorage.clickcount</a:t>
            </a:r>
            <a:r>
              <a:rPr lang="en-US" sz="1200" dirty="0" smtClean="0"/>
              <a:t>)+1;</a:t>
            </a:r>
          </a:p>
          <a:p>
            <a:r>
              <a:rPr lang="en-US" sz="1200" dirty="0" smtClean="0"/>
              <a:t>    }</a:t>
            </a:r>
          </a:p>
          <a:p>
            <a:r>
              <a:rPr lang="en-US" sz="1200" dirty="0" smtClean="0"/>
              <a:t>else</a:t>
            </a:r>
          </a:p>
          <a:p>
            <a:r>
              <a:rPr lang="en-US" sz="1200" dirty="0" smtClean="0"/>
              <a:t>    {</a:t>
            </a:r>
          </a:p>
          <a:p>
            <a:r>
              <a:rPr lang="en-US" sz="1200" dirty="0" smtClean="0"/>
              <a:t>    </a:t>
            </a:r>
            <a:r>
              <a:rPr lang="en-US" sz="1200" dirty="0" err="1" smtClean="0"/>
              <a:t>sessionStorage.clickcount</a:t>
            </a:r>
            <a:r>
              <a:rPr lang="en-US" sz="1200" dirty="0" smtClean="0"/>
              <a:t>=1;</a:t>
            </a:r>
          </a:p>
          <a:p>
            <a:r>
              <a:rPr lang="en-US" sz="1200" dirty="0" smtClean="0"/>
              <a:t>    }</a:t>
            </a:r>
          </a:p>
          <a:p>
            <a:r>
              <a:rPr lang="en-US" sz="1200" dirty="0" smtClean="0"/>
              <a:t>  </a:t>
            </a:r>
            <a:r>
              <a:rPr lang="en-US" sz="1200" dirty="0" err="1" smtClean="0"/>
              <a:t>document.getElementById</a:t>
            </a:r>
            <a:r>
              <a:rPr lang="en-US" sz="1200" dirty="0" smtClean="0"/>
              <a:t>("result").</a:t>
            </a:r>
            <a:r>
              <a:rPr lang="en-US" sz="1200" dirty="0" err="1" smtClean="0"/>
              <a:t>innerHTML</a:t>
            </a:r>
            <a:r>
              <a:rPr lang="en-US" sz="1200" dirty="0" smtClean="0"/>
              <a:t>="You have clicked the button " + </a:t>
            </a:r>
            <a:r>
              <a:rPr lang="en-US" sz="1200" dirty="0" err="1" smtClean="0"/>
              <a:t>sessionStorage.clickcount</a:t>
            </a:r>
            <a:r>
              <a:rPr lang="en-US" sz="1200" dirty="0" smtClean="0"/>
              <a:t> + " time(s) in this session.";</a:t>
            </a:r>
          </a:p>
          <a:p>
            <a:r>
              <a:rPr lang="en-US" sz="1200" dirty="0" smtClean="0"/>
              <a:t>  }</a:t>
            </a:r>
          </a:p>
          <a:p>
            <a:r>
              <a:rPr lang="en-US" sz="1200" dirty="0" smtClean="0"/>
              <a:t>else</a:t>
            </a:r>
          </a:p>
          <a:p>
            <a:r>
              <a:rPr lang="en-US" sz="1200" dirty="0" smtClean="0"/>
              <a:t>  {</a:t>
            </a:r>
          </a:p>
          <a:p>
            <a:r>
              <a:rPr lang="en-US" sz="1200" dirty="0" smtClean="0"/>
              <a:t>  </a:t>
            </a:r>
            <a:r>
              <a:rPr lang="en-US" sz="1200" dirty="0" err="1" smtClean="0"/>
              <a:t>document.getElementById</a:t>
            </a:r>
            <a:r>
              <a:rPr lang="en-US" sz="1200" dirty="0" smtClean="0"/>
              <a:t>("result").</a:t>
            </a:r>
            <a:r>
              <a:rPr lang="en-US" sz="1200" dirty="0" err="1" smtClean="0"/>
              <a:t>innerHTML</a:t>
            </a:r>
            <a:r>
              <a:rPr lang="en-US" sz="1200" dirty="0" smtClean="0"/>
              <a:t>="Sorry, your browser does not support web storage...";</a:t>
            </a:r>
          </a:p>
          <a:p>
            <a:r>
              <a:rPr lang="en-US" sz="1200" dirty="0" smtClean="0"/>
              <a:t>  }</a:t>
            </a:r>
          </a:p>
          <a:p>
            <a:r>
              <a:rPr lang="en-US" sz="1200" dirty="0" smtClean="0"/>
              <a:t>}</a:t>
            </a:r>
          </a:p>
          <a:p>
            <a:r>
              <a:rPr lang="en-US" sz="1200" dirty="0" smtClean="0"/>
              <a:t>&lt;/script&gt;</a:t>
            </a:r>
          </a:p>
          <a:p>
            <a:r>
              <a:rPr lang="en-US" dirty="0" smtClean="0"/>
              <a:t>&lt;/head&gt;</a:t>
            </a:r>
          </a:p>
          <a:p>
            <a:r>
              <a:rPr lang="en-US" dirty="0" smtClean="0"/>
              <a:t>&lt;body&gt;</a:t>
            </a:r>
          </a:p>
          <a:p>
            <a:r>
              <a:rPr lang="en-US" dirty="0" smtClean="0"/>
              <a:t>&lt;p&gt;&lt;button </a:t>
            </a:r>
            <a:r>
              <a:rPr lang="en-US" dirty="0" err="1" smtClean="0"/>
              <a:t>onclick</a:t>
            </a:r>
            <a:r>
              <a:rPr lang="en-US" dirty="0" smtClean="0"/>
              <a:t>="</a:t>
            </a:r>
            <a:r>
              <a:rPr lang="en-US" dirty="0" err="1" smtClean="0"/>
              <a:t>clickCounter</a:t>
            </a:r>
            <a:r>
              <a:rPr lang="en-US" dirty="0" smtClean="0"/>
              <a:t>()" type="button"&gt;Click me!&lt;/button&gt;&lt;/p&gt;</a:t>
            </a:r>
          </a:p>
          <a:p>
            <a:r>
              <a:rPr lang="en-US" dirty="0" smtClean="0"/>
              <a:t>&lt;div id="result"&gt;&lt;/div&gt;</a:t>
            </a:r>
          </a:p>
          <a:p>
            <a:r>
              <a:rPr lang="en-US" dirty="0" smtClean="0"/>
              <a:t>&lt;/body&gt;</a:t>
            </a:r>
          </a:p>
          <a:p>
            <a:r>
              <a:rPr lang="en-US" dirty="0" smtClean="0"/>
              <a:t>&lt;/html&gt;</a:t>
            </a:r>
          </a:p>
          <a:p>
            <a:endParaRPr lang="en-US" dirty="0"/>
          </a:p>
        </p:txBody>
      </p:sp>
      <p:sp>
        <p:nvSpPr>
          <p:cNvPr id="4" name="Slide Number Placeholder 3"/>
          <p:cNvSpPr>
            <a:spLocks noGrp="1"/>
          </p:cNvSpPr>
          <p:nvPr>
            <p:ph type="sldNum" sz="quarter" idx="10"/>
          </p:nvPr>
        </p:nvSpPr>
        <p:spPr/>
        <p:txBody>
          <a:bodyPr/>
          <a:lstStyle/>
          <a:p>
            <a:fld id="{B48B72E8-ABCE-4A76-8D7D-4114D57745AC}" type="slidenum">
              <a:rPr lang="ar-SA" smtClean="0"/>
              <a:pPr/>
              <a:t>301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11333BF-1FD2-49CA-9EC3-1310B127BD8B}" type="slidenum">
              <a:rPr lang="en-US" altLang="en-US">
                <a:solidFill>
                  <a:srgbClr val="000000"/>
                </a:solidFill>
              </a:rPr>
              <a:pPr eaLnBrk="1" hangingPunct="1"/>
              <a:t>118</a:t>
            </a:fld>
            <a:endParaRPr lang="en-US" altLang="en-US">
              <a:solidFill>
                <a:srgbClr val="000000"/>
              </a:solidFill>
            </a:endParaRPr>
          </a:p>
        </p:txBody>
      </p:sp>
      <p:sp>
        <p:nvSpPr>
          <p:cNvPr id="102403" name="Rectangle 2"/>
          <p:cNvSpPr>
            <a:spLocks noGrp="1" noRot="1" noChangeAspect="1" noChangeArrowheads="1" noTextEdit="1"/>
          </p:cNvSpPr>
          <p:nvPr>
            <p:ph type="sldImg"/>
          </p:nvPr>
        </p:nvSpPr>
        <p:spPr>
          <a:xfrm>
            <a:off x="449263" y="173038"/>
            <a:ext cx="5911850" cy="4433887"/>
          </a:xfrm>
          <a:ln w="12700" cap="flat">
            <a:solidFill>
              <a:schemeClr val="tx1"/>
            </a:solidFill>
          </a:ln>
        </p:spPr>
      </p:sp>
      <p:sp>
        <p:nvSpPr>
          <p:cNvPr id="102404" name="Rectangle 3"/>
          <p:cNvSpPr>
            <a:spLocks noGrp="1" noChangeArrowheads="1"/>
          </p:cNvSpPr>
          <p:nvPr>
            <p:ph type="body" idx="1"/>
          </p:nvPr>
        </p:nvSpPr>
        <p:spPr>
          <a:xfrm>
            <a:off x="400050" y="4683125"/>
            <a:ext cx="5983288" cy="379571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8272" tIns="44137" rIns="88272" bIns="44137"/>
          <a:lstStyle/>
          <a:p>
            <a:pPr defTabSz="390525" eaLnBrk="1" hangingPunct="1">
              <a:spcBef>
                <a:spcPct val="0"/>
              </a:spcBef>
              <a:tabLst>
                <a:tab pos="452438" algn="l"/>
              </a:tabLst>
            </a:pPr>
            <a:r>
              <a:rPr lang="en-US" altLang="en-US" smtClean="0"/>
              <a:t>Using a Subquery</a:t>
            </a:r>
          </a:p>
          <a:p>
            <a:pPr marL="114300" lvl="1" defTabSz="390525" eaLnBrk="1" hangingPunct="1">
              <a:spcBef>
                <a:spcPct val="0"/>
              </a:spcBef>
              <a:tabLst>
                <a:tab pos="452438" algn="l"/>
              </a:tabLst>
            </a:pPr>
            <a:r>
              <a:rPr lang="en-US" altLang="en-US" smtClean="0"/>
              <a:t>In the example in the slide, the </a:t>
            </a:r>
            <a:r>
              <a:rPr lang="en-US" altLang="en-US" smtClean="0">
                <a:solidFill>
                  <a:srgbClr val="FC0128"/>
                </a:solidFill>
              </a:rPr>
              <a:t>inner query r</a:t>
            </a:r>
            <a:r>
              <a:rPr lang="en-US" altLang="en-US" smtClean="0"/>
              <a:t>eturns the salary of the employee with employee number 149. The </a:t>
            </a:r>
            <a:r>
              <a:rPr lang="en-US" altLang="en-US" smtClean="0">
                <a:solidFill>
                  <a:srgbClr val="FC0128"/>
                </a:solidFill>
              </a:rPr>
              <a:t>outer query </a:t>
            </a:r>
            <a:r>
              <a:rPr lang="en-US" altLang="en-US" smtClean="0"/>
              <a:t>uses the result of the inner query to display the names of all the employees who earn more than this amount.</a:t>
            </a:r>
          </a:p>
          <a:p>
            <a:pPr marL="114300" lvl="1" defTabSz="390525" eaLnBrk="1" hangingPunct="1">
              <a:spcBef>
                <a:spcPct val="0"/>
              </a:spcBef>
              <a:tabLst>
                <a:tab pos="452438" algn="l"/>
              </a:tabLst>
            </a:pPr>
            <a:r>
              <a:rPr lang="en-US" altLang="en-US" b="1" smtClean="0"/>
              <a:t>Example</a:t>
            </a:r>
          </a:p>
          <a:p>
            <a:pPr marL="114300" lvl="1" defTabSz="390525" eaLnBrk="1" hangingPunct="1">
              <a:tabLst>
                <a:tab pos="452438" algn="l"/>
              </a:tabLst>
            </a:pPr>
            <a:r>
              <a:rPr lang="en-US" altLang="en-US" smtClean="0"/>
              <a:t>Display the names of all employees who earn less than the average salary in the company.</a:t>
            </a:r>
          </a:p>
          <a:p>
            <a:pPr marL="114300" lvl="1" defTabSz="390525" eaLnBrk="1" hangingPunct="1">
              <a:tabLst>
                <a:tab pos="452438" algn="l"/>
              </a:tabLst>
            </a:pPr>
            <a:r>
              <a:rPr lang="en-US" altLang="en-US" smtClean="0">
                <a:latin typeface="Courier New" panose="02070309020205020404" pitchFamily="49" charset="0"/>
              </a:rPr>
              <a:t>   SELECT last_name, job_id, salary</a:t>
            </a:r>
          </a:p>
          <a:p>
            <a:pPr marL="114300" lvl="1" defTabSz="390525" eaLnBrk="1" hangingPunct="1">
              <a:spcBef>
                <a:spcPct val="0"/>
              </a:spcBef>
              <a:tabLst>
                <a:tab pos="452438" algn="l"/>
              </a:tabLst>
            </a:pPr>
            <a:r>
              <a:rPr lang="en-US" altLang="en-US" smtClean="0">
                <a:latin typeface="Courier New" panose="02070309020205020404" pitchFamily="49" charset="0"/>
              </a:rPr>
              <a:t>   FROM   employees</a:t>
            </a:r>
          </a:p>
          <a:p>
            <a:pPr marL="114300" lvl="1" defTabSz="390525" eaLnBrk="1" hangingPunct="1">
              <a:spcBef>
                <a:spcPct val="0"/>
              </a:spcBef>
              <a:tabLst>
                <a:tab pos="452438" algn="l"/>
              </a:tabLst>
            </a:pPr>
            <a:r>
              <a:rPr lang="en-US" altLang="en-US" smtClean="0">
                <a:latin typeface="Courier New" panose="02070309020205020404" pitchFamily="49" charset="0"/>
              </a:rPr>
              <a:t>   WHERE  salary &lt; (SELECT AVG(salary)</a:t>
            </a:r>
          </a:p>
          <a:p>
            <a:pPr marL="114300" lvl="1" defTabSz="390525" eaLnBrk="1" hangingPunct="1">
              <a:spcBef>
                <a:spcPct val="0"/>
              </a:spcBef>
              <a:tabLst>
                <a:tab pos="452438" algn="l"/>
              </a:tabLst>
            </a:pPr>
            <a:r>
              <a:rPr lang="en-US" altLang="en-US" smtClean="0">
                <a:latin typeface="Courier New" panose="02070309020205020404" pitchFamily="49" charset="0"/>
              </a:rPr>
              <a:t>                    FROM   employees);</a:t>
            </a:r>
            <a:endParaRPr lang="en-US" altLang="en-US" smtClean="0"/>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r>
              <a:rPr lang="en-US" altLang="en-US" smtClean="0">
                <a:solidFill>
                  <a:srgbClr val="0000FF"/>
                </a:solidFill>
              </a:rPr>
              <a:t>Instructor Note</a:t>
            </a:r>
          </a:p>
          <a:p>
            <a:pPr marL="114300" lvl="1" defTabSz="390525" eaLnBrk="1" hangingPunct="1">
              <a:tabLst>
                <a:tab pos="452438" algn="l"/>
              </a:tabLst>
            </a:pPr>
            <a:r>
              <a:rPr lang="en-US" altLang="en-US" smtClean="0">
                <a:solidFill>
                  <a:srgbClr val="0000FF"/>
                </a:solidFill>
              </a:rPr>
              <a:t>You can skip this slide if the students are already familiar with these concepts.</a:t>
            </a:r>
          </a:p>
        </p:txBody>
      </p:sp>
    </p:spTree>
    <p:extLst>
      <p:ext uri="{BB962C8B-B14F-4D97-AF65-F5344CB8AC3E}">
        <p14:creationId xmlns:p14="http://schemas.microsoft.com/office/powerpoint/2010/main" xmlns="" val="5497053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dirty="0" smtClean="0"/>
              <a:t>&lt;!DOCTYPE html&gt;</a:t>
            </a:r>
          </a:p>
          <a:p>
            <a:r>
              <a:rPr lang="en-US" sz="1200" dirty="0" smtClean="0"/>
              <a:t>&lt;html&gt;</a:t>
            </a:r>
          </a:p>
          <a:p>
            <a:r>
              <a:rPr lang="en-US" sz="1200" dirty="0" smtClean="0"/>
              <a:t>&lt;head&gt;</a:t>
            </a:r>
          </a:p>
          <a:p>
            <a:r>
              <a:rPr lang="en-US" sz="1200" dirty="0" smtClean="0"/>
              <a:t>&lt;script&gt;</a:t>
            </a:r>
          </a:p>
          <a:p>
            <a:r>
              <a:rPr lang="en-US" sz="1200" dirty="0" smtClean="0"/>
              <a:t>function </a:t>
            </a:r>
            <a:r>
              <a:rPr lang="en-US" sz="1200" dirty="0" err="1" smtClean="0"/>
              <a:t>clickCounter</a:t>
            </a:r>
            <a:r>
              <a:rPr lang="en-US" sz="1200" dirty="0" smtClean="0"/>
              <a:t>()</a:t>
            </a:r>
          </a:p>
          <a:p>
            <a:r>
              <a:rPr lang="en-US" sz="1200" dirty="0" smtClean="0"/>
              <a:t>{</a:t>
            </a:r>
          </a:p>
          <a:p>
            <a:r>
              <a:rPr lang="en-US" sz="1200" dirty="0" smtClean="0"/>
              <a:t>if(</a:t>
            </a:r>
            <a:r>
              <a:rPr lang="en-US" sz="1200" dirty="0" err="1" smtClean="0"/>
              <a:t>typeof</a:t>
            </a:r>
            <a:r>
              <a:rPr lang="en-US" sz="1200" dirty="0" smtClean="0"/>
              <a:t>(Storage)!=="undefined")</a:t>
            </a:r>
          </a:p>
          <a:p>
            <a:r>
              <a:rPr lang="en-US" sz="1200" dirty="0" smtClean="0"/>
              <a:t>  {</a:t>
            </a:r>
          </a:p>
          <a:p>
            <a:r>
              <a:rPr lang="en-US" sz="1200" dirty="0" smtClean="0"/>
              <a:t>  if (</a:t>
            </a:r>
            <a:r>
              <a:rPr lang="en-US" sz="1200" dirty="0" err="1" smtClean="0"/>
              <a:t>sessionStorage.clickcount</a:t>
            </a:r>
            <a:r>
              <a:rPr lang="en-US" sz="1200" dirty="0" smtClean="0"/>
              <a:t>)</a:t>
            </a:r>
          </a:p>
          <a:p>
            <a:r>
              <a:rPr lang="en-US" sz="1200" dirty="0" smtClean="0"/>
              <a:t>    {</a:t>
            </a:r>
          </a:p>
          <a:p>
            <a:r>
              <a:rPr lang="en-US" sz="1200" dirty="0" smtClean="0"/>
              <a:t>    </a:t>
            </a:r>
            <a:r>
              <a:rPr lang="en-US" sz="1200" dirty="0" err="1" smtClean="0"/>
              <a:t>sessionStorage.clickcount</a:t>
            </a:r>
            <a:r>
              <a:rPr lang="en-US" sz="1200" dirty="0" smtClean="0"/>
              <a:t>=Number(</a:t>
            </a:r>
            <a:r>
              <a:rPr lang="en-US" sz="1200" dirty="0" err="1" smtClean="0"/>
              <a:t>sessionStorage.clickcount</a:t>
            </a:r>
            <a:r>
              <a:rPr lang="en-US" sz="1200" dirty="0" smtClean="0"/>
              <a:t>)+1;</a:t>
            </a:r>
          </a:p>
          <a:p>
            <a:r>
              <a:rPr lang="en-US" sz="1200" dirty="0" smtClean="0"/>
              <a:t>    }</a:t>
            </a:r>
          </a:p>
          <a:p>
            <a:r>
              <a:rPr lang="en-US" sz="1200" dirty="0" smtClean="0"/>
              <a:t>else</a:t>
            </a:r>
          </a:p>
          <a:p>
            <a:r>
              <a:rPr lang="en-US" sz="1200" dirty="0" smtClean="0"/>
              <a:t>    {</a:t>
            </a:r>
          </a:p>
          <a:p>
            <a:r>
              <a:rPr lang="en-US" sz="1200" dirty="0" smtClean="0"/>
              <a:t>    </a:t>
            </a:r>
            <a:r>
              <a:rPr lang="en-US" sz="1200" dirty="0" err="1" smtClean="0"/>
              <a:t>sessionStorage.clickcount</a:t>
            </a:r>
            <a:r>
              <a:rPr lang="en-US" sz="1200" dirty="0" smtClean="0"/>
              <a:t>=1;</a:t>
            </a:r>
          </a:p>
          <a:p>
            <a:r>
              <a:rPr lang="en-US" sz="1200" dirty="0" smtClean="0"/>
              <a:t>    }</a:t>
            </a:r>
          </a:p>
          <a:p>
            <a:r>
              <a:rPr lang="en-US" sz="1200" dirty="0" smtClean="0"/>
              <a:t>  </a:t>
            </a:r>
            <a:r>
              <a:rPr lang="en-US" sz="1200" dirty="0" err="1" smtClean="0"/>
              <a:t>document.getElementById</a:t>
            </a:r>
            <a:r>
              <a:rPr lang="en-US" sz="1200" dirty="0" smtClean="0"/>
              <a:t>("result").</a:t>
            </a:r>
            <a:r>
              <a:rPr lang="en-US" sz="1200" dirty="0" err="1" smtClean="0"/>
              <a:t>innerHTML</a:t>
            </a:r>
            <a:r>
              <a:rPr lang="en-US" sz="1200" dirty="0" smtClean="0"/>
              <a:t>="You have clicked the button " + </a:t>
            </a:r>
            <a:r>
              <a:rPr lang="en-US" sz="1200" dirty="0" err="1" smtClean="0"/>
              <a:t>sessionStorage.clickcount</a:t>
            </a:r>
            <a:r>
              <a:rPr lang="en-US" sz="1200" dirty="0" smtClean="0"/>
              <a:t> + " time(s) in this session.";</a:t>
            </a:r>
          </a:p>
          <a:p>
            <a:r>
              <a:rPr lang="en-US" sz="1200" dirty="0" smtClean="0"/>
              <a:t>  }</a:t>
            </a:r>
          </a:p>
          <a:p>
            <a:r>
              <a:rPr lang="en-US" sz="1200" dirty="0" smtClean="0"/>
              <a:t>else</a:t>
            </a:r>
          </a:p>
          <a:p>
            <a:r>
              <a:rPr lang="en-US" sz="1200" dirty="0" smtClean="0"/>
              <a:t>  {</a:t>
            </a:r>
          </a:p>
          <a:p>
            <a:r>
              <a:rPr lang="en-US" sz="1200" dirty="0" smtClean="0"/>
              <a:t>  </a:t>
            </a:r>
            <a:r>
              <a:rPr lang="en-US" sz="1200" dirty="0" err="1" smtClean="0"/>
              <a:t>document.getElementById</a:t>
            </a:r>
            <a:r>
              <a:rPr lang="en-US" sz="1200" dirty="0" smtClean="0"/>
              <a:t>("result").</a:t>
            </a:r>
            <a:r>
              <a:rPr lang="en-US" sz="1200" dirty="0" err="1" smtClean="0"/>
              <a:t>innerHTML</a:t>
            </a:r>
            <a:r>
              <a:rPr lang="en-US" sz="1200" dirty="0" smtClean="0"/>
              <a:t>="Sorry, your browser does not support web storage...";</a:t>
            </a:r>
          </a:p>
          <a:p>
            <a:r>
              <a:rPr lang="en-US" sz="1200" dirty="0" smtClean="0"/>
              <a:t>  }</a:t>
            </a:r>
          </a:p>
          <a:p>
            <a:r>
              <a:rPr lang="en-US" sz="1200" dirty="0" smtClean="0"/>
              <a:t>}</a:t>
            </a:r>
          </a:p>
          <a:p>
            <a:r>
              <a:rPr lang="en-US" sz="1200" dirty="0" smtClean="0"/>
              <a:t>&lt;/script&gt;</a:t>
            </a:r>
          </a:p>
          <a:p>
            <a:r>
              <a:rPr lang="en-US" dirty="0" smtClean="0"/>
              <a:t>&lt;/head&gt;</a:t>
            </a:r>
          </a:p>
          <a:p>
            <a:r>
              <a:rPr lang="en-US" dirty="0" smtClean="0"/>
              <a:t>&lt;body&gt;</a:t>
            </a:r>
          </a:p>
          <a:p>
            <a:r>
              <a:rPr lang="en-US" dirty="0" smtClean="0"/>
              <a:t>&lt;p&gt;&lt;button </a:t>
            </a:r>
            <a:r>
              <a:rPr lang="en-US" dirty="0" err="1" smtClean="0"/>
              <a:t>onclick</a:t>
            </a:r>
            <a:r>
              <a:rPr lang="en-US" dirty="0" smtClean="0"/>
              <a:t>="</a:t>
            </a:r>
            <a:r>
              <a:rPr lang="en-US" dirty="0" err="1" smtClean="0"/>
              <a:t>clickCounter</a:t>
            </a:r>
            <a:r>
              <a:rPr lang="en-US" dirty="0" smtClean="0"/>
              <a:t>()" type="button"&gt;Click me!&lt;/button&gt;&lt;/p&gt;</a:t>
            </a:r>
          </a:p>
          <a:p>
            <a:r>
              <a:rPr lang="en-US" dirty="0" smtClean="0"/>
              <a:t>&lt;div id="result"&gt;&lt;/div&gt;</a:t>
            </a:r>
          </a:p>
          <a:p>
            <a:r>
              <a:rPr lang="en-US" dirty="0" smtClean="0"/>
              <a:t>&lt;/body&gt;</a:t>
            </a:r>
          </a:p>
          <a:p>
            <a:r>
              <a:rPr lang="en-US" dirty="0" smtClean="0"/>
              <a:t>&lt;/html&gt;</a:t>
            </a:r>
          </a:p>
          <a:p>
            <a:endParaRPr lang="en-US" dirty="0"/>
          </a:p>
        </p:txBody>
      </p:sp>
      <p:sp>
        <p:nvSpPr>
          <p:cNvPr id="4" name="Slide Number Placeholder 3"/>
          <p:cNvSpPr>
            <a:spLocks noGrp="1"/>
          </p:cNvSpPr>
          <p:nvPr>
            <p:ph type="sldNum" sz="quarter" idx="10"/>
          </p:nvPr>
        </p:nvSpPr>
        <p:spPr/>
        <p:txBody>
          <a:bodyPr/>
          <a:lstStyle/>
          <a:p>
            <a:fld id="{B48B72E8-ABCE-4A76-8D7D-4114D57745AC}" type="slidenum">
              <a:rPr lang="ar-SA" smtClean="0"/>
              <a:pPr/>
              <a:t>302</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GB" smtClean="0"/>
          </a:p>
        </p:txBody>
      </p:sp>
      <p:sp>
        <p:nvSpPr>
          <p:cNvPr id="245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6A1F8F2-030E-49C6-80EC-BE5AAC790E43}" type="slidenum">
              <a:rPr lang="en-GB"/>
              <a:pPr fontAlgn="base">
                <a:spcBef>
                  <a:spcPct val="0"/>
                </a:spcBef>
                <a:spcAft>
                  <a:spcPct val="0"/>
                </a:spcAft>
              </a:pPr>
              <a:t>371</a:t>
            </a:fld>
            <a:endParaRPr lang="en-GB"/>
          </a:p>
        </p:txBody>
      </p:sp>
    </p:spTree>
    <p:extLst>
      <p:ext uri="{BB962C8B-B14F-4D97-AF65-F5344CB8AC3E}">
        <p14:creationId xmlns:p14="http://schemas.microsoft.com/office/powerpoint/2010/main" xmlns="" val="10284323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E8632C-559E-4EF9-9BE6-DBCCC7DF8901}" type="slidenum">
              <a:rPr lang="en-US"/>
              <a:pPr/>
              <a:t>374</a:t>
            </a:fld>
            <a:endParaRPr lang="en-US"/>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r>
              <a:rPr lang="en-US"/>
              <a:t>Standard Query Operators – can query anything implementing IEnumerable&lt;T&gt;</a:t>
            </a:r>
          </a:p>
          <a:p>
            <a:endParaRPr lang="en-US"/>
          </a:p>
          <a:p>
            <a:r>
              <a:rPr lang="en-US"/>
              <a:t>XLinq – Provide LINQ for .NET and address issues found over the past ten years of using the DOM</a:t>
            </a:r>
          </a:p>
        </p:txBody>
      </p:sp>
    </p:spTree>
    <p:extLst>
      <p:ext uri="{BB962C8B-B14F-4D97-AF65-F5344CB8AC3E}">
        <p14:creationId xmlns:p14="http://schemas.microsoft.com/office/powerpoint/2010/main" xmlns="" val="16343775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063C85-274D-4541-B4BE-A0B6A3EAD535}" type="slidenum">
              <a:rPr lang="en-US"/>
              <a:pPr/>
              <a:t>379</a:t>
            </a:fld>
            <a:endParaRPr lang="en-US"/>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r>
              <a:rPr lang="en-US"/>
              <a:t>Not replacing anything in ADO.NET – it is all purely additive</a:t>
            </a:r>
          </a:p>
          <a:p>
            <a:endParaRPr lang="en-US"/>
          </a:p>
          <a:p>
            <a:r>
              <a:rPr lang="en-US"/>
              <a:t>Mapping is a lightweight ORM with LINQ</a:t>
            </a:r>
          </a:p>
        </p:txBody>
      </p:sp>
    </p:spTree>
    <p:extLst>
      <p:ext uri="{BB962C8B-B14F-4D97-AF65-F5344CB8AC3E}">
        <p14:creationId xmlns:p14="http://schemas.microsoft.com/office/powerpoint/2010/main" xmlns="" val="29480661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39EDB1-35EB-428B-89D2-73ECE77569E0}" type="slidenum">
              <a:rPr lang="en-US"/>
              <a:pPr/>
              <a:t>380</a:t>
            </a:fld>
            <a:endParaRPr lang="en-US"/>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r>
              <a:rPr lang="en-US"/>
              <a:t>Programming with XML today is a very “imperitive” exercise</a:t>
            </a:r>
          </a:p>
          <a:p>
            <a:r>
              <a:rPr lang="en-US"/>
              <a:t>Can’t do anything without an XML document</a:t>
            </a:r>
          </a:p>
          <a:p>
            <a:r>
              <a:rPr lang="en-US"/>
              <a:t>XPath does offer some query intergration, but it isn’t integrated with the programming language</a:t>
            </a:r>
          </a:p>
          <a:p>
            <a:r>
              <a:rPr lang="en-US"/>
              <a:t>Programming with the DOM is a lot like working in assembler</a:t>
            </a:r>
          </a:p>
          <a:p>
            <a:r>
              <a:rPr lang="en-US"/>
              <a:t>You have to focus on how you want something done, not on what you want done</a:t>
            </a:r>
          </a:p>
        </p:txBody>
      </p:sp>
    </p:spTree>
    <p:extLst>
      <p:ext uri="{BB962C8B-B14F-4D97-AF65-F5344CB8AC3E}">
        <p14:creationId xmlns:p14="http://schemas.microsoft.com/office/powerpoint/2010/main" xmlns="" val="13470117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C302EE-62A4-4FFB-AEA4-6D902D4C36D7}" type="slidenum">
              <a:rPr lang="en-US"/>
              <a:pPr/>
              <a:t>381</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r>
              <a:rPr lang="en-US"/>
              <a:t>Declaritive model</a:t>
            </a:r>
          </a:p>
          <a:p>
            <a:r>
              <a:rPr lang="en-US"/>
              <a:t>You focus on what you want done and less on how you want to do it</a:t>
            </a:r>
          </a:p>
          <a:p>
            <a:r>
              <a:rPr lang="en-US"/>
              <a:t>30 to 50 percent less overhead than the DOM</a:t>
            </a:r>
          </a:p>
        </p:txBody>
      </p:sp>
    </p:spTree>
    <p:extLst>
      <p:ext uri="{BB962C8B-B14F-4D97-AF65-F5344CB8AC3E}">
        <p14:creationId xmlns:p14="http://schemas.microsoft.com/office/powerpoint/2010/main" xmlns="" val="35071642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p:spPr>
      </p:sp>
      <p:sp>
        <p:nvSpPr>
          <p:cNvPr id="21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AU" dirty="0" smtClean="0"/>
          </a:p>
        </p:txBody>
      </p:sp>
      <p:sp>
        <p:nvSpPr>
          <p:cNvPr id="153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41ACA6D-4D5C-4DEC-924D-682797E340AE}" type="slidenum">
              <a:rPr lang="en-AU" smtClean="0"/>
              <a:pPr fontAlgn="base">
                <a:spcBef>
                  <a:spcPct val="0"/>
                </a:spcBef>
                <a:spcAft>
                  <a:spcPct val="0"/>
                </a:spcAft>
                <a:defRPr/>
              </a:pPr>
              <a:t>411</a:t>
            </a:fld>
            <a:endParaRPr lang="en-AU" dirty="0" smtClean="0"/>
          </a:p>
        </p:txBody>
      </p:sp>
    </p:spTree>
    <p:extLst>
      <p:ext uri="{BB962C8B-B14F-4D97-AF65-F5344CB8AC3E}">
        <p14:creationId xmlns:p14="http://schemas.microsoft.com/office/powerpoint/2010/main" xmlns="" val="37028104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412</a:t>
            </a:fld>
            <a:endParaRPr lang="en-AU" dirty="0"/>
          </a:p>
        </p:txBody>
      </p:sp>
    </p:spTree>
    <p:extLst>
      <p:ext uri="{BB962C8B-B14F-4D97-AF65-F5344CB8AC3E}">
        <p14:creationId xmlns:p14="http://schemas.microsoft.com/office/powerpoint/2010/main" xmlns="" val="1223978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413</a:t>
            </a:fld>
            <a:endParaRPr lang="en-AU" dirty="0"/>
          </a:p>
        </p:txBody>
      </p:sp>
    </p:spTree>
    <p:extLst>
      <p:ext uri="{BB962C8B-B14F-4D97-AF65-F5344CB8AC3E}">
        <p14:creationId xmlns:p14="http://schemas.microsoft.com/office/powerpoint/2010/main" xmlns="" val="15467362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414</a:t>
            </a:fld>
            <a:endParaRPr lang="en-AU" dirty="0"/>
          </a:p>
        </p:txBody>
      </p:sp>
    </p:spTree>
    <p:extLst>
      <p:ext uri="{BB962C8B-B14F-4D97-AF65-F5344CB8AC3E}">
        <p14:creationId xmlns:p14="http://schemas.microsoft.com/office/powerpoint/2010/main" xmlns="" val="2335618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EC18B35-BDEE-4109-9399-22605A8FD3BA}" type="slidenum">
              <a:rPr lang="en-US" altLang="en-US">
                <a:solidFill>
                  <a:srgbClr val="000000"/>
                </a:solidFill>
              </a:rPr>
              <a:pPr eaLnBrk="1" hangingPunct="1"/>
              <a:t>119</a:t>
            </a:fld>
            <a:endParaRPr lang="en-US" altLang="en-US">
              <a:solidFill>
                <a:srgbClr val="000000"/>
              </a:solidFill>
            </a:endParaRPr>
          </a:p>
        </p:txBody>
      </p:sp>
      <p:sp>
        <p:nvSpPr>
          <p:cNvPr id="103427" name="Rectangle 2"/>
          <p:cNvSpPr>
            <a:spLocks noGrp="1" noRot="1" noChangeAspect="1" noChangeArrowheads="1" noTextEdit="1"/>
          </p:cNvSpPr>
          <p:nvPr>
            <p:ph type="sldImg"/>
          </p:nvPr>
        </p:nvSpPr>
        <p:spPr>
          <a:xfrm>
            <a:off x="449263" y="173038"/>
            <a:ext cx="5911850" cy="4433887"/>
          </a:xfrm>
          <a:ln w="12700" cap="flat">
            <a:solidFill>
              <a:schemeClr val="tx1"/>
            </a:solidFill>
          </a:ln>
        </p:spPr>
      </p:sp>
      <p:sp>
        <p:nvSpPr>
          <p:cNvPr id="103428" name="Rectangle 3"/>
          <p:cNvSpPr>
            <a:spLocks noGrp="1" noChangeArrowheads="1"/>
          </p:cNvSpPr>
          <p:nvPr>
            <p:ph type="body" idx="1"/>
          </p:nvPr>
        </p:nvSpPr>
        <p:spPr>
          <a:xfrm>
            <a:off x="400050" y="4683125"/>
            <a:ext cx="5983288" cy="379571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8272" tIns="44137" rIns="88272" bIns="44137"/>
          <a:lstStyle/>
          <a:p>
            <a:pPr defTabSz="390525" eaLnBrk="1" hangingPunct="1">
              <a:spcBef>
                <a:spcPct val="0"/>
              </a:spcBef>
              <a:tabLst>
                <a:tab pos="452438" algn="l"/>
              </a:tabLst>
            </a:pPr>
            <a:r>
              <a:rPr lang="en-US" altLang="en-US" smtClean="0"/>
              <a:t>Using a Subquery</a:t>
            </a:r>
          </a:p>
          <a:p>
            <a:pPr marL="114300" lvl="1" defTabSz="390525" eaLnBrk="1" hangingPunct="1">
              <a:spcBef>
                <a:spcPct val="0"/>
              </a:spcBef>
              <a:tabLst>
                <a:tab pos="452438" algn="l"/>
              </a:tabLst>
            </a:pPr>
            <a:r>
              <a:rPr lang="en-US" altLang="en-US" smtClean="0"/>
              <a:t>In the example in the slide, the </a:t>
            </a:r>
            <a:r>
              <a:rPr lang="en-US" altLang="en-US" smtClean="0">
                <a:solidFill>
                  <a:srgbClr val="FC0128"/>
                </a:solidFill>
              </a:rPr>
              <a:t>inner query r</a:t>
            </a:r>
            <a:r>
              <a:rPr lang="en-US" altLang="en-US" smtClean="0"/>
              <a:t>eturns the salary of the employee with employee number 149. The </a:t>
            </a:r>
            <a:r>
              <a:rPr lang="en-US" altLang="en-US" smtClean="0">
                <a:solidFill>
                  <a:srgbClr val="FC0128"/>
                </a:solidFill>
              </a:rPr>
              <a:t>outer query </a:t>
            </a:r>
            <a:r>
              <a:rPr lang="en-US" altLang="en-US" smtClean="0"/>
              <a:t>uses the result of the inner query to display the names of all the employees who earn more than this amount.</a:t>
            </a:r>
          </a:p>
          <a:p>
            <a:pPr marL="114300" lvl="1" defTabSz="390525" eaLnBrk="1" hangingPunct="1">
              <a:spcBef>
                <a:spcPct val="0"/>
              </a:spcBef>
              <a:tabLst>
                <a:tab pos="452438" algn="l"/>
              </a:tabLst>
            </a:pPr>
            <a:r>
              <a:rPr lang="en-US" altLang="en-US" b="1" smtClean="0"/>
              <a:t>Example</a:t>
            </a:r>
          </a:p>
          <a:p>
            <a:pPr marL="114300" lvl="1" defTabSz="390525" eaLnBrk="1" hangingPunct="1">
              <a:tabLst>
                <a:tab pos="452438" algn="l"/>
              </a:tabLst>
            </a:pPr>
            <a:r>
              <a:rPr lang="en-US" altLang="en-US" smtClean="0"/>
              <a:t>Display the names of all employees who earn less than the average salary in the company.</a:t>
            </a:r>
          </a:p>
          <a:p>
            <a:pPr marL="114300" lvl="1" defTabSz="390525" eaLnBrk="1" hangingPunct="1">
              <a:tabLst>
                <a:tab pos="452438" algn="l"/>
              </a:tabLst>
            </a:pPr>
            <a:r>
              <a:rPr lang="en-US" altLang="en-US" smtClean="0">
                <a:latin typeface="Courier New" panose="02070309020205020404" pitchFamily="49" charset="0"/>
              </a:rPr>
              <a:t>   SELECT last_name, job_id, salary</a:t>
            </a:r>
          </a:p>
          <a:p>
            <a:pPr marL="114300" lvl="1" defTabSz="390525" eaLnBrk="1" hangingPunct="1">
              <a:spcBef>
                <a:spcPct val="0"/>
              </a:spcBef>
              <a:tabLst>
                <a:tab pos="452438" algn="l"/>
              </a:tabLst>
            </a:pPr>
            <a:r>
              <a:rPr lang="en-US" altLang="en-US" smtClean="0">
                <a:latin typeface="Courier New" panose="02070309020205020404" pitchFamily="49" charset="0"/>
              </a:rPr>
              <a:t>   FROM   employees</a:t>
            </a:r>
          </a:p>
          <a:p>
            <a:pPr marL="114300" lvl="1" defTabSz="390525" eaLnBrk="1" hangingPunct="1">
              <a:spcBef>
                <a:spcPct val="0"/>
              </a:spcBef>
              <a:tabLst>
                <a:tab pos="452438" algn="l"/>
              </a:tabLst>
            </a:pPr>
            <a:r>
              <a:rPr lang="en-US" altLang="en-US" smtClean="0">
                <a:latin typeface="Courier New" panose="02070309020205020404" pitchFamily="49" charset="0"/>
              </a:rPr>
              <a:t>   WHERE  salary &lt; (SELECT AVG(salary)</a:t>
            </a:r>
          </a:p>
          <a:p>
            <a:pPr marL="114300" lvl="1" defTabSz="390525" eaLnBrk="1" hangingPunct="1">
              <a:spcBef>
                <a:spcPct val="0"/>
              </a:spcBef>
              <a:tabLst>
                <a:tab pos="452438" algn="l"/>
              </a:tabLst>
            </a:pPr>
            <a:r>
              <a:rPr lang="en-US" altLang="en-US" smtClean="0">
                <a:latin typeface="Courier New" panose="02070309020205020404" pitchFamily="49" charset="0"/>
              </a:rPr>
              <a:t>                    FROM   employees);</a:t>
            </a:r>
            <a:endParaRPr lang="en-US" altLang="en-US" smtClean="0"/>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r>
              <a:rPr lang="en-US" altLang="en-US" smtClean="0">
                <a:solidFill>
                  <a:srgbClr val="0000FF"/>
                </a:solidFill>
              </a:rPr>
              <a:t>Instructor Note</a:t>
            </a:r>
          </a:p>
          <a:p>
            <a:pPr marL="114300" lvl="1" defTabSz="390525" eaLnBrk="1" hangingPunct="1">
              <a:tabLst>
                <a:tab pos="452438" algn="l"/>
              </a:tabLst>
            </a:pPr>
            <a:r>
              <a:rPr lang="en-US" altLang="en-US" smtClean="0">
                <a:solidFill>
                  <a:srgbClr val="0000FF"/>
                </a:solidFill>
              </a:rPr>
              <a:t>You can skip this slide if the students are already familiar with these concepts.</a:t>
            </a:r>
          </a:p>
        </p:txBody>
      </p:sp>
    </p:spTree>
    <p:extLst>
      <p:ext uri="{BB962C8B-B14F-4D97-AF65-F5344CB8AC3E}">
        <p14:creationId xmlns:p14="http://schemas.microsoft.com/office/powerpoint/2010/main" xmlns="" val="33874758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415</a:t>
            </a:fld>
            <a:endParaRPr lang="en-AU" dirty="0"/>
          </a:p>
        </p:txBody>
      </p:sp>
    </p:spTree>
    <p:extLst>
      <p:ext uri="{BB962C8B-B14F-4D97-AF65-F5344CB8AC3E}">
        <p14:creationId xmlns:p14="http://schemas.microsoft.com/office/powerpoint/2010/main" xmlns="" val="26737944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416</a:t>
            </a:fld>
            <a:endParaRPr lang="en-AU" dirty="0"/>
          </a:p>
        </p:txBody>
      </p:sp>
    </p:spTree>
    <p:extLst>
      <p:ext uri="{BB962C8B-B14F-4D97-AF65-F5344CB8AC3E}">
        <p14:creationId xmlns:p14="http://schemas.microsoft.com/office/powerpoint/2010/main" xmlns="" val="985728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417</a:t>
            </a:fld>
            <a:endParaRPr lang="en-AU" dirty="0"/>
          </a:p>
        </p:txBody>
      </p:sp>
    </p:spTree>
    <p:extLst>
      <p:ext uri="{BB962C8B-B14F-4D97-AF65-F5344CB8AC3E}">
        <p14:creationId xmlns:p14="http://schemas.microsoft.com/office/powerpoint/2010/main" xmlns="" val="28179627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418</a:t>
            </a:fld>
            <a:endParaRPr lang="en-AU" dirty="0"/>
          </a:p>
        </p:txBody>
      </p:sp>
    </p:spTree>
    <p:extLst>
      <p:ext uri="{BB962C8B-B14F-4D97-AF65-F5344CB8AC3E}">
        <p14:creationId xmlns:p14="http://schemas.microsoft.com/office/powerpoint/2010/main" xmlns="" val="26076257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p>
          <a:p>
            <a:endParaRPr lang="en-US" dirty="0" smtClean="0"/>
          </a:p>
          <a:p>
            <a:pPr marL="225994" indent="-225994">
              <a:buAutoNum type="arabicPeriod"/>
            </a:pPr>
            <a:r>
              <a:rPr lang="en-US" dirty="0" smtClean="0"/>
              <a:t>In this</a:t>
            </a:r>
            <a:r>
              <a:rPr lang="en-US" baseline="0" dirty="0" smtClean="0"/>
              <a:t> example a</a:t>
            </a:r>
            <a:r>
              <a:rPr lang="en-IN" dirty="0" smtClean="0"/>
              <a:t> Web form contains a </a:t>
            </a:r>
            <a:r>
              <a:rPr lang="en-IN" dirty="0" err="1" smtClean="0"/>
              <a:t>TextBox</a:t>
            </a:r>
            <a:r>
              <a:rPr lang="en-IN" dirty="0" smtClean="0"/>
              <a:t> server control, Label server control and a Button server control. </a:t>
            </a:r>
          </a:p>
          <a:p>
            <a:pPr marL="225994" indent="-225994">
              <a:buAutoNum type="arabicPeriod"/>
            </a:pPr>
            <a:r>
              <a:rPr lang="en-IN" dirty="0" smtClean="0"/>
              <a:t>Next to the text box, a </a:t>
            </a:r>
            <a:r>
              <a:rPr lang="en-IN" dirty="0" err="1" smtClean="0"/>
              <a:t>RequiredFieldValidator</a:t>
            </a:r>
            <a:r>
              <a:rPr lang="en-IN" dirty="0" smtClean="0"/>
              <a:t> server control is placed, whose job is to check whether user entered</a:t>
            </a:r>
            <a:r>
              <a:rPr lang="en-IN" baseline="0" dirty="0" smtClean="0"/>
              <a:t> any data in the text box or not.</a:t>
            </a:r>
            <a:endParaRPr lang="en-IN" dirty="0" smtClean="0"/>
          </a:p>
          <a:p>
            <a:pPr marL="225994" indent="-225994">
              <a:buAutoNum type="arabicPeriod"/>
            </a:pPr>
            <a:r>
              <a:rPr lang="en-US" dirty="0" smtClean="0"/>
              <a:t>When the</a:t>
            </a:r>
            <a:r>
              <a:rPr lang="en-US" baseline="0" dirty="0" smtClean="0"/>
              <a:t> page is run the user is expected to enter some text in the </a:t>
            </a:r>
            <a:r>
              <a:rPr lang="en-US" baseline="0" dirty="0" err="1" smtClean="0"/>
              <a:t>TextBox</a:t>
            </a:r>
            <a:r>
              <a:rPr lang="en-US" baseline="0" dirty="0" smtClean="0"/>
              <a:t> control</a:t>
            </a:r>
          </a:p>
          <a:p>
            <a:pPr marL="225994" indent="-225994">
              <a:buAutoNum type="arabicPeriod"/>
            </a:pPr>
            <a:r>
              <a:rPr lang="en-US" baseline="0" dirty="0" smtClean="0"/>
              <a:t>If the button is clicked without entering anything in the </a:t>
            </a:r>
            <a:r>
              <a:rPr lang="en-US" baseline="0" dirty="0" err="1" smtClean="0"/>
              <a:t>TextBox</a:t>
            </a:r>
            <a:r>
              <a:rPr lang="en-US" baseline="0" dirty="0" smtClean="0"/>
              <a:t> control, </a:t>
            </a:r>
            <a:r>
              <a:rPr lang="en-US" baseline="0" dirty="0" err="1" smtClean="0"/>
              <a:t>RequiredFieldValidator</a:t>
            </a:r>
            <a:r>
              <a:rPr lang="en-US" baseline="0" dirty="0" smtClean="0"/>
              <a:t> control will display the error message</a:t>
            </a:r>
          </a:p>
          <a:p>
            <a:pPr marL="225994" indent="-225994">
              <a:buAutoNum type="arabicPeriod"/>
            </a:pPr>
            <a:r>
              <a:rPr lang="en-US" baseline="0" dirty="0" smtClean="0"/>
              <a:t>Otherwise, the Label control displays the data entered in the text box control.</a:t>
            </a:r>
            <a:endParaRPr lang="en-IN" dirty="0"/>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419</a:t>
            </a:fld>
            <a:endParaRPr lang="en-AU" dirty="0"/>
          </a:p>
        </p:txBody>
      </p:sp>
    </p:spTree>
    <p:extLst>
      <p:ext uri="{BB962C8B-B14F-4D97-AF65-F5344CB8AC3E}">
        <p14:creationId xmlns:p14="http://schemas.microsoft.com/office/powerpoint/2010/main" xmlns="" val="3438454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420</a:t>
            </a:fld>
            <a:endParaRPr lang="en-AU" dirty="0"/>
          </a:p>
        </p:txBody>
      </p:sp>
    </p:spTree>
    <p:extLst>
      <p:ext uri="{BB962C8B-B14F-4D97-AF65-F5344CB8AC3E}">
        <p14:creationId xmlns:p14="http://schemas.microsoft.com/office/powerpoint/2010/main" xmlns="" val="18965524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421</a:t>
            </a:fld>
            <a:endParaRPr lang="en-AU" dirty="0"/>
          </a:p>
        </p:txBody>
      </p:sp>
    </p:spTree>
    <p:extLst>
      <p:ext uri="{BB962C8B-B14F-4D97-AF65-F5344CB8AC3E}">
        <p14:creationId xmlns:p14="http://schemas.microsoft.com/office/powerpoint/2010/main" xmlns="" val="42234420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p>
          <a:p>
            <a:endParaRPr lang="en-US" dirty="0" smtClean="0"/>
          </a:p>
          <a:p>
            <a:pPr marL="225994" indent="-225994">
              <a:buAutoNum type="arabicPeriod"/>
            </a:pPr>
            <a:r>
              <a:rPr lang="en-US" dirty="0" smtClean="0"/>
              <a:t>In this</a:t>
            </a:r>
            <a:r>
              <a:rPr lang="en-US" baseline="0" dirty="0" smtClean="0"/>
              <a:t> example a</a:t>
            </a:r>
            <a:r>
              <a:rPr lang="en-IN" dirty="0" smtClean="0"/>
              <a:t> Web form contains two </a:t>
            </a:r>
            <a:r>
              <a:rPr lang="en-IN" dirty="0" err="1" smtClean="0"/>
              <a:t>TextBox</a:t>
            </a:r>
            <a:r>
              <a:rPr lang="en-IN" dirty="0" smtClean="0"/>
              <a:t> server controls. One to accept a password and another</a:t>
            </a:r>
            <a:r>
              <a:rPr lang="en-IN" baseline="0" dirty="0" smtClean="0"/>
              <a:t> to retype the same password</a:t>
            </a:r>
            <a:r>
              <a:rPr lang="en-IN" dirty="0" smtClean="0"/>
              <a:t> from the user.</a:t>
            </a:r>
            <a:r>
              <a:rPr lang="en-IN" baseline="0" dirty="0" smtClean="0"/>
              <a:t> Also</a:t>
            </a:r>
            <a:r>
              <a:rPr lang="en-IN" dirty="0" smtClean="0"/>
              <a:t> a Button and a Label server control</a:t>
            </a:r>
            <a:r>
              <a:rPr lang="en-IN" baseline="0" dirty="0" smtClean="0"/>
              <a:t> are placed on the page</a:t>
            </a:r>
            <a:endParaRPr lang="en-IN" dirty="0" smtClean="0"/>
          </a:p>
          <a:p>
            <a:pPr marL="225994" indent="-225994">
              <a:buAutoNum type="arabicPeriod"/>
            </a:pPr>
            <a:r>
              <a:rPr lang="en-IN" dirty="0" smtClean="0"/>
              <a:t>Next to the second text box (for retyping the password), a </a:t>
            </a:r>
            <a:r>
              <a:rPr lang="en-IN" dirty="0" err="1" smtClean="0"/>
              <a:t>CompareValidator</a:t>
            </a:r>
            <a:r>
              <a:rPr lang="en-IN" dirty="0" smtClean="0"/>
              <a:t> server control is placed. It’s job</a:t>
            </a:r>
            <a:r>
              <a:rPr lang="en-IN" baseline="0" dirty="0" smtClean="0"/>
              <a:t> is to compare the password entered in the second text box with that of the first text box.</a:t>
            </a:r>
            <a:endParaRPr lang="en-IN" dirty="0" smtClean="0"/>
          </a:p>
          <a:p>
            <a:pPr marL="225994" indent="-225994">
              <a:buAutoNum type="arabicPeriod"/>
            </a:pPr>
            <a:r>
              <a:rPr lang="en-US" dirty="0" smtClean="0"/>
              <a:t>When the</a:t>
            </a:r>
            <a:r>
              <a:rPr lang="en-US" baseline="0" dirty="0" smtClean="0"/>
              <a:t> page is run the user is expected to enter same password in both the text boxes. </a:t>
            </a:r>
          </a:p>
          <a:p>
            <a:pPr marL="225994" indent="-225994">
              <a:buAutoNum type="arabicPeriod"/>
            </a:pPr>
            <a:r>
              <a:rPr lang="en-US" baseline="0" dirty="0" smtClean="0"/>
              <a:t>If user clicks the button after entering two different passwords in those text boxes, then </a:t>
            </a:r>
            <a:r>
              <a:rPr lang="en-US" baseline="0" dirty="0" err="1" smtClean="0"/>
              <a:t>CompareValidator</a:t>
            </a:r>
            <a:r>
              <a:rPr lang="en-US" baseline="0" dirty="0" smtClean="0"/>
              <a:t> control will display the error message</a:t>
            </a:r>
          </a:p>
          <a:p>
            <a:pPr marL="225994" indent="-225994">
              <a:buAutoNum type="arabicPeriod"/>
            </a:pPr>
            <a:r>
              <a:rPr lang="en-US" baseline="0" dirty="0" smtClean="0"/>
              <a:t>Otherwise Label control will display a message “</a:t>
            </a:r>
            <a:r>
              <a:rPr lang="en-IN" dirty="0" smtClean="0"/>
              <a:t>Password match”</a:t>
            </a:r>
          </a:p>
          <a:p>
            <a:endParaRPr lang="en-IN" dirty="0"/>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422</a:t>
            </a:fld>
            <a:endParaRPr lang="en-AU" dirty="0"/>
          </a:p>
        </p:txBody>
      </p:sp>
    </p:spTree>
    <p:extLst>
      <p:ext uri="{BB962C8B-B14F-4D97-AF65-F5344CB8AC3E}">
        <p14:creationId xmlns:p14="http://schemas.microsoft.com/office/powerpoint/2010/main" xmlns="" val="17852356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423</a:t>
            </a:fld>
            <a:endParaRPr lang="en-AU" dirty="0"/>
          </a:p>
        </p:txBody>
      </p:sp>
    </p:spTree>
    <p:extLst>
      <p:ext uri="{BB962C8B-B14F-4D97-AF65-F5344CB8AC3E}">
        <p14:creationId xmlns:p14="http://schemas.microsoft.com/office/powerpoint/2010/main" xmlns="" val="38101035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p>
          <a:p>
            <a:endParaRPr lang="en-US" dirty="0" smtClean="0"/>
          </a:p>
          <a:p>
            <a:pPr marL="225994" indent="-225994">
              <a:buAutoNum type="arabicPeriod"/>
            </a:pPr>
            <a:r>
              <a:rPr lang="en-US" dirty="0" smtClean="0"/>
              <a:t>In this</a:t>
            </a:r>
            <a:r>
              <a:rPr lang="en-US" baseline="0" dirty="0" smtClean="0"/>
              <a:t> example a</a:t>
            </a:r>
            <a:r>
              <a:rPr lang="en-IN" dirty="0" smtClean="0"/>
              <a:t> Web form contains a </a:t>
            </a:r>
            <a:r>
              <a:rPr lang="en-IN" dirty="0" err="1" smtClean="0"/>
              <a:t>TextBox</a:t>
            </a:r>
            <a:r>
              <a:rPr lang="en-IN" dirty="0" smtClean="0"/>
              <a:t> server control, a Button server control and a Label server control. </a:t>
            </a:r>
          </a:p>
          <a:p>
            <a:pPr marL="225994" indent="-225994">
              <a:buAutoNum type="arabicPeriod"/>
            </a:pPr>
            <a:r>
              <a:rPr lang="en-IN" dirty="0" smtClean="0"/>
              <a:t>Next to the text box, a </a:t>
            </a:r>
            <a:r>
              <a:rPr lang="en-IN" dirty="0" err="1" smtClean="0"/>
              <a:t>RangeValidator</a:t>
            </a:r>
            <a:r>
              <a:rPr lang="en-IN" dirty="0" smtClean="0"/>
              <a:t> server control is placed, whose job is to check</a:t>
            </a:r>
            <a:r>
              <a:rPr lang="en-IN" baseline="0" dirty="0" smtClean="0"/>
              <a:t> whether the age entered by the user falls between 30 and 40 or not.</a:t>
            </a:r>
            <a:endParaRPr lang="en-IN" dirty="0" smtClean="0"/>
          </a:p>
          <a:p>
            <a:pPr marL="225994" indent="-225994">
              <a:buAutoNum type="arabicPeriod"/>
            </a:pPr>
            <a:r>
              <a:rPr lang="en-US" dirty="0" smtClean="0"/>
              <a:t>When the</a:t>
            </a:r>
            <a:r>
              <a:rPr lang="en-US" baseline="0" dirty="0" smtClean="0"/>
              <a:t> page is run the user is expected to enter age between 30 and 40 and not outside the mentioned range in the </a:t>
            </a:r>
            <a:r>
              <a:rPr lang="en-US" baseline="0" dirty="0" err="1" smtClean="0"/>
              <a:t>TextBox</a:t>
            </a:r>
            <a:r>
              <a:rPr lang="en-US" baseline="0" dirty="0" smtClean="0"/>
              <a:t> control</a:t>
            </a:r>
          </a:p>
          <a:p>
            <a:pPr marL="225994" indent="-225994">
              <a:buAutoNum type="arabicPeriod"/>
            </a:pPr>
            <a:r>
              <a:rPr lang="en-US" baseline="0" dirty="0" smtClean="0"/>
              <a:t>If the user button clicks the button, after entering an age, which falls outside the mentioned range, in the </a:t>
            </a:r>
            <a:r>
              <a:rPr lang="en-US" baseline="0" dirty="0" err="1" smtClean="0"/>
              <a:t>TextBox</a:t>
            </a:r>
            <a:r>
              <a:rPr lang="en-US" baseline="0" dirty="0" smtClean="0"/>
              <a:t> control, </a:t>
            </a:r>
            <a:r>
              <a:rPr lang="en-US" baseline="0" dirty="0" err="1" smtClean="0"/>
              <a:t>RangeValidator</a:t>
            </a:r>
            <a:r>
              <a:rPr lang="en-US" baseline="0" dirty="0" smtClean="0"/>
              <a:t> control will display the error message</a:t>
            </a:r>
          </a:p>
          <a:p>
            <a:pPr marL="225994" indent="-225994">
              <a:buAutoNum type="arabicPeriod"/>
            </a:pPr>
            <a:r>
              <a:rPr lang="en-US" baseline="0" dirty="0" smtClean="0"/>
              <a:t>Otherwise Label control will display “VALID PAGE”.</a:t>
            </a:r>
            <a:endParaRPr lang="en-IN" dirty="0" smtClean="0"/>
          </a:p>
          <a:p>
            <a:endParaRPr lang="en-US" dirty="0" smtClean="0"/>
          </a:p>
          <a:p>
            <a:endParaRPr lang="en-IN" dirty="0"/>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424</a:t>
            </a:fld>
            <a:endParaRPr lang="en-AU" dirty="0"/>
          </a:p>
        </p:txBody>
      </p:sp>
    </p:spTree>
    <p:extLst>
      <p:ext uri="{BB962C8B-B14F-4D97-AF65-F5344CB8AC3E}">
        <p14:creationId xmlns:p14="http://schemas.microsoft.com/office/powerpoint/2010/main" xmlns="" val="2803717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D5A4105-26FC-468F-986D-211A07BE7348}" type="slidenum">
              <a:rPr lang="en-US" altLang="en-US">
                <a:solidFill>
                  <a:srgbClr val="000000"/>
                </a:solidFill>
              </a:rPr>
              <a:pPr eaLnBrk="1" hangingPunct="1"/>
              <a:t>120</a:t>
            </a:fld>
            <a:endParaRPr lang="en-US" altLang="en-US">
              <a:solidFill>
                <a:srgbClr val="000000"/>
              </a:solidFill>
            </a:endParaRPr>
          </a:p>
        </p:txBody>
      </p:sp>
      <p:sp>
        <p:nvSpPr>
          <p:cNvPr id="104451" name="Rectangle 2"/>
          <p:cNvSpPr>
            <a:spLocks noGrp="1" noRot="1" noChangeAspect="1" noChangeArrowheads="1" noTextEdit="1"/>
          </p:cNvSpPr>
          <p:nvPr>
            <p:ph type="sldImg"/>
          </p:nvPr>
        </p:nvSpPr>
        <p:spPr>
          <a:xfrm>
            <a:off x="449263" y="173038"/>
            <a:ext cx="5911850" cy="4433887"/>
          </a:xfrm>
          <a:ln w="12700" cap="flat">
            <a:solidFill>
              <a:schemeClr val="tx1"/>
            </a:solidFill>
          </a:ln>
        </p:spPr>
      </p:sp>
      <p:sp>
        <p:nvSpPr>
          <p:cNvPr id="104452" name="Rectangle 3"/>
          <p:cNvSpPr>
            <a:spLocks noGrp="1" noChangeArrowheads="1"/>
          </p:cNvSpPr>
          <p:nvPr>
            <p:ph type="body" idx="1"/>
          </p:nvPr>
        </p:nvSpPr>
        <p:spPr>
          <a:xfrm>
            <a:off x="400050" y="4683125"/>
            <a:ext cx="5983288" cy="379571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8272" tIns="44137" rIns="88272" bIns="44137"/>
          <a:lstStyle/>
          <a:p>
            <a:pPr defTabSz="390525" eaLnBrk="1" hangingPunct="1">
              <a:spcBef>
                <a:spcPct val="0"/>
              </a:spcBef>
              <a:tabLst>
                <a:tab pos="452438" algn="l"/>
              </a:tabLst>
            </a:pPr>
            <a:r>
              <a:rPr lang="en-US" altLang="en-US" smtClean="0"/>
              <a:t>Using a Subquery</a:t>
            </a:r>
          </a:p>
          <a:p>
            <a:pPr marL="114300" lvl="1" defTabSz="390525" eaLnBrk="1" hangingPunct="1">
              <a:spcBef>
                <a:spcPct val="0"/>
              </a:spcBef>
              <a:tabLst>
                <a:tab pos="452438" algn="l"/>
              </a:tabLst>
            </a:pPr>
            <a:r>
              <a:rPr lang="en-US" altLang="en-US" smtClean="0"/>
              <a:t>In the example in the slide, the </a:t>
            </a:r>
            <a:r>
              <a:rPr lang="en-US" altLang="en-US" smtClean="0">
                <a:solidFill>
                  <a:srgbClr val="FC0128"/>
                </a:solidFill>
              </a:rPr>
              <a:t>inner query r</a:t>
            </a:r>
            <a:r>
              <a:rPr lang="en-US" altLang="en-US" smtClean="0"/>
              <a:t>eturns the salary of the employee with employee number 149. The </a:t>
            </a:r>
            <a:r>
              <a:rPr lang="en-US" altLang="en-US" smtClean="0">
                <a:solidFill>
                  <a:srgbClr val="FC0128"/>
                </a:solidFill>
              </a:rPr>
              <a:t>outer query </a:t>
            </a:r>
            <a:r>
              <a:rPr lang="en-US" altLang="en-US" smtClean="0"/>
              <a:t>uses the result of the inner query to display the names of all the employees who earn more than this amount.</a:t>
            </a:r>
          </a:p>
          <a:p>
            <a:pPr marL="114300" lvl="1" defTabSz="390525" eaLnBrk="1" hangingPunct="1">
              <a:spcBef>
                <a:spcPct val="0"/>
              </a:spcBef>
              <a:tabLst>
                <a:tab pos="452438" algn="l"/>
              </a:tabLst>
            </a:pPr>
            <a:r>
              <a:rPr lang="en-US" altLang="en-US" b="1" smtClean="0"/>
              <a:t>Example</a:t>
            </a:r>
          </a:p>
          <a:p>
            <a:pPr marL="114300" lvl="1" defTabSz="390525" eaLnBrk="1" hangingPunct="1">
              <a:tabLst>
                <a:tab pos="452438" algn="l"/>
              </a:tabLst>
            </a:pPr>
            <a:r>
              <a:rPr lang="en-US" altLang="en-US" smtClean="0"/>
              <a:t>Display the names of all employees who earn less than the average salary in the company.</a:t>
            </a:r>
          </a:p>
          <a:p>
            <a:pPr marL="114300" lvl="1" defTabSz="390525" eaLnBrk="1" hangingPunct="1">
              <a:tabLst>
                <a:tab pos="452438" algn="l"/>
              </a:tabLst>
            </a:pPr>
            <a:r>
              <a:rPr lang="en-US" altLang="en-US" smtClean="0">
                <a:latin typeface="Courier New" panose="02070309020205020404" pitchFamily="49" charset="0"/>
              </a:rPr>
              <a:t>   SELECT last_name, job_id, salary</a:t>
            </a:r>
          </a:p>
          <a:p>
            <a:pPr marL="114300" lvl="1" defTabSz="390525" eaLnBrk="1" hangingPunct="1">
              <a:spcBef>
                <a:spcPct val="0"/>
              </a:spcBef>
              <a:tabLst>
                <a:tab pos="452438" algn="l"/>
              </a:tabLst>
            </a:pPr>
            <a:r>
              <a:rPr lang="en-US" altLang="en-US" smtClean="0">
                <a:latin typeface="Courier New" panose="02070309020205020404" pitchFamily="49" charset="0"/>
              </a:rPr>
              <a:t>   FROM   employees</a:t>
            </a:r>
          </a:p>
          <a:p>
            <a:pPr marL="114300" lvl="1" defTabSz="390525" eaLnBrk="1" hangingPunct="1">
              <a:spcBef>
                <a:spcPct val="0"/>
              </a:spcBef>
              <a:tabLst>
                <a:tab pos="452438" algn="l"/>
              </a:tabLst>
            </a:pPr>
            <a:r>
              <a:rPr lang="en-US" altLang="en-US" smtClean="0">
                <a:latin typeface="Courier New" panose="02070309020205020404" pitchFamily="49" charset="0"/>
              </a:rPr>
              <a:t>   WHERE  salary &lt; (SELECT AVG(salary)</a:t>
            </a:r>
          </a:p>
          <a:p>
            <a:pPr marL="114300" lvl="1" defTabSz="390525" eaLnBrk="1" hangingPunct="1">
              <a:spcBef>
                <a:spcPct val="0"/>
              </a:spcBef>
              <a:tabLst>
                <a:tab pos="452438" algn="l"/>
              </a:tabLst>
            </a:pPr>
            <a:r>
              <a:rPr lang="en-US" altLang="en-US" smtClean="0">
                <a:latin typeface="Courier New" panose="02070309020205020404" pitchFamily="49" charset="0"/>
              </a:rPr>
              <a:t>                    FROM   employees);</a:t>
            </a:r>
            <a:endParaRPr lang="en-US" altLang="en-US" smtClean="0"/>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r>
              <a:rPr lang="en-US" altLang="en-US" smtClean="0">
                <a:solidFill>
                  <a:srgbClr val="0000FF"/>
                </a:solidFill>
              </a:rPr>
              <a:t>Instructor Note</a:t>
            </a:r>
          </a:p>
          <a:p>
            <a:pPr marL="114300" lvl="1" defTabSz="390525" eaLnBrk="1" hangingPunct="1">
              <a:tabLst>
                <a:tab pos="452438" algn="l"/>
              </a:tabLst>
            </a:pPr>
            <a:r>
              <a:rPr lang="en-US" altLang="en-US" smtClean="0">
                <a:solidFill>
                  <a:srgbClr val="0000FF"/>
                </a:solidFill>
              </a:rPr>
              <a:t>You can skip this slide if the students are already familiar with these concepts.</a:t>
            </a:r>
          </a:p>
        </p:txBody>
      </p:sp>
    </p:spTree>
    <p:extLst>
      <p:ext uri="{BB962C8B-B14F-4D97-AF65-F5344CB8AC3E}">
        <p14:creationId xmlns:p14="http://schemas.microsoft.com/office/powerpoint/2010/main" xmlns="" val="39173227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425</a:t>
            </a:fld>
            <a:endParaRPr lang="en-AU" dirty="0"/>
          </a:p>
        </p:txBody>
      </p:sp>
    </p:spTree>
    <p:extLst>
      <p:ext uri="{BB962C8B-B14F-4D97-AF65-F5344CB8AC3E}">
        <p14:creationId xmlns:p14="http://schemas.microsoft.com/office/powerpoint/2010/main" xmlns="" val="36323218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426</a:t>
            </a:fld>
            <a:endParaRPr lang="en-AU" dirty="0"/>
          </a:p>
        </p:txBody>
      </p:sp>
    </p:spTree>
    <p:extLst>
      <p:ext uri="{BB962C8B-B14F-4D97-AF65-F5344CB8AC3E}">
        <p14:creationId xmlns:p14="http://schemas.microsoft.com/office/powerpoint/2010/main" xmlns="" val="26406584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p>
          <a:p>
            <a:endParaRPr lang="en-US" dirty="0" smtClean="0"/>
          </a:p>
          <a:p>
            <a:pPr marL="225994" indent="-225994">
              <a:buAutoNum type="arabicPeriod"/>
            </a:pPr>
            <a:r>
              <a:rPr lang="en-US" dirty="0" smtClean="0"/>
              <a:t>In this</a:t>
            </a:r>
            <a:r>
              <a:rPr lang="en-US" baseline="0" dirty="0" smtClean="0"/>
              <a:t> example a</a:t>
            </a:r>
            <a:r>
              <a:rPr lang="en-IN" dirty="0" smtClean="0"/>
              <a:t> Web form contains a </a:t>
            </a:r>
            <a:r>
              <a:rPr lang="en-IN" dirty="0" err="1" smtClean="0"/>
              <a:t>TextBox</a:t>
            </a:r>
            <a:r>
              <a:rPr lang="en-IN" dirty="0" smtClean="0"/>
              <a:t> server control to accept</a:t>
            </a:r>
            <a:r>
              <a:rPr lang="en-IN" baseline="0" dirty="0" smtClean="0"/>
              <a:t> an user id</a:t>
            </a:r>
            <a:r>
              <a:rPr lang="en-IN" dirty="0" smtClean="0"/>
              <a:t>, Label server control and a Button server control. </a:t>
            </a:r>
          </a:p>
          <a:p>
            <a:pPr marL="225994" indent="-225994">
              <a:buAutoNum type="arabicPeriod"/>
            </a:pPr>
            <a:r>
              <a:rPr lang="en-IN" dirty="0" smtClean="0"/>
              <a:t>Next to the text box, a </a:t>
            </a:r>
            <a:r>
              <a:rPr lang="en-IN" dirty="0" err="1" smtClean="0"/>
              <a:t>RegularExpressionValidator</a:t>
            </a:r>
            <a:r>
              <a:rPr lang="en-IN" baseline="0" dirty="0" smtClean="0"/>
              <a:t> </a:t>
            </a:r>
            <a:r>
              <a:rPr lang="en-IN" dirty="0" smtClean="0"/>
              <a:t>server control is placed, whose job is to check whether user entered</a:t>
            </a:r>
            <a:r>
              <a:rPr lang="en-IN" baseline="0" dirty="0" smtClean="0"/>
              <a:t> user id is in the email address format or not</a:t>
            </a:r>
            <a:endParaRPr lang="en-IN" dirty="0" smtClean="0"/>
          </a:p>
          <a:p>
            <a:pPr marL="225994" indent="-225994">
              <a:buAutoNum type="arabicPeriod"/>
            </a:pPr>
            <a:r>
              <a:rPr lang="en-US" dirty="0" smtClean="0"/>
              <a:t>When the</a:t>
            </a:r>
            <a:r>
              <a:rPr lang="en-US" baseline="0" dirty="0" smtClean="0"/>
              <a:t> page is run the user is expected to enter user id in the </a:t>
            </a:r>
            <a:r>
              <a:rPr lang="en-US" baseline="0" dirty="0" err="1" smtClean="0"/>
              <a:t>TextBox</a:t>
            </a:r>
            <a:r>
              <a:rPr lang="en-US" baseline="0" dirty="0" smtClean="0"/>
              <a:t> control</a:t>
            </a:r>
          </a:p>
          <a:p>
            <a:pPr marL="225994" indent="-225994">
              <a:buAutoNum type="arabicPeriod"/>
            </a:pPr>
            <a:r>
              <a:rPr lang="en-US" baseline="0" dirty="0" smtClean="0"/>
              <a:t>If user clicks the button after an user id, which does not match the email address format, in the </a:t>
            </a:r>
            <a:r>
              <a:rPr lang="en-US" baseline="0" dirty="0" err="1" smtClean="0"/>
              <a:t>TextBox</a:t>
            </a:r>
            <a:r>
              <a:rPr lang="en-US" baseline="0" dirty="0" smtClean="0"/>
              <a:t> control, </a:t>
            </a:r>
            <a:r>
              <a:rPr lang="en-US" baseline="0" dirty="0" err="1" smtClean="0"/>
              <a:t>RegularExpressionValidatorValidator</a:t>
            </a:r>
            <a:r>
              <a:rPr lang="en-US" baseline="0" dirty="0" smtClean="0"/>
              <a:t> control will display the error message</a:t>
            </a:r>
          </a:p>
          <a:p>
            <a:pPr marL="225994" indent="-225994">
              <a:buAutoNum type="arabicPeriod"/>
            </a:pPr>
            <a:r>
              <a:rPr lang="en-US" baseline="0" dirty="0" smtClean="0"/>
              <a:t>Otherwise, the Label control displays a message, “Thanks for entering email address…”.</a:t>
            </a:r>
            <a:endParaRPr lang="en-IN" dirty="0" smtClean="0"/>
          </a:p>
          <a:p>
            <a:endParaRPr lang="en-IN" dirty="0"/>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427</a:t>
            </a:fld>
            <a:endParaRPr lang="en-AU" dirty="0"/>
          </a:p>
        </p:txBody>
      </p:sp>
    </p:spTree>
    <p:extLst>
      <p:ext uri="{BB962C8B-B14F-4D97-AF65-F5344CB8AC3E}">
        <p14:creationId xmlns:p14="http://schemas.microsoft.com/office/powerpoint/2010/main" xmlns="" val="12534331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428</a:t>
            </a:fld>
            <a:endParaRPr lang="en-AU" dirty="0"/>
          </a:p>
        </p:txBody>
      </p:sp>
    </p:spTree>
    <p:extLst>
      <p:ext uri="{BB962C8B-B14F-4D97-AF65-F5344CB8AC3E}">
        <p14:creationId xmlns:p14="http://schemas.microsoft.com/office/powerpoint/2010/main" xmlns="" val="8422411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429</a:t>
            </a:fld>
            <a:endParaRPr lang="en-AU" dirty="0"/>
          </a:p>
        </p:txBody>
      </p:sp>
    </p:spTree>
    <p:extLst>
      <p:ext uri="{BB962C8B-B14F-4D97-AF65-F5344CB8AC3E}">
        <p14:creationId xmlns:p14="http://schemas.microsoft.com/office/powerpoint/2010/main" xmlns="" val="17088461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p>
          <a:p>
            <a:endParaRPr lang="en-US" dirty="0" smtClean="0"/>
          </a:p>
          <a:p>
            <a:pPr marL="225994" indent="-225994">
              <a:buAutoNum type="arabicPeriod"/>
            </a:pPr>
            <a:r>
              <a:rPr lang="en-US" dirty="0" smtClean="0"/>
              <a:t>In this</a:t>
            </a:r>
            <a:r>
              <a:rPr lang="en-US" baseline="0" dirty="0" smtClean="0"/>
              <a:t> example a</a:t>
            </a:r>
            <a:r>
              <a:rPr lang="en-IN" dirty="0" smtClean="0"/>
              <a:t> Web form contains a </a:t>
            </a:r>
            <a:r>
              <a:rPr lang="en-IN" dirty="0" err="1" smtClean="0"/>
              <a:t>TextBox</a:t>
            </a:r>
            <a:r>
              <a:rPr lang="en-IN" dirty="0" smtClean="0"/>
              <a:t> server control to accept</a:t>
            </a:r>
            <a:r>
              <a:rPr lang="en-IN" baseline="0" dirty="0" smtClean="0"/>
              <a:t> a number</a:t>
            </a:r>
            <a:r>
              <a:rPr lang="en-IN" dirty="0" smtClean="0"/>
              <a:t>, Label server control and a Button server control. </a:t>
            </a:r>
          </a:p>
          <a:p>
            <a:pPr marL="225994" indent="-225994">
              <a:buAutoNum type="arabicPeriod"/>
            </a:pPr>
            <a:r>
              <a:rPr lang="en-IN" dirty="0" smtClean="0"/>
              <a:t>Next to the text box, </a:t>
            </a:r>
            <a:r>
              <a:rPr lang="en-IN" dirty="0" err="1" smtClean="0"/>
              <a:t>CustomValidator</a:t>
            </a:r>
            <a:r>
              <a:rPr lang="en-IN" dirty="0" smtClean="0"/>
              <a:t> server control is placed, whose job is to check whether user entered</a:t>
            </a:r>
            <a:r>
              <a:rPr lang="en-IN" baseline="0" dirty="0" smtClean="0"/>
              <a:t> number is divisible by 5 or not</a:t>
            </a:r>
            <a:endParaRPr lang="en-IN" dirty="0" smtClean="0"/>
          </a:p>
          <a:p>
            <a:pPr marL="225994" indent="-225994">
              <a:buAutoNum type="arabicPeriod"/>
            </a:pPr>
            <a:r>
              <a:rPr lang="en-US" dirty="0" smtClean="0"/>
              <a:t>When the</a:t>
            </a:r>
            <a:r>
              <a:rPr lang="en-US" baseline="0" dirty="0" smtClean="0"/>
              <a:t> page is run the user is expected to enter a number in the </a:t>
            </a:r>
            <a:r>
              <a:rPr lang="en-US" baseline="0" dirty="0" err="1" smtClean="0"/>
              <a:t>TextBox</a:t>
            </a:r>
            <a:r>
              <a:rPr lang="en-US" baseline="0" dirty="0" smtClean="0"/>
              <a:t> control</a:t>
            </a:r>
          </a:p>
          <a:p>
            <a:pPr marL="225994" indent="-225994">
              <a:buAutoNum type="arabicPeriod"/>
            </a:pPr>
            <a:r>
              <a:rPr lang="en-US" baseline="0" dirty="0" smtClean="0"/>
              <a:t>If user clicks the button after entering any number, which is not divisible by 5, in the </a:t>
            </a:r>
            <a:r>
              <a:rPr lang="en-US" baseline="0" dirty="0" err="1" smtClean="0"/>
              <a:t>TextBox</a:t>
            </a:r>
            <a:r>
              <a:rPr lang="en-US" baseline="0" dirty="0" smtClean="0"/>
              <a:t> control, </a:t>
            </a:r>
            <a:r>
              <a:rPr lang="en-US" baseline="0" dirty="0" err="1" smtClean="0"/>
              <a:t>CustomValidatorValidator</a:t>
            </a:r>
            <a:r>
              <a:rPr lang="en-US" baseline="0" dirty="0" smtClean="0"/>
              <a:t> control will display the error message</a:t>
            </a:r>
          </a:p>
          <a:p>
            <a:pPr marL="225994" indent="-225994">
              <a:buAutoNum type="arabicPeriod"/>
            </a:pPr>
            <a:r>
              <a:rPr lang="en-US" baseline="0" dirty="0" smtClean="0"/>
              <a:t>Otherwise, the Label control displays a message, “VALID NUMBER..”</a:t>
            </a:r>
          </a:p>
          <a:p>
            <a:pPr marL="225994" indent="-225994">
              <a:buAutoNum type="arabicPeriod"/>
            </a:pPr>
            <a:r>
              <a:rPr lang="en-US" baseline="0" dirty="0" smtClean="0"/>
              <a:t>In this case, the custom validation code has been written in JavaScript in Source part of the .</a:t>
            </a:r>
            <a:r>
              <a:rPr lang="en-US" baseline="0" dirty="0" err="1" smtClean="0"/>
              <a:t>aspx</a:t>
            </a:r>
            <a:r>
              <a:rPr lang="en-US" baseline="0" dirty="0" smtClean="0"/>
              <a:t> file.</a:t>
            </a:r>
          </a:p>
          <a:p>
            <a:pPr marL="225994" indent="-225994">
              <a:buAutoNum type="arabicPeriod"/>
            </a:pPr>
            <a:r>
              <a:rPr lang="en-US" b="1" baseline="0" dirty="0" err="1" smtClean="0"/>
              <a:t>ClientValidationFunction</a:t>
            </a:r>
            <a:r>
              <a:rPr lang="en-US" baseline="0" dirty="0" smtClean="0"/>
              <a:t> property of </a:t>
            </a:r>
            <a:r>
              <a:rPr lang="en-US" baseline="0" dirty="0" err="1" smtClean="0"/>
              <a:t>CustomValidator</a:t>
            </a:r>
            <a:r>
              <a:rPr lang="en-US" baseline="0" dirty="0" smtClean="0"/>
              <a:t> control is used to accept the JavaScript function name.</a:t>
            </a:r>
          </a:p>
          <a:p>
            <a:pPr marL="225994" indent="-225994">
              <a:buAutoNum type="arabicPeriod"/>
            </a:pPr>
            <a:r>
              <a:rPr lang="en-US" baseline="0" dirty="0" smtClean="0"/>
              <a:t>When the submit button is clicked, even before page submission, the JavaScript method is called by the </a:t>
            </a:r>
            <a:r>
              <a:rPr lang="en-US" baseline="0" dirty="0" err="1" smtClean="0"/>
              <a:t>CustomValidator</a:t>
            </a:r>
            <a:r>
              <a:rPr lang="en-US" baseline="0" dirty="0" smtClean="0"/>
              <a:t> control and validation is done on the text box control. </a:t>
            </a:r>
          </a:p>
          <a:p>
            <a:pPr marL="225994" indent="-225994">
              <a:buAutoNum type="arabicPeriod"/>
            </a:pPr>
            <a:r>
              <a:rPr lang="en-US" baseline="0" dirty="0" smtClean="0"/>
              <a:t>If validation fails, then the page is not submitted to the server.</a:t>
            </a:r>
          </a:p>
          <a:p>
            <a:pPr marL="225994" indent="-225994"/>
            <a:endParaRPr lang="en-IN" dirty="0" smtClean="0"/>
          </a:p>
          <a:p>
            <a:endParaRPr lang="en-IN" dirty="0"/>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430</a:t>
            </a:fld>
            <a:endParaRPr lang="en-AU" dirty="0"/>
          </a:p>
        </p:txBody>
      </p:sp>
    </p:spTree>
    <p:extLst>
      <p:ext uri="{BB962C8B-B14F-4D97-AF65-F5344CB8AC3E}">
        <p14:creationId xmlns:p14="http://schemas.microsoft.com/office/powerpoint/2010/main" xmlns="" val="24331846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Note:</a:t>
            </a:r>
          </a:p>
          <a:p>
            <a:endParaRPr lang="en-US" dirty="0" smtClean="0"/>
          </a:p>
          <a:p>
            <a:pPr marL="225994" indent="-225994">
              <a:buAutoNum type="arabicPeriod"/>
            </a:pPr>
            <a:r>
              <a:rPr lang="en-US" dirty="0" smtClean="0"/>
              <a:t>In this</a:t>
            </a:r>
            <a:r>
              <a:rPr lang="en-US" baseline="0" dirty="0" smtClean="0"/>
              <a:t> example a</a:t>
            </a:r>
            <a:r>
              <a:rPr lang="en-IN" dirty="0" smtClean="0"/>
              <a:t> Web form contains a </a:t>
            </a:r>
            <a:r>
              <a:rPr lang="en-IN" dirty="0" err="1" smtClean="0"/>
              <a:t>TextBox</a:t>
            </a:r>
            <a:r>
              <a:rPr lang="en-IN" dirty="0" smtClean="0"/>
              <a:t> server control to accept</a:t>
            </a:r>
            <a:r>
              <a:rPr lang="en-IN" baseline="0" dirty="0" smtClean="0"/>
              <a:t> a number</a:t>
            </a:r>
            <a:r>
              <a:rPr lang="en-IN" dirty="0" smtClean="0"/>
              <a:t>, Label server control and a Button server control. </a:t>
            </a:r>
          </a:p>
          <a:p>
            <a:pPr marL="225994" indent="-225994">
              <a:buAutoNum type="arabicPeriod"/>
            </a:pPr>
            <a:r>
              <a:rPr lang="en-IN" dirty="0" smtClean="0"/>
              <a:t>Next to the text box, </a:t>
            </a:r>
            <a:r>
              <a:rPr lang="en-IN" dirty="0" err="1" smtClean="0"/>
              <a:t>CustomValidator</a:t>
            </a:r>
            <a:r>
              <a:rPr lang="en-IN" dirty="0" smtClean="0"/>
              <a:t> server control is placed, whose job is to check whether user entered</a:t>
            </a:r>
            <a:r>
              <a:rPr lang="en-IN" baseline="0" dirty="0" smtClean="0"/>
              <a:t> number is divisible by 5 or not</a:t>
            </a:r>
            <a:endParaRPr lang="en-IN" dirty="0" smtClean="0"/>
          </a:p>
          <a:p>
            <a:pPr marL="225994" indent="-225994">
              <a:buAutoNum type="arabicPeriod"/>
            </a:pPr>
            <a:r>
              <a:rPr lang="en-US" dirty="0" smtClean="0"/>
              <a:t>When the</a:t>
            </a:r>
            <a:r>
              <a:rPr lang="en-US" baseline="0" dirty="0" smtClean="0"/>
              <a:t> page is run the user is expected to enter a number in the </a:t>
            </a:r>
            <a:r>
              <a:rPr lang="en-US" baseline="0" dirty="0" err="1" smtClean="0"/>
              <a:t>TextBox</a:t>
            </a:r>
            <a:r>
              <a:rPr lang="en-US" baseline="0" dirty="0" smtClean="0"/>
              <a:t> control</a:t>
            </a:r>
          </a:p>
          <a:p>
            <a:pPr marL="225994" indent="-225994">
              <a:buAutoNum type="arabicPeriod"/>
            </a:pPr>
            <a:r>
              <a:rPr lang="en-US" baseline="0" dirty="0" smtClean="0"/>
              <a:t>If user clicks the button after entering any number, which is not divisible by 5, in the </a:t>
            </a:r>
            <a:r>
              <a:rPr lang="en-US" baseline="0" dirty="0" err="1" smtClean="0"/>
              <a:t>TextBox</a:t>
            </a:r>
            <a:r>
              <a:rPr lang="en-US" baseline="0" dirty="0" smtClean="0"/>
              <a:t> control, </a:t>
            </a:r>
            <a:r>
              <a:rPr lang="en-US" baseline="0" dirty="0" err="1" smtClean="0"/>
              <a:t>CustomValidatorValidator</a:t>
            </a:r>
            <a:r>
              <a:rPr lang="en-US" baseline="0" dirty="0" smtClean="0"/>
              <a:t> control will display the error message</a:t>
            </a:r>
          </a:p>
          <a:p>
            <a:pPr marL="225994" indent="-225994">
              <a:buAutoNum type="arabicPeriod"/>
            </a:pPr>
            <a:r>
              <a:rPr lang="en-US" baseline="0" dirty="0" smtClean="0"/>
              <a:t>Otherwise, the Label control displays a message, “VALID NUMBER..”</a:t>
            </a:r>
          </a:p>
          <a:p>
            <a:pPr marL="225994" indent="-225994">
              <a:buAutoNum type="arabicPeriod"/>
            </a:pPr>
            <a:r>
              <a:rPr lang="en-US" baseline="0" dirty="0" smtClean="0"/>
              <a:t>In this case, the custom validation code has been written in server side C# code in Code-behind file (.</a:t>
            </a:r>
            <a:r>
              <a:rPr lang="en-US" baseline="0" dirty="0" err="1" smtClean="0"/>
              <a:t>aspx.cs</a:t>
            </a:r>
            <a:r>
              <a:rPr lang="en-US" baseline="0" dirty="0" smtClean="0"/>
              <a:t> file).</a:t>
            </a:r>
          </a:p>
          <a:p>
            <a:pPr marL="225994" indent="-225994">
              <a:buAutoNum type="arabicPeriod"/>
            </a:pPr>
            <a:r>
              <a:rPr lang="en-US" b="1" baseline="0" dirty="0" err="1" smtClean="0"/>
              <a:t>ServerValidate</a:t>
            </a:r>
            <a:r>
              <a:rPr lang="en-US" baseline="0" dirty="0" smtClean="0"/>
              <a:t> event of </a:t>
            </a:r>
            <a:r>
              <a:rPr lang="en-US" baseline="0" dirty="0" err="1" smtClean="0"/>
              <a:t>CustomValidator</a:t>
            </a:r>
            <a:r>
              <a:rPr lang="en-US" baseline="0" dirty="0" smtClean="0"/>
              <a:t> control has been handled by an event-handler, which accepts one argument of type </a:t>
            </a:r>
            <a:r>
              <a:rPr lang="en-US" b="1" baseline="0" dirty="0" err="1" smtClean="0"/>
              <a:t>ServerValidateEventArgs</a:t>
            </a:r>
            <a:r>
              <a:rPr lang="en-US" baseline="0" dirty="0" smtClean="0"/>
              <a:t> (inherited from </a:t>
            </a:r>
            <a:r>
              <a:rPr lang="en-US" b="1" baseline="0" dirty="0" err="1" smtClean="0"/>
              <a:t>EventArgs</a:t>
            </a:r>
            <a:r>
              <a:rPr lang="en-US" baseline="0" dirty="0" smtClean="0"/>
              <a:t> class). This class represents the argument (i.e., the number entered in the text box control) to be validated. It has a property </a:t>
            </a:r>
            <a:r>
              <a:rPr lang="en-US" b="1" baseline="0" dirty="0" smtClean="0"/>
              <a:t>Value</a:t>
            </a:r>
            <a:r>
              <a:rPr lang="en-US" baseline="0" dirty="0" smtClean="0"/>
              <a:t> to represent the argument to be validated and a property </a:t>
            </a:r>
            <a:r>
              <a:rPr lang="en-US" b="1" baseline="0" dirty="0" err="1" smtClean="0"/>
              <a:t>IsValid</a:t>
            </a:r>
            <a:r>
              <a:rPr lang="en-US" baseline="0" dirty="0" smtClean="0"/>
              <a:t> to check whether the argument is validated or not.</a:t>
            </a:r>
          </a:p>
          <a:p>
            <a:pPr marL="225994" indent="-225994">
              <a:buAutoNum type="arabicPeriod"/>
            </a:pPr>
            <a:r>
              <a:rPr lang="en-US" baseline="0" dirty="0" smtClean="0"/>
              <a:t>When the submit button is clicked, after page submission, the </a:t>
            </a:r>
            <a:r>
              <a:rPr lang="en-US" b="1" baseline="0" dirty="0" err="1" smtClean="0"/>
              <a:t>onServerValidate</a:t>
            </a:r>
            <a:r>
              <a:rPr lang="en-US" baseline="0" dirty="0" smtClean="0"/>
              <a:t> method invokes </a:t>
            </a:r>
            <a:r>
              <a:rPr lang="en-US" b="1" baseline="0" dirty="0" err="1" smtClean="0"/>
              <a:t>ServerValidate</a:t>
            </a:r>
            <a:r>
              <a:rPr lang="en-US" baseline="0" dirty="0" smtClean="0"/>
              <a:t> event of </a:t>
            </a:r>
            <a:r>
              <a:rPr lang="en-US" baseline="0" dirty="0" err="1" smtClean="0"/>
              <a:t>CustomValidator</a:t>
            </a:r>
            <a:r>
              <a:rPr lang="en-US" baseline="0" dirty="0" smtClean="0"/>
              <a:t> control and passes the number entered in the text box to the event handler and then validation is done on the text box control. </a:t>
            </a:r>
          </a:p>
          <a:p>
            <a:pPr marL="225994" indent="-225994">
              <a:buAutoNum type="arabicPeriod"/>
            </a:pPr>
            <a:r>
              <a:rPr lang="en-US" baseline="0" dirty="0" smtClean="0"/>
              <a:t>Validation has succeeded or not, is checked under Click event of the Button control, using </a:t>
            </a:r>
            <a:r>
              <a:rPr lang="en-US" b="1" baseline="0" dirty="0" err="1" smtClean="0"/>
              <a:t>IsValid</a:t>
            </a:r>
            <a:r>
              <a:rPr lang="en-US" baseline="0" dirty="0" smtClean="0"/>
              <a:t> property of the </a:t>
            </a:r>
            <a:r>
              <a:rPr lang="en-US" b="1" baseline="0" dirty="0" smtClean="0"/>
              <a:t>Page</a:t>
            </a:r>
            <a:r>
              <a:rPr lang="en-US" baseline="0" dirty="0" smtClean="0"/>
              <a:t> class.</a:t>
            </a:r>
          </a:p>
          <a:p>
            <a:pPr marL="225994" indent="-225994"/>
            <a:endParaRPr lang="en-IN" dirty="0" smtClean="0"/>
          </a:p>
          <a:p>
            <a:endParaRPr lang="en-IN" dirty="0" smtClean="0"/>
          </a:p>
          <a:p>
            <a:endParaRPr lang="en-IN" dirty="0"/>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431</a:t>
            </a:fld>
            <a:endParaRPr lang="en-AU" dirty="0"/>
          </a:p>
        </p:txBody>
      </p:sp>
    </p:spTree>
    <p:extLst>
      <p:ext uri="{BB962C8B-B14F-4D97-AF65-F5344CB8AC3E}">
        <p14:creationId xmlns:p14="http://schemas.microsoft.com/office/powerpoint/2010/main" xmlns="" val="36804236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432</a:t>
            </a:fld>
            <a:endParaRPr lang="en-AU" dirty="0"/>
          </a:p>
        </p:txBody>
      </p:sp>
    </p:spTree>
    <p:extLst>
      <p:ext uri="{BB962C8B-B14F-4D97-AF65-F5344CB8AC3E}">
        <p14:creationId xmlns:p14="http://schemas.microsoft.com/office/powerpoint/2010/main" xmlns="" val="12342134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433</a:t>
            </a:fld>
            <a:endParaRPr lang="en-AU" dirty="0"/>
          </a:p>
        </p:txBody>
      </p:sp>
    </p:spTree>
    <p:extLst>
      <p:ext uri="{BB962C8B-B14F-4D97-AF65-F5344CB8AC3E}">
        <p14:creationId xmlns:p14="http://schemas.microsoft.com/office/powerpoint/2010/main" xmlns="" val="13574720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p>
          <a:p>
            <a:endParaRPr lang="en-US" dirty="0" smtClean="0"/>
          </a:p>
          <a:p>
            <a:pPr marL="225994" indent="-225994">
              <a:buAutoNum type="arabicPeriod"/>
            </a:pPr>
            <a:r>
              <a:rPr lang="en-US" dirty="0" smtClean="0"/>
              <a:t>In this</a:t>
            </a:r>
            <a:r>
              <a:rPr lang="en-US" baseline="0" dirty="0" smtClean="0"/>
              <a:t> example a</a:t>
            </a:r>
            <a:r>
              <a:rPr lang="en-IN" dirty="0" smtClean="0"/>
              <a:t> Web form contains two </a:t>
            </a:r>
            <a:r>
              <a:rPr lang="en-IN" dirty="0" err="1" smtClean="0"/>
              <a:t>TextBox</a:t>
            </a:r>
            <a:r>
              <a:rPr lang="en-IN" dirty="0" smtClean="0"/>
              <a:t> server control to accept</a:t>
            </a:r>
            <a:r>
              <a:rPr lang="en-IN" baseline="0" dirty="0" smtClean="0"/>
              <a:t> </a:t>
            </a:r>
            <a:r>
              <a:rPr lang="en-IN" baseline="0" dirty="0" err="1" smtClean="0"/>
              <a:t>fisrt</a:t>
            </a:r>
            <a:r>
              <a:rPr lang="en-IN" baseline="0" dirty="0" smtClean="0"/>
              <a:t> name and last name of a person </a:t>
            </a:r>
            <a:r>
              <a:rPr lang="en-IN" dirty="0" smtClean="0"/>
              <a:t>and a Button server control. </a:t>
            </a:r>
          </a:p>
          <a:p>
            <a:pPr marL="225994" indent="-225994">
              <a:buAutoNum type="arabicPeriod"/>
            </a:pPr>
            <a:r>
              <a:rPr lang="en-IN" dirty="0" smtClean="0"/>
              <a:t>Next to the text boxes, two </a:t>
            </a:r>
            <a:r>
              <a:rPr lang="en-IN" dirty="0" err="1" smtClean="0"/>
              <a:t>RequiredFieldValidator</a:t>
            </a:r>
            <a:r>
              <a:rPr lang="en-IN" dirty="0" smtClean="0"/>
              <a:t> server controls are placed, whose job is to check whether user entered</a:t>
            </a:r>
            <a:r>
              <a:rPr lang="en-IN" baseline="0" dirty="0" smtClean="0"/>
              <a:t> anything in those text boxes or not.</a:t>
            </a:r>
          </a:p>
          <a:p>
            <a:pPr marL="225994" indent="-225994">
              <a:buAutoNum type="arabicPeriod"/>
            </a:pPr>
            <a:r>
              <a:rPr lang="en-US" baseline="0" dirty="0" smtClean="0"/>
              <a:t>Also, </a:t>
            </a:r>
            <a:r>
              <a:rPr lang="en-US" b="1" baseline="0" dirty="0" smtClean="0"/>
              <a:t>Text </a:t>
            </a:r>
            <a:r>
              <a:rPr lang="en-US" b="0" baseline="0" dirty="0" smtClean="0"/>
              <a:t>property of those two </a:t>
            </a:r>
            <a:r>
              <a:rPr lang="en-US" b="0" baseline="0" dirty="0" err="1" smtClean="0"/>
              <a:t>RequiredFieldValidator</a:t>
            </a:r>
            <a:r>
              <a:rPr lang="en-US" b="0" baseline="0" dirty="0" smtClean="0"/>
              <a:t> controls have been set to a special character (*), so that error messages are not directly displayed besides the text boxes.</a:t>
            </a:r>
          </a:p>
          <a:p>
            <a:pPr marL="225994" indent="-225994">
              <a:buAutoNum type="arabicPeriod"/>
            </a:pPr>
            <a:r>
              <a:rPr lang="en-US" b="0" baseline="0" dirty="0" smtClean="0"/>
              <a:t>A </a:t>
            </a:r>
            <a:r>
              <a:rPr lang="en-US" b="0" baseline="0" dirty="0" err="1" smtClean="0"/>
              <a:t>ValidationSummary</a:t>
            </a:r>
            <a:r>
              <a:rPr lang="en-US" b="0" baseline="0" dirty="0" smtClean="0"/>
              <a:t> control has been placed at the bottom of the page, to encapsulate all the error messages originating due to different validation failure.</a:t>
            </a:r>
            <a:endParaRPr lang="en-IN" b="1" dirty="0" smtClean="0"/>
          </a:p>
          <a:p>
            <a:pPr marL="225994" indent="-225994">
              <a:buAutoNum type="arabicPeriod"/>
            </a:pPr>
            <a:r>
              <a:rPr lang="en-US" dirty="0" smtClean="0"/>
              <a:t>When the</a:t>
            </a:r>
            <a:r>
              <a:rPr lang="en-US" baseline="0" dirty="0" smtClean="0"/>
              <a:t> page is run the user is expected to first and last names in those two </a:t>
            </a:r>
            <a:r>
              <a:rPr lang="en-US" baseline="0" dirty="0" err="1" smtClean="0"/>
              <a:t>TextBox</a:t>
            </a:r>
            <a:r>
              <a:rPr lang="en-US" baseline="0" dirty="0" smtClean="0"/>
              <a:t> controls</a:t>
            </a:r>
          </a:p>
          <a:p>
            <a:pPr marL="225994" indent="-225994">
              <a:buAutoNum type="arabicPeriod"/>
            </a:pPr>
            <a:r>
              <a:rPr lang="en-US" baseline="0" dirty="0" smtClean="0"/>
              <a:t>If user clicks the button without entering anything in those </a:t>
            </a:r>
            <a:r>
              <a:rPr lang="en-US" baseline="0" dirty="0" err="1" smtClean="0"/>
              <a:t>TextBox</a:t>
            </a:r>
            <a:r>
              <a:rPr lang="en-US" baseline="0" dirty="0" smtClean="0"/>
              <a:t> controls, </a:t>
            </a:r>
            <a:r>
              <a:rPr lang="en-US" baseline="0" dirty="0" err="1" smtClean="0"/>
              <a:t>RequiredValidator</a:t>
            </a:r>
            <a:r>
              <a:rPr lang="en-US" baseline="0" dirty="0" smtClean="0"/>
              <a:t> controls will display the special characters</a:t>
            </a:r>
          </a:p>
          <a:p>
            <a:pPr marL="225994" indent="-225994">
              <a:buAutoNum type="arabicPeriod"/>
            </a:pPr>
            <a:r>
              <a:rPr lang="en-US" baseline="0" dirty="0" smtClean="0"/>
              <a:t>And, </a:t>
            </a:r>
            <a:r>
              <a:rPr lang="en-US" baseline="0" dirty="0" err="1" smtClean="0"/>
              <a:t>ValidationSummary</a:t>
            </a:r>
            <a:r>
              <a:rPr lang="en-US" baseline="0" dirty="0" smtClean="0"/>
              <a:t> control will display both error messages supplied by </a:t>
            </a:r>
            <a:r>
              <a:rPr lang="en-US" baseline="0" dirty="0" err="1" smtClean="0"/>
              <a:t>RequiredFieldValidator</a:t>
            </a:r>
            <a:r>
              <a:rPr lang="en-US" baseline="0" dirty="0" smtClean="0"/>
              <a:t> controls.</a:t>
            </a:r>
          </a:p>
          <a:p>
            <a:pPr marL="225994" indent="-225994">
              <a:buAutoNum type="arabicPeriod"/>
            </a:pPr>
            <a:r>
              <a:rPr lang="en-US" baseline="0" dirty="0" smtClean="0"/>
              <a:t>In this case </a:t>
            </a:r>
            <a:r>
              <a:rPr lang="en-US" b="1" baseline="0" dirty="0" err="1" smtClean="0"/>
              <a:t>DisplayMode</a:t>
            </a:r>
            <a:r>
              <a:rPr lang="en-US" b="1" baseline="0" dirty="0" smtClean="0"/>
              <a:t> </a:t>
            </a:r>
            <a:r>
              <a:rPr lang="en-US" b="0" baseline="0" dirty="0" smtClean="0"/>
              <a:t> property of </a:t>
            </a:r>
            <a:r>
              <a:rPr lang="en-US" b="0" baseline="0" dirty="0" err="1" smtClean="0"/>
              <a:t>ValidationSummary</a:t>
            </a:r>
            <a:r>
              <a:rPr lang="en-US" b="0" baseline="0" dirty="0" smtClean="0"/>
              <a:t> control has been used to set the display style of those error messages for </a:t>
            </a:r>
            <a:r>
              <a:rPr lang="en-US" b="0" baseline="0" dirty="0" err="1" smtClean="0"/>
              <a:t>ValidationSummary</a:t>
            </a:r>
            <a:r>
              <a:rPr lang="en-US" b="0" baseline="0" dirty="0" smtClean="0"/>
              <a:t> control</a:t>
            </a:r>
          </a:p>
          <a:p>
            <a:pPr marL="225994" indent="-225994">
              <a:buAutoNum type="arabicPeriod"/>
            </a:pPr>
            <a:r>
              <a:rPr lang="en-US" b="0" baseline="0" dirty="0" smtClean="0"/>
              <a:t>Possible values of </a:t>
            </a:r>
            <a:r>
              <a:rPr lang="en-US" b="1" baseline="0" dirty="0" err="1" smtClean="0"/>
              <a:t>DisplayMode</a:t>
            </a:r>
            <a:r>
              <a:rPr lang="en-US" b="1" baseline="0" dirty="0" smtClean="0"/>
              <a:t>  </a:t>
            </a:r>
            <a:r>
              <a:rPr lang="en-US" b="0" baseline="0" dirty="0" smtClean="0"/>
              <a:t>property are </a:t>
            </a:r>
            <a:r>
              <a:rPr lang="en-US" b="1" baseline="0" dirty="0" smtClean="0"/>
              <a:t>“</a:t>
            </a:r>
            <a:r>
              <a:rPr lang="en-US" b="1" baseline="0" dirty="0" err="1" smtClean="0"/>
              <a:t>List”,”BulltedList</a:t>
            </a:r>
            <a:r>
              <a:rPr lang="en-US" b="1" baseline="0" dirty="0" smtClean="0"/>
              <a:t>” </a:t>
            </a:r>
            <a:r>
              <a:rPr lang="en-US" b="0" baseline="0" dirty="0" smtClean="0"/>
              <a:t>and </a:t>
            </a:r>
            <a:r>
              <a:rPr lang="en-US" b="1" baseline="0" dirty="0" smtClean="0"/>
              <a:t>“</a:t>
            </a:r>
            <a:r>
              <a:rPr lang="en-US" b="1" baseline="0" dirty="0" err="1" smtClean="0"/>
              <a:t>SingleParagraph</a:t>
            </a:r>
            <a:r>
              <a:rPr lang="en-US" b="1" baseline="0" dirty="0" smtClean="0"/>
              <a:t>”</a:t>
            </a:r>
            <a:r>
              <a:rPr lang="en-US" b="0" baseline="0" dirty="0" smtClean="0"/>
              <a:t>.</a:t>
            </a:r>
            <a:endParaRPr lang="en-US" baseline="0" dirty="0" smtClean="0"/>
          </a:p>
          <a:p>
            <a:endParaRPr lang="en-IN" dirty="0"/>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434</a:t>
            </a:fld>
            <a:endParaRPr lang="en-AU" dirty="0"/>
          </a:p>
        </p:txBody>
      </p:sp>
    </p:spTree>
    <p:extLst>
      <p:ext uri="{BB962C8B-B14F-4D97-AF65-F5344CB8AC3E}">
        <p14:creationId xmlns:p14="http://schemas.microsoft.com/office/powerpoint/2010/main" xmlns="" val="3620791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627EB04-281E-410B-82C9-7A77AC1C609D}" type="slidenum">
              <a:rPr lang="en-US" altLang="en-US">
                <a:solidFill>
                  <a:srgbClr val="000000"/>
                </a:solidFill>
              </a:rPr>
              <a:pPr eaLnBrk="1" hangingPunct="1"/>
              <a:t>121</a:t>
            </a:fld>
            <a:endParaRPr lang="en-US" altLang="en-US">
              <a:solidFill>
                <a:srgbClr val="000000"/>
              </a:solidFill>
            </a:endParaRPr>
          </a:p>
        </p:txBody>
      </p:sp>
      <p:sp>
        <p:nvSpPr>
          <p:cNvPr id="105475" name="Rectangle 2"/>
          <p:cNvSpPr>
            <a:spLocks noGrp="1" noRot="1" noChangeAspect="1" noChangeArrowheads="1" noTextEdit="1"/>
          </p:cNvSpPr>
          <p:nvPr>
            <p:ph type="sldImg"/>
          </p:nvPr>
        </p:nvSpPr>
        <p:spPr>
          <a:xfrm>
            <a:off x="449263" y="173038"/>
            <a:ext cx="5911850" cy="4433887"/>
          </a:xfrm>
          <a:ln w="12700" cap="flat">
            <a:solidFill>
              <a:schemeClr val="tx1"/>
            </a:solidFill>
          </a:ln>
        </p:spPr>
      </p:sp>
      <p:sp>
        <p:nvSpPr>
          <p:cNvPr id="105476" name="Rectangle 3"/>
          <p:cNvSpPr>
            <a:spLocks noGrp="1" noChangeArrowheads="1"/>
          </p:cNvSpPr>
          <p:nvPr>
            <p:ph type="body" idx="1"/>
          </p:nvPr>
        </p:nvSpPr>
        <p:spPr>
          <a:xfrm>
            <a:off x="400050" y="4683125"/>
            <a:ext cx="5983288" cy="379571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8272" tIns="44137" rIns="88272" bIns="44137"/>
          <a:lstStyle/>
          <a:p>
            <a:pPr defTabSz="390525" eaLnBrk="1" hangingPunct="1">
              <a:spcBef>
                <a:spcPct val="0"/>
              </a:spcBef>
              <a:tabLst>
                <a:tab pos="452438" algn="l"/>
              </a:tabLst>
            </a:pPr>
            <a:r>
              <a:rPr lang="en-US" altLang="en-US" smtClean="0"/>
              <a:t>Using a Subquery</a:t>
            </a:r>
          </a:p>
          <a:p>
            <a:pPr marL="114300" lvl="1" defTabSz="390525" eaLnBrk="1" hangingPunct="1">
              <a:spcBef>
                <a:spcPct val="0"/>
              </a:spcBef>
              <a:tabLst>
                <a:tab pos="452438" algn="l"/>
              </a:tabLst>
            </a:pPr>
            <a:r>
              <a:rPr lang="en-US" altLang="en-US" smtClean="0"/>
              <a:t>In the example in the slide, the </a:t>
            </a:r>
            <a:r>
              <a:rPr lang="en-US" altLang="en-US" smtClean="0">
                <a:solidFill>
                  <a:srgbClr val="FC0128"/>
                </a:solidFill>
              </a:rPr>
              <a:t>inner query r</a:t>
            </a:r>
            <a:r>
              <a:rPr lang="en-US" altLang="en-US" smtClean="0"/>
              <a:t>eturns the salary of the employee with employee number 149. The </a:t>
            </a:r>
            <a:r>
              <a:rPr lang="en-US" altLang="en-US" smtClean="0">
                <a:solidFill>
                  <a:srgbClr val="FC0128"/>
                </a:solidFill>
              </a:rPr>
              <a:t>outer query </a:t>
            </a:r>
            <a:r>
              <a:rPr lang="en-US" altLang="en-US" smtClean="0"/>
              <a:t>uses the result of the inner query to display the names of all the employees who earn more than this amount.</a:t>
            </a:r>
          </a:p>
          <a:p>
            <a:pPr marL="114300" lvl="1" defTabSz="390525" eaLnBrk="1" hangingPunct="1">
              <a:spcBef>
                <a:spcPct val="0"/>
              </a:spcBef>
              <a:tabLst>
                <a:tab pos="452438" algn="l"/>
              </a:tabLst>
            </a:pPr>
            <a:r>
              <a:rPr lang="en-US" altLang="en-US" b="1" smtClean="0"/>
              <a:t>Example</a:t>
            </a:r>
          </a:p>
          <a:p>
            <a:pPr marL="114300" lvl="1" defTabSz="390525" eaLnBrk="1" hangingPunct="1">
              <a:tabLst>
                <a:tab pos="452438" algn="l"/>
              </a:tabLst>
            </a:pPr>
            <a:r>
              <a:rPr lang="en-US" altLang="en-US" smtClean="0"/>
              <a:t>Display the names of all employees who earn less than the average salary in the company.</a:t>
            </a:r>
          </a:p>
          <a:p>
            <a:pPr marL="114300" lvl="1" defTabSz="390525" eaLnBrk="1" hangingPunct="1">
              <a:tabLst>
                <a:tab pos="452438" algn="l"/>
              </a:tabLst>
            </a:pPr>
            <a:r>
              <a:rPr lang="en-US" altLang="en-US" smtClean="0">
                <a:latin typeface="Courier New" panose="02070309020205020404" pitchFamily="49" charset="0"/>
              </a:rPr>
              <a:t>   SELECT last_name, job_id, salary</a:t>
            </a:r>
          </a:p>
          <a:p>
            <a:pPr marL="114300" lvl="1" defTabSz="390525" eaLnBrk="1" hangingPunct="1">
              <a:spcBef>
                <a:spcPct val="0"/>
              </a:spcBef>
              <a:tabLst>
                <a:tab pos="452438" algn="l"/>
              </a:tabLst>
            </a:pPr>
            <a:r>
              <a:rPr lang="en-US" altLang="en-US" smtClean="0">
                <a:latin typeface="Courier New" panose="02070309020205020404" pitchFamily="49" charset="0"/>
              </a:rPr>
              <a:t>   FROM   employees</a:t>
            </a:r>
          </a:p>
          <a:p>
            <a:pPr marL="114300" lvl="1" defTabSz="390525" eaLnBrk="1" hangingPunct="1">
              <a:spcBef>
                <a:spcPct val="0"/>
              </a:spcBef>
              <a:tabLst>
                <a:tab pos="452438" algn="l"/>
              </a:tabLst>
            </a:pPr>
            <a:r>
              <a:rPr lang="en-US" altLang="en-US" smtClean="0">
                <a:latin typeface="Courier New" panose="02070309020205020404" pitchFamily="49" charset="0"/>
              </a:rPr>
              <a:t>   WHERE  salary &lt; (SELECT AVG(salary)</a:t>
            </a:r>
          </a:p>
          <a:p>
            <a:pPr marL="114300" lvl="1" defTabSz="390525" eaLnBrk="1" hangingPunct="1">
              <a:spcBef>
                <a:spcPct val="0"/>
              </a:spcBef>
              <a:tabLst>
                <a:tab pos="452438" algn="l"/>
              </a:tabLst>
            </a:pPr>
            <a:r>
              <a:rPr lang="en-US" altLang="en-US" smtClean="0">
                <a:latin typeface="Courier New" panose="02070309020205020404" pitchFamily="49" charset="0"/>
              </a:rPr>
              <a:t>                    FROM   employees);</a:t>
            </a:r>
            <a:endParaRPr lang="en-US" altLang="en-US" smtClean="0"/>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r>
              <a:rPr lang="en-US" altLang="en-US" smtClean="0">
                <a:solidFill>
                  <a:srgbClr val="0000FF"/>
                </a:solidFill>
              </a:rPr>
              <a:t>Instructor Note</a:t>
            </a:r>
          </a:p>
          <a:p>
            <a:pPr marL="114300" lvl="1" defTabSz="390525" eaLnBrk="1" hangingPunct="1">
              <a:tabLst>
                <a:tab pos="452438" algn="l"/>
              </a:tabLst>
            </a:pPr>
            <a:r>
              <a:rPr lang="en-US" altLang="en-US" smtClean="0">
                <a:solidFill>
                  <a:srgbClr val="0000FF"/>
                </a:solidFill>
              </a:rPr>
              <a:t>You can skip this slide if the students are already familiar with these concepts.</a:t>
            </a:r>
          </a:p>
        </p:txBody>
      </p:sp>
    </p:spTree>
    <p:extLst>
      <p:ext uri="{BB962C8B-B14F-4D97-AF65-F5344CB8AC3E}">
        <p14:creationId xmlns:p14="http://schemas.microsoft.com/office/powerpoint/2010/main" xmlns="" val="31959349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435</a:t>
            </a:fld>
            <a:endParaRPr lang="en-AU" dirty="0"/>
          </a:p>
        </p:txBody>
      </p:sp>
    </p:spTree>
    <p:extLst>
      <p:ext uri="{BB962C8B-B14F-4D97-AF65-F5344CB8AC3E}">
        <p14:creationId xmlns:p14="http://schemas.microsoft.com/office/powerpoint/2010/main" xmlns="" val="8613443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436</a:t>
            </a:fld>
            <a:endParaRPr lang="en-AU" dirty="0"/>
          </a:p>
        </p:txBody>
      </p:sp>
    </p:spTree>
    <p:extLst>
      <p:ext uri="{BB962C8B-B14F-4D97-AF65-F5344CB8AC3E}">
        <p14:creationId xmlns:p14="http://schemas.microsoft.com/office/powerpoint/2010/main" xmlns="" val="14118851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437</a:t>
            </a:fld>
            <a:endParaRPr lang="en-AU" dirty="0"/>
          </a:p>
        </p:txBody>
      </p:sp>
    </p:spTree>
    <p:extLst>
      <p:ext uri="{BB962C8B-B14F-4D97-AF65-F5344CB8AC3E}">
        <p14:creationId xmlns:p14="http://schemas.microsoft.com/office/powerpoint/2010/main" xmlns="" val="28108175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p>
          <a:p>
            <a:endParaRPr lang="en-US" dirty="0" smtClean="0"/>
          </a:p>
          <a:p>
            <a:pPr marL="225994" indent="-225994">
              <a:buAutoNum type="arabicPeriod"/>
            </a:pPr>
            <a:r>
              <a:rPr lang="en-US" dirty="0" smtClean="0"/>
              <a:t>In</a:t>
            </a:r>
            <a:r>
              <a:rPr lang="en-US" baseline="0" dirty="0" smtClean="0"/>
              <a:t> this web site a </a:t>
            </a:r>
            <a:r>
              <a:rPr lang="en-US" baseline="0" dirty="0" err="1" smtClean="0"/>
              <a:t>WebUserControl</a:t>
            </a:r>
            <a:r>
              <a:rPr lang="en-US" baseline="0" dirty="0" smtClean="0"/>
              <a:t>, Header.ascx has been added and designed properly</a:t>
            </a:r>
          </a:p>
          <a:p>
            <a:pPr marL="225994" indent="-225994">
              <a:buAutoNum type="arabicPeriod"/>
            </a:pPr>
            <a:r>
              <a:rPr lang="en-US" baseline="0" dirty="0" smtClean="0"/>
              <a:t>Header.ascx has been built </a:t>
            </a:r>
          </a:p>
          <a:p>
            <a:pPr marL="225994" indent="-225994">
              <a:buAutoNum type="arabicPeriod"/>
            </a:pPr>
            <a:r>
              <a:rPr lang="en-US" baseline="0" dirty="0" smtClean="0"/>
              <a:t>Using </a:t>
            </a:r>
            <a:r>
              <a:rPr lang="en-US" b="1" baseline="0" dirty="0" smtClean="0"/>
              <a:t>Register </a:t>
            </a:r>
            <a:r>
              <a:rPr lang="en-US" b="0" baseline="0" dirty="0" smtClean="0"/>
              <a:t>directive the user control has been registered with HomePage.aspx</a:t>
            </a:r>
          </a:p>
          <a:p>
            <a:pPr marL="225994" indent="-225994">
              <a:buAutoNum type="arabicPeriod"/>
            </a:pPr>
            <a:r>
              <a:rPr lang="en-US" b="0" baseline="0" dirty="0" smtClean="0"/>
              <a:t>In the body section of the page, the control has been manually added on the Form.</a:t>
            </a:r>
            <a:endParaRPr lang="en-IN" dirty="0"/>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438</a:t>
            </a:fld>
            <a:endParaRPr lang="en-AU" dirty="0"/>
          </a:p>
        </p:txBody>
      </p:sp>
    </p:spTree>
    <p:extLst>
      <p:ext uri="{BB962C8B-B14F-4D97-AF65-F5344CB8AC3E}">
        <p14:creationId xmlns:p14="http://schemas.microsoft.com/office/powerpoint/2010/main" xmlns="" val="3869224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439</a:t>
            </a:fld>
            <a:endParaRPr lang="en-AU" dirty="0"/>
          </a:p>
        </p:txBody>
      </p:sp>
    </p:spTree>
    <p:extLst>
      <p:ext uri="{BB962C8B-B14F-4D97-AF65-F5344CB8AC3E}">
        <p14:creationId xmlns:p14="http://schemas.microsoft.com/office/powerpoint/2010/main" xmlns="" val="28094550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440</a:t>
            </a:fld>
            <a:endParaRPr lang="en-AU" dirty="0"/>
          </a:p>
        </p:txBody>
      </p:sp>
    </p:spTree>
    <p:extLst>
      <p:ext uri="{BB962C8B-B14F-4D97-AF65-F5344CB8AC3E}">
        <p14:creationId xmlns:p14="http://schemas.microsoft.com/office/powerpoint/2010/main" xmlns="" val="14894778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441</a:t>
            </a:fld>
            <a:endParaRPr lang="en-AU" dirty="0"/>
          </a:p>
        </p:txBody>
      </p:sp>
    </p:spTree>
    <p:extLst>
      <p:ext uri="{BB962C8B-B14F-4D97-AF65-F5344CB8AC3E}">
        <p14:creationId xmlns:p14="http://schemas.microsoft.com/office/powerpoint/2010/main" xmlns="" val="14248558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442</a:t>
            </a:fld>
            <a:endParaRPr lang="en-AU" dirty="0"/>
          </a:p>
        </p:txBody>
      </p:sp>
    </p:spTree>
    <p:extLst>
      <p:ext uri="{BB962C8B-B14F-4D97-AF65-F5344CB8AC3E}">
        <p14:creationId xmlns:p14="http://schemas.microsoft.com/office/powerpoint/2010/main" xmlns="" val="268886513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443</a:t>
            </a:fld>
            <a:endParaRPr lang="en-AU" dirty="0"/>
          </a:p>
        </p:txBody>
      </p:sp>
    </p:spTree>
    <p:extLst>
      <p:ext uri="{BB962C8B-B14F-4D97-AF65-F5344CB8AC3E}">
        <p14:creationId xmlns:p14="http://schemas.microsoft.com/office/powerpoint/2010/main" xmlns="" val="18875374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444</a:t>
            </a:fld>
            <a:endParaRPr lang="en-AU" dirty="0"/>
          </a:p>
        </p:txBody>
      </p:sp>
    </p:spTree>
    <p:extLst>
      <p:ext uri="{BB962C8B-B14F-4D97-AF65-F5344CB8AC3E}">
        <p14:creationId xmlns:p14="http://schemas.microsoft.com/office/powerpoint/2010/main" xmlns="" val="3755077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F814446-16C8-4BEE-8C88-A1F3141F13A0}" type="slidenum">
              <a:rPr lang="en-US" altLang="en-US">
                <a:solidFill>
                  <a:srgbClr val="000000"/>
                </a:solidFill>
              </a:rPr>
              <a:pPr eaLnBrk="1" hangingPunct="1"/>
              <a:t>122</a:t>
            </a:fld>
            <a:endParaRPr lang="en-US" altLang="en-US">
              <a:solidFill>
                <a:srgbClr val="000000"/>
              </a:solidFill>
            </a:endParaRPr>
          </a:p>
        </p:txBody>
      </p:sp>
      <p:sp>
        <p:nvSpPr>
          <p:cNvPr id="106499" name="Rectangle 2"/>
          <p:cNvSpPr>
            <a:spLocks noGrp="1" noRot="1" noChangeAspect="1" noChangeArrowheads="1" noTextEdit="1"/>
          </p:cNvSpPr>
          <p:nvPr>
            <p:ph type="sldImg"/>
          </p:nvPr>
        </p:nvSpPr>
        <p:spPr>
          <a:xfrm>
            <a:off x="449263" y="173038"/>
            <a:ext cx="5911850" cy="4433887"/>
          </a:xfrm>
          <a:ln w="12700" cap="flat">
            <a:solidFill>
              <a:schemeClr val="tx1"/>
            </a:solidFill>
          </a:ln>
        </p:spPr>
      </p:sp>
      <p:sp>
        <p:nvSpPr>
          <p:cNvPr id="106500" name="Rectangle 3"/>
          <p:cNvSpPr>
            <a:spLocks noGrp="1" noChangeArrowheads="1"/>
          </p:cNvSpPr>
          <p:nvPr>
            <p:ph type="body" idx="1"/>
          </p:nvPr>
        </p:nvSpPr>
        <p:spPr>
          <a:xfrm>
            <a:off x="400050" y="4683125"/>
            <a:ext cx="5983288" cy="3795713"/>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8272" tIns="44137" rIns="88272" bIns="44137"/>
          <a:lstStyle/>
          <a:p>
            <a:pPr defTabSz="390525" eaLnBrk="1" hangingPunct="1">
              <a:spcBef>
                <a:spcPct val="0"/>
              </a:spcBef>
              <a:tabLst>
                <a:tab pos="452438" algn="l"/>
              </a:tabLst>
            </a:pPr>
            <a:r>
              <a:rPr lang="en-US" altLang="en-US" smtClean="0"/>
              <a:t>Using a Subquery</a:t>
            </a:r>
          </a:p>
          <a:p>
            <a:pPr marL="114300" lvl="1" defTabSz="390525" eaLnBrk="1" hangingPunct="1">
              <a:spcBef>
                <a:spcPct val="0"/>
              </a:spcBef>
              <a:tabLst>
                <a:tab pos="452438" algn="l"/>
              </a:tabLst>
            </a:pPr>
            <a:r>
              <a:rPr lang="en-US" altLang="en-US" smtClean="0"/>
              <a:t>In the example in the slide, the </a:t>
            </a:r>
            <a:r>
              <a:rPr lang="en-US" altLang="en-US" smtClean="0">
                <a:solidFill>
                  <a:srgbClr val="FC0128"/>
                </a:solidFill>
              </a:rPr>
              <a:t>inner query r</a:t>
            </a:r>
            <a:r>
              <a:rPr lang="en-US" altLang="en-US" smtClean="0"/>
              <a:t>eturns the salary of the employee with employee number 149. The </a:t>
            </a:r>
            <a:r>
              <a:rPr lang="en-US" altLang="en-US" smtClean="0">
                <a:solidFill>
                  <a:srgbClr val="FC0128"/>
                </a:solidFill>
              </a:rPr>
              <a:t>outer query </a:t>
            </a:r>
            <a:r>
              <a:rPr lang="en-US" altLang="en-US" smtClean="0"/>
              <a:t>uses the result of the inner query to display the names of all the employees who earn more than this amount.</a:t>
            </a:r>
          </a:p>
          <a:p>
            <a:pPr marL="114300" lvl="1" defTabSz="390525" eaLnBrk="1" hangingPunct="1">
              <a:spcBef>
                <a:spcPct val="0"/>
              </a:spcBef>
              <a:tabLst>
                <a:tab pos="452438" algn="l"/>
              </a:tabLst>
            </a:pPr>
            <a:r>
              <a:rPr lang="en-US" altLang="en-US" b="1" smtClean="0"/>
              <a:t>Example</a:t>
            </a:r>
          </a:p>
          <a:p>
            <a:pPr marL="114300" lvl="1" defTabSz="390525" eaLnBrk="1" hangingPunct="1">
              <a:tabLst>
                <a:tab pos="452438" algn="l"/>
              </a:tabLst>
            </a:pPr>
            <a:r>
              <a:rPr lang="en-US" altLang="en-US" smtClean="0"/>
              <a:t>Display the names of all employees who earn less than the average salary in the company.</a:t>
            </a:r>
          </a:p>
          <a:p>
            <a:pPr marL="114300" lvl="1" defTabSz="390525" eaLnBrk="1" hangingPunct="1">
              <a:tabLst>
                <a:tab pos="452438" algn="l"/>
              </a:tabLst>
            </a:pPr>
            <a:r>
              <a:rPr lang="en-US" altLang="en-US" smtClean="0">
                <a:latin typeface="Courier New" panose="02070309020205020404" pitchFamily="49" charset="0"/>
              </a:rPr>
              <a:t>   SELECT last_name, job_id, salary</a:t>
            </a:r>
          </a:p>
          <a:p>
            <a:pPr marL="114300" lvl="1" defTabSz="390525" eaLnBrk="1" hangingPunct="1">
              <a:spcBef>
                <a:spcPct val="0"/>
              </a:spcBef>
              <a:tabLst>
                <a:tab pos="452438" algn="l"/>
              </a:tabLst>
            </a:pPr>
            <a:r>
              <a:rPr lang="en-US" altLang="en-US" smtClean="0">
                <a:latin typeface="Courier New" panose="02070309020205020404" pitchFamily="49" charset="0"/>
              </a:rPr>
              <a:t>   FROM   employees</a:t>
            </a:r>
          </a:p>
          <a:p>
            <a:pPr marL="114300" lvl="1" defTabSz="390525" eaLnBrk="1" hangingPunct="1">
              <a:spcBef>
                <a:spcPct val="0"/>
              </a:spcBef>
              <a:tabLst>
                <a:tab pos="452438" algn="l"/>
              </a:tabLst>
            </a:pPr>
            <a:r>
              <a:rPr lang="en-US" altLang="en-US" smtClean="0">
                <a:latin typeface="Courier New" panose="02070309020205020404" pitchFamily="49" charset="0"/>
              </a:rPr>
              <a:t>   WHERE  salary &lt; (SELECT AVG(salary)</a:t>
            </a:r>
          </a:p>
          <a:p>
            <a:pPr marL="114300" lvl="1" defTabSz="390525" eaLnBrk="1" hangingPunct="1">
              <a:spcBef>
                <a:spcPct val="0"/>
              </a:spcBef>
              <a:tabLst>
                <a:tab pos="452438" algn="l"/>
              </a:tabLst>
            </a:pPr>
            <a:r>
              <a:rPr lang="en-US" altLang="en-US" smtClean="0">
                <a:latin typeface="Courier New" panose="02070309020205020404" pitchFamily="49" charset="0"/>
              </a:rPr>
              <a:t>                    FROM   employees);</a:t>
            </a:r>
            <a:endParaRPr lang="en-US" altLang="en-US" smtClean="0"/>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endParaRPr lang="en-US" altLang="en-US" smtClean="0">
              <a:solidFill>
                <a:srgbClr val="0000FF"/>
              </a:solidFill>
            </a:endParaRPr>
          </a:p>
          <a:p>
            <a:pPr defTabSz="390525" eaLnBrk="1" hangingPunct="1">
              <a:tabLst>
                <a:tab pos="452438" algn="l"/>
              </a:tabLst>
            </a:pPr>
            <a:r>
              <a:rPr lang="en-US" altLang="en-US" smtClean="0">
                <a:solidFill>
                  <a:srgbClr val="0000FF"/>
                </a:solidFill>
              </a:rPr>
              <a:t>Instructor Note</a:t>
            </a:r>
          </a:p>
          <a:p>
            <a:pPr marL="114300" lvl="1" defTabSz="390525" eaLnBrk="1" hangingPunct="1">
              <a:tabLst>
                <a:tab pos="452438" algn="l"/>
              </a:tabLst>
            </a:pPr>
            <a:r>
              <a:rPr lang="en-US" altLang="en-US" smtClean="0">
                <a:solidFill>
                  <a:srgbClr val="0000FF"/>
                </a:solidFill>
              </a:rPr>
              <a:t>You can skip this slide if the students are already familiar with these concepts.</a:t>
            </a:r>
          </a:p>
        </p:txBody>
      </p:sp>
    </p:spTree>
    <p:extLst>
      <p:ext uri="{BB962C8B-B14F-4D97-AF65-F5344CB8AC3E}">
        <p14:creationId xmlns:p14="http://schemas.microsoft.com/office/powerpoint/2010/main" xmlns="" val="23178462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445</a:t>
            </a:fld>
            <a:endParaRPr lang="en-AU" dirty="0"/>
          </a:p>
        </p:txBody>
      </p:sp>
    </p:spTree>
    <p:extLst>
      <p:ext uri="{BB962C8B-B14F-4D97-AF65-F5344CB8AC3E}">
        <p14:creationId xmlns:p14="http://schemas.microsoft.com/office/powerpoint/2010/main" xmlns="" val="21944852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a:t>
            </a:r>
          </a:p>
          <a:p>
            <a:endParaRPr lang="en-US" dirty="0" smtClean="0"/>
          </a:p>
          <a:p>
            <a:pPr marL="225994" indent="-225994">
              <a:buAutoNum type="arabicPeriod"/>
            </a:pPr>
            <a:r>
              <a:rPr lang="en-US" dirty="0" smtClean="0"/>
              <a:t>This</a:t>
            </a:r>
            <a:r>
              <a:rPr lang="en-US" baseline="0" dirty="0" smtClean="0"/>
              <a:t> is the continuation of the previous example.</a:t>
            </a:r>
          </a:p>
          <a:p>
            <a:pPr marL="225994" indent="-225994">
              <a:buAutoNum type="arabicPeriod"/>
            </a:pPr>
            <a:r>
              <a:rPr lang="en-US" baseline="0" dirty="0" smtClean="0"/>
              <a:t>An web page has been added (ContentPage1) in the web site</a:t>
            </a:r>
          </a:p>
          <a:p>
            <a:pPr marL="225994" indent="-225994">
              <a:buAutoNum type="arabicPeriod"/>
            </a:pPr>
            <a:r>
              <a:rPr lang="en-US" baseline="0" dirty="0" smtClean="0"/>
              <a:t>While adding the page from “New Item” dialog box, “Select master Page” checkbox has been selected.</a:t>
            </a:r>
          </a:p>
          <a:p>
            <a:pPr marL="225994" indent="-225994">
              <a:buAutoNum type="arabicPeriod"/>
            </a:pPr>
            <a:r>
              <a:rPr lang="en-US" baseline="0" dirty="0" smtClean="0"/>
              <a:t>So, Master Page (</a:t>
            </a:r>
            <a:r>
              <a:rPr lang="en-US" baseline="0" dirty="0" err="1" smtClean="0"/>
              <a:t>Professional.master</a:t>
            </a:r>
            <a:r>
              <a:rPr lang="en-US" baseline="0" dirty="0" smtClean="0"/>
              <a:t>) has been applied on the page.</a:t>
            </a:r>
          </a:p>
          <a:p>
            <a:pPr marL="225994" indent="-225994">
              <a:buAutoNum type="arabicPeriod"/>
            </a:pPr>
            <a:r>
              <a:rPr lang="en-US" baseline="0" dirty="0" smtClean="0"/>
              <a:t>There are two content </a:t>
            </a:r>
            <a:r>
              <a:rPr lang="en-US" baseline="0" dirty="0" err="1" smtClean="0"/>
              <a:t>Content</a:t>
            </a:r>
            <a:r>
              <a:rPr lang="en-US" baseline="0" dirty="0" smtClean="0"/>
              <a:t> controls present on the page.</a:t>
            </a:r>
          </a:p>
          <a:p>
            <a:pPr marL="225994" indent="-225994">
              <a:buAutoNum type="arabicPeriod"/>
            </a:pPr>
            <a:r>
              <a:rPr lang="en-US" baseline="0" dirty="0" smtClean="0"/>
              <a:t>Content control, with ID, Content1 has been linked with ContentPlaceHolder1 of the Master Page through </a:t>
            </a:r>
            <a:r>
              <a:rPr lang="en-US" baseline="0" dirty="0" err="1" smtClean="0"/>
              <a:t>ContentPlaceHolderID</a:t>
            </a:r>
            <a:r>
              <a:rPr lang="en-US" baseline="0" dirty="0" smtClean="0"/>
              <a:t> property</a:t>
            </a:r>
          </a:p>
          <a:p>
            <a:pPr marL="225994" indent="-225994" defTabSz="903976" eaLnBrk="0" fontAlgn="base" hangingPunct="0">
              <a:spcBef>
                <a:spcPct val="30000"/>
              </a:spcBef>
              <a:spcAft>
                <a:spcPct val="0"/>
              </a:spcAft>
              <a:buFontTx/>
              <a:buAutoNum type="arabicPeriod"/>
              <a:defRPr/>
            </a:pPr>
            <a:r>
              <a:rPr lang="en-US" baseline="0" dirty="0" smtClean="0"/>
              <a:t>Similarly, Content2 Content control has been linked with ContentPlaceHolder2 of the Master Page through </a:t>
            </a:r>
            <a:r>
              <a:rPr lang="en-US" baseline="0" dirty="0" err="1" smtClean="0"/>
              <a:t>ContentPlaceHolderID</a:t>
            </a:r>
            <a:r>
              <a:rPr lang="en-US" baseline="0" dirty="0" smtClean="0"/>
              <a:t> property</a:t>
            </a:r>
          </a:p>
          <a:p>
            <a:pPr marL="225994" indent="-225994">
              <a:buAutoNum type="arabicPeriod"/>
            </a:pPr>
            <a:r>
              <a:rPr lang="en-US" dirty="0" smtClean="0"/>
              <a:t>So,</a:t>
            </a:r>
            <a:r>
              <a:rPr lang="en-US" baseline="0" dirty="0" smtClean="0"/>
              <a:t> the content or design in the Content controls will be filling up the </a:t>
            </a:r>
            <a:r>
              <a:rPr lang="en-US" baseline="0" dirty="0" err="1" smtClean="0"/>
              <a:t>ContentplaceHolders</a:t>
            </a:r>
            <a:r>
              <a:rPr lang="en-US" baseline="0" dirty="0" smtClean="0"/>
              <a:t> of the Master page, while being displayed in the browser.</a:t>
            </a:r>
          </a:p>
          <a:p>
            <a:pPr marL="225994" indent="-225994">
              <a:buAutoNum type="arabicPeriod"/>
            </a:pPr>
            <a:endParaRPr lang="en-IN" dirty="0"/>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446</a:t>
            </a:fld>
            <a:endParaRPr lang="en-AU" dirty="0"/>
          </a:p>
        </p:txBody>
      </p:sp>
    </p:spTree>
    <p:extLst>
      <p:ext uri="{BB962C8B-B14F-4D97-AF65-F5344CB8AC3E}">
        <p14:creationId xmlns:p14="http://schemas.microsoft.com/office/powerpoint/2010/main" xmlns="" val="33784271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447</a:t>
            </a:fld>
            <a:endParaRPr lang="en-AU" dirty="0"/>
          </a:p>
        </p:txBody>
      </p:sp>
    </p:spTree>
    <p:extLst>
      <p:ext uri="{BB962C8B-B14F-4D97-AF65-F5344CB8AC3E}">
        <p14:creationId xmlns:p14="http://schemas.microsoft.com/office/powerpoint/2010/main" xmlns="" val="32413571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448</a:t>
            </a:fld>
            <a:endParaRPr lang="en-AU" dirty="0"/>
          </a:p>
        </p:txBody>
      </p:sp>
    </p:spTree>
    <p:extLst>
      <p:ext uri="{BB962C8B-B14F-4D97-AF65-F5344CB8AC3E}">
        <p14:creationId xmlns:p14="http://schemas.microsoft.com/office/powerpoint/2010/main" xmlns="" val="18221673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449</a:t>
            </a:fld>
            <a:endParaRPr lang="en-AU" dirty="0"/>
          </a:p>
        </p:txBody>
      </p:sp>
    </p:spTree>
    <p:extLst>
      <p:ext uri="{BB962C8B-B14F-4D97-AF65-F5344CB8AC3E}">
        <p14:creationId xmlns:p14="http://schemas.microsoft.com/office/powerpoint/2010/main" xmlns="" val="236361668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450</a:t>
            </a:fld>
            <a:endParaRPr lang="en-AU" dirty="0"/>
          </a:p>
        </p:txBody>
      </p:sp>
    </p:spTree>
    <p:extLst>
      <p:ext uri="{BB962C8B-B14F-4D97-AF65-F5344CB8AC3E}">
        <p14:creationId xmlns:p14="http://schemas.microsoft.com/office/powerpoint/2010/main" xmlns="" val="39022546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451</a:t>
            </a:fld>
            <a:endParaRPr lang="en-AU" dirty="0"/>
          </a:p>
        </p:txBody>
      </p:sp>
    </p:spTree>
    <p:extLst>
      <p:ext uri="{BB962C8B-B14F-4D97-AF65-F5344CB8AC3E}">
        <p14:creationId xmlns:p14="http://schemas.microsoft.com/office/powerpoint/2010/main" xmlns="" val="351711225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452</a:t>
            </a:fld>
            <a:endParaRPr lang="en-AU" dirty="0"/>
          </a:p>
        </p:txBody>
      </p:sp>
    </p:spTree>
    <p:extLst>
      <p:ext uri="{BB962C8B-B14F-4D97-AF65-F5344CB8AC3E}">
        <p14:creationId xmlns:p14="http://schemas.microsoft.com/office/powerpoint/2010/main" xmlns="" val="304359623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453</a:t>
            </a:fld>
            <a:endParaRPr lang="en-AU" dirty="0"/>
          </a:p>
        </p:txBody>
      </p:sp>
    </p:spTree>
    <p:extLst>
      <p:ext uri="{BB962C8B-B14F-4D97-AF65-F5344CB8AC3E}">
        <p14:creationId xmlns:p14="http://schemas.microsoft.com/office/powerpoint/2010/main" xmlns="" val="26164518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Notes:</a:t>
            </a:r>
          </a:p>
          <a:p>
            <a:endParaRPr lang="en-US" dirty="0" smtClean="0"/>
          </a:p>
          <a:p>
            <a:pPr marL="225994" indent="-225994">
              <a:buAutoNum type="arabicPeriod"/>
            </a:pPr>
            <a:r>
              <a:rPr lang="en-US" dirty="0" smtClean="0"/>
              <a:t>The theme folder can contain .skin files which can have several skins for various controls within them. </a:t>
            </a:r>
          </a:p>
          <a:p>
            <a:pPr marL="225994" indent="-225994">
              <a:buAutoNum type="arabicPeriod"/>
            </a:pPr>
            <a:r>
              <a:rPr lang="en-US" b="1" dirty="0" smtClean="0"/>
              <a:t>Default skins</a:t>
            </a:r>
            <a:r>
              <a:rPr lang="en-US" dirty="0" smtClean="0"/>
              <a:t> are matched exactly by control type - so a </a:t>
            </a:r>
            <a:r>
              <a:rPr lang="en-US" dirty="0" err="1" smtClean="0"/>
              <a:t>LinkButton</a:t>
            </a:r>
            <a:r>
              <a:rPr lang="en-US" dirty="0" smtClean="0"/>
              <a:t> control skin is applied to all </a:t>
            </a:r>
            <a:r>
              <a:rPr lang="en-US" dirty="0" err="1" smtClean="0"/>
              <a:t>LinkButton</a:t>
            </a:r>
            <a:r>
              <a:rPr lang="en-US" dirty="0" smtClean="0"/>
              <a:t> controls, but not to </a:t>
            </a:r>
            <a:r>
              <a:rPr lang="en-US" dirty="0" err="1" smtClean="0"/>
              <a:t>ImageButton</a:t>
            </a:r>
            <a:r>
              <a:rPr lang="en-US" dirty="0" smtClean="0"/>
              <a:t> controls</a:t>
            </a:r>
          </a:p>
        </p:txBody>
      </p:sp>
      <p:sp>
        <p:nvSpPr>
          <p:cNvPr id="4" name="Slide Number Placeholder 3"/>
          <p:cNvSpPr>
            <a:spLocks noGrp="1"/>
          </p:cNvSpPr>
          <p:nvPr>
            <p:ph type="sldNum" sz="quarter" idx="10"/>
          </p:nvPr>
        </p:nvSpPr>
        <p:spPr/>
        <p:txBody>
          <a:bodyPr/>
          <a:lstStyle/>
          <a:p>
            <a:pPr>
              <a:defRPr/>
            </a:pPr>
            <a:fld id="{B183D2A2-D01C-4439-8ECA-7ECE4CACBAD1}" type="slidenum">
              <a:rPr lang="en-AU" smtClean="0"/>
              <a:pPr>
                <a:defRPr/>
              </a:pPr>
              <a:t>454</a:t>
            </a:fld>
            <a:endParaRPr lang="en-AU" dirty="0"/>
          </a:p>
        </p:txBody>
      </p:sp>
    </p:spTree>
    <p:extLst>
      <p:ext uri="{BB962C8B-B14F-4D97-AF65-F5344CB8AC3E}">
        <p14:creationId xmlns:p14="http://schemas.microsoft.com/office/powerpoint/2010/main" xmlns="" val="393432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757130"/>
          </a:xfrm>
        </p:spPr>
        <p:txBody>
          <a:bodyPr/>
          <a:lstStyle>
            <a:lvl1pPr>
              <a:defRPr b="1">
                <a:latin typeface="Calibri" pitchFamily="34" charset="0"/>
                <a:cs typeface="Calibri"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535531"/>
          </a:xfrm>
        </p:spPr>
        <p:txBody>
          <a:bodyPr/>
          <a:lstStyle>
            <a:lvl1pPr marL="0" indent="0" algn="ctr">
              <a:buNone/>
              <a:defRPr>
                <a:latin typeface="Calibri" pitchFamily="34" charset="0"/>
                <a:cs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1292931697"/>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33956302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9725" y="228600"/>
            <a:ext cx="2101850" cy="340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228600"/>
            <a:ext cx="6156325" cy="340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50639423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xmlns=""/>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a:defRPr b="1" cap="small" baseline="0">
                <a:solidFill>
                  <a:srgbClr val="0033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962400" y="4038600"/>
            <a:ext cx="4772528" cy="990600"/>
          </a:xfrm>
        </p:spPr>
        <p:txBody>
          <a:bodyPr>
            <a:normAutofit/>
          </a:bodyPr>
          <a:lstStyle>
            <a:lvl1pPr marL="0" indent="0" algn="r">
              <a:buNone/>
              <a:defRPr sz="2000" b="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p:nvPicPr>
        <p:blipFill rotWithShape="1">
          <a:blip r:embed="rId3" cstate="email">
            <a:extLst>
              <a:ext uri="{28A0092B-C50C-407E-A947-70E740481C1C}">
                <a14:useLocalDpi xmlns:a14="http://schemas.microsoft.com/office/drawing/2010/main" xmlns=""/>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a:buNone/>
              <a:defRPr sz="2000" baseline="0"/>
            </a:lvl1pPr>
          </a:lstStyle>
          <a:p>
            <a:r>
              <a:rPr lang="en-US" dirty="0" smtClean="0"/>
              <a:t>Company Logo</a:t>
            </a:r>
            <a:endParaRPr 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xmlns=""/>
              </a:ext>
            </a:extLst>
          </a:blip>
          <a:srcRect/>
          <a:stretch/>
        </p:blipFill>
        <p:spPr>
          <a:xfrm>
            <a:off x="43543" y="0"/>
            <a:ext cx="9100457" cy="6879771"/>
          </a:xfrm>
          <a:prstGeom prst="rect">
            <a:avLst/>
          </a:prstGeom>
        </p:spPr>
      </p:pic>
      <p:pic>
        <p:nvPicPr>
          <p:cNvPr id="8" name="Picture 7"/>
          <p:cNvPicPr>
            <a:picLocks noChangeAspect="1"/>
          </p:cNvPicPr>
          <p:nvPr/>
        </p:nvPicPr>
        <p:blipFill rotWithShape="1">
          <a:blip r:embed="rId3" cstate="email">
            <a:extLst>
              <a:ext uri="{28A0092B-C50C-407E-A947-70E740481C1C}">
                <a14:useLocalDpi xmlns:a14="http://schemas.microsoft.com/office/drawing/2010/main" xmlns=""/>
              </a:ext>
            </a:extLst>
          </a:blip>
          <a:srcRect/>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a:defRPr sz="4000" b="1" cap="small" baseline="0">
                <a:solidFill>
                  <a:srgbClr val="003300"/>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8/28/2015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a:buNone/>
              <a:defRPr sz="1800"/>
            </a:lvl1pPr>
          </a:lstStyle>
          <a:p>
            <a:r>
              <a:rPr lang="en-US" dirty="0" smtClean="0"/>
              <a:t>Company Logo</a:t>
            </a:r>
            <a:endParaRPr 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cstate="email">
            <a:lum/>
            <a:extLst>
              <a:ext uri="{28A0092B-C50C-407E-A947-70E740481C1C}">
                <a14:useLocalDpi xmlns:a14="http://schemas.microsoft.com/office/drawing/2010/main" xmln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269632"/>
            <a:ext cx="8077200" cy="1143000"/>
          </a:xfrm>
        </p:spPr>
        <p:txBody>
          <a:bodyPr anchor="ctr" anchorCtr="0"/>
          <a:lstStyle>
            <a:lvl1pPr algn="l">
              <a:defRPr lang="en-US" dirty="0"/>
            </a:lvl1pPr>
          </a:lstStyle>
          <a:p>
            <a:r>
              <a:rPr lang="en-US" dirty="0" smtClean="0"/>
              <a:t>Click To Edit Master Title Style</a:t>
            </a:r>
            <a:endParaRPr lang="en-US" dirty="0"/>
          </a:p>
        </p:txBody>
      </p:sp>
      <p:sp>
        <p:nvSpPr>
          <p:cNvPr id="3" name="Content Placeholder 2"/>
          <p:cNvSpPr>
            <a:spLocks noGrp="1"/>
          </p:cNvSpPr>
          <p:nvPr>
            <p:ph idx="1"/>
          </p:nvPr>
        </p:nvSpPr>
        <p:spPr>
          <a:xfrm>
            <a:off x="762000" y="1596413"/>
            <a:ext cx="8077200" cy="4297363"/>
          </a:xfrm>
        </p:spPr>
        <p:txBody>
          <a:bodyPr>
            <a:normAutofit/>
          </a:bodyPr>
          <a:lstStyle>
            <a:lvl1pPr>
              <a:defRPr sz="3200">
                <a:latin typeface="+mn-lt"/>
              </a:defRPr>
            </a:lvl1pPr>
            <a:lvl2pPr>
              <a:defRPr sz="2800">
                <a:latin typeface="+mn-lt"/>
              </a:defRPr>
            </a:lvl2pPr>
            <a:lvl3pPr>
              <a:defRPr sz="2400">
                <a:latin typeface="+mn-lt"/>
              </a:defRPr>
            </a:lvl3pPr>
            <a:lvl4pPr>
              <a:defRPr sz="2400">
                <a:latin typeface="+mn-lt"/>
              </a:defRPr>
            </a:lvl4pPr>
            <a:lvl5pPr>
              <a:defRPr sz="2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8/28/2015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7B281C-5159-4971-8228-52B9A72E9ED2}" type="datetimeFigureOut">
              <a:rPr lang="en-US" smtClean="0"/>
              <a:pPr/>
              <a:t>8/28/2015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36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36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7B281C-5159-4971-8228-52B9A72E9ED2}" type="datetimeFigureOut">
              <a:rPr lang="en-US" smtClean="0"/>
              <a:pPr/>
              <a:t>8/28/2015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036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8/28/2015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8/28/2015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8/28/2015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8486813" y="6486571"/>
            <a:ext cx="609524" cy="371429"/>
          </a:xfrm>
          <a:prstGeom prst="rect">
            <a:avLst/>
          </a:prstGeom>
        </p:spPr>
      </p:pic>
    </p:spTree>
    <p:extLst>
      <p:ext uri="{BB962C8B-B14F-4D97-AF65-F5344CB8AC3E}">
        <p14:creationId xmlns:p14="http://schemas.microsoft.com/office/powerpoint/2010/main" xmlns="" val="264977638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274638"/>
            <a:ext cx="5867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8/28/2015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7B281C-5159-4971-8228-52B9A72E9ED2}" type="datetimeFigureOut">
              <a:rPr lang="en-US" smtClean="0"/>
              <a:pPr/>
              <a:t>8/28/2015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B281C-5159-4971-8228-52B9A72E9ED2}" type="datetimeFigureOut">
              <a:rPr lang="en-US" smtClean="0"/>
              <a:pPr/>
              <a:t>8/28/2015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Background Only">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xmlns=""/>
              </a:ext>
            </a:extLst>
          </a:blip>
          <a:srcRect/>
          <a:stretch/>
        </p:blipFill>
        <p:spPr>
          <a:xfrm>
            <a:off x="43543" y="0"/>
            <a:ext cx="9100457" cy="6879771"/>
          </a:xfrm>
          <a:prstGeom prst="rect">
            <a:avLst/>
          </a:prstGeom>
        </p:spPr>
      </p:pic>
      <p:sp>
        <p:nvSpPr>
          <p:cNvPr id="3" name="Date Placeholder 3"/>
          <p:cNvSpPr>
            <a:spLocks noGrp="1"/>
          </p:cNvSpPr>
          <p:nvPr>
            <p:ph type="dt" sz="half" idx="10"/>
          </p:nvPr>
        </p:nvSpPr>
        <p:spPr>
          <a:xfrm>
            <a:off x="762000" y="6356350"/>
            <a:ext cx="2133600" cy="365125"/>
          </a:xfrm>
        </p:spPr>
        <p:txBody>
          <a:bodyPr/>
          <a:lstStyle/>
          <a:p>
            <a:fld id="{757B281C-5159-4971-8228-52B9A72E9ED2}" type="datetimeFigureOut">
              <a:rPr lang="en-US" smtClean="0"/>
              <a:pPr/>
              <a:t>8/28/2015</a:t>
            </a:fld>
            <a:endParaRPr lang="en-US" dirty="0"/>
          </a:p>
        </p:txBody>
      </p:sp>
      <p:sp>
        <p:nvSpPr>
          <p:cNvPr id="4" name="Footer Placeholder 4"/>
          <p:cNvSpPr>
            <a:spLocks noGrp="1"/>
          </p:cNvSpPr>
          <p:nvPr>
            <p:ph type="ftr" sz="quarter" idx="11"/>
          </p:nvPr>
        </p:nvSpPr>
        <p:spPr>
          <a:xfrm>
            <a:off x="3352800" y="6356350"/>
            <a:ext cx="2895600" cy="365125"/>
          </a:xfrm>
        </p:spPr>
        <p:txBody>
          <a:bodyPr/>
          <a:lstStyle/>
          <a:p>
            <a:endParaRPr lang="en-US" dirty="0"/>
          </a:p>
        </p:txBody>
      </p:sp>
      <p:sp>
        <p:nvSpPr>
          <p:cNvPr id="5"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757130"/>
          </a:xfrm>
        </p:spPr>
        <p:txBody>
          <a:bodyPr/>
          <a:lstStyle>
            <a:lvl1pPr>
              <a:defRPr b="1">
                <a:latin typeface="Calibri" pitchFamily="34" charset="0"/>
                <a:cs typeface="Calibri"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535531"/>
          </a:xfrm>
        </p:spPr>
        <p:txBody>
          <a:bodyPr/>
          <a:lstStyle>
            <a:lvl1pPr marL="0" indent="0" algn="ctr">
              <a:buNone/>
              <a:defRPr>
                <a:latin typeface="Calibri" pitchFamily="34" charset="0"/>
                <a:cs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xmlns="" val="129293169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 val="2545422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98438"/>
            <a:ext cx="8229600" cy="792162"/>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457200" y="1295400"/>
            <a:ext cx="8229600" cy="4953000"/>
          </a:xfrm>
        </p:spPr>
        <p:txBody>
          <a:bodyPr/>
          <a:lstStyle/>
          <a:p>
            <a:endParaRPr lang="en-IN"/>
          </a:p>
        </p:txBody>
      </p:sp>
      <p:sp>
        <p:nvSpPr>
          <p:cNvPr id="4" name="Date Placeholder 3"/>
          <p:cNvSpPr>
            <a:spLocks noGrp="1"/>
          </p:cNvSpPr>
          <p:nvPr>
            <p:ph type="dt" sz="half" idx="10"/>
          </p:nvPr>
        </p:nvSpPr>
        <p:spPr>
          <a:xfrm>
            <a:off x="457200" y="6438900"/>
            <a:ext cx="2133600" cy="244475"/>
          </a:xfrm>
        </p:spPr>
        <p:txBody>
          <a:bodyPr/>
          <a:lstStyle>
            <a:lvl1pPr>
              <a:defRPr/>
            </a:lvl1pPr>
          </a:lstStyle>
          <a:p>
            <a:endParaRPr lang="en-US"/>
          </a:p>
        </p:txBody>
      </p:sp>
      <p:sp>
        <p:nvSpPr>
          <p:cNvPr id="5" name="Footer Placeholder 4"/>
          <p:cNvSpPr>
            <a:spLocks noGrp="1"/>
          </p:cNvSpPr>
          <p:nvPr>
            <p:ph type="ftr" sz="quarter" idx="11"/>
          </p:nvPr>
        </p:nvSpPr>
        <p:spPr>
          <a:xfrm>
            <a:off x="3124200" y="6438900"/>
            <a:ext cx="2895600" cy="244475"/>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438900"/>
            <a:ext cx="2133600" cy="244475"/>
          </a:xfrm>
        </p:spPr>
        <p:txBody>
          <a:bodyPr/>
          <a:lstStyle>
            <a:lvl1pPr>
              <a:defRPr/>
            </a:lvl1pPr>
          </a:lstStyle>
          <a:p>
            <a:fld id="{D30D089B-EE62-4950-9173-0AEC325BBC34}" type="slidenum">
              <a:rPr lang="en-US"/>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248400"/>
            <a:ext cx="21336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DA714B56-3DE1-468D-9821-6851CA20DF21}" type="slidenum">
              <a:rPr lang="he-IL"/>
              <a:pPr/>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Date Placeholder 5"/>
          <p:cNvSpPr>
            <a:spLocks noGrp="1"/>
          </p:cNvSpPr>
          <p:nvPr>
            <p:ph type="dt" sz="half" idx="10"/>
          </p:nvPr>
        </p:nvSpPr>
        <p:spPr>
          <a:xfrm>
            <a:off x="457200" y="6248400"/>
            <a:ext cx="2133600" cy="457200"/>
          </a:xfrm>
        </p:spPr>
        <p:txBody>
          <a:bodyPr/>
          <a:lstStyle>
            <a:lvl1pPr>
              <a:defRPr/>
            </a:lvl1pPr>
          </a:lstStyle>
          <a:p>
            <a:endParaRPr lang="en-US"/>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8400"/>
            <a:ext cx="2133600" cy="457200"/>
          </a:xfrm>
        </p:spPr>
        <p:txBody>
          <a:bodyPr/>
          <a:lstStyle>
            <a:lvl1pPr>
              <a:defRPr/>
            </a:lvl1pPr>
          </a:lstStyle>
          <a:p>
            <a:fld id="{F3CB7F74-2411-4F2C-ACF1-369FCB6A5CAE}" type="slidenum">
              <a:rPr lang="he-IL"/>
              <a:pPr/>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6444327D-6353-43D9-ABD6-360A7F7F8BB9}" type="slidenum">
              <a:rPr lang="en-US" altLang="en-US"/>
              <a:pPr/>
              <a:t>‹#›</a:t>
            </a:fld>
            <a:endParaRPr lang="en-US" altLang="en-US"/>
          </a:p>
        </p:txBody>
      </p:sp>
    </p:spTree>
    <p:extLst>
      <p:ext uri="{BB962C8B-B14F-4D97-AF65-F5344CB8AC3E}">
        <p14:creationId xmlns:p14="http://schemas.microsoft.com/office/powerpoint/2010/main" xmlns="" val="2451550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xmlns="" val="25454225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17638"/>
            <a:ext cx="4129088" cy="2214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2488" y="1417638"/>
            <a:ext cx="4129087" cy="2214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00102426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02415103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290789667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8560750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281687490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xmlns="" val="184062957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image" Target="../media/image6.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82946" name="Picture 19" descr="ribbons"/>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ltGray">
          <a:xfrm>
            <a:off x="-33338" y="1525588"/>
            <a:ext cx="9177338" cy="279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 name="Rectangle 2"/>
          <p:cNvSpPr>
            <a:spLocks noGrp="1" noChangeArrowheads="1"/>
          </p:cNvSpPr>
          <p:nvPr>
            <p:ph type="title"/>
          </p:nvPr>
        </p:nvSpPr>
        <p:spPr bwMode="auto">
          <a:xfrm>
            <a:off x="381000" y="228600"/>
            <a:ext cx="8382000" cy="750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dirty="0" smtClean="0"/>
              <a:t>Click to edit Title Slide</a:t>
            </a:r>
          </a:p>
        </p:txBody>
      </p:sp>
      <p:sp>
        <p:nvSpPr>
          <p:cNvPr id="1032" name="Rectangle 8"/>
          <p:cNvSpPr>
            <a:spLocks noGrp="1" noChangeArrowheads="1"/>
          </p:cNvSpPr>
          <p:nvPr>
            <p:ph type="body" idx="1"/>
          </p:nvPr>
        </p:nvSpPr>
        <p:spPr bwMode="auto">
          <a:xfrm>
            <a:off x="381000" y="1417638"/>
            <a:ext cx="8410575" cy="2214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 name="Picture 1"/>
          <p:cNvPicPr>
            <a:picLocks noChangeAspect="1"/>
          </p:cNvPicPr>
          <p:nvPr userDrawn="1"/>
        </p:nvPicPr>
        <p:blipFill>
          <a:blip r:embed="rId14" cstate="print">
            <a:extLst>
              <a:ext uri="{28A0092B-C50C-407E-A947-70E740481C1C}">
                <a14:useLocalDpi xmlns:a14="http://schemas.microsoft.com/office/drawing/2010/main" xmlns="" val="0"/>
              </a:ext>
            </a:extLst>
          </a:blip>
          <a:stretch>
            <a:fillRect/>
          </a:stretch>
        </p:blipFill>
        <p:spPr>
          <a:xfrm>
            <a:off x="8486813" y="6381328"/>
            <a:ext cx="609524" cy="371429"/>
          </a:xfrm>
          <a:prstGeom prst="rect">
            <a:avLst/>
          </a:prstGeom>
        </p:spPr>
      </p:pic>
    </p:spTree>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fade/>
  </p:transition>
  <p:timing>
    <p:tnLst>
      <p:par>
        <p:cTn id="1" dur="indefinite" restart="never" nodeType="tmRoot"/>
      </p:par>
    </p:tnLst>
  </p:timing>
  <p:txStyles>
    <p:titleStyle>
      <a:lvl1pPr algn="l" rtl="0" eaLnBrk="1" fontAlgn="base" hangingPunct="1">
        <a:lnSpc>
          <a:spcPct val="90000"/>
        </a:lnSpc>
        <a:spcBef>
          <a:spcPct val="30000"/>
        </a:spcBef>
        <a:spcAft>
          <a:spcPct val="0"/>
        </a:spcAft>
        <a:defRPr sz="4800">
          <a:solidFill>
            <a:schemeClr val="tx2"/>
          </a:solidFill>
          <a:latin typeface="+mj-lt"/>
          <a:ea typeface="+mj-ea"/>
          <a:cs typeface="+mj-cs"/>
        </a:defRPr>
      </a:lvl1pPr>
      <a:lvl2pPr algn="l" rtl="0" eaLnBrk="1" fontAlgn="base" hangingPunct="1">
        <a:lnSpc>
          <a:spcPct val="90000"/>
        </a:lnSpc>
        <a:spcBef>
          <a:spcPct val="30000"/>
        </a:spcBef>
        <a:spcAft>
          <a:spcPct val="0"/>
        </a:spcAft>
        <a:defRPr sz="4800">
          <a:solidFill>
            <a:schemeClr val="tx2"/>
          </a:solidFill>
          <a:latin typeface="Segoe Semibold" pitchFamily="34" charset="0"/>
        </a:defRPr>
      </a:lvl2pPr>
      <a:lvl3pPr algn="l" rtl="0" eaLnBrk="1" fontAlgn="base" hangingPunct="1">
        <a:lnSpc>
          <a:spcPct val="90000"/>
        </a:lnSpc>
        <a:spcBef>
          <a:spcPct val="30000"/>
        </a:spcBef>
        <a:spcAft>
          <a:spcPct val="0"/>
        </a:spcAft>
        <a:defRPr sz="4800">
          <a:solidFill>
            <a:schemeClr val="tx2"/>
          </a:solidFill>
          <a:latin typeface="Segoe Semibold" pitchFamily="34" charset="0"/>
        </a:defRPr>
      </a:lvl3pPr>
      <a:lvl4pPr algn="l" rtl="0" eaLnBrk="1" fontAlgn="base" hangingPunct="1">
        <a:lnSpc>
          <a:spcPct val="90000"/>
        </a:lnSpc>
        <a:spcBef>
          <a:spcPct val="30000"/>
        </a:spcBef>
        <a:spcAft>
          <a:spcPct val="0"/>
        </a:spcAft>
        <a:defRPr sz="4800">
          <a:solidFill>
            <a:schemeClr val="tx2"/>
          </a:solidFill>
          <a:latin typeface="Segoe Semibold" pitchFamily="34" charset="0"/>
        </a:defRPr>
      </a:lvl4pPr>
      <a:lvl5pPr algn="l" rtl="0" eaLnBrk="1" fontAlgn="base" hangingPunct="1">
        <a:lnSpc>
          <a:spcPct val="90000"/>
        </a:lnSpc>
        <a:spcBef>
          <a:spcPct val="30000"/>
        </a:spcBef>
        <a:spcAft>
          <a:spcPct val="0"/>
        </a:spcAft>
        <a:defRPr sz="4800">
          <a:solidFill>
            <a:schemeClr val="tx2"/>
          </a:solidFill>
          <a:latin typeface="Segoe Semibold" pitchFamily="34" charset="0"/>
        </a:defRPr>
      </a:lvl5pPr>
      <a:lvl6pPr marL="457200" algn="l" rtl="0" eaLnBrk="1" fontAlgn="base" hangingPunct="1">
        <a:lnSpc>
          <a:spcPct val="90000"/>
        </a:lnSpc>
        <a:spcBef>
          <a:spcPct val="30000"/>
        </a:spcBef>
        <a:spcAft>
          <a:spcPct val="0"/>
        </a:spcAft>
        <a:defRPr sz="4800">
          <a:solidFill>
            <a:schemeClr val="tx2"/>
          </a:solidFill>
          <a:latin typeface="Segoe Semibold" pitchFamily="34" charset="0"/>
        </a:defRPr>
      </a:lvl6pPr>
      <a:lvl7pPr marL="914400" algn="l" rtl="0" eaLnBrk="1" fontAlgn="base" hangingPunct="1">
        <a:lnSpc>
          <a:spcPct val="90000"/>
        </a:lnSpc>
        <a:spcBef>
          <a:spcPct val="30000"/>
        </a:spcBef>
        <a:spcAft>
          <a:spcPct val="0"/>
        </a:spcAft>
        <a:defRPr sz="4800">
          <a:solidFill>
            <a:schemeClr val="tx2"/>
          </a:solidFill>
          <a:latin typeface="Segoe Semibold" pitchFamily="34" charset="0"/>
        </a:defRPr>
      </a:lvl7pPr>
      <a:lvl8pPr marL="1371600" algn="l" rtl="0" eaLnBrk="1" fontAlgn="base" hangingPunct="1">
        <a:lnSpc>
          <a:spcPct val="90000"/>
        </a:lnSpc>
        <a:spcBef>
          <a:spcPct val="30000"/>
        </a:spcBef>
        <a:spcAft>
          <a:spcPct val="0"/>
        </a:spcAft>
        <a:defRPr sz="4800">
          <a:solidFill>
            <a:schemeClr val="tx2"/>
          </a:solidFill>
          <a:latin typeface="Segoe Semibold" pitchFamily="34" charset="0"/>
        </a:defRPr>
      </a:lvl8pPr>
      <a:lvl9pPr marL="1828800" algn="l" rtl="0" eaLnBrk="1" fontAlgn="base" hangingPunct="1">
        <a:lnSpc>
          <a:spcPct val="90000"/>
        </a:lnSpc>
        <a:spcBef>
          <a:spcPct val="30000"/>
        </a:spcBef>
        <a:spcAft>
          <a:spcPct val="0"/>
        </a:spcAft>
        <a:defRPr sz="4800">
          <a:solidFill>
            <a:schemeClr val="tx2"/>
          </a:solidFill>
          <a:latin typeface="Segoe Semibold" pitchFamily="34" charset="0"/>
        </a:defRPr>
      </a:lvl9pPr>
    </p:titleStyle>
    <p:bodyStyle>
      <a:lvl1pPr marL="461963" indent="-461963" algn="l" rtl="0" eaLnBrk="1" fontAlgn="base" hangingPunct="1">
        <a:lnSpc>
          <a:spcPct val="90000"/>
        </a:lnSpc>
        <a:spcBef>
          <a:spcPct val="30000"/>
        </a:spcBef>
        <a:spcAft>
          <a:spcPct val="0"/>
        </a:spcAft>
        <a:buClr>
          <a:schemeClr val="tx2"/>
        </a:buClr>
        <a:buFont typeface="Wingdings 2" pitchFamily="18" charset="2"/>
        <a:buBlip>
          <a:blip r:embed="rId15"/>
        </a:buBlip>
        <a:defRPr sz="3200">
          <a:solidFill>
            <a:schemeClr val="tx1"/>
          </a:solidFill>
          <a:latin typeface="+mn-lt"/>
          <a:ea typeface="+mn-ea"/>
          <a:cs typeface="+mn-cs"/>
        </a:defRPr>
      </a:lvl1pPr>
      <a:lvl2pPr marL="850900" indent="-387350" algn="l" rtl="0" eaLnBrk="1" fontAlgn="base" hangingPunct="1">
        <a:lnSpc>
          <a:spcPct val="90000"/>
        </a:lnSpc>
        <a:spcBef>
          <a:spcPct val="30000"/>
        </a:spcBef>
        <a:spcAft>
          <a:spcPct val="0"/>
        </a:spcAft>
        <a:buClr>
          <a:schemeClr val="tx2"/>
        </a:buClr>
        <a:buSzPct val="75000"/>
        <a:buFont typeface="Wingdings 2" pitchFamily="18" charset="2"/>
        <a:buBlip>
          <a:blip r:embed="rId16"/>
        </a:buBlip>
        <a:defRPr sz="2800">
          <a:solidFill>
            <a:schemeClr val="tx1"/>
          </a:solidFill>
          <a:latin typeface="+mn-lt"/>
        </a:defRPr>
      </a:lvl2pPr>
      <a:lvl3pPr marL="1257300" indent="-404813" algn="l" rtl="0" eaLnBrk="1" fontAlgn="base" hangingPunct="1">
        <a:lnSpc>
          <a:spcPct val="90000"/>
        </a:lnSpc>
        <a:spcBef>
          <a:spcPct val="30000"/>
        </a:spcBef>
        <a:spcAft>
          <a:spcPct val="0"/>
        </a:spcAft>
        <a:buClr>
          <a:schemeClr val="tx2"/>
        </a:buClr>
        <a:buSzPct val="75000"/>
        <a:buFont typeface="Wingdings 2" pitchFamily="18" charset="2"/>
        <a:buBlip>
          <a:blip r:embed="rId16"/>
        </a:buBlip>
        <a:defRPr sz="2400">
          <a:solidFill>
            <a:schemeClr val="tx1"/>
          </a:solidFill>
          <a:latin typeface="+mn-lt"/>
        </a:defRPr>
      </a:lvl3pPr>
      <a:lvl4pPr marL="1655763" indent="-396875" algn="l" rtl="0" eaLnBrk="1" fontAlgn="base" hangingPunct="1">
        <a:lnSpc>
          <a:spcPct val="90000"/>
        </a:lnSpc>
        <a:spcBef>
          <a:spcPct val="30000"/>
        </a:spcBef>
        <a:spcAft>
          <a:spcPct val="0"/>
        </a:spcAft>
        <a:buClr>
          <a:schemeClr val="tx2"/>
        </a:buClr>
        <a:buSzPct val="75000"/>
        <a:buFont typeface="Wingdings 2" pitchFamily="18" charset="2"/>
        <a:buBlip>
          <a:blip r:embed="rId16"/>
        </a:buBlip>
        <a:defRPr sz="2000">
          <a:solidFill>
            <a:schemeClr val="tx1"/>
          </a:solidFill>
          <a:latin typeface="+mn-lt"/>
        </a:defRPr>
      </a:lvl4pPr>
      <a:lvl5pPr marL="2052638" indent="-395288" algn="l" rtl="0" eaLnBrk="1" fontAlgn="base" hangingPunct="1">
        <a:lnSpc>
          <a:spcPct val="90000"/>
        </a:lnSpc>
        <a:spcBef>
          <a:spcPct val="30000"/>
        </a:spcBef>
        <a:spcAft>
          <a:spcPct val="0"/>
        </a:spcAft>
        <a:buClr>
          <a:schemeClr val="tx2"/>
        </a:buClr>
        <a:buSzPct val="75000"/>
        <a:buFont typeface="Wingdings 2" pitchFamily="18" charset="2"/>
        <a:buBlip>
          <a:blip r:embed="rId16"/>
        </a:buBlip>
        <a:defRPr sz="2000">
          <a:solidFill>
            <a:schemeClr val="tx1"/>
          </a:solidFill>
          <a:latin typeface="+mn-lt"/>
        </a:defRPr>
      </a:lvl5pPr>
      <a:lvl6pPr marL="2509838" indent="-395288" algn="l" rtl="0" eaLnBrk="1" fontAlgn="base" hangingPunct="1">
        <a:lnSpc>
          <a:spcPct val="90000"/>
        </a:lnSpc>
        <a:spcBef>
          <a:spcPct val="30000"/>
        </a:spcBef>
        <a:spcAft>
          <a:spcPct val="0"/>
        </a:spcAft>
        <a:buClr>
          <a:schemeClr val="tx2"/>
        </a:buClr>
        <a:buSzPct val="75000"/>
        <a:buFont typeface="Wingdings 2" pitchFamily="18" charset="2"/>
        <a:buBlip>
          <a:blip r:embed="rId16"/>
        </a:buBlip>
        <a:defRPr sz="2000">
          <a:solidFill>
            <a:schemeClr val="tx1"/>
          </a:solidFill>
          <a:latin typeface="+mn-lt"/>
        </a:defRPr>
      </a:lvl6pPr>
      <a:lvl7pPr marL="2967038" indent="-395288" algn="l" rtl="0" eaLnBrk="1" fontAlgn="base" hangingPunct="1">
        <a:lnSpc>
          <a:spcPct val="90000"/>
        </a:lnSpc>
        <a:spcBef>
          <a:spcPct val="30000"/>
        </a:spcBef>
        <a:spcAft>
          <a:spcPct val="0"/>
        </a:spcAft>
        <a:buClr>
          <a:schemeClr val="tx2"/>
        </a:buClr>
        <a:buSzPct val="75000"/>
        <a:buFont typeface="Wingdings 2" pitchFamily="18" charset="2"/>
        <a:buBlip>
          <a:blip r:embed="rId16"/>
        </a:buBlip>
        <a:defRPr sz="2000">
          <a:solidFill>
            <a:schemeClr val="tx1"/>
          </a:solidFill>
          <a:latin typeface="+mn-lt"/>
        </a:defRPr>
      </a:lvl7pPr>
      <a:lvl8pPr marL="3424238" indent="-395288" algn="l" rtl="0" eaLnBrk="1" fontAlgn="base" hangingPunct="1">
        <a:lnSpc>
          <a:spcPct val="90000"/>
        </a:lnSpc>
        <a:spcBef>
          <a:spcPct val="30000"/>
        </a:spcBef>
        <a:spcAft>
          <a:spcPct val="0"/>
        </a:spcAft>
        <a:buClr>
          <a:schemeClr val="tx2"/>
        </a:buClr>
        <a:buSzPct val="75000"/>
        <a:buFont typeface="Wingdings 2" pitchFamily="18" charset="2"/>
        <a:buBlip>
          <a:blip r:embed="rId16"/>
        </a:buBlip>
        <a:defRPr sz="2000">
          <a:solidFill>
            <a:schemeClr val="tx1"/>
          </a:solidFill>
          <a:latin typeface="+mn-lt"/>
        </a:defRPr>
      </a:lvl8pPr>
      <a:lvl9pPr marL="3881438" indent="-395288" algn="l" rtl="0" eaLnBrk="1" fontAlgn="base" hangingPunct="1">
        <a:lnSpc>
          <a:spcPct val="90000"/>
        </a:lnSpc>
        <a:spcBef>
          <a:spcPct val="30000"/>
        </a:spcBef>
        <a:spcAft>
          <a:spcPct val="0"/>
        </a:spcAft>
        <a:buClr>
          <a:schemeClr val="tx2"/>
        </a:buClr>
        <a:buSzPct val="75000"/>
        <a:buFont typeface="Wingdings 2" pitchFamily="18" charset="2"/>
        <a:buBlip>
          <a:blip r:embed="rId16"/>
        </a:buBlip>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0" cstate="email">
            <a:extLst>
              <a:ext uri="{28A0092B-C50C-407E-A947-70E740481C1C}">
                <a14:useLocalDpi xmlns:a14="http://schemas.microsoft.com/office/drawing/2010/main" xmlns=""/>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B281C-5159-4971-8228-52B9A72E9ED2}" type="datetimeFigureOut">
              <a:rPr lang="en-US" smtClean="0"/>
              <a:pPr/>
              <a:t>8/28/2015</a:t>
            </a:fld>
            <a:endParaRPr lang="en-US" dirty="0"/>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6E5A2-EC83-451F-A719-9AC1370DD5CF}" type="slidenum">
              <a:rPr lang="en-US" smtClean="0"/>
              <a:pPr/>
              <a:t>‹#›</a:t>
            </a:fld>
            <a:endParaRPr lang="en-US" dirty="0"/>
          </a:p>
        </p:txBody>
      </p:sp>
      <p:pic>
        <p:nvPicPr>
          <p:cNvPr id="8" name="Picture 7"/>
          <p:cNvPicPr>
            <a:picLocks noChangeAspect="1"/>
          </p:cNvPicPr>
          <p:nvPr/>
        </p:nvPicPr>
        <p:blipFill rotWithShape="1">
          <a:blip r:embed="rId21" cstate="email">
            <a:extLst>
              <a:ext uri="{28A0092B-C50C-407E-A947-70E740481C1C}">
                <a14:useLocalDpi xmlns:a14="http://schemas.microsoft.com/office/drawing/2010/main" xmlns=""/>
              </a:ext>
            </a:extLst>
          </a:blip>
          <a:srcRect/>
          <a:stretch/>
        </p:blipFill>
        <p:spPr>
          <a:xfrm>
            <a:off x="-152400" y="-109183"/>
            <a:ext cx="818707" cy="7083189"/>
          </a:xfrm>
          <a:prstGeom prst="rect">
            <a:avLst/>
          </a:prstGeom>
        </p:spPr>
      </p:pic>
      <p:pic>
        <p:nvPicPr>
          <p:cNvPr id="9" name="Picture 8"/>
          <p:cNvPicPr>
            <a:picLocks noChangeAspect="1"/>
          </p:cNvPicPr>
          <p:nvPr userDrawn="1"/>
        </p:nvPicPr>
        <p:blipFill>
          <a:blip r:embed="rId22" cstate="print">
            <a:extLst>
              <a:ext uri="{28A0092B-C50C-407E-A947-70E740481C1C}">
                <a14:useLocalDpi xmlns:a14="http://schemas.microsoft.com/office/drawing/2010/main" xmlns="" val="0"/>
              </a:ext>
            </a:extLst>
          </a:blip>
          <a:stretch>
            <a:fillRect/>
          </a:stretch>
        </p:blipFill>
        <p:spPr>
          <a:xfrm>
            <a:off x="8382076" y="6385690"/>
            <a:ext cx="609524" cy="371429"/>
          </a:xfrm>
          <a:prstGeom prst="rect">
            <a:avLst/>
          </a:prstGeom>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Lst>
  <p:transition spd="slow">
    <p:wipe dir="d"/>
  </p:transition>
  <p:timing>
    <p:tnLst>
      <p:par>
        <p:cTn id="1" dur="indefinite" restart="never" nodeType="tmRoot"/>
      </p:par>
    </p:tnLst>
  </p:timing>
  <p:txStyles>
    <p:titleStyle>
      <a:lvl1pPr algn="l" defTabSz="914400" rtl="0" eaLnBrk="1" latinLnBrk="0" hangingPunct="1">
        <a:spcBef>
          <a:spcPct val="0"/>
        </a:spcBef>
        <a:buNone/>
        <a:defRPr lang="en-US" sz="4400" kern="1200" dirty="0" smtClean="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5.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4.wmf"/><Relationship Id="rId7" Type="http://schemas.openxmlformats.org/officeDocument/2006/relationships/image" Target="../media/image18.wmf"/><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8.xml.rels><?xml version="1.0" encoding="UTF-8" standalone="yes"?>
<Relationships xmlns="http://schemas.openxmlformats.org/package/2006/relationships"><Relationship Id="rId2" Type="http://schemas.openxmlformats.org/officeDocument/2006/relationships/hyperlink" Target="http://www.domain.com/dir/file.ext" TargetMode="External"/><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8.xml.rels><?xml version="1.0" encoding="UTF-8" standalone="yes"?>
<Relationships xmlns="http://schemas.openxmlformats.org/package/2006/relationships"><Relationship Id="rId2" Type="http://schemas.openxmlformats.org/officeDocument/2006/relationships/hyperlink" Target="http://www.xnu.com/formtest.asp" TargetMode="Externa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2.v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4.xml"/><Relationship Id="rId1" Type="http://schemas.openxmlformats.org/officeDocument/2006/relationships/vmlDrawing" Target="../drawings/vmlDrawing3.v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4.xml"/><Relationship Id="rId1" Type="http://schemas.openxmlformats.org/officeDocument/2006/relationships/vmlDrawing" Target="../drawings/vmlDrawing4.v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4.xml"/><Relationship Id="rId1" Type="http://schemas.openxmlformats.org/officeDocument/2006/relationships/vmlDrawing" Target="../drawings/vmlDrawing5.v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4.xml"/><Relationship Id="rId1" Type="http://schemas.openxmlformats.org/officeDocument/2006/relationships/vmlDrawing" Target="../drawings/vmlDrawing6.v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6.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png"/><Relationship Id="rId1" Type="http://schemas.openxmlformats.org/officeDocument/2006/relationships/slideLayout" Target="../slideLayouts/slideLayout14.xml"/><Relationship Id="rId4" Type="http://schemas.openxmlformats.org/officeDocument/2006/relationships/image" Target="../media/image42.wmf"/></Relationships>
</file>

<file path=ppt/slides/_rels/slide227.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1.xml"/></Relationships>
</file>

<file path=ppt/slides/_rels/slide2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1.xml"/></Relationships>
</file>

<file path=ppt/slides/_rels/slide229.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231.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slideLayout" Target="../slideLayouts/slideLayout14.xml"/><Relationship Id="rId5" Type="http://schemas.openxmlformats.org/officeDocument/2006/relationships/image" Target="../media/image51.wmf"/><Relationship Id="rId4" Type="http://schemas.openxmlformats.org/officeDocument/2006/relationships/image" Target="../media/image50.wmf"/></Relationships>
</file>

<file path=ppt/slides/_rels/slide2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wmf"/><Relationship Id="rId1" Type="http://schemas.openxmlformats.org/officeDocument/2006/relationships/slideLayout" Target="../slideLayouts/slideLayout21.xml"/></Relationships>
</file>

<file path=ppt/slides/_rels/slide2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wmf"/><Relationship Id="rId1" Type="http://schemas.openxmlformats.org/officeDocument/2006/relationships/slideLayout" Target="../slideLayouts/slideLayout14.xml"/><Relationship Id="rId4" Type="http://schemas.openxmlformats.org/officeDocument/2006/relationships/image" Target="../media/image56.wmf"/></Relationships>
</file>

<file path=ppt/slides/_rels/slide2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wmf"/><Relationship Id="rId1" Type="http://schemas.openxmlformats.org/officeDocument/2006/relationships/slideLayout" Target="../slideLayouts/slideLayout14.xml"/><Relationship Id="rId4" Type="http://schemas.openxmlformats.org/officeDocument/2006/relationships/image" Target="../media/image56.wmf"/></Relationships>
</file>

<file path=ppt/slides/_rels/slide2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wmf"/><Relationship Id="rId1" Type="http://schemas.openxmlformats.org/officeDocument/2006/relationships/slideLayout" Target="../slideLayouts/slideLayout14.xml"/><Relationship Id="rId4" Type="http://schemas.openxmlformats.org/officeDocument/2006/relationships/image" Target="../media/image56.wmf"/></Relationships>
</file>

<file path=ppt/slides/_rels/slide236.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slideLayout" Target="../slideLayouts/slideLayout1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9.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0.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slideLayout" Target="../slideLayouts/slideLayout14.xml"/></Relationships>
</file>

<file path=ppt/slides/_rels/slide2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1.xml"/></Relationships>
</file>

<file path=ppt/slides/_rels/slide242.xml.rels><?xml version="1.0" encoding="UTF-8" standalone="yes"?>
<Relationships xmlns="http://schemas.openxmlformats.org/package/2006/relationships"><Relationship Id="rId2" Type="http://schemas.openxmlformats.org/officeDocument/2006/relationships/hyperlink" Target="http://www.w3.org/TR/SVG11/types.html" TargetMode="External"/><Relationship Id="rId1" Type="http://schemas.openxmlformats.org/officeDocument/2006/relationships/slideLayout" Target="../slideLayouts/slideLayout14.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27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4.xml"/></Relationships>
</file>

<file path=ppt/slides/_rels/slide27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27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28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28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28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28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28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28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28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28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28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29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29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29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29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29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29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29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30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30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30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30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30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30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30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30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30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31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31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4.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oleObject" Target="../embeddings/oleObject6.bin"/><Relationship Id="rId7" Type="http://schemas.openxmlformats.org/officeDocument/2006/relationships/image" Target="../media/image67.jpeg"/><Relationship Id="rId2" Type="http://schemas.openxmlformats.org/officeDocument/2006/relationships/slideLayout" Target="../slideLayouts/slideLayout14.xml"/><Relationship Id="rId1" Type="http://schemas.openxmlformats.org/officeDocument/2006/relationships/vmlDrawing" Target="../drawings/vmlDrawing7.vml"/><Relationship Id="rId6" Type="http://schemas.openxmlformats.org/officeDocument/2006/relationships/hyperlink" Target="http://images.google.de/imgres?imgurl=media.michigandaily.com/vimages/pda/pda.jpg&amp;imgrefurl=http://www.michigandaily.com/vnews/display.v?page=pdasubscribe&amp;h=192&amp;w=151&amp;prev=/images?q=pda&amp;svnum=10&amp;hl=de&amp;lr=&amp;ie=UTF-8" TargetMode="External"/><Relationship Id="rId5" Type="http://schemas.openxmlformats.org/officeDocument/2006/relationships/image" Target="../media/image66.jpeg"/><Relationship Id="rId4" Type="http://schemas.openxmlformats.org/officeDocument/2006/relationships/hyperlink" Target="http://images.google.de/imgres?imgurl=www.hs-niederrhein.de/service/wap/handy.jpg&amp;imgrefurl=http://www.hs-niederrhein.de/service/wap/&amp;h=502&amp;w=305&amp;prev=/images?q=handy&amp;svnum=10&amp;hl=de&amp;lr=&amp;ie=UTF-8" TargetMode="Externa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3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339.xml.rels><?xml version="1.0" encoding="UTF-8" standalone="yes"?>
<Relationships xmlns="http://schemas.openxmlformats.org/package/2006/relationships"><Relationship Id="rId3" Type="http://schemas.openxmlformats.org/officeDocument/2006/relationships/hyperlink" Target="http://www.w3.org/1999/XMLSchema" TargetMode="External"/><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341.xml.rels><?xml version="1.0" encoding="UTF-8" standalone="yes"?>
<Relationships xmlns="http://schemas.openxmlformats.org/package/2006/relationships"><Relationship Id="rId3" Type="http://schemas.openxmlformats.org/officeDocument/2006/relationships/hyperlink" Target="http://www.w3.org/1999/XSL/Transf" TargetMode="External"/><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3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3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2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3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6.xml.rels><?xml version="1.0" encoding="UTF-8" standalone="yes"?>
<Relationships xmlns="http://schemas.openxmlformats.org/package/2006/relationships"><Relationship Id="rId2" Type="http://schemas.openxmlformats.org/officeDocument/2006/relationships/hyperlink" Target="http://localhost/trace.axd" TargetMode="External"/><Relationship Id="rId1" Type="http://schemas.openxmlformats.org/officeDocument/2006/relationships/slideLayout" Target="../slideLayouts/slideLayout14.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4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22.xml"/><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2.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2.xml"/></Relationships>
</file>

<file path=ppt/slides/_rels/slide4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22.xml"/><Relationship Id="rId4" Type="http://schemas.openxmlformats.org/officeDocument/2006/relationships/image" Target="../media/image81.png"/></Relationships>
</file>

<file path=ppt/slides/_rels/slide42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4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9.xml"/><Relationship Id="rId1" Type="http://schemas.openxmlformats.org/officeDocument/2006/relationships/slideLayout" Target="../slideLayouts/slideLayout22.xml"/><Relationship Id="rId4" Type="http://schemas.openxmlformats.org/officeDocument/2006/relationships/image" Target="../media/image83.png"/></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2.xml"/></Relationships>
</file>

<file path=ppt/slides/_rels/slide426.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71.xml"/><Relationship Id="rId1" Type="http://schemas.openxmlformats.org/officeDocument/2006/relationships/slideLayout" Target="../slideLayouts/slideLayout22.xml"/></Relationships>
</file>

<file path=ppt/slides/_rels/slide4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2.xml"/><Relationship Id="rId1" Type="http://schemas.openxmlformats.org/officeDocument/2006/relationships/slideLayout" Target="../slideLayouts/slideLayout22.xml"/><Relationship Id="rId4" Type="http://schemas.openxmlformats.org/officeDocument/2006/relationships/image" Target="../media/image86.png"/></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5.xml"/><Relationship Id="rId1" Type="http://schemas.openxmlformats.org/officeDocument/2006/relationships/slideLayout" Target="../slideLayouts/slideLayout22.xml"/><Relationship Id="rId5" Type="http://schemas.openxmlformats.org/officeDocument/2006/relationships/image" Target="../media/image89.png"/><Relationship Id="rId4" Type="http://schemas.openxmlformats.org/officeDocument/2006/relationships/image" Target="../media/image88.png"/></Relationships>
</file>

<file path=ppt/slides/_rels/slide4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6.xml"/><Relationship Id="rId1" Type="http://schemas.openxmlformats.org/officeDocument/2006/relationships/slideLayout" Target="../slideLayouts/slideLayout22.xml"/><Relationship Id="rId5" Type="http://schemas.openxmlformats.org/officeDocument/2006/relationships/image" Target="../media/image92.png"/><Relationship Id="rId4" Type="http://schemas.openxmlformats.org/officeDocument/2006/relationships/image" Target="../media/image91.png"/></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2.xml"/></Relationships>
</file>

<file path=ppt/slides/_rels/slide4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9.xml"/><Relationship Id="rId1" Type="http://schemas.openxmlformats.org/officeDocument/2006/relationships/slideLayout" Target="../slideLayouts/slideLayout22.xml"/><Relationship Id="rId4" Type="http://schemas.openxmlformats.org/officeDocument/2006/relationships/image" Target="../media/image94.png"/></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2.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2.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2.xml"/></Relationships>
</file>

<file path=ppt/slides/_rels/slide4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4.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2.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2.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2.xml"/></Relationships>
</file>

<file path=ppt/slides/_rels/slide4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1.xml"/><Relationship Id="rId1" Type="http://schemas.openxmlformats.org/officeDocument/2006/relationships/slideLayout" Target="../slideLayouts/slideLayout22.xml"/></Relationships>
</file>

<file path=ppt/slides/_rels/slide4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2.xml"/><Relationship Id="rId1" Type="http://schemas.openxmlformats.org/officeDocument/2006/relationships/slideLayout" Target="../slideLayouts/slideLayout22.xml"/></Relationships>
</file>

<file path=ppt/slides/_rels/slide4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3.xml"/><Relationship Id="rId1" Type="http://schemas.openxmlformats.org/officeDocument/2006/relationships/slideLayout" Target="../slideLayouts/slideLayout22.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0.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notesSlide" Target="../notesSlides/notesSlide95.xml"/><Relationship Id="rId1" Type="http://schemas.openxmlformats.org/officeDocument/2006/relationships/slideLayout" Target="../slideLayouts/slideLayout22.xml"/></Relationships>
</file>

<file path=ppt/slides/_rels/slide4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6.xml"/><Relationship Id="rId1" Type="http://schemas.openxmlformats.org/officeDocument/2006/relationships/slideLayout" Target="../slideLayouts/slideLayout22.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2.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2.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2.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2.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2.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2.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2.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2.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2.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2.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2.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2.xml"/></Relationships>
</file>

<file path=ppt/slides/_rels/slide4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0.xml"/><Relationship Id="rId1" Type="http://schemas.openxmlformats.org/officeDocument/2006/relationships/slideLayout" Target="../slideLayouts/slideLayout22.xml"/><Relationship Id="rId5" Type="http://schemas.openxmlformats.org/officeDocument/2006/relationships/image" Target="../media/image107.png"/><Relationship Id="rId4" Type="http://schemas.openxmlformats.org/officeDocument/2006/relationships/image" Target="../media/image106.png"/></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2.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2.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2.xml"/></Relationships>
</file>

<file path=ppt/slides/_rels/slide4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4.xml"/><Relationship Id="rId1" Type="http://schemas.openxmlformats.org/officeDocument/2006/relationships/slideLayout" Target="../slideLayouts/slideLayout22.xml"/><Relationship Id="rId5" Type="http://schemas.openxmlformats.org/officeDocument/2006/relationships/image" Target="../media/image110.png"/><Relationship Id="rId4" Type="http://schemas.openxmlformats.org/officeDocument/2006/relationships/image" Target="../media/image10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2.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2.xml"/></Relationships>
</file>

<file path=ppt/slides/_rels/slide4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7.xml"/><Relationship Id="rId1" Type="http://schemas.openxmlformats.org/officeDocument/2006/relationships/slideLayout" Target="../slideLayouts/slideLayout22.xml"/><Relationship Id="rId4" Type="http://schemas.openxmlformats.org/officeDocument/2006/relationships/image" Target="../media/image112.png"/></Relationships>
</file>

<file path=ppt/slides/_rels/slide47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8.xml"/><Relationship Id="rId1" Type="http://schemas.openxmlformats.org/officeDocument/2006/relationships/slideLayout" Target="../slideLayouts/slideLayout22.xml"/><Relationship Id="rId5" Type="http://schemas.openxmlformats.org/officeDocument/2006/relationships/image" Target="../media/image115.png"/><Relationship Id="rId4" Type="http://schemas.openxmlformats.org/officeDocument/2006/relationships/image" Target="../media/image114.png"/></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2.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2.xml"/></Relationships>
</file>

<file path=ppt/slides/_rels/slide4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1.xml"/><Relationship Id="rId1" Type="http://schemas.openxmlformats.org/officeDocument/2006/relationships/slideLayout" Target="../slideLayouts/slideLayout22.xml"/></Relationships>
</file>

<file path=ppt/slides/_rels/slide4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2.xml"/><Relationship Id="rId1" Type="http://schemas.openxmlformats.org/officeDocument/2006/relationships/slideLayout" Target="../slideLayouts/slideLayout2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4.xml"/><Relationship Id="rId1" Type="http://schemas.openxmlformats.org/officeDocument/2006/relationships/slideLayout" Target="../slideLayouts/slideLayout14.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2.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4.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4.xml.rels><?xml version="1.0" encoding="UTF-8" standalone="yes"?>
<Relationships xmlns="http://schemas.openxmlformats.org/package/2006/relationships"><Relationship Id="rId2" Type="http://schemas.openxmlformats.org/officeDocument/2006/relationships/image" Target="../media/image123.gif"/><Relationship Id="rId1" Type="http://schemas.openxmlformats.org/officeDocument/2006/relationships/slideLayout" Target="../slideLayouts/slideLayout14.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6.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14.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2.xml.rels><?xml version="1.0" encoding="UTF-8" standalone="yes"?>
<Relationships xmlns="http://schemas.openxmlformats.org/package/2006/relationships"><Relationship Id="rId2" Type="http://schemas.openxmlformats.org/officeDocument/2006/relationships/hyperlink" Target="http://msdn.microsoft.com/webservices/understanding/webservicebasics/default.aspx?pull=/library/en-us/dnglobspec/html/ws-security.asp" TargetMode="External"/><Relationship Id="rId1" Type="http://schemas.openxmlformats.org/officeDocument/2006/relationships/slideLayout" Target="../slideLayouts/slideLayout14.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4.xml"/><Relationship Id="rId1" Type="http://schemas.openxmlformats.org/officeDocument/2006/relationships/vmlDrawing" Target="../drawings/vmlDrawing8.v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4.xml"/><Relationship Id="rId1" Type="http://schemas.openxmlformats.org/officeDocument/2006/relationships/vmlDrawing" Target="../drawings/vmlDrawing9.vml"/></Relationships>
</file>

<file path=ppt/slides/_rels/slide55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7.xml"/><Relationship Id="rId1" Type="http://schemas.openxmlformats.org/officeDocument/2006/relationships/vmlDrawing" Target="../drawings/vmlDrawing10.v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4.xml"/><Relationship Id="rId1" Type="http://schemas.openxmlformats.org/officeDocument/2006/relationships/vmlDrawing" Target="../drawings/vmlDrawing11.vml"/></Relationships>
</file>

<file path=ppt/slides/_rels/slide55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7.xml"/><Relationship Id="rId1" Type="http://schemas.openxmlformats.org/officeDocument/2006/relationships/vmlDrawing" Target="../drawings/vmlDrawing12.vml"/></Relationships>
</file>

<file path=ppt/slides/_rels/slide55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7.xml"/><Relationship Id="rId1" Type="http://schemas.openxmlformats.org/officeDocument/2006/relationships/vmlDrawing" Target="../drawings/vmlDrawing13.vml"/></Relationships>
</file>

<file path=ppt/slides/_rels/slide55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7.xml"/><Relationship Id="rId1" Type="http://schemas.openxmlformats.org/officeDocument/2006/relationships/vmlDrawing" Target="../drawings/vmlDrawing14.vml"/></Relationships>
</file>

<file path=ppt/slides/_rels/slide55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4.xml"/><Relationship Id="rId1" Type="http://schemas.openxmlformats.org/officeDocument/2006/relationships/vmlDrawing" Target="../drawings/vmlDrawing15.v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7.xml"/></Relationships>
</file>

<file path=ppt/slides/_rels/slide56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8.xml"/><Relationship Id="rId1" Type="http://schemas.openxmlformats.org/officeDocument/2006/relationships/vmlDrawing" Target="../drawings/vmlDrawing16.v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4.xml"/><Relationship Id="rId1" Type="http://schemas.openxmlformats.org/officeDocument/2006/relationships/vmlDrawing" Target="../drawings/vmlDrawing17.vml"/></Relationships>
</file>

<file path=ppt/slides/_rels/slide56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4.xml"/><Relationship Id="rId1" Type="http://schemas.openxmlformats.org/officeDocument/2006/relationships/vmlDrawing" Target="../drawings/vmlDrawing18.vml"/></Relationships>
</file>

<file path=ppt/slides/_rels/slide56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7.xml"/><Relationship Id="rId1" Type="http://schemas.openxmlformats.org/officeDocument/2006/relationships/vmlDrawing" Target="../drawings/vmlDrawing19.vml"/></Relationships>
</file>

<file path=ppt/slides/_rels/slide56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4.xml"/><Relationship Id="rId1" Type="http://schemas.openxmlformats.org/officeDocument/2006/relationships/vmlDrawing" Target="../drawings/vmlDrawing20.vml"/></Relationships>
</file>

<file path=ppt/slides/_rels/slide56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4.xml"/><Relationship Id="rId1" Type="http://schemas.openxmlformats.org/officeDocument/2006/relationships/vmlDrawing" Target="../drawings/vmlDrawing21.vml"/></Relationships>
</file>

<file path=ppt/slides/_rels/slide56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7.xml"/></Relationships>
</file>

<file path=ppt/slides/_rels/slide56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7.xml"/><Relationship Id="rId1" Type="http://schemas.openxmlformats.org/officeDocument/2006/relationships/vmlDrawing" Target="../drawings/vmlDrawing22.v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4.xml"/><Relationship Id="rId1" Type="http://schemas.openxmlformats.org/officeDocument/2006/relationships/vmlDrawing" Target="../drawings/vmlDrawing23.vml"/></Relationships>
</file>

<file path=ppt/slides/_rels/slide57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7.xml"/><Relationship Id="rId1" Type="http://schemas.openxmlformats.org/officeDocument/2006/relationships/vmlDrawing" Target="../drawings/vmlDrawing24.vml"/></Relationships>
</file>

<file path=ppt/slides/_rels/slide57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7.xml"/><Relationship Id="rId1" Type="http://schemas.openxmlformats.org/officeDocument/2006/relationships/vmlDrawing" Target="../drawings/vmlDrawing25.vml"/></Relationships>
</file>

<file path=ppt/slides/_rels/slide57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8.xml"/><Relationship Id="rId1" Type="http://schemas.openxmlformats.org/officeDocument/2006/relationships/vmlDrawing" Target="../drawings/vmlDrawing26.vml"/><Relationship Id="rId4" Type="http://schemas.openxmlformats.org/officeDocument/2006/relationships/oleObject" Target="../embeddings/oleObject26.bin"/></Relationships>
</file>

<file path=ppt/slides/_rels/slide57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7.xml"/><Relationship Id="rId1" Type="http://schemas.openxmlformats.org/officeDocument/2006/relationships/vmlDrawing" Target="../drawings/vmlDrawing27.v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 to Progam in C# 4.0</a:t>
            </a:r>
            <a:endParaRPr lang="en-US" dirty="0"/>
          </a:p>
        </p:txBody>
      </p:sp>
      <p:sp>
        <p:nvSpPr>
          <p:cNvPr id="3" name="Subtitle 2"/>
          <p:cNvSpPr>
            <a:spLocks noGrp="1"/>
          </p:cNvSpPr>
          <p:nvPr>
            <p:ph type="subTitle" idx="1"/>
          </p:nvPr>
        </p:nvSpPr>
        <p:spPr/>
        <p:txBody>
          <a:bodyPr/>
          <a:lstStyle/>
          <a:p>
            <a:r>
              <a:rPr lang="en-US" dirty="0" smtClean="0"/>
              <a:t>Using .NET Framework 4.0</a:t>
            </a:r>
            <a:endParaRPr lang="en-US" dirty="0"/>
          </a:p>
        </p:txBody>
      </p:sp>
    </p:spTree>
    <p:extLst>
      <p:ext uri="{BB962C8B-B14F-4D97-AF65-F5344CB8AC3E}">
        <p14:creationId xmlns:p14="http://schemas.microsoft.com/office/powerpoint/2010/main" xmlns="" val="419129995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C# Programs</a:t>
            </a:r>
          </a:p>
        </p:txBody>
      </p:sp>
      <p:sp>
        <p:nvSpPr>
          <p:cNvPr id="3" name="Content Placeholder 2"/>
          <p:cNvSpPr>
            <a:spLocks noGrp="1"/>
          </p:cNvSpPr>
          <p:nvPr>
            <p:ph idx="1"/>
          </p:nvPr>
        </p:nvSpPr>
        <p:spPr>
          <a:xfrm>
            <a:off x="3707904" y="1596413"/>
            <a:ext cx="1656184" cy="680459"/>
          </a:xfrm>
        </p:spPr>
        <p:txBody>
          <a:bodyPr/>
          <a:lstStyle/>
          <a:p>
            <a:pPr marL="0" indent="0">
              <a:buNone/>
            </a:pPr>
            <a:r>
              <a:rPr lang="en-US" dirty="0" smtClean="0"/>
              <a:t>Program</a:t>
            </a:r>
            <a:endParaRPr lang="en-US" dirty="0"/>
          </a:p>
        </p:txBody>
      </p:sp>
      <p:cxnSp>
        <p:nvCxnSpPr>
          <p:cNvPr id="9" name="Straight Connector 8"/>
          <p:cNvCxnSpPr/>
          <p:nvPr/>
        </p:nvCxnSpPr>
        <p:spPr>
          <a:xfrm>
            <a:off x="2087724" y="2715583"/>
            <a:ext cx="49685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3" idx="2"/>
          </p:cNvCxnSpPr>
          <p:nvPr/>
        </p:nvCxnSpPr>
        <p:spPr>
          <a:xfrm>
            <a:off x="4535996" y="2276872"/>
            <a:ext cx="36004"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123728" y="2708920"/>
            <a:ext cx="0" cy="360040"/>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1277024" y="3068958"/>
            <a:ext cx="1693408" cy="936251"/>
            <a:chOff x="2865919" y="249667"/>
            <a:chExt cx="1693408" cy="846705"/>
          </a:xfrm>
        </p:grpSpPr>
        <p:sp>
          <p:nvSpPr>
            <p:cNvPr id="15" name="Rectangle 14"/>
            <p:cNvSpPr/>
            <p:nvPr/>
          </p:nvSpPr>
          <p:spPr>
            <a:xfrm>
              <a:off x="2865919" y="249667"/>
              <a:ext cx="1693408" cy="846705"/>
            </a:xfrm>
            <a:prstGeom prst="rect">
              <a:avLst/>
            </a:prstGeom>
            <a:solidFill>
              <a:schemeClr val="tx2">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r>
                <a:rPr lang="en-US" dirty="0" smtClean="0"/>
                <a:t>File F1.cs</a:t>
              </a:r>
              <a:endParaRPr lang="en-US" dirty="0"/>
            </a:p>
          </p:txBody>
        </p:sp>
        <p:sp>
          <p:nvSpPr>
            <p:cNvPr id="16" name="Rectangle 15"/>
            <p:cNvSpPr/>
            <p:nvPr/>
          </p:nvSpPr>
          <p:spPr>
            <a:xfrm>
              <a:off x="2865919" y="249668"/>
              <a:ext cx="1693408" cy="8467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endParaRPr lang="en-US" sz="2700" kern="1200" dirty="0"/>
            </a:p>
          </p:txBody>
        </p:sp>
      </p:grpSp>
      <p:grpSp>
        <p:nvGrpSpPr>
          <p:cNvPr id="17" name="Group 16"/>
          <p:cNvGrpSpPr/>
          <p:nvPr/>
        </p:nvGrpSpPr>
        <p:grpSpPr>
          <a:xfrm>
            <a:off x="3707904" y="2957331"/>
            <a:ext cx="1774112" cy="951803"/>
            <a:chOff x="2785215" y="249668"/>
            <a:chExt cx="1774112" cy="951803"/>
          </a:xfrm>
        </p:grpSpPr>
        <p:sp>
          <p:nvSpPr>
            <p:cNvPr id="18" name="Rectangle 17"/>
            <p:cNvSpPr/>
            <p:nvPr/>
          </p:nvSpPr>
          <p:spPr>
            <a:xfrm>
              <a:off x="2785215" y="354767"/>
              <a:ext cx="1693408" cy="846704"/>
            </a:xfrm>
            <a:prstGeom prst="rect">
              <a:avLst/>
            </a:prstGeom>
            <a:solidFill>
              <a:schemeClr val="tx2">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r>
                <a:rPr lang="en-US" dirty="0" smtClean="0"/>
                <a:t>        File F2.cs </a:t>
              </a:r>
              <a:endParaRPr lang="en-US" dirty="0"/>
            </a:p>
          </p:txBody>
        </p:sp>
        <p:sp>
          <p:nvSpPr>
            <p:cNvPr id="19" name="Rectangle 18"/>
            <p:cNvSpPr/>
            <p:nvPr/>
          </p:nvSpPr>
          <p:spPr>
            <a:xfrm>
              <a:off x="2865919" y="249668"/>
              <a:ext cx="1693408" cy="8467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endParaRPr lang="en-US" sz="2700" kern="1200" dirty="0"/>
            </a:p>
          </p:txBody>
        </p:sp>
      </p:grpSp>
      <p:grpSp>
        <p:nvGrpSpPr>
          <p:cNvPr id="20" name="Group 19"/>
          <p:cNvGrpSpPr/>
          <p:nvPr/>
        </p:nvGrpSpPr>
        <p:grpSpPr>
          <a:xfrm>
            <a:off x="3995936" y="3068958"/>
            <a:ext cx="3764560" cy="1021665"/>
            <a:chOff x="2865919" y="74707"/>
            <a:chExt cx="3764560" cy="1021665"/>
          </a:xfrm>
        </p:grpSpPr>
        <p:sp>
          <p:nvSpPr>
            <p:cNvPr id="21" name="Rectangle 20"/>
            <p:cNvSpPr/>
            <p:nvPr/>
          </p:nvSpPr>
          <p:spPr>
            <a:xfrm>
              <a:off x="4937071" y="74707"/>
              <a:ext cx="1693408" cy="846704"/>
            </a:xfrm>
            <a:prstGeom prst="rect">
              <a:avLst/>
            </a:prstGeom>
            <a:solidFill>
              <a:schemeClr val="tx2">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r>
                <a:rPr lang="en-US" dirty="0" smtClean="0"/>
                <a:t>File F3.cs</a:t>
              </a:r>
              <a:endParaRPr lang="en-US" dirty="0"/>
            </a:p>
          </p:txBody>
        </p:sp>
        <p:sp>
          <p:nvSpPr>
            <p:cNvPr id="22" name="Rectangle 21"/>
            <p:cNvSpPr/>
            <p:nvPr/>
          </p:nvSpPr>
          <p:spPr>
            <a:xfrm>
              <a:off x="2865919" y="249668"/>
              <a:ext cx="1693408" cy="84670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endParaRPr lang="en-US" sz="2700" kern="1200" dirty="0"/>
            </a:p>
          </p:txBody>
        </p:sp>
      </p:grpSp>
      <p:cxnSp>
        <p:nvCxnSpPr>
          <p:cNvPr id="24" name="Straight Connector 23"/>
          <p:cNvCxnSpPr>
            <a:endCxn id="18" idx="0"/>
          </p:cNvCxnSpPr>
          <p:nvPr/>
        </p:nvCxnSpPr>
        <p:spPr>
          <a:xfrm>
            <a:off x="4535996" y="2708920"/>
            <a:ext cx="18612" cy="353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020272" y="2708920"/>
            <a:ext cx="0" cy="360038"/>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277024" y="4395517"/>
            <a:ext cx="1693408" cy="9362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endParaRPr lang="en-US" sz="2700" kern="1200" dirty="0"/>
          </a:p>
        </p:txBody>
      </p:sp>
    </p:spTree>
    <p:extLst>
      <p:ext uri="{BB962C8B-B14F-4D97-AF65-F5344CB8AC3E}">
        <p14:creationId xmlns:p14="http://schemas.microsoft.com/office/powerpoint/2010/main" xmlns="" val="1466301949"/>
      </p:ext>
    </p:extLst>
  </p:cSld>
  <p:clrMapOvr>
    <a:masterClrMapping/>
  </p:clrMapOvr>
  <p:transition spd="slow">
    <p:wipe dir="d"/>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755576" y="0"/>
            <a:ext cx="8388424" cy="1046440"/>
          </a:xfrm>
          <a:prstGeom prst="rect">
            <a:avLst/>
          </a:prstGeom>
          <a:solidFill>
            <a:schemeClr val="bg1"/>
          </a:solidFill>
          <a:ln>
            <a:noFill/>
          </a:ln>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4000" dirty="0">
                <a:solidFill>
                  <a:srgbClr val="339933"/>
                </a:solidFill>
              </a:rPr>
              <a:t> </a:t>
            </a:r>
            <a:r>
              <a:rPr lang="en-US" altLang="en-US" sz="4400" dirty="0"/>
              <a:t>Pattern Matching(Like operator)</a:t>
            </a:r>
            <a:r>
              <a:rPr lang="en-US" altLang="en-US" dirty="0"/>
              <a:t>	</a:t>
            </a:r>
          </a:p>
        </p:txBody>
      </p:sp>
      <p:graphicFrame>
        <p:nvGraphicFramePr>
          <p:cNvPr id="20483" name="Group 3"/>
          <p:cNvGraphicFramePr>
            <a:graphicFrameLocks noGrp="1"/>
          </p:cNvGraphicFramePr>
          <p:nvPr>
            <p:ph/>
          </p:nvPr>
        </p:nvGraphicFramePr>
        <p:xfrm>
          <a:off x="533400" y="2027238"/>
          <a:ext cx="8229600" cy="3717997"/>
        </p:xfrm>
        <a:graphic>
          <a:graphicData uri="http://schemas.openxmlformats.org/drawingml/2006/table">
            <a:tbl>
              <a:tblPr/>
              <a:tblGrid>
                <a:gridCol w="2590800"/>
                <a:gridCol w="5638800"/>
              </a:tblGrid>
              <a:tr h="71590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FF3300"/>
                          </a:solidFill>
                          <a:effectLst/>
                          <a:latin typeface="Arial" pitchFamily="34" charset="0"/>
                        </a:rPr>
                        <a:t>COMMAND</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FF3300"/>
                          </a:solidFill>
                          <a:effectLst/>
                          <a:latin typeface="Arial" pitchFamily="34" charset="0"/>
                        </a:rPr>
                        <a:t>DESCRIPTION</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7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6600CC"/>
                          </a:solidFill>
                          <a:effectLst/>
                          <a:latin typeface="Arial" pitchFamily="34" charset="0"/>
                        </a:rPr>
                        <a:t> S%</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6600CC"/>
                          </a:solidFill>
                          <a:effectLst/>
                          <a:latin typeface="Arial" pitchFamily="34" charset="0"/>
                        </a:rPr>
                        <a:t>BEGIN WITH S</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7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6600CC"/>
                          </a:solidFill>
                          <a:effectLst/>
                          <a:latin typeface="Arial" pitchFamily="34" charset="0"/>
                        </a:rPr>
                        <a:t>%S</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6600CC"/>
                          </a:solidFill>
                          <a:effectLst/>
                          <a:latin typeface="Arial" pitchFamily="34" charset="0"/>
                        </a:rPr>
                        <a:t>END WITH S</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4479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6600CC"/>
                          </a:solidFill>
                          <a:effectLst/>
                          <a:latin typeface="Arial" pitchFamily="34" charset="0"/>
                        </a:rPr>
                        <a:t>_S%</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6600CC"/>
                          </a:solidFill>
                          <a:effectLst/>
                          <a:latin typeface="Arial" pitchFamily="34" charset="0"/>
                        </a:rPr>
                        <a:t>SECOND LETTER STARTING WITH S</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7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6600CC"/>
                          </a:solidFill>
                          <a:effectLst/>
                          <a:latin typeface="Arial" pitchFamily="34" charset="0"/>
                        </a:rPr>
                        <a:t>_____</a:t>
                      </a:r>
                    </a:p>
                  </a:txBody>
                  <a:tcPr marT="45716" marB="4571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6600CC"/>
                          </a:solidFill>
                          <a:effectLst/>
                          <a:latin typeface="Arial" pitchFamily="34" charset="0"/>
                        </a:rPr>
                        <a:t>EXACTLY 5 LETTERS</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3"/>
          <p:cNvSpPr txBox="1">
            <a:spLocks noChangeArrowheads="1"/>
          </p:cNvSpPr>
          <p:nvPr/>
        </p:nvSpPr>
        <p:spPr bwMode="auto">
          <a:xfrm>
            <a:off x="899592" y="0"/>
            <a:ext cx="8244408" cy="717550"/>
          </a:xfrm>
          <a:prstGeom prst="rect">
            <a:avLst/>
          </a:prstGeom>
          <a:solidFill>
            <a:schemeClr val="bg1"/>
          </a:solidFill>
          <a:ln>
            <a:noFill/>
          </a:ln>
        </p:spPr>
        <p:txBody>
          <a:bodyPr lIns="92075" tIns="46038" rIns="92075" bIns="46038"/>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lvl="2" algn="ctr" eaLnBrk="1" hangingPunct="1"/>
            <a:r>
              <a:rPr lang="en-US" altLang="en-US" sz="4400" dirty="0"/>
              <a:t>Aggregate Functions</a:t>
            </a:r>
          </a:p>
        </p:txBody>
      </p:sp>
      <p:sp>
        <p:nvSpPr>
          <p:cNvPr id="17" name="TextBox 16"/>
          <p:cNvSpPr txBox="1"/>
          <p:nvPr/>
        </p:nvSpPr>
        <p:spPr>
          <a:xfrm>
            <a:off x="684039" y="947738"/>
            <a:ext cx="2663825" cy="3292475"/>
          </a:xfrm>
          <a:prstGeom prst="rect">
            <a:avLst/>
          </a:prstGeom>
          <a:noFill/>
          <a:ln>
            <a:solidFill>
              <a:srgbClr val="00B050"/>
            </a:solidFill>
          </a:ln>
        </p:spPr>
        <p:txBody>
          <a:bodyPr>
            <a:spAutoFit/>
          </a:bodyPr>
          <a:lstStyle/>
          <a:p>
            <a:pPr fontAlgn="auto">
              <a:spcBef>
                <a:spcPts val="0"/>
              </a:spcBef>
              <a:spcAft>
                <a:spcPts val="0"/>
              </a:spcAft>
              <a:defRPr/>
            </a:pPr>
            <a:r>
              <a:rPr lang="en-US" sz="3200" i="1" dirty="0">
                <a:solidFill>
                  <a:srgbClr val="FF0000"/>
                </a:solidFill>
                <a:cs typeface="+mn-cs"/>
              </a:rPr>
              <a:t>COUNT(*)</a:t>
            </a:r>
            <a:endParaRPr lang="en-US" sz="3200" i="1" dirty="0">
              <a:solidFill>
                <a:srgbClr val="FF0000"/>
              </a:solidFill>
              <a:latin typeface="+mn-lt"/>
              <a:cs typeface="+mn-cs"/>
            </a:endParaRPr>
          </a:p>
          <a:p>
            <a:pPr fontAlgn="auto">
              <a:spcBef>
                <a:spcPts val="0"/>
              </a:spcBef>
              <a:spcAft>
                <a:spcPts val="0"/>
              </a:spcAft>
              <a:buFont typeface="Arial" pitchFamily="34" charset="0"/>
              <a:buChar char="•"/>
              <a:defRPr/>
            </a:pPr>
            <a:endParaRPr lang="en-US" sz="1200" i="1" dirty="0">
              <a:solidFill>
                <a:srgbClr val="FF0000"/>
              </a:solidFill>
              <a:latin typeface="+mn-lt"/>
              <a:cs typeface="+mn-cs"/>
            </a:endParaRPr>
          </a:p>
          <a:p>
            <a:pPr fontAlgn="auto">
              <a:spcBef>
                <a:spcPts val="0"/>
              </a:spcBef>
              <a:spcAft>
                <a:spcPts val="0"/>
              </a:spcAft>
              <a:defRPr/>
            </a:pPr>
            <a:r>
              <a:rPr lang="en-US" sz="3200" i="1" dirty="0">
                <a:solidFill>
                  <a:srgbClr val="468E42"/>
                </a:solidFill>
                <a:cs typeface="+mn-cs"/>
              </a:rPr>
              <a:t>MIN</a:t>
            </a:r>
          </a:p>
          <a:p>
            <a:pPr fontAlgn="auto">
              <a:spcBef>
                <a:spcPts val="0"/>
              </a:spcBef>
              <a:spcAft>
                <a:spcPts val="0"/>
              </a:spcAft>
              <a:defRPr/>
            </a:pPr>
            <a:endParaRPr lang="en-US" sz="1200" i="1" dirty="0">
              <a:solidFill>
                <a:srgbClr val="468E42"/>
              </a:solidFill>
              <a:cs typeface="+mn-cs"/>
            </a:endParaRPr>
          </a:p>
          <a:p>
            <a:pPr fontAlgn="auto">
              <a:spcBef>
                <a:spcPts val="0"/>
              </a:spcBef>
              <a:spcAft>
                <a:spcPts val="0"/>
              </a:spcAft>
              <a:defRPr/>
            </a:pPr>
            <a:r>
              <a:rPr lang="en-US" sz="3200" i="1" dirty="0">
                <a:solidFill>
                  <a:srgbClr val="5319F5"/>
                </a:solidFill>
                <a:latin typeface="+mn-lt"/>
                <a:cs typeface="+mn-cs"/>
              </a:rPr>
              <a:t>MAX</a:t>
            </a:r>
          </a:p>
          <a:p>
            <a:pPr fontAlgn="auto">
              <a:spcBef>
                <a:spcPts val="0"/>
              </a:spcBef>
              <a:spcAft>
                <a:spcPts val="0"/>
              </a:spcAft>
              <a:buFont typeface="Arial" pitchFamily="34" charset="0"/>
              <a:buChar char="•"/>
              <a:defRPr/>
            </a:pPr>
            <a:endParaRPr lang="en-US" sz="1200" i="1" dirty="0">
              <a:solidFill>
                <a:srgbClr val="5319F5"/>
              </a:solidFill>
              <a:latin typeface="+mn-lt"/>
              <a:cs typeface="+mn-cs"/>
            </a:endParaRPr>
          </a:p>
          <a:p>
            <a:pPr fontAlgn="auto">
              <a:spcBef>
                <a:spcPts val="0"/>
              </a:spcBef>
              <a:spcAft>
                <a:spcPts val="0"/>
              </a:spcAft>
              <a:defRPr/>
            </a:pPr>
            <a:r>
              <a:rPr lang="en-US" sz="3200" i="1" dirty="0">
                <a:solidFill>
                  <a:schemeClr val="tx1">
                    <a:lumMod val="95000"/>
                    <a:lumOff val="5000"/>
                  </a:schemeClr>
                </a:solidFill>
                <a:cs typeface="+mn-cs"/>
              </a:rPr>
              <a:t>AVG</a:t>
            </a:r>
            <a:endParaRPr lang="en-US" sz="3200" i="1" dirty="0">
              <a:solidFill>
                <a:schemeClr val="tx1">
                  <a:lumMod val="95000"/>
                  <a:lumOff val="5000"/>
                </a:schemeClr>
              </a:solidFill>
              <a:latin typeface="+mn-lt"/>
              <a:cs typeface="+mn-cs"/>
            </a:endParaRPr>
          </a:p>
          <a:p>
            <a:pPr fontAlgn="auto">
              <a:spcBef>
                <a:spcPts val="0"/>
              </a:spcBef>
              <a:spcAft>
                <a:spcPts val="0"/>
              </a:spcAft>
              <a:buFont typeface="Arial" pitchFamily="34" charset="0"/>
              <a:buChar char="•"/>
              <a:defRPr/>
            </a:pPr>
            <a:endParaRPr lang="en-US" sz="1200" i="1" dirty="0">
              <a:solidFill>
                <a:schemeClr val="tx1">
                  <a:lumMod val="95000"/>
                  <a:lumOff val="5000"/>
                </a:schemeClr>
              </a:solidFill>
              <a:latin typeface="+mn-lt"/>
              <a:cs typeface="+mn-cs"/>
            </a:endParaRPr>
          </a:p>
          <a:p>
            <a:pPr fontAlgn="auto">
              <a:spcBef>
                <a:spcPts val="0"/>
              </a:spcBef>
              <a:spcAft>
                <a:spcPts val="0"/>
              </a:spcAft>
              <a:defRPr/>
            </a:pPr>
            <a:r>
              <a:rPr lang="en-US" sz="3200" i="1" dirty="0">
                <a:solidFill>
                  <a:srgbClr val="CC0066"/>
                </a:solidFill>
                <a:cs typeface="+mn-cs"/>
              </a:rPr>
              <a:t>SUM</a:t>
            </a:r>
            <a:endParaRPr lang="en-US" sz="3200" i="1" dirty="0">
              <a:solidFill>
                <a:srgbClr val="9933FF"/>
              </a:solidFill>
              <a:latin typeface="+mn-lt"/>
              <a:cs typeface="+mn-cs"/>
            </a:endParaRPr>
          </a:p>
        </p:txBody>
      </p:sp>
      <p:sp>
        <p:nvSpPr>
          <p:cNvPr id="18" name="Right Brace 17"/>
          <p:cNvSpPr/>
          <p:nvPr/>
        </p:nvSpPr>
        <p:spPr>
          <a:xfrm>
            <a:off x="3276600" y="1125538"/>
            <a:ext cx="142875" cy="1655762"/>
          </a:xfrm>
          <a:prstGeom prst="rightBrace">
            <a:avLst/>
          </a:prstGeom>
          <a:ln>
            <a:solidFill>
              <a:srgbClr val="00FF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IN"/>
          </a:p>
        </p:txBody>
      </p:sp>
      <p:sp>
        <p:nvSpPr>
          <p:cNvPr id="19" name="Right Brace 18"/>
          <p:cNvSpPr/>
          <p:nvPr/>
        </p:nvSpPr>
        <p:spPr>
          <a:xfrm>
            <a:off x="3492500" y="2997200"/>
            <a:ext cx="142875" cy="1223963"/>
          </a:xfrm>
          <a:prstGeom prst="rightBrace">
            <a:avLst/>
          </a:prstGeom>
          <a:ln>
            <a:solidFill>
              <a:srgbClr val="00FF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IN"/>
          </a:p>
        </p:txBody>
      </p:sp>
      <p:sp>
        <p:nvSpPr>
          <p:cNvPr id="21" name="Cloud 20"/>
          <p:cNvSpPr/>
          <p:nvPr/>
        </p:nvSpPr>
        <p:spPr>
          <a:xfrm>
            <a:off x="3995738" y="930275"/>
            <a:ext cx="3776662" cy="1562100"/>
          </a:xfrm>
          <a:prstGeom prst="cloud">
            <a:avLst/>
          </a:prstGeom>
          <a:solidFill>
            <a:srgbClr val="FF00FF"/>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DATE</a:t>
            </a:r>
          </a:p>
          <a:p>
            <a:pPr algn="ctr">
              <a:defRPr/>
            </a:pPr>
            <a:r>
              <a:rPr lang="en-US" sz="2800" dirty="0"/>
              <a:t>CHARACTER</a:t>
            </a:r>
          </a:p>
          <a:p>
            <a:pPr algn="ctr">
              <a:defRPr/>
            </a:pPr>
            <a:r>
              <a:rPr lang="en-US" sz="2800" dirty="0"/>
              <a:t>NUMERIC</a:t>
            </a:r>
          </a:p>
        </p:txBody>
      </p:sp>
      <p:sp>
        <p:nvSpPr>
          <p:cNvPr id="22" name="Cloud 21"/>
          <p:cNvSpPr/>
          <p:nvPr/>
        </p:nvSpPr>
        <p:spPr>
          <a:xfrm>
            <a:off x="4148138" y="2730500"/>
            <a:ext cx="3395662" cy="1058863"/>
          </a:xfrm>
          <a:prstGeom prst="cloud">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dirty="0"/>
              <a:t>NUMERIC</a:t>
            </a:r>
          </a:p>
        </p:txBody>
      </p:sp>
      <p:sp>
        <p:nvSpPr>
          <p:cNvPr id="23" name="TextBox 22"/>
          <p:cNvSpPr txBox="1"/>
          <p:nvPr/>
        </p:nvSpPr>
        <p:spPr>
          <a:xfrm>
            <a:off x="684039" y="4672013"/>
            <a:ext cx="2303636" cy="1077912"/>
          </a:xfrm>
          <a:prstGeom prst="rect">
            <a:avLst/>
          </a:prstGeom>
          <a:noFill/>
          <a:ln>
            <a:solidFill>
              <a:srgbClr val="00B050"/>
            </a:solidFill>
          </a:ln>
        </p:spPr>
        <p:txBody>
          <a:bodyPr wrap="square">
            <a:spAutoFit/>
          </a:bodyPr>
          <a:lstStyle/>
          <a:p>
            <a:pPr fontAlgn="auto">
              <a:spcBef>
                <a:spcPts val="0"/>
              </a:spcBef>
              <a:spcAft>
                <a:spcPts val="0"/>
              </a:spcAft>
              <a:defRPr/>
            </a:pPr>
            <a:r>
              <a:rPr lang="en-US" sz="3200" i="1" dirty="0">
                <a:solidFill>
                  <a:srgbClr val="CC6600"/>
                </a:solidFill>
                <a:cs typeface="+mn-cs"/>
              </a:rPr>
              <a:t>GROUP BY</a:t>
            </a:r>
          </a:p>
          <a:p>
            <a:pPr fontAlgn="auto">
              <a:spcBef>
                <a:spcPts val="0"/>
              </a:spcBef>
              <a:spcAft>
                <a:spcPts val="0"/>
              </a:spcAft>
              <a:defRPr/>
            </a:pPr>
            <a:r>
              <a:rPr lang="en-US" sz="3200" i="1" dirty="0">
                <a:solidFill>
                  <a:srgbClr val="660033"/>
                </a:solidFill>
                <a:latin typeface="+mn-lt"/>
                <a:cs typeface="+mn-cs"/>
              </a:rPr>
              <a:t>HAVING</a:t>
            </a:r>
          </a:p>
        </p:txBody>
      </p:sp>
      <p:sp>
        <p:nvSpPr>
          <p:cNvPr id="24" name="Right Arrow 23"/>
          <p:cNvSpPr/>
          <p:nvPr/>
        </p:nvSpPr>
        <p:spPr>
          <a:xfrm>
            <a:off x="3132138" y="4941888"/>
            <a:ext cx="1079500" cy="71437"/>
          </a:xfrm>
          <a:prstGeom prst="rightArrow">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5370" name="TextBox 24"/>
          <p:cNvSpPr txBox="1">
            <a:spLocks noChangeArrowheads="1"/>
          </p:cNvSpPr>
          <p:nvPr/>
        </p:nvSpPr>
        <p:spPr bwMode="auto">
          <a:xfrm>
            <a:off x="4500563" y="4724400"/>
            <a:ext cx="26638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TO GROUP RESULTS</a:t>
            </a:r>
            <a:endParaRPr lang="en-IN" altLang="en-US"/>
          </a:p>
        </p:txBody>
      </p:sp>
      <p:sp>
        <p:nvSpPr>
          <p:cNvPr id="15371" name="TextBox 26"/>
          <p:cNvSpPr txBox="1">
            <a:spLocks noChangeArrowheads="1"/>
          </p:cNvSpPr>
          <p:nvPr/>
        </p:nvSpPr>
        <p:spPr bwMode="auto">
          <a:xfrm>
            <a:off x="4572000" y="5291138"/>
            <a:ext cx="26638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TO RESTRICT GROUPS</a:t>
            </a:r>
            <a:endParaRPr lang="en-IN" altLang="en-US"/>
          </a:p>
        </p:txBody>
      </p:sp>
      <p:sp>
        <p:nvSpPr>
          <p:cNvPr id="28" name="Right Arrow 27"/>
          <p:cNvSpPr/>
          <p:nvPr/>
        </p:nvSpPr>
        <p:spPr>
          <a:xfrm>
            <a:off x="3203575" y="5516563"/>
            <a:ext cx="1081088" cy="73025"/>
          </a:xfrm>
          <a:prstGeom prst="rightArrow">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Tree>
  </p:cSld>
  <p:clrMapOvr>
    <a:masterClrMapping/>
  </p:clrMapOvr>
  <p:transition spd="slow">
    <p:wipe dir="d"/>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28600" y="971550"/>
            <a:ext cx="8458200" cy="582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eaLnBrk="0" hangingPunct="0">
              <a:defRPr>
                <a:solidFill>
                  <a:schemeClr val="tx1"/>
                </a:solidFill>
                <a:latin typeface="Arial" panose="020B0604020202020204" pitchFamily="34" charset="0"/>
                <a:cs typeface="Arial" panose="020B0604020202020204" pitchFamily="34" charset="0"/>
              </a:defRPr>
            </a:lvl3pPr>
            <a:lvl4pPr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endParaRPr lang="en-US" altLang="en-US" sz="1600" dirty="0"/>
          </a:p>
          <a:p>
            <a:pPr lvl="2" algn="just">
              <a:buFont typeface="Symbol" panose="05050102010706020507" pitchFamily="18" charset="2"/>
              <a:buNone/>
            </a:pPr>
            <a:r>
              <a:rPr lang="en-US" altLang="en-US" sz="2000" dirty="0"/>
              <a:t>The aggregate functions produce a single value for an entire </a:t>
            </a:r>
          </a:p>
          <a:p>
            <a:pPr lvl="2" algn="just">
              <a:buFont typeface="Symbol" panose="05050102010706020507" pitchFamily="18" charset="2"/>
              <a:buNone/>
            </a:pPr>
            <a:r>
              <a:rPr lang="en-US" altLang="en-US" sz="2000" dirty="0"/>
              <a:t>group or table</a:t>
            </a:r>
          </a:p>
          <a:p>
            <a:pPr lvl="2" algn="just"/>
            <a:endParaRPr lang="en-US" altLang="en-US" sz="2000" dirty="0">
              <a:solidFill>
                <a:srgbClr val="FF0066"/>
              </a:solidFill>
            </a:endParaRPr>
          </a:p>
          <a:p>
            <a:pPr lvl="2" algn="just">
              <a:buFont typeface="Symbol" panose="05050102010706020507" pitchFamily="18" charset="2"/>
              <a:buChar char="·"/>
            </a:pPr>
            <a:r>
              <a:rPr lang="en-US" altLang="en-US" sz="2000" dirty="0">
                <a:solidFill>
                  <a:srgbClr val="FF0066"/>
                </a:solidFill>
              </a:rPr>
              <a:t>   COUNT	determines the number of rows or non NULL </a:t>
            </a:r>
          </a:p>
          <a:p>
            <a:pPr lvl="2" algn="just">
              <a:buFont typeface="Symbol" panose="05050102010706020507" pitchFamily="18" charset="2"/>
              <a:buNone/>
            </a:pPr>
            <a:r>
              <a:rPr lang="en-US" altLang="en-US" sz="2000" dirty="0">
                <a:solidFill>
                  <a:srgbClr val="FF0066"/>
                </a:solidFill>
              </a:rPr>
              <a:t>    column values</a:t>
            </a:r>
          </a:p>
          <a:p>
            <a:pPr lvl="3" algn="just"/>
            <a:endParaRPr lang="en-US" altLang="en-US" sz="2000" dirty="0">
              <a:solidFill>
                <a:srgbClr val="0033CC"/>
              </a:solidFill>
            </a:endParaRPr>
          </a:p>
          <a:p>
            <a:pPr lvl="2" algn="just">
              <a:buFont typeface="Symbol" panose="05050102010706020507" pitchFamily="18" charset="2"/>
              <a:buChar char="·"/>
            </a:pPr>
            <a:r>
              <a:rPr lang="en-US" altLang="en-US" sz="2000" dirty="0">
                <a:solidFill>
                  <a:srgbClr val="0033CC"/>
                </a:solidFill>
              </a:rPr>
              <a:t>   SUM	 determines the sum of all selected columns</a:t>
            </a:r>
          </a:p>
          <a:p>
            <a:pPr lvl="3" algn="just"/>
            <a:endParaRPr lang="en-US" altLang="en-US" sz="2000" dirty="0">
              <a:solidFill>
                <a:srgbClr val="0033CC"/>
              </a:solidFill>
            </a:endParaRPr>
          </a:p>
          <a:p>
            <a:pPr lvl="2" algn="just">
              <a:buFont typeface="Symbol" panose="05050102010706020507" pitchFamily="18" charset="2"/>
              <a:buChar char="·"/>
            </a:pPr>
            <a:r>
              <a:rPr lang="en-US" altLang="en-US" sz="2000" dirty="0">
                <a:solidFill>
                  <a:srgbClr val="800000"/>
                </a:solidFill>
              </a:rPr>
              <a:t>   MAX	: determines the largest of all selected values of a </a:t>
            </a:r>
          </a:p>
          <a:p>
            <a:pPr lvl="2" algn="just">
              <a:buFont typeface="Symbol" panose="05050102010706020507" pitchFamily="18" charset="2"/>
              <a:buNone/>
            </a:pPr>
            <a:r>
              <a:rPr lang="en-US" altLang="en-US" sz="2000" dirty="0">
                <a:solidFill>
                  <a:srgbClr val="800000"/>
                </a:solidFill>
              </a:rPr>
              <a:t>    column</a:t>
            </a:r>
          </a:p>
          <a:p>
            <a:pPr lvl="3" algn="just"/>
            <a:endParaRPr lang="en-US" altLang="en-US" sz="2000" dirty="0">
              <a:solidFill>
                <a:srgbClr val="FF5050"/>
              </a:solidFill>
            </a:endParaRPr>
          </a:p>
          <a:p>
            <a:pPr lvl="2" algn="just">
              <a:buFont typeface="Symbol" panose="05050102010706020507" pitchFamily="18" charset="2"/>
              <a:buChar char="·"/>
            </a:pPr>
            <a:r>
              <a:rPr lang="en-US" altLang="en-US" sz="2000" dirty="0">
                <a:solidFill>
                  <a:srgbClr val="FF5050"/>
                </a:solidFill>
              </a:rPr>
              <a:t>   MIN	: determines the smallest of all selected values of a </a:t>
            </a:r>
          </a:p>
          <a:p>
            <a:pPr lvl="2" algn="just">
              <a:buFont typeface="Symbol" panose="05050102010706020507" pitchFamily="18" charset="2"/>
              <a:buNone/>
            </a:pPr>
            <a:r>
              <a:rPr lang="en-US" altLang="en-US" sz="2000" dirty="0">
                <a:solidFill>
                  <a:srgbClr val="FF5050"/>
                </a:solidFill>
              </a:rPr>
              <a:t>    column</a:t>
            </a:r>
          </a:p>
          <a:p>
            <a:pPr lvl="3" algn="just"/>
            <a:endParaRPr lang="en-US" altLang="en-US" sz="2000" dirty="0">
              <a:solidFill>
                <a:srgbClr val="008000"/>
              </a:solidFill>
            </a:endParaRPr>
          </a:p>
          <a:p>
            <a:pPr lvl="2" algn="just">
              <a:buFont typeface="Symbol" panose="05050102010706020507" pitchFamily="18" charset="2"/>
              <a:buChar char="·"/>
            </a:pPr>
            <a:r>
              <a:rPr lang="en-US" altLang="en-US" sz="2000" dirty="0">
                <a:solidFill>
                  <a:srgbClr val="008000"/>
                </a:solidFill>
              </a:rPr>
              <a:t>   AVG	: determines the average of all selected values of a </a:t>
            </a:r>
          </a:p>
          <a:p>
            <a:pPr lvl="2" algn="just">
              <a:buFont typeface="Symbol" panose="05050102010706020507" pitchFamily="18" charset="2"/>
              <a:buNone/>
            </a:pPr>
            <a:r>
              <a:rPr lang="en-US" altLang="en-US" sz="2000" dirty="0">
                <a:solidFill>
                  <a:srgbClr val="008000"/>
                </a:solidFill>
              </a:rPr>
              <a:t>    column</a:t>
            </a:r>
          </a:p>
          <a:p>
            <a:pPr lvl="3" algn="just"/>
            <a:endParaRPr lang="en-US" altLang="en-US" sz="2000" dirty="0"/>
          </a:p>
          <a:p>
            <a:pPr lvl="2" algn="just">
              <a:buFont typeface="Symbol" panose="05050102010706020507" pitchFamily="18" charset="2"/>
              <a:buChar char="·"/>
            </a:pPr>
            <a:r>
              <a:rPr lang="en-US" altLang="en-US" sz="2000" dirty="0"/>
              <a:t>   In all the above functions, NULLs are ignored</a:t>
            </a:r>
            <a:endParaRPr lang="en-US" altLang="en-US" sz="2000" dirty="0">
              <a:latin typeface="Times New Roman" panose="02020603050405020304" pitchFamily="18" charset="0"/>
            </a:endParaRPr>
          </a:p>
        </p:txBody>
      </p:sp>
      <p:sp>
        <p:nvSpPr>
          <p:cNvPr id="16387" name="Text Box 3"/>
          <p:cNvSpPr txBox="1">
            <a:spLocks noChangeArrowheads="1"/>
          </p:cNvSpPr>
          <p:nvPr/>
        </p:nvSpPr>
        <p:spPr bwMode="auto">
          <a:xfrm>
            <a:off x="899592" y="0"/>
            <a:ext cx="8244408" cy="717550"/>
          </a:xfrm>
          <a:prstGeom prst="rect">
            <a:avLst/>
          </a:prstGeom>
          <a:solidFill>
            <a:schemeClr val="bg1"/>
          </a:solidFill>
          <a:ln>
            <a:noFill/>
          </a:ln>
        </p:spPr>
        <p:txBody>
          <a:bodyPr lIns="92075" tIns="46038" rIns="92075" bIns="46038"/>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lvl="2" algn="ctr" eaLnBrk="1" hangingPunct="1"/>
            <a:r>
              <a:rPr lang="en-US" altLang="en-US" sz="4400" dirty="0"/>
              <a:t>Aggregate Functions</a:t>
            </a:r>
          </a:p>
        </p:txBody>
      </p:sp>
    </p:spTree>
  </p:cSld>
  <p:clrMapOvr>
    <a:masterClrMapping/>
  </p:clrMapOvr>
  <p:transition spd="slow">
    <p:wipe dir="d"/>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190500" y="1352550"/>
            <a:ext cx="8458200" cy="5602288"/>
          </a:xfrm>
          <a:prstGeom prst="rect">
            <a:avLst/>
          </a:prstGeom>
          <a:noFill/>
          <a:ln w="9525">
            <a:noFill/>
            <a:miter lim="800000"/>
            <a:headEnd/>
            <a:tailEnd/>
          </a:ln>
        </p:spPr>
        <p:txBody>
          <a:bodyPr>
            <a:spAutoFit/>
          </a:bodyPr>
          <a:lstStyle/>
          <a:p>
            <a:pPr algn="just" eaLnBrk="0" hangingPunct="0">
              <a:defRPr/>
            </a:pPr>
            <a:endParaRPr lang="en-US" sz="1400" dirty="0">
              <a:cs typeface="+mn-cs"/>
            </a:endParaRPr>
          </a:p>
          <a:p>
            <a:pPr lvl="2" algn="just" eaLnBrk="0" hangingPunct="0">
              <a:buFont typeface="Symbol" pitchFamily="18" charset="2"/>
              <a:buChar char="·"/>
              <a:defRPr/>
            </a:pPr>
            <a:r>
              <a:rPr lang="en-US" sz="2000" dirty="0">
                <a:solidFill>
                  <a:srgbClr val="FF0066"/>
                </a:solidFill>
                <a:cs typeface="+mn-cs"/>
              </a:rPr>
              <a:t> </a:t>
            </a:r>
            <a:r>
              <a:rPr lang="en-US" sz="2000" dirty="0">
                <a:cs typeface="+mn-cs"/>
              </a:rPr>
              <a:t>  </a:t>
            </a:r>
            <a:r>
              <a:rPr lang="en-US" sz="2000" dirty="0">
                <a:solidFill>
                  <a:srgbClr val="FF6600"/>
                </a:solidFill>
                <a:cs typeface="+mn-cs"/>
              </a:rPr>
              <a:t>The GROUP BY clause is used to divide the rows in a table </a:t>
            </a:r>
          </a:p>
          <a:p>
            <a:pPr lvl="2" algn="just" eaLnBrk="0" hangingPunct="0">
              <a:buFont typeface="Symbol" pitchFamily="18" charset="2"/>
              <a:buNone/>
              <a:defRPr/>
            </a:pPr>
            <a:r>
              <a:rPr lang="en-US" sz="2000" dirty="0">
                <a:solidFill>
                  <a:srgbClr val="FF6600"/>
                </a:solidFill>
                <a:cs typeface="+mn-cs"/>
              </a:rPr>
              <a:t>    into smaller groups</a:t>
            </a:r>
          </a:p>
          <a:p>
            <a:pPr lvl="3" algn="just" eaLnBrk="0" hangingPunct="0">
              <a:defRPr/>
            </a:pPr>
            <a:endParaRPr lang="en-US" sz="1400" dirty="0">
              <a:solidFill>
                <a:srgbClr val="FF6600"/>
              </a:solidFill>
              <a:cs typeface="+mn-cs"/>
            </a:endParaRPr>
          </a:p>
          <a:p>
            <a:pPr lvl="2" algn="just" eaLnBrk="0" hangingPunct="0">
              <a:buFont typeface="Symbol" pitchFamily="18" charset="2"/>
              <a:buChar char="·"/>
              <a:defRPr/>
            </a:pPr>
            <a:r>
              <a:rPr lang="en-US" sz="2000" dirty="0">
                <a:solidFill>
                  <a:schemeClr val="accent2"/>
                </a:solidFill>
                <a:cs typeface="+mn-cs"/>
              </a:rPr>
              <a:t> </a:t>
            </a:r>
            <a:r>
              <a:rPr lang="en-US" sz="2000" dirty="0">
                <a:cs typeface="+mn-cs"/>
              </a:rPr>
              <a:t>  </a:t>
            </a:r>
            <a:r>
              <a:rPr lang="en-US" sz="2000" dirty="0">
                <a:solidFill>
                  <a:schemeClr val="accent2"/>
                </a:solidFill>
                <a:cs typeface="+mn-cs"/>
              </a:rPr>
              <a:t>The GROUP BY clause is used with SELECT clause</a:t>
            </a:r>
          </a:p>
          <a:p>
            <a:pPr lvl="2" algn="just" eaLnBrk="0" hangingPunct="0">
              <a:defRPr/>
            </a:pPr>
            <a:endParaRPr lang="en-US" sz="1400" dirty="0">
              <a:solidFill>
                <a:schemeClr val="accent2"/>
              </a:solidFill>
              <a:cs typeface="+mn-cs"/>
            </a:endParaRPr>
          </a:p>
          <a:p>
            <a:pPr lvl="2" algn="just" eaLnBrk="0" hangingPunct="0">
              <a:buFont typeface="Symbol" pitchFamily="18" charset="2"/>
              <a:buChar char="·"/>
              <a:defRPr/>
            </a:pPr>
            <a:r>
              <a:rPr lang="en-US" sz="2000" dirty="0">
                <a:cs typeface="+mn-cs"/>
              </a:rPr>
              <a:t>   </a:t>
            </a:r>
            <a:r>
              <a:rPr lang="en-US" sz="2000" dirty="0">
                <a:solidFill>
                  <a:srgbClr val="666633"/>
                </a:solidFill>
                <a:cs typeface="+mn-cs"/>
              </a:rPr>
              <a:t>SQL groups the result after it retrieves the rows from a table</a:t>
            </a:r>
          </a:p>
          <a:p>
            <a:pPr lvl="2" algn="just" eaLnBrk="0" hangingPunct="0">
              <a:defRPr/>
            </a:pPr>
            <a:endParaRPr lang="en-US" sz="1400" dirty="0">
              <a:solidFill>
                <a:srgbClr val="666633"/>
              </a:solidFill>
              <a:cs typeface="+mn-cs"/>
            </a:endParaRPr>
          </a:p>
          <a:p>
            <a:pPr lvl="2" algn="just" eaLnBrk="0" hangingPunct="0">
              <a:buFont typeface="Symbol" pitchFamily="18" charset="2"/>
              <a:buChar char="·"/>
              <a:defRPr/>
            </a:pPr>
            <a:r>
              <a:rPr lang="en-US" sz="2000" dirty="0">
                <a:solidFill>
                  <a:schemeClr val="accent1">
                    <a:lumMod val="75000"/>
                  </a:schemeClr>
                </a:solidFill>
                <a:cs typeface="+mn-cs"/>
              </a:rPr>
              <a:t> </a:t>
            </a:r>
            <a:r>
              <a:rPr lang="en-US" sz="2000" dirty="0">
                <a:cs typeface="+mn-cs"/>
              </a:rPr>
              <a:t>  </a:t>
            </a:r>
            <a:r>
              <a:rPr lang="en-US" sz="2000" dirty="0">
                <a:solidFill>
                  <a:schemeClr val="hlink"/>
                </a:solidFill>
                <a:cs typeface="+mn-cs"/>
              </a:rPr>
              <a:t>Conditional retrieval of rows from a grouped result is possible </a:t>
            </a:r>
          </a:p>
          <a:p>
            <a:pPr lvl="2" algn="just" eaLnBrk="0" hangingPunct="0">
              <a:buFont typeface="Symbol" pitchFamily="18" charset="2"/>
              <a:buNone/>
              <a:defRPr/>
            </a:pPr>
            <a:r>
              <a:rPr lang="en-US" sz="2000" dirty="0">
                <a:solidFill>
                  <a:schemeClr val="hlink"/>
                </a:solidFill>
                <a:cs typeface="+mn-cs"/>
              </a:rPr>
              <a:t>    with the HAVING clause</a:t>
            </a:r>
          </a:p>
          <a:p>
            <a:pPr lvl="2" algn="just" eaLnBrk="0" hangingPunct="0">
              <a:defRPr/>
            </a:pPr>
            <a:endParaRPr lang="en-US" sz="1400" dirty="0">
              <a:solidFill>
                <a:schemeClr val="hlink"/>
              </a:solidFill>
              <a:cs typeface="+mn-cs"/>
            </a:endParaRPr>
          </a:p>
          <a:p>
            <a:pPr lvl="2" algn="just" eaLnBrk="0" hangingPunct="0">
              <a:buFont typeface="Symbol" pitchFamily="18" charset="2"/>
              <a:buChar char="·"/>
              <a:defRPr/>
            </a:pPr>
            <a:r>
              <a:rPr lang="en-US" sz="2000" dirty="0">
                <a:solidFill>
                  <a:srgbClr val="FF33CC"/>
                </a:solidFill>
                <a:cs typeface="+mn-cs"/>
              </a:rPr>
              <a:t> </a:t>
            </a:r>
            <a:r>
              <a:rPr lang="en-US" sz="2000" dirty="0">
                <a:cs typeface="+mn-cs"/>
              </a:rPr>
              <a:t>  </a:t>
            </a:r>
            <a:r>
              <a:rPr lang="en-US" sz="2000" dirty="0">
                <a:solidFill>
                  <a:srgbClr val="CC00CC"/>
                </a:solidFill>
                <a:cs typeface="+mn-cs"/>
              </a:rPr>
              <a:t>The syntax for GROUP BY clause is </a:t>
            </a:r>
          </a:p>
          <a:p>
            <a:pPr lvl="3" algn="just" eaLnBrk="0" hangingPunct="0">
              <a:defRPr/>
            </a:pPr>
            <a:endParaRPr lang="en-US" sz="1400" dirty="0">
              <a:solidFill>
                <a:srgbClr val="CC00CC"/>
              </a:solidFill>
              <a:cs typeface="+mn-cs"/>
            </a:endParaRPr>
          </a:p>
          <a:p>
            <a:pPr lvl="2" algn="just" eaLnBrk="0" hangingPunct="0">
              <a:defRPr/>
            </a:pPr>
            <a:r>
              <a:rPr lang="en-US" sz="2000" dirty="0">
                <a:solidFill>
                  <a:srgbClr val="CC00CC"/>
                </a:solidFill>
                <a:cs typeface="+mn-cs"/>
              </a:rPr>
              <a:t>	SELECT[DISTINCT] &lt;column list&gt; | &lt;</a:t>
            </a:r>
            <a:r>
              <a:rPr lang="en-US" sz="2000" dirty="0" err="1">
                <a:solidFill>
                  <a:srgbClr val="CC00CC"/>
                </a:solidFill>
                <a:cs typeface="+mn-cs"/>
              </a:rPr>
              <a:t>expr</a:t>
            </a:r>
            <a:r>
              <a:rPr lang="en-US" sz="2000" dirty="0">
                <a:solidFill>
                  <a:srgbClr val="CC00CC"/>
                </a:solidFill>
                <a:cs typeface="+mn-cs"/>
              </a:rPr>
              <a:t>&gt;</a:t>
            </a:r>
          </a:p>
          <a:p>
            <a:pPr lvl="2" algn="just" eaLnBrk="0" hangingPunct="0">
              <a:defRPr/>
            </a:pPr>
            <a:r>
              <a:rPr lang="en-US" sz="2000" dirty="0">
                <a:solidFill>
                  <a:srgbClr val="CC00CC"/>
                </a:solidFill>
                <a:cs typeface="+mn-cs"/>
              </a:rPr>
              <a:t>	FROM &lt;table&gt;[,&lt;table&gt;] [WHERE condition]</a:t>
            </a:r>
          </a:p>
          <a:p>
            <a:pPr lvl="2" algn="just" eaLnBrk="0" hangingPunct="0">
              <a:defRPr/>
            </a:pPr>
            <a:r>
              <a:rPr lang="en-US" sz="2000" dirty="0">
                <a:solidFill>
                  <a:srgbClr val="CC00CC"/>
                </a:solidFill>
                <a:cs typeface="+mn-cs"/>
              </a:rPr>
              <a:t>	GROUP BY &lt;</a:t>
            </a:r>
            <a:r>
              <a:rPr lang="en-US" sz="2000" dirty="0" err="1">
                <a:solidFill>
                  <a:srgbClr val="CC00CC"/>
                </a:solidFill>
                <a:cs typeface="+mn-cs"/>
              </a:rPr>
              <a:t>col</a:t>
            </a:r>
            <a:r>
              <a:rPr lang="en-US" sz="2000" dirty="0">
                <a:solidFill>
                  <a:srgbClr val="CC00CC"/>
                </a:solidFill>
                <a:cs typeface="+mn-cs"/>
              </a:rPr>
              <a:t> | </a:t>
            </a:r>
            <a:r>
              <a:rPr lang="en-US" sz="2000" dirty="0" err="1">
                <a:solidFill>
                  <a:srgbClr val="CC00CC"/>
                </a:solidFill>
                <a:cs typeface="+mn-cs"/>
              </a:rPr>
              <a:t>expr</a:t>
            </a:r>
            <a:r>
              <a:rPr lang="en-US" sz="2000" dirty="0">
                <a:solidFill>
                  <a:srgbClr val="CC00CC"/>
                </a:solidFill>
                <a:cs typeface="+mn-cs"/>
              </a:rPr>
              <a:t>&gt;</a:t>
            </a:r>
          </a:p>
          <a:p>
            <a:pPr lvl="2" algn="just" eaLnBrk="0" hangingPunct="0">
              <a:defRPr/>
            </a:pPr>
            <a:r>
              <a:rPr lang="en-US" sz="2000" dirty="0">
                <a:solidFill>
                  <a:srgbClr val="CC00CC"/>
                </a:solidFill>
                <a:cs typeface="+mn-cs"/>
              </a:rPr>
              <a:t>	[HAVING  &lt;</a:t>
            </a:r>
            <a:r>
              <a:rPr lang="en-US" sz="2000" dirty="0" err="1">
                <a:solidFill>
                  <a:srgbClr val="CC00CC"/>
                </a:solidFill>
                <a:cs typeface="+mn-cs"/>
              </a:rPr>
              <a:t>cond</a:t>
            </a:r>
            <a:r>
              <a:rPr lang="en-US" sz="2000" dirty="0">
                <a:solidFill>
                  <a:srgbClr val="CC00CC"/>
                </a:solidFill>
                <a:cs typeface="+mn-cs"/>
              </a:rPr>
              <a:t>&gt;]</a:t>
            </a:r>
          </a:p>
          <a:p>
            <a:pPr lvl="2" algn="just" eaLnBrk="0" hangingPunct="0">
              <a:defRPr/>
            </a:pPr>
            <a:endParaRPr lang="en-US" sz="1400" dirty="0">
              <a:solidFill>
                <a:srgbClr val="CC00CC"/>
              </a:solidFill>
              <a:cs typeface="+mn-cs"/>
            </a:endParaRPr>
          </a:p>
          <a:p>
            <a:pPr lvl="2" algn="just" eaLnBrk="0" hangingPunct="0">
              <a:buFont typeface="Symbol" pitchFamily="18" charset="2"/>
              <a:buChar char="·"/>
              <a:defRPr/>
            </a:pPr>
            <a:r>
              <a:rPr lang="en-US" sz="2000" dirty="0">
                <a:solidFill>
                  <a:srgbClr val="00B0F0"/>
                </a:solidFill>
                <a:cs typeface="+mn-cs"/>
              </a:rPr>
              <a:t>  </a:t>
            </a:r>
            <a:r>
              <a:rPr lang="en-US" sz="2000" dirty="0">
                <a:cs typeface="+mn-cs"/>
              </a:rPr>
              <a:t> </a:t>
            </a:r>
            <a:r>
              <a:rPr lang="en-US" sz="2000" dirty="0">
                <a:solidFill>
                  <a:srgbClr val="0066FF"/>
                </a:solidFill>
                <a:cs typeface="+mn-cs"/>
              </a:rPr>
              <a:t>ORDER BY clause can be used to order the final result </a:t>
            </a:r>
          </a:p>
          <a:p>
            <a:pPr algn="just" eaLnBrk="0" hangingPunct="0">
              <a:defRPr/>
            </a:pPr>
            <a:endParaRPr lang="en-US" sz="2000" dirty="0">
              <a:solidFill>
                <a:srgbClr val="0066FF"/>
              </a:solidFill>
              <a:latin typeface="Times New Roman" pitchFamily="18" charset="0"/>
              <a:cs typeface="+mn-cs"/>
            </a:endParaRPr>
          </a:p>
        </p:txBody>
      </p:sp>
      <p:sp>
        <p:nvSpPr>
          <p:cNvPr id="17411" name="Rectangle 3"/>
          <p:cNvSpPr>
            <a:spLocks noChangeArrowheads="1"/>
          </p:cNvSpPr>
          <p:nvPr/>
        </p:nvSpPr>
        <p:spPr bwMode="auto">
          <a:xfrm>
            <a:off x="899592" y="0"/>
            <a:ext cx="8244408" cy="944563"/>
          </a:xfrm>
          <a:prstGeom prst="rect">
            <a:avLst/>
          </a:prstGeom>
          <a:solidFill>
            <a:schemeClr val="bg1"/>
          </a:solidFill>
          <a:ln>
            <a:noFill/>
          </a:ln>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4400" dirty="0"/>
              <a:t>Group by and Having Clause</a:t>
            </a:r>
          </a:p>
        </p:txBody>
      </p:sp>
    </p:spTree>
  </p:cSld>
  <p:clrMapOvr>
    <a:masterClrMapping/>
  </p:clrMapOvr>
  <p:transition spd="slow">
    <p:wipe dir="d"/>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76200" y="1390650"/>
            <a:ext cx="8382000" cy="441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2" algn="just">
              <a:buFont typeface="Symbol" panose="05050102010706020507" pitchFamily="18" charset="2"/>
              <a:buNone/>
            </a:pPr>
            <a:endParaRPr lang="en-US" altLang="en-US" sz="2400" b="1" dirty="0"/>
          </a:p>
          <a:p>
            <a:pPr algn="just"/>
            <a:endParaRPr lang="en-US" altLang="en-US" sz="2000" dirty="0"/>
          </a:p>
          <a:p>
            <a:pPr lvl="2" algn="just">
              <a:buFont typeface="Symbol" panose="05050102010706020507" pitchFamily="18" charset="2"/>
              <a:buChar char="·"/>
            </a:pPr>
            <a:r>
              <a:rPr lang="en-US" altLang="en-US" sz="2000" dirty="0">
                <a:solidFill>
                  <a:schemeClr val="accent2"/>
                </a:solidFill>
              </a:rPr>
              <a:t>   </a:t>
            </a:r>
            <a:r>
              <a:rPr lang="en-US" altLang="en-US" sz="2000" dirty="0">
                <a:solidFill>
                  <a:srgbClr val="9900CC"/>
                </a:solidFill>
              </a:rPr>
              <a:t>It chooses rows based on the </a:t>
            </a:r>
            <a:r>
              <a:rPr lang="en-US" altLang="en-US" sz="2000" b="1" dirty="0">
                <a:solidFill>
                  <a:srgbClr val="9900CC"/>
                </a:solidFill>
              </a:rPr>
              <a:t>where </a:t>
            </a:r>
            <a:r>
              <a:rPr lang="en-US" altLang="en-US" sz="2000" dirty="0">
                <a:solidFill>
                  <a:srgbClr val="9900CC"/>
                </a:solidFill>
              </a:rPr>
              <a:t>clause</a:t>
            </a:r>
          </a:p>
          <a:p>
            <a:pPr algn="just"/>
            <a:endParaRPr lang="en-US" altLang="en-US" sz="2000" dirty="0">
              <a:solidFill>
                <a:srgbClr val="9900CC"/>
              </a:solidFill>
            </a:endParaRPr>
          </a:p>
          <a:p>
            <a:pPr lvl="2" algn="just">
              <a:buFont typeface="Symbol" panose="05050102010706020507" pitchFamily="18" charset="2"/>
              <a:buChar char="·"/>
            </a:pPr>
            <a:r>
              <a:rPr lang="en-US" altLang="en-US" sz="2000" dirty="0">
                <a:solidFill>
                  <a:srgbClr val="9900CC"/>
                </a:solidFill>
              </a:rPr>
              <a:t>   It groups those rows together based on the </a:t>
            </a:r>
            <a:r>
              <a:rPr lang="en-US" altLang="en-US" sz="2000" b="1" dirty="0">
                <a:solidFill>
                  <a:srgbClr val="9900CC"/>
                </a:solidFill>
              </a:rPr>
              <a:t>group by</a:t>
            </a:r>
            <a:r>
              <a:rPr lang="en-US" altLang="en-US" sz="2000" dirty="0">
                <a:solidFill>
                  <a:srgbClr val="9900CC"/>
                </a:solidFill>
              </a:rPr>
              <a:t>.</a:t>
            </a:r>
          </a:p>
          <a:p>
            <a:pPr algn="just"/>
            <a:endParaRPr lang="en-US" altLang="en-US" sz="2000" dirty="0">
              <a:solidFill>
                <a:srgbClr val="9900CC"/>
              </a:solidFill>
            </a:endParaRPr>
          </a:p>
          <a:p>
            <a:pPr lvl="2" algn="just">
              <a:buFont typeface="Symbol" panose="05050102010706020507" pitchFamily="18" charset="2"/>
              <a:buChar char="·"/>
            </a:pPr>
            <a:r>
              <a:rPr lang="en-US" altLang="en-US" sz="2000" dirty="0">
                <a:solidFill>
                  <a:srgbClr val="9900CC"/>
                </a:solidFill>
              </a:rPr>
              <a:t>   It calculates the results of the group functions for each group.</a:t>
            </a:r>
          </a:p>
          <a:p>
            <a:pPr algn="just"/>
            <a:endParaRPr lang="en-US" altLang="en-US" sz="2000" dirty="0">
              <a:solidFill>
                <a:srgbClr val="9900CC"/>
              </a:solidFill>
            </a:endParaRPr>
          </a:p>
          <a:p>
            <a:pPr lvl="2" algn="just">
              <a:buFont typeface="Symbol" panose="05050102010706020507" pitchFamily="18" charset="2"/>
              <a:buChar char="·"/>
            </a:pPr>
            <a:r>
              <a:rPr lang="en-US" altLang="en-US" sz="2000" dirty="0">
                <a:solidFill>
                  <a:srgbClr val="9900CC"/>
                </a:solidFill>
              </a:rPr>
              <a:t>   It chooses and eliminates groups based on the </a:t>
            </a:r>
            <a:r>
              <a:rPr lang="en-US" altLang="en-US" sz="2000" b="1" dirty="0">
                <a:solidFill>
                  <a:srgbClr val="9900CC"/>
                </a:solidFill>
              </a:rPr>
              <a:t>having </a:t>
            </a:r>
            <a:r>
              <a:rPr lang="en-US" altLang="en-US" sz="2000" dirty="0">
                <a:solidFill>
                  <a:srgbClr val="9900CC"/>
                </a:solidFill>
              </a:rPr>
              <a:t>clause</a:t>
            </a:r>
          </a:p>
          <a:p>
            <a:pPr algn="just"/>
            <a:endParaRPr lang="en-US" altLang="en-US" sz="2000" dirty="0">
              <a:solidFill>
                <a:srgbClr val="9900CC"/>
              </a:solidFill>
            </a:endParaRPr>
          </a:p>
          <a:p>
            <a:pPr lvl="2" algn="just">
              <a:buFont typeface="Symbol" panose="05050102010706020507" pitchFamily="18" charset="2"/>
              <a:buChar char="·"/>
            </a:pPr>
            <a:r>
              <a:rPr lang="en-US" altLang="en-US" sz="2000" dirty="0">
                <a:solidFill>
                  <a:srgbClr val="9900CC"/>
                </a:solidFill>
              </a:rPr>
              <a:t>   It orders the groups based on the results of the group  </a:t>
            </a:r>
          </a:p>
          <a:p>
            <a:pPr lvl="2" algn="just">
              <a:buFont typeface="Symbol" panose="05050102010706020507" pitchFamily="18" charset="2"/>
              <a:buNone/>
            </a:pPr>
            <a:r>
              <a:rPr lang="en-US" altLang="en-US" sz="2000" dirty="0">
                <a:solidFill>
                  <a:srgbClr val="9900CC"/>
                </a:solidFill>
              </a:rPr>
              <a:t>     functions in the </a:t>
            </a:r>
            <a:r>
              <a:rPr lang="en-US" altLang="en-US" sz="2000" b="1" dirty="0">
                <a:solidFill>
                  <a:srgbClr val="9900CC"/>
                </a:solidFill>
              </a:rPr>
              <a:t>order by</a:t>
            </a:r>
            <a:r>
              <a:rPr lang="en-US" altLang="en-US" sz="2000" dirty="0">
                <a:solidFill>
                  <a:srgbClr val="9900CC"/>
                </a:solidFill>
              </a:rPr>
              <a:t>. The </a:t>
            </a:r>
            <a:r>
              <a:rPr lang="en-US" altLang="en-US" sz="2000" b="1" dirty="0">
                <a:solidFill>
                  <a:srgbClr val="9900CC"/>
                </a:solidFill>
              </a:rPr>
              <a:t>order by </a:t>
            </a:r>
            <a:r>
              <a:rPr lang="en-US" altLang="en-US" sz="2000" dirty="0">
                <a:solidFill>
                  <a:srgbClr val="9900CC"/>
                </a:solidFill>
              </a:rPr>
              <a:t>must use either a </a:t>
            </a:r>
          </a:p>
          <a:p>
            <a:pPr lvl="2" algn="just">
              <a:buFont typeface="Symbol" panose="05050102010706020507" pitchFamily="18" charset="2"/>
              <a:buNone/>
            </a:pPr>
            <a:r>
              <a:rPr lang="en-US" altLang="en-US" sz="2000" dirty="0">
                <a:solidFill>
                  <a:srgbClr val="9900CC"/>
                </a:solidFill>
              </a:rPr>
              <a:t>    group function or a column in the </a:t>
            </a:r>
            <a:r>
              <a:rPr lang="en-US" altLang="en-US" sz="2000" b="1" dirty="0">
                <a:solidFill>
                  <a:srgbClr val="9900CC"/>
                </a:solidFill>
              </a:rPr>
              <a:t>group by </a:t>
            </a:r>
            <a:r>
              <a:rPr lang="en-US" altLang="en-US" sz="2000" dirty="0">
                <a:solidFill>
                  <a:srgbClr val="9900CC"/>
                </a:solidFill>
              </a:rPr>
              <a:t>clause.</a:t>
            </a:r>
          </a:p>
          <a:p>
            <a:pPr algn="just"/>
            <a:endParaRPr lang="en-US" altLang="en-US" sz="2000" dirty="0">
              <a:solidFill>
                <a:srgbClr val="9900CC"/>
              </a:solidFill>
              <a:latin typeface="Times New Roman" panose="02020603050405020304" pitchFamily="18" charset="0"/>
            </a:endParaRPr>
          </a:p>
        </p:txBody>
      </p:sp>
      <p:sp>
        <p:nvSpPr>
          <p:cNvPr id="18435" name="Rectangle 3"/>
          <p:cNvSpPr>
            <a:spLocks noChangeArrowheads="1"/>
          </p:cNvSpPr>
          <p:nvPr/>
        </p:nvSpPr>
        <p:spPr bwMode="auto">
          <a:xfrm>
            <a:off x="899592" y="0"/>
            <a:ext cx="8244408" cy="762000"/>
          </a:xfrm>
          <a:prstGeom prst="rect">
            <a:avLst/>
          </a:prstGeom>
          <a:solidFill>
            <a:schemeClr val="bg1"/>
          </a:solidFill>
          <a:ln>
            <a:noFill/>
          </a:ln>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4400"/>
              <a:t>Order of Execution</a:t>
            </a:r>
          </a:p>
        </p:txBody>
      </p:sp>
    </p:spTree>
  </p:cSld>
  <p:clrMapOvr>
    <a:masterClrMapping/>
  </p:clrMapOvr>
  <p:transition spd="slow">
    <p:wipe dir="d"/>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83568" y="-63500"/>
            <a:ext cx="8460432" cy="977900"/>
          </a:xfrm>
          <a:solidFill>
            <a:schemeClr val="bg1"/>
          </a:solidFill>
        </p:spPr>
        <p:txBody>
          <a:bodyPr/>
          <a:lstStyle/>
          <a:p>
            <a:pPr eaLnBrk="1" hangingPunct="1"/>
            <a:r>
              <a:rPr lang="en-US" altLang="en-US" dirty="0" smtClean="0"/>
              <a:t>                      JOINS</a:t>
            </a:r>
          </a:p>
        </p:txBody>
      </p:sp>
      <p:sp>
        <p:nvSpPr>
          <p:cNvPr id="20483" name="Rectangle 3"/>
          <p:cNvSpPr>
            <a:spLocks noChangeArrowheads="1"/>
          </p:cNvSpPr>
          <p:nvPr/>
        </p:nvSpPr>
        <p:spPr bwMode="auto">
          <a:xfrm>
            <a:off x="228600" y="1219200"/>
            <a:ext cx="8915400" cy="6186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2" algn="just" eaLnBrk="1" fontAlgn="base" hangingPunct="1">
              <a:spcBef>
                <a:spcPct val="0"/>
              </a:spcBef>
              <a:spcAft>
                <a:spcPct val="0"/>
              </a:spcAft>
              <a:buFontTx/>
              <a:buChar char="•"/>
            </a:pPr>
            <a:r>
              <a:rPr lang="en-US" altLang="en-US" sz="3200" dirty="0" smtClean="0">
                <a:solidFill>
                  <a:srgbClr val="FF9900"/>
                </a:solidFill>
              </a:rPr>
              <a:t>Joins are used to combine columns   </a:t>
            </a:r>
          </a:p>
          <a:p>
            <a:pPr lvl="2" algn="just" eaLnBrk="1" fontAlgn="base" hangingPunct="1">
              <a:spcBef>
                <a:spcPct val="0"/>
              </a:spcBef>
              <a:spcAft>
                <a:spcPct val="0"/>
              </a:spcAft>
            </a:pPr>
            <a:r>
              <a:rPr lang="en-US" altLang="en-US" sz="3200" dirty="0" smtClean="0">
                <a:solidFill>
                  <a:srgbClr val="FF9900"/>
                </a:solidFill>
              </a:rPr>
              <a:t>    from  different tables</a:t>
            </a:r>
          </a:p>
          <a:p>
            <a:pPr lvl="2" algn="just" eaLnBrk="1" fontAlgn="base" hangingPunct="1">
              <a:spcBef>
                <a:spcPct val="0"/>
              </a:spcBef>
              <a:spcAft>
                <a:spcPct val="0"/>
              </a:spcAft>
            </a:pPr>
            <a:endParaRPr lang="en-US" altLang="en-US" sz="3200" dirty="0" smtClean="0">
              <a:solidFill>
                <a:srgbClr val="FF9900"/>
              </a:solidFill>
            </a:endParaRPr>
          </a:p>
          <a:p>
            <a:pPr lvl="2" algn="just" eaLnBrk="1" fontAlgn="base" hangingPunct="1">
              <a:spcBef>
                <a:spcPct val="0"/>
              </a:spcBef>
              <a:spcAft>
                <a:spcPct val="0"/>
              </a:spcAft>
              <a:buFont typeface="Arial" panose="020B0604020202020204" pitchFamily="34" charset="0"/>
              <a:buChar char="•"/>
            </a:pPr>
            <a:r>
              <a:rPr lang="en-US" altLang="en-US" sz="3200" dirty="0" smtClean="0">
                <a:solidFill>
                  <a:srgbClr val="3366FF"/>
                </a:solidFill>
              </a:rPr>
              <a:t> From clause will have table formats </a:t>
            </a:r>
            <a:r>
              <a:rPr lang="en-US" altLang="en-US" sz="3200" dirty="0" smtClean="0">
                <a:solidFill>
                  <a:srgbClr val="FF0000"/>
                </a:solidFill>
              </a:rPr>
              <a:t>(O)    	</a:t>
            </a:r>
            <a:r>
              <a:rPr lang="en-US" altLang="en-US" sz="3200" dirty="0" err="1" smtClean="0">
                <a:solidFill>
                  <a:srgbClr val="FF0000"/>
                </a:solidFill>
              </a:rPr>
              <a:t>eg</a:t>
            </a:r>
            <a:r>
              <a:rPr lang="en-US" altLang="en-US" sz="3200" dirty="0" smtClean="0">
                <a:solidFill>
                  <a:srgbClr val="FF0000"/>
                </a:solidFill>
              </a:rPr>
              <a:t>: EMP,DEPT   or EMP E,DEPT D</a:t>
            </a:r>
          </a:p>
          <a:p>
            <a:pPr lvl="2" algn="just" eaLnBrk="1" fontAlgn="base" hangingPunct="1">
              <a:spcBef>
                <a:spcPct val="0"/>
              </a:spcBef>
              <a:spcAft>
                <a:spcPct val="0"/>
              </a:spcAft>
            </a:pPr>
            <a:endParaRPr lang="en-US" altLang="en-US" sz="3200" dirty="0" smtClean="0">
              <a:solidFill>
                <a:srgbClr val="FF0000"/>
              </a:solidFill>
            </a:endParaRPr>
          </a:p>
          <a:p>
            <a:pPr lvl="2" algn="just" eaLnBrk="1" fontAlgn="base" hangingPunct="1">
              <a:spcBef>
                <a:spcPct val="0"/>
              </a:spcBef>
              <a:spcAft>
                <a:spcPct val="0"/>
              </a:spcAft>
              <a:buFont typeface="Arial" panose="020B0604020202020204" pitchFamily="34" charset="0"/>
              <a:buChar char="•"/>
            </a:pPr>
            <a:r>
              <a:rPr lang="en-US" altLang="en-US" sz="3200" dirty="0" smtClean="0">
                <a:solidFill>
                  <a:srgbClr val="000000"/>
                </a:solidFill>
              </a:rPr>
              <a:t> Type of Join Specified </a:t>
            </a:r>
            <a:r>
              <a:rPr lang="en-US" altLang="en-US" sz="3200" dirty="0" smtClean="0">
                <a:solidFill>
                  <a:srgbClr val="00B050"/>
                </a:solidFill>
              </a:rPr>
              <a:t>(S)</a:t>
            </a:r>
          </a:p>
          <a:p>
            <a:pPr lvl="2" algn="just" eaLnBrk="1" fontAlgn="base" hangingPunct="1">
              <a:spcBef>
                <a:spcPct val="0"/>
              </a:spcBef>
              <a:spcAft>
                <a:spcPct val="0"/>
              </a:spcAft>
            </a:pPr>
            <a:endParaRPr lang="en-US" altLang="en-US" sz="3200" dirty="0" smtClean="0">
              <a:solidFill>
                <a:srgbClr val="FF0000"/>
              </a:solidFill>
            </a:endParaRPr>
          </a:p>
          <a:p>
            <a:pPr lvl="2" eaLnBrk="1" fontAlgn="base" hangingPunct="1">
              <a:spcBef>
                <a:spcPct val="0"/>
              </a:spcBef>
              <a:spcAft>
                <a:spcPct val="0"/>
              </a:spcAft>
              <a:buFontTx/>
              <a:buChar char="•"/>
            </a:pPr>
            <a:r>
              <a:rPr lang="en-US" altLang="en-US" sz="2800" dirty="0" smtClean="0">
                <a:solidFill>
                  <a:srgbClr val="179FB1"/>
                </a:solidFill>
              </a:rPr>
              <a:t> Join condition uses  </a:t>
            </a:r>
            <a:r>
              <a:rPr lang="en-US" altLang="en-US" sz="2800" dirty="0" smtClean="0">
                <a:solidFill>
                  <a:srgbClr val="FF00FF"/>
                </a:solidFill>
              </a:rPr>
              <a:t> </a:t>
            </a:r>
            <a:r>
              <a:rPr lang="en-US" altLang="en-US" sz="2800" dirty="0" smtClean="0">
                <a:solidFill>
                  <a:srgbClr val="FF0000"/>
                </a:solidFill>
              </a:rPr>
              <a:t>Where(O), </a:t>
            </a:r>
            <a:r>
              <a:rPr lang="en-US" altLang="en-US" sz="2800" dirty="0" smtClean="0">
                <a:solidFill>
                  <a:srgbClr val="00B050"/>
                </a:solidFill>
              </a:rPr>
              <a:t>ON(S)</a:t>
            </a:r>
          </a:p>
          <a:p>
            <a:pPr lvl="2" eaLnBrk="1" fontAlgn="base" hangingPunct="1">
              <a:spcBef>
                <a:spcPct val="0"/>
              </a:spcBef>
              <a:spcAft>
                <a:spcPct val="0"/>
              </a:spcAft>
              <a:buFontTx/>
              <a:buChar char="•"/>
            </a:pPr>
            <a:endParaRPr lang="en-US" altLang="en-US" sz="2800" dirty="0" smtClean="0">
              <a:solidFill>
                <a:srgbClr val="00B050"/>
              </a:solidFill>
            </a:endParaRPr>
          </a:p>
          <a:p>
            <a:pPr lvl="2" algn="just" eaLnBrk="1" fontAlgn="base" hangingPunct="1">
              <a:spcBef>
                <a:spcPct val="0"/>
              </a:spcBef>
              <a:spcAft>
                <a:spcPct val="0"/>
              </a:spcAft>
              <a:buFont typeface="Arial" panose="020B0604020202020204" pitchFamily="34" charset="0"/>
              <a:buChar char="•"/>
            </a:pPr>
            <a:r>
              <a:rPr lang="en-US" altLang="en-US" sz="2800" dirty="0" smtClean="0">
                <a:solidFill>
                  <a:srgbClr val="CC0099"/>
                </a:solidFill>
              </a:rPr>
              <a:t> Column Names should have format  </a:t>
            </a:r>
          </a:p>
          <a:p>
            <a:pPr lvl="2" algn="just" eaLnBrk="1" fontAlgn="base" hangingPunct="1">
              <a:spcBef>
                <a:spcPct val="0"/>
              </a:spcBef>
              <a:spcAft>
                <a:spcPct val="0"/>
              </a:spcAft>
            </a:pPr>
            <a:r>
              <a:rPr lang="en-US" altLang="en-US" sz="2800" dirty="0" smtClean="0">
                <a:solidFill>
                  <a:srgbClr val="9900CC"/>
                </a:solidFill>
              </a:rPr>
              <a:t>   </a:t>
            </a:r>
            <a:r>
              <a:rPr lang="en-US" altLang="en-US" sz="2800" dirty="0" err="1" smtClean="0">
                <a:solidFill>
                  <a:srgbClr val="FF0000"/>
                </a:solidFill>
              </a:rPr>
              <a:t>eg</a:t>
            </a:r>
            <a:r>
              <a:rPr lang="en-US" altLang="en-US" sz="2800" dirty="0" smtClean="0">
                <a:solidFill>
                  <a:srgbClr val="FF0000"/>
                </a:solidFill>
              </a:rPr>
              <a:t>: </a:t>
            </a:r>
            <a:r>
              <a:rPr lang="en-US" altLang="en-US" sz="2800" dirty="0" err="1" smtClean="0">
                <a:solidFill>
                  <a:srgbClr val="FF0000"/>
                </a:solidFill>
              </a:rPr>
              <a:t>emp.ename</a:t>
            </a:r>
            <a:r>
              <a:rPr lang="en-US" altLang="en-US" sz="2800" dirty="0" smtClean="0">
                <a:solidFill>
                  <a:srgbClr val="FF0000"/>
                </a:solidFill>
              </a:rPr>
              <a:t>     or </a:t>
            </a:r>
            <a:r>
              <a:rPr lang="en-US" altLang="en-US" sz="2800" dirty="0" err="1" smtClean="0">
                <a:solidFill>
                  <a:srgbClr val="FF0000"/>
                </a:solidFill>
              </a:rPr>
              <a:t>e.ename</a:t>
            </a:r>
            <a:endParaRPr lang="en-US" altLang="en-US" sz="2800" dirty="0" smtClean="0">
              <a:solidFill>
                <a:srgbClr val="FF0000"/>
              </a:solidFill>
            </a:endParaRPr>
          </a:p>
          <a:p>
            <a:pPr lvl="2" eaLnBrk="1" fontAlgn="base" hangingPunct="1">
              <a:spcBef>
                <a:spcPct val="0"/>
              </a:spcBef>
              <a:spcAft>
                <a:spcPct val="0"/>
              </a:spcAft>
            </a:pPr>
            <a:endParaRPr lang="en-US" altLang="en-US" sz="2800" dirty="0" smtClean="0">
              <a:solidFill>
                <a:srgbClr val="000000"/>
              </a:solidFill>
            </a:endParaRPr>
          </a:p>
        </p:txBody>
      </p:sp>
    </p:spTree>
  </p:cSld>
  <p:clrMapOvr>
    <a:masterClrMapping/>
  </p:clrMapOvr>
  <p:transition spd="slow">
    <p:wipe dir="d"/>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115616" y="0"/>
            <a:ext cx="8028384" cy="1020763"/>
          </a:xfrm>
          <a:solidFill>
            <a:schemeClr val="bg1"/>
          </a:solidFill>
        </p:spPr>
        <p:txBody>
          <a:bodyPr lIns="92075" tIns="46038" rIns="92075" bIns="46038" anchor="t"/>
          <a:lstStyle/>
          <a:p>
            <a:pPr eaLnBrk="1" hangingPunct="1"/>
            <a:r>
              <a:rPr lang="en-US" altLang="en-US" dirty="0" smtClean="0"/>
              <a:t>JOIN SYNTAX</a:t>
            </a:r>
          </a:p>
        </p:txBody>
      </p:sp>
      <p:graphicFrame>
        <p:nvGraphicFramePr>
          <p:cNvPr id="50203" name="Group 27"/>
          <p:cNvGraphicFramePr>
            <a:graphicFrameLocks noGrp="1"/>
          </p:cNvGraphicFramePr>
          <p:nvPr>
            <p:ph type="tbl" idx="1"/>
            <p:extLst>
              <p:ext uri="{D42A27DB-BD31-4B8C-83A1-F6EECF244321}">
                <p14:modId xmlns:p14="http://schemas.microsoft.com/office/powerpoint/2010/main" xmlns="" val="1429619663"/>
              </p:ext>
            </p:extLst>
          </p:nvPr>
        </p:nvGraphicFramePr>
        <p:xfrm>
          <a:off x="899592" y="1020763"/>
          <a:ext cx="5616624" cy="5094395"/>
        </p:xfrm>
        <a:graphic>
          <a:graphicData uri="http://schemas.openxmlformats.org/drawingml/2006/table">
            <a:tbl>
              <a:tblPr/>
              <a:tblGrid>
                <a:gridCol w="5616624"/>
              </a:tblGrid>
              <a:tr h="105723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rgbClr val="FF3300"/>
                          </a:solidFill>
                          <a:effectLst/>
                          <a:latin typeface="Arial" pitchFamily="34" charset="0"/>
                        </a:rPr>
                        <a:t>    </a:t>
                      </a:r>
                      <a:r>
                        <a:rPr kumimoji="0" lang="en-US" sz="2400" b="1" i="0" u="none" strike="noStrike" cap="none" normalizeH="0" baseline="0" dirty="0" smtClean="0">
                          <a:ln>
                            <a:noFill/>
                          </a:ln>
                          <a:solidFill>
                            <a:srgbClr val="00B050"/>
                          </a:solidFill>
                          <a:effectLst/>
                          <a:latin typeface="Arial" pitchFamily="34" charset="0"/>
                        </a:rPr>
                        <a:t>SQL 99 SYNTAX</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rgbClr val="00B050"/>
                          </a:solidFill>
                          <a:effectLst/>
                          <a:latin typeface="Arial" pitchFamily="34" charset="0"/>
                        </a:rPr>
                        <a:t>(S)</a:t>
                      </a:r>
                    </a:p>
                  </a:txBody>
                  <a:tcPr marL="92075" marR="92075" marT="46035" marB="460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3521">
                <a:tc>
                  <a:txBody>
                    <a:bodyPr/>
                    <a:lstStyle/>
                    <a:p>
                      <a:pPr marL="0" marR="0" lvl="0" indent="0" algn="l" defTabSz="914400" rtl="0" eaLnBrk="1" fontAlgn="base" latinLnBrk="0" hangingPunct="1">
                        <a:lnSpc>
                          <a:spcPct val="100000"/>
                        </a:lnSpc>
                        <a:spcBef>
                          <a:spcPct val="20000"/>
                        </a:spcBef>
                        <a:spcAft>
                          <a:spcPct val="0"/>
                        </a:spcAft>
                        <a:buClrTx/>
                        <a:buSzTx/>
                        <a:buFontTx/>
                        <a:buChar char="•"/>
                        <a:tabLst/>
                      </a:pPr>
                      <a:r>
                        <a:rPr kumimoji="0" lang="en-US" sz="2800" b="0" i="0" u="none" strike="noStrike" cap="none" normalizeH="0" baseline="0" dirty="0" smtClean="0">
                          <a:ln>
                            <a:noFill/>
                          </a:ln>
                          <a:solidFill>
                            <a:schemeClr val="accent2"/>
                          </a:solidFill>
                          <a:effectLst/>
                          <a:latin typeface="Arial" pitchFamily="34" charset="0"/>
                        </a:rPr>
                        <a:t>Inner </a:t>
                      </a:r>
                    </a:p>
                  </a:txBody>
                  <a:tcPr marL="92075" marR="92075" marT="46035" marB="460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352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accent2"/>
                        </a:solidFill>
                        <a:effectLst/>
                        <a:latin typeface="Arial" pitchFamily="34" charset="0"/>
                      </a:endParaRPr>
                    </a:p>
                  </a:txBody>
                  <a:tcPr marL="92075" marR="92075" marT="46035" marB="460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3521">
                <a:tc>
                  <a:txBody>
                    <a:bodyPr/>
                    <a:lstStyle/>
                    <a:p>
                      <a:pPr marL="0" marR="0" lvl="0" indent="0" algn="l" defTabSz="914400" rtl="0" eaLnBrk="1" fontAlgn="base" latinLnBrk="0" hangingPunct="1">
                        <a:lnSpc>
                          <a:spcPct val="100000"/>
                        </a:lnSpc>
                        <a:spcBef>
                          <a:spcPct val="20000"/>
                        </a:spcBef>
                        <a:spcAft>
                          <a:spcPct val="0"/>
                        </a:spcAft>
                        <a:buClrTx/>
                        <a:buSzTx/>
                        <a:buFontTx/>
                        <a:buChar char="•"/>
                        <a:tabLst/>
                      </a:pPr>
                      <a:r>
                        <a:rPr kumimoji="0" lang="en-US" sz="2800" b="0" i="0" u="none" strike="noStrike" cap="none" normalizeH="0" baseline="0" dirty="0" smtClean="0">
                          <a:ln>
                            <a:noFill/>
                          </a:ln>
                          <a:solidFill>
                            <a:schemeClr val="accent2"/>
                          </a:solidFill>
                          <a:effectLst/>
                          <a:latin typeface="Arial" pitchFamily="34" charset="0"/>
                        </a:rPr>
                        <a:t> Outer Join(</a:t>
                      </a:r>
                      <a:r>
                        <a:rPr kumimoji="0" lang="en-US" sz="2800" b="0" i="0" u="none" strike="noStrike" cap="none" normalizeH="0" baseline="0" dirty="0" err="1" smtClean="0">
                          <a:ln>
                            <a:noFill/>
                          </a:ln>
                          <a:solidFill>
                            <a:schemeClr val="accent2"/>
                          </a:solidFill>
                          <a:effectLst/>
                          <a:latin typeface="Arial" pitchFamily="34" charset="0"/>
                        </a:rPr>
                        <a:t>Left,Right,Full</a:t>
                      </a:r>
                      <a:r>
                        <a:rPr kumimoji="0" lang="en-US" sz="2800" b="0" i="0" u="none" strike="noStrike" cap="none" normalizeH="0" baseline="0" dirty="0" smtClean="0">
                          <a:ln>
                            <a:noFill/>
                          </a:ln>
                          <a:solidFill>
                            <a:schemeClr val="accent2"/>
                          </a:solidFill>
                          <a:effectLst/>
                          <a:latin typeface="Arial" pitchFamily="34" charset="0"/>
                        </a:rPr>
                        <a:t>)</a:t>
                      </a:r>
                    </a:p>
                  </a:txBody>
                  <a:tcPr marL="92075" marR="92075" marT="46035" marB="460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022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accent2"/>
                        </a:solidFill>
                        <a:effectLst/>
                        <a:latin typeface="Arial" pitchFamily="34" charset="0"/>
                      </a:endParaRPr>
                    </a:p>
                  </a:txBody>
                  <a:tcPr marL="92075" marR="92075" marT="46035" marB="460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3521">
                <a:tc>
                  <a:txBody>
                    <a:bodyPr/>
                    <a:lstStyle/>
                    <a:p>
                      <a:pPr marL="0" marR="0" lvl="0" indent="0" algn="l" defTabSz="914400" rtl="0" eaLnBrk="1" fontAlgn="base" latinLnBrk="0" hangingPunct="1">
                        <a:lnSpc>
                          <a:spcPct val="100000"/>
                        </a:lnSpc>
                        <a:spcBef>
                          <a:spcPct val="20000"/>
                        </a:spcBef>
                        <a:spcAft>
                          <a:spcPct val="0"/>
                        </a:spcAft>
                        <a:buClrTx/>
                        <a:buSzTx/>
                        <a:buFontTx/>
                        <a:buChar char="•"/>
                        <a:tabLst/>
                      </a:pPr>
                      <a:r>
                        <a:rPr kumimoji="0" lang="en-US" sz="2800" b="0" i="0" u="none" strike="noStrike" cap="none" normalizeH="0" baseline="0" dirty="0" smtClean="0">
                          <a:ln>
                            <a:noFill/>
                          </a:ln>
                          <a:solidFill>
                            <a:schemeClr val="accent2"/>
                          </a:solidFill>
                          <a:effectLst/>
                          <a:latin typeface="Arial" pitchFamily="34" charset="0"/>
                        </a:rPr>
                        <a:t> Cross</a:t>
                      </a:r>
                    </a:p>
                  </a:txBody>
                  <a:tcPr marL="92075" marR="92075" marT="46035" marB="460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6427">
                <a:tc>
                  <a:txBody>
                    <a:bodyPr/>
                    <a:lstStyle/>
                    <a:p>
                      <a:pPr marL="0" marR="0" lvl="0" indent="0" algn="l" defTabSz="914400" rtl="0" eaLnBrk="1" fontAlgn="base" latinLnBrk="0" hangingPunct="1">
                        <a:lnSpc>
                          <a:spcPct val="100000"/>
                        </a:lnSpc>
                        <a:spcBef>
                          <a:spcPct val="20000"/>
                        </a:spcBef>
                        <a:spcAft>
                          <a:spcPct val="0"/>
                        </a:spcAft>
                        <a:buClrTx/>
                        <a:buSzTx/>
                        <a:buFontTx/>
                        <a:buChar char="•"/>
                        <a:tabLst/>
                      </a:pPr>
                      <a:r>
                        <a:rPr kumimoji="0" lang="en-US" sz="2800" b="0" i="0" u="none" strike="noStrike" cap="none" normalizeH="0" baseline="0" dirty="0" smtClean="0">
                          <a:ln>
                            <a:noFill/>
                          </a:ln>
                          <a:solidFill>
                            <a:schemeClr val="accent2"/>
                          </a:solidFill>
                          <a:effectLst/>
                          <a:latin typeface="Arial" pitchFamily="34" charset="0"/>
                        </a:rPr>
                        <a:t>Natural</a:t>
                      </a:r>
                    </a:p>
                  </a:txBody>
                  <a:tcPr marL="92075" marR="92075" marT="46035" marB="460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6427">
                <a:tc>
                  <a:txBody>
                    <a:bodyPr/>
                    <a:lstStyle/>
                    <a:p>
                      <a:pPr marL="0" marR="0" lvl="0" indent="0" algn="l" defTabSz="914400" rtl="0" eaLnBrk="1" fontAlgn="base" latinLnBrk="0" hangingPunct="1">
                        <a:lnSpc>
                          <a:spcPct val="100000"/>
                        </a:lnSpc>
                        <a:spcBef>
                          <a:spcPct val="20000"/>
                        </a:spcBef>
                        <a:spcAft>
                          <a:spcPct val="0"/>
                        </a:spcAft>
                        <a:buClrTx/>
                        <a:buSzTx/>
                        <a:buFontTx/>
                        <a:buChar char="•"/>
                        <a:tabLst/>
                      </a:pPr>
                      <a:r>
                        <a:rPr kumimoji="0" lang="en-US" sz="2800" b="0" i="0" u="none" strike="noStrike" cap="none" normalizeH="0" baseline="0" dirty="0" smtClean="0">
                          <a:ln>
                            <a:noFill/>
                          </a:ln>
                          <a:solidFill>
                            <a:schemeClr val="accent2"/>
                          </a:solidFill>
                          <a:effectLst/>
                          <a:latin typeface="Arial" pitchFamily="34" charset="0"/>
                        </a:rPr>
                        <a:t>Using </a:t>
                      </a:r>
                    </a:p>
                  </a:txBody>
                  <a:tcPr marL="92075" marR="92075" marT="46035" marB="460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83568" y="0"/>
            <a:ext cx="8460432" cy="762000"/>
          </a:xfrm>
          <a:solidFill>
            <a:schemeClr val="bg1"/>
          </a:solidFill>
        </p:spPr>
        <p:txBody>
          <a:bodyPr lIns="92075" tIns="46038" rIns="92075" bIns="46038" anchor="t">
            <a:normAutofit fontScale="90000"/>
          </a:bodyPr>
          <a:lstStyle/>
          <a:p>
            <a:pPr eaLnBrk="1" hangingPunct="1"/>
            <a:r>
              <a:rPr lang="en-US" altLang="en-US" dirty="0" smtClean="0"/>
              <a:t>EQUI JOIN/INNER JOIN</a:t>
            </a:r>
          </a:p>
        </p:txBody>
      </p:sp>
      <p:sp>
        <p:nvSpPr>
          <p:cNvPr id="22531" name="Text Box 3"/>
          <p:cNvSpPr txBox="1">
            <a:spLocks noChangeArrowheads="1"/>
          </p:cNvSpPr>
          <p:nvPr/>
        </p:nvSpPr>
        <p:spPr bwMode="auto">
          <a:xfrm>
            <a:off x="0" y="1143000"/>
            <a:ext cx="914400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2400" b="1" smtClean="0">
                <a:solidFill>
                  <a:srgbClr val="000000"/>
                </a:solidFill>
                <a:latin typeface="Times New Roman" panose="02020603050405020304" pitchFamily="18" charset="0"/>
              </a:rPr>
              <a:t> </a:t>
            </a:r>
            <a:r>
              <a:rPr lang="en-US" altLang="en-US" sz="2400" b="1" smtClean="0">
                <a:solidFill>
                  <a:srgbClr val="FF0000"/>
                </a:solidFill>
                <a:latin typeface="Times New Roman" panose="02020603050405020304" pitchFamily="18" charset="0"/>
              </a:rPr>
              <a:t> * Used for tables with common columns</a:t>
            </a:r>
          </a:p>
          <a:p>
            <a:pPr fontAlgn="base">
              <a:spcBef>
                <a:spcPct val="50000"/>
              </a:spcBef>
              <a:spcAft>
                <a:spcPct val="0"/>
              </a:spcAft>
            </a:pPr>
            <a:r>
              <a:rPr lang="en-US" altLang="en-US" sz="2400" b="1" smtClean="0">
                <a:solidFill>
                  <a:srgbClr val="000000"/>
                </a:solidFill>
                <a:latin typeface="Times New Roman" panose="02020603050405020304" pitchFamily="18" charset="0"/>
              </a:rPr>
              <a:t>   * Uses = operator</a:t>
            </a:r>
          </a:p>
        </p:txBody>
      </p:sp>
      <p:graphicFrame>
        <p:nvGraphicFramePr>
          <p:cNvPr id="5" name="Table 4"/>
          <p:cNvGraphicFramePr>
            <a:graphicFrameLocks noGrp="1"/>
          </p:cNvGraphicFramePr>
          <p:nvPr>
            <p:extLst>
              <p:ext uri="{D42A27DB-BD31-4B8C-83A1-F6EECF244321}">
                <p14:modId xmlns:p14="http://schemas.microsoft.com/office/powerpoint/2010/main" xmlns="" val="2500168971"/>
              </p:ext>
            </p:extLst>
          </p:nvPr>
        </p:nvGraphicFramePr>
        <p:xfrm>
          <a:off x="827584" y="3068960"/>
          <a:ext cx="4343400" cy="2926060"/>
        </p:xfrm>
        <a:graphic>
          <a:graphicData uri="http://schemas.openxmlformats.org/drawingml/2006/table">
            <a:tbl>
              <a:tblPr firstRow="1" bandRow="1">
                <a:tableStyleId>{5C22544A-7EE6-4342-B048-85BDC9FD1C3A}</a:tableStyleId>
              </a:tblPr>
              <a:tblGrid>
                <a:gridCol w="4343400"/>
              </a:tblGrid>
              <a:tr h="640011">
                <a:tc>
                  <a:txBody>
                    <a:bodyPr/>
                    <a:lstStyle/>
                    <a:p>
                      <a:pPr algn="ctr"/>
                      <a:r>
                        <a:rPr lang="en-US" sz="3600" b="1" dirty="0" smtClean="0">
                          <a:solidFill>
                            <a:srgbClr val="00B050"/>
                          </a:solidFill>
                        </a:rPr>
                        <a:t>SQL 99 SYNTAX</a:t>
                      </a:r>
                      <a:endParaRPr lang="en-US" sz="3600" b="1" dirty="0">
                        <a:solidFill>
                          <a:srgbClr val="00B050"/>
                        </a:solidFill>
                      </a:endParaRPr>
                    </a:p>
                  </a:txBody>
                  <a:tcPr marT="45715" marB="45715"/>
                </a:tc>
              </a:tr>
              <a:tr h="2285752">
                <a:tc>
                  <a:txBody>
                    <a:bodyPr/>
                    <a:lstStyle/>
                    <a:p>
                      <a:r>
                        <a:rPr lang="en-US" sz="1800" dirty="0" smtClean="0"/>
                        <a:t>SELECT </a:t>
                      </a:r>
                      <a:r>
                        <a:rPr lang="en-US" sz="1800" dirty="0" smtClean="0">
                          <a:solidFill>
                            <a:srgbClr val="3366FF"/>
                          </a:solidFill>
                        </a:rPr>
                        <a:t>        </a:t>
                      </a:r>
                      <a:r>
                        <a:rPr lang="en-US" sz="1800" dirty="0" smtClean="0">
                          <a:solidFill>
                            <a:srgbClr val="0000FF"/>
                          </a:solidFill>
                        </a:rPr>
                        <a:t>E.ENAME,D.DNAME </a:t>
                      </a:r>
                    </a:p>
                    <a:p>
                      <a:endParaRPr lang="en-US" sz="1800" dirty="0" smtClean="0">
                        <a:solidFill>
                          <a:srgbClr val="0000FF"/>
                        </a:solidFill>
                      </a:endParaRPr>
                    </a:p>
                    <a:p>
                      <a:r>
                        <a:rPr lang="en-US" sz="1800" dirty="0" smtClean="0"/>
                        <a:t>FROM            </a:t>
                      </a:r>
                      <a:r>
                        <a:rPr lang="en-US" sz="1800" kern="1200" dirty="0" smtClean="0">
                          <a:solidFill>
                            <a:srgbClr val="0000FF"/>
                          </a:solidFill>
                          <a:latin typeface="+mn-lt"/>
                          <a:ea typeface="+mn-ea"/>
                          <a:cs typeface="+mn-cs"/>
                        </a:rPr>
                        <a:t>EMP E</a:t>
                      </a:r>
                    </a:p>
                    <a:p>
                      <a:endParaRPr lang="en-US" sz="1800" kern="1200" dirty="0" smtClean="0">
                        <a:solidFill>
                          <a:srgbClr val="0000FF"/>
                        </a:solidFill>
                        <a:latin typeface="+mn-lt"/>
                        <a:ea typeface="+mn-ea"/>
                        <a:cs typeface="+mn-cs"/>
                      </a:endParaRPr>
                    </a:p>
                    <a:p>
                      <a:r>
                        <a:rPr lang="en-US" sz="1800" kern="1200" dirty="0" smtClean="0">
                          <a:solidFill>
                            <a:schemeClr val="tx1"/>
                          </a:solidFill>
                          <a:latin typeface="+mn-lt"/>
                          <a:ea typeface="+mn-ea"/>
                          <a:cs typeface="+mn-cs"/>
                        </a:rPr>
                        <a:t>INNER</a:t>
                      </a:r>
                      <a:r>
                        <a:rPr lang="en-US" sz="1800" kern="1200" baseline="0" dirty="0" smtClean="0">
                          <a:solidFill>
                            <a:schemeClr val="tx1"/>
                          </a:solidFill>
                          <a:latin typeface="+mn-lt"/>
                          <a:ea typeface="+mn-ea"/>
                          <a:cs typeface="+mn-cs"/>
                        </a:rPr>
                        <a:t> JOIN </a:t>
                      </a:r>
                      <a:r>
                        <a:rPr lang="en-US" sz="1800" kern="1200" baseline="0" dirty="0" smtClean="0">
                          <a:solidFill>
                            <a:srgbClr val="0000FF"/>
                          </a:solidFill>
                          <a:latin typeface="+mn-lt"/>
                          <a:ea typeface="+mn-ea"/>
                          <a:cs typeface="+mn-cs"/>
                        </a:rPr>
                        <a:t> </a:t>
                      </a:r>
                      <a:r>
                        <a:rPr lang="en-US" sz="1800" kern="1200" dirty="0" smtClean="0">
                          <a:solidFill>
                            <a:srgbClr val="0000FF"/>
                          </a:solidFill>
                          <a:latin typeface="+mn-lt"/>
                          <a:ea typeface="+mn-ea"/>
                          <a:cs typeface="+mn-cs"/>
                        </a:rPr>
                        <a:t>DEPT D</a:t>
                      </a:r>
                    </a:p>
                    <a:p>
                      <a:endParaRPr lang="en-US" sz="1800" kern="1200" dirty="0" smtClean="0">
                        <a:solidFill>
                          <a:srgbClr val="0000FF"/>
                        </a:solidFill>
                        <a:latin typeface="+mn-lt"/>
                        <a:ea typeface="+mn-ea"/>
                        <a:cs typeface="+mn-cs"/>
                      </a:endParaRPr>
                    </a:p>
                    <a:p>
                      <a:r>
                        <a:rPr lang="en-US" sz="1800" dirty="0" smtClean="0"/>
                        <a:t>ON                 </a:t>
                      </a:r>
                      <a:r>
                        <a:rPr lang="en-US" sz="1800" kern="1200" dirty="0" smtClean="0">
                          <a:solidFill>
                            <a:srgbClr val="0000FF"/>
                          </a:solidFill>
                          <a:latin typeface="+mn-lt"/>
                          <a:ea typeface="+mn-ea"/>
                          <a:cs typeface="+mn-cs"/>
                        </a:rPr>
                        <a:t>E.DEPTNO=D.DEPTNO</a:t>
                      </a:r>
                    </a:p>
                    <a:p>
                      <a:endParaRPr lang="en-US" sz="1800" dirty="0"/>
                    </a:p>
                  </a:txBody>
                  <a:tcPr marT="45715" marB="45715">
                    <a:blipFill>
                      <a:blip r:embed="rId2"/>
                      <a:tile tx="0" ty="0" sx="100000" sy="100000" flip="none" algn="tl"/>
                    </a:blipFill>
                  </a:tcPr>
                </a:tc>
              </a:tr>
            </a:tbl>
          </a:graphicData>
        </a:graphic>
      </p:graphicFrame>
    </p:spTree>
  </p:cSld>
  <p:clrMapOvr>
    <a:masterClrMapping/>
  </p:clrMapOvr>
  <p:transition spd="slow">
    <p:wipe dir="d"/>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827584" y="0"/>
            <a:ext cx="8316416" cy="762000"/>
          </a:xfrm>
          <a:solidFill>
            <a:schemeClr val="bg1"/>
          </a:solidFill>
        </p:spPr>
        <p:txBody>
          <a:bodyPr lIns="92075" tIns="46038" rIns="92075" bIns="46038" anchor="t">
            <a:normAutofit fontScale="90000"/>
          </a:bodyPr>
          <a:lstStyle/>
          <a:p>
            <a:pPr eaLnBrk="1" hangingPunct="1"/>
            <a:r>
              <a:rPr lang="en-US" altLang="en-US" dirty="0" smtClean="0"/>
              <a:t>OUTER JOIN</a:t>
            </a:r>
          </a:p>
        </p:txBody>
      </p:sp>
      <p:sp>
        <p:nvSpPr>
          <p:cNvPr id="23555" name="Text Box 3"/>
          <p:cNvSpPr txBox="1">
            <a:spLocks noChangeArrowheads="1"/>
          </p:cNvSpPr>
          <p:nvPr/>
        </p:nvSpPr>
        <p:spPr bwMode="auto">
          <a:xfrm>
            <a:off x="0" y="1143000"/>
            <a:ext cx="91440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2400" b="1" dirty="0" smtClean="0">
                <a:solidFill>
                  <a:srgbClr val="000000"/>
                </a:solidFill>
                <a:latin typeface="Times New Roman" panose="02020603050405020304" pitchFamily="18" charset="0"/>
              </a:rPr>
              <a:t> </a:t>
            </a:r>
            <a:r>
              <a:rPr lang="en-US" altLang="en-US" sz="2400" b="1" dirty="0" smtClean="0">
                <a:solidFill>
                  <a:srgbClr val="FF0000"/>
                </a:solidFill>
                <a:latin typeface="Times New Roman" panose="02020603050405020304" pitchFamily="18" charset="0"/>
              </a:rPr>
              <a:t> *    OUTER JOIN=EQUIJOIN+MISSING DATA</a:t>
            </a:r>
          </a:p>
        </p:txBody>
      </p:sp>
      <p:graphicFrame>
        <p:nvGraphicFramePr>
          <p:cNvPr id="5" name="Table 4"/>
          <p:cNvGraphicFramePr>
            <a:graphicFrameLocks noGrp="1"/>
          </p:cNvGraphicFramePr>
          <p:nvPr>
            <p:extLst>
              <p:ext uri="{D42A27DB-BD31-4B8C-83A1-F6EECF244321}">
                <p14:modId xmlns:p14="http://schemas.microsoft.com/office/powerpoint/2010/main" xmlns="" val="1270857290"/>
              </p:ext>
            </p:extLst>
          </p:nvPr>
        </p:nvGraphicFramePr>
        <p:xfrm>
          <a:off x="1392537" y="3789040"/>
          <a:ext cx="4343400" cy="2926060"/>
        </p:xfrm>
        <a:graphic>
          <a:graphicData uri="http://schemas.openxmlformats.org/drawingml/2006/table">
            <a:tbl>
              <a:tblPr firstRow="1" bandRow="1">
                <a:tableStyleId>{5C22544A-7EE6-4342-B048-85BDC9FD1C3A}</a:tableStyleId>
              </a:tblPr>
              <a:tblGrid>
                <a:gridCol w="4343400"/>
              </a:tblGrid>
              <a:tr h="640010">
                <a:tc>
                  <a:txBody>
                    <a:bodyPr/>
                    <a:lstStyle/>
                    <a:p>
                      <a:pPr algn="ctr"/>
                      <a:r>
                        <a:rPr lang="en-US" sz="3600" b="1" dirty="0" smtClean="0">
                          <a:solidFill>
                            <a:srgbClr val="00B050"/>
                          </a:solidFill>
                        </a:rPr>
                        <a:t>SQL 99 SYNTAX</a:t>
                      </a:r>
                      <a:endParaRPr lang="en-US" sz="3600" b="1" dirty="0">
                        <a:solidFill>
                          <a:srgbClr val="00B050"/>
                        </a:solidFill>
                      </a:endParaRPr>
                    </a:p>
                  </a:txBody>
                  <a:tcPr marT="45715" marB="45715"/>
                </a:tc>
              </a:tr>
              <a:tr h="2285752">
                <a:tc>
                  <a:txBody>
                    <a:bodyPr/>
                    <a:lstStyle/>
                    <a:p>
                      <a:r>
                        <a:rPr lang="en-US" sz="1800" dirty="0" smtClean="0"/>
                        <a:t>SELECT </a:t>
                      </a:r>
                      <a:r>
                        <a:rPr lang="en-US" sz="1800" dirty="0" smtClean="0">
                          <a:solidFill>
                            <a:srgbClr val="3366FF"/>
                          </a:solidFill>
                        </a:rPr>
                        <a:t>                </a:t>
                      </a:r>
                      <a:r>
                        <a:rPr lang="en-US" sz="1800" dirty="0" smtClean="0">
                          <a:solidFill>
                            <a:srgbClr val="0000FF"/>
                          </a:solidFill>
                        </a:rPr>
                        <a:t>E.ENAME,D.DNAME </a:t>
                      </a:r>
                    </a:p>
                    <a:p>
                      <a:endParaRPr lang="en-US" sz="1800" dirty="0" smtClean="0">
                        <a:solidFill>
                          <a:srgbClr val="0000FF"/>
                        </a:solidFill>
                      </a:endParaRPr>
                    </a:p>
                    <a:p>
                      <a:r>
                        <a:rPr lang="en-US" sz="1800" dirty="0" smtClean="0"/>
                        <a:t>FROM                       </a:t>
                      </a:r>
                      <a:r>
                        <a:rPr lang="en-US" sz="1800" kern="1200" dirty="0" smtClean="0">
                          <a:solidFill>
                            <a:srgbClr val="0000FF"/>
                          </a:solidFill>
                          <a:latin typeface="+mn-lt"/>
                          <a:ea typeface="+mn-ea"/>
                          <a:cs typeface="+mn-cs"/>
                        </a:rPr>
                        <a:t>EMP E</a:t>
                      </a:r>
                    </a:p>
                    <a:p>
                      <a:endParaRPr lang="en-US" sz="1800" kern="1200" dirty="0" smtClean="0">
                        <a:solidFill>
                          <a:srgbClr val="0000FF"/>
                        </a:solidFill>
                        <a:latin typeface="+mn-lt"/>
                        <a:ea typeface="+mn-ea"/>
                        <a:cs typeface="+mn-cs"/>
                      </a:endParaRPr>
                    </a:p>
                    <a:p>
                      <a:r>
                        <a:rPr lang="en-US" sz="1800" kern="1200" dirty="0" smtClean="0">
                          <a:solidFill>
                            <a:schemeClr val="tx1"/>
                          </a:solidFill>
                          <a:latin typeface="+mn-lt"/>
                          <a:ea typeface="+mn-ea"/>
                          <a:cs typeface="+mn-cs"/>
                        </a:rPr>
                        <a:t>RIGHT OUTER</a:t>
                      </a:r>
                      <a:r>
                        <a:rPr lang="en-US" sz="1800" kern="1200" baseline="0" dirty="0" smtClean="0">
                          <a:solidFill>
                            <a:schemeClr val="tx1"/>
                          </a:solidFill>
                          <a:latin typeface="+mn-lt"/>
                          <a:ea typeface="+mn-ea"/>
                          <a:cs typeface="+mn-cs"/>
                        </a:rPr>
                        <a:t> JOIN </a:t>
                      </a:r>
                      <a:r>
                        <a:rPr lang="en-US" sz="1800" kern="1200" baseline="0" dirty="0" smtClean="0">
                          <a:solidFill>
                            <a:srgbClr val="0000FF"/>
                          </a:solidFill>
                          <a:latin typeface="+mn-lt"/>
                          <a:ea typeface="+mn-ea"/>
                          <a:cs typeface="+mn-cs"/>
                        </a:rPr>
                        <a:t> </a:t>
                      </a:r>
                      <a:r>
                        <a:rPr lang="en-US" sz="1800" kern="1200" dirty="0" smtClean="0">
                          <a:solidFill>
                            <a:srgbClr val="0000FF"/>
                          </a:solidFill>
                          <a:latin typeface="+mn-lt"/>
                          <a:ea typeface="+mn-ea"/>
                          <a:cs typeface="+mn-cs"/>
                        </a:rPr>
                        <a:t>DEPT D</a:t>
                      </a:r>
                    </a:p>
                    <a:p>
                      <a:endParaRPr lang="en-US" sz="1800" kern="1200" dirty="0" smtClean="0">
                        <a:solidFill>
                          <a:srgbClr val="0000FF"/>
                        </a:solidFill>
                        <a:latin typeface="+mn-lt"/>
                        <a:ea typeface="+mn-ea"/>
                        <a:cs typeface="+mn-cs"/>
                      </a:endParaRPr>
                    </a:p>
                    <a:p>
                      <a:r>
                        <a:rPr lang="en-US" sz="1800" dirty="0" smtClean="0"/>
                        <a:t>ON                 </a:t>
                      </a:r>
                      <a:r>
                        <a:rPr lang="en-US" sz="1800" kern="1200" dirty="0" smtClean="0">
                          <a:solidFill>
                            <a:srgbClr val="0000FF"/>
                          </a:solidFill>
                          <a:latin typeface="+mn-lt"/>
                          <a:ea typeface="+mn-ea"/>
                          <a:cs typeface="+mn-cs"/>
                        </a:rPr>
                        <a:t>E.DEPTNO=D.DEPTNO</a:t>
                      </a:r>
                    </a:p>
                    <a:p>
                      <a:endParaRPr lang="en-US" sz="1800" dirty="0"/>
                    </a:p>
                  </a:txBody>
                  <a:tcPr marT="45715" marB="45715">
                    <a:blipFill>
                      <a:blip r:embed="rId2"/>
                      <a:tile tx="0" ty="0" sx="100000" sy="100000" flip="none" algn="tl"/>
                    </a:blipFill>
                  </a:tcPr>
                </a:tc>
              </a:tr>
            </a:tbl>
          </a:graphicData>
        </a:graphic>
      </p:graphicFrame>
      <p:graphicFrame>
        <p:nvGraphicFramePr>
          <p:cNvPr id="6" name="Group 148"/>
          <p:cNvGraphicFramePr>
            <a:graphicFrameLocks noGrp="1"/>
          </p:cNvGraphicFramePr>
          <p:nvPr/>
        </p:nvGraphicFramePr>
        <p:xfrm>
          <a:off x="5867400" y="1676400"/>
          <a:ext cx="2819400" cy="1479616"/>
        </p:xfrm>
        <a:graphic>
          <a:graphicData uri="http://schemas.openxmlformats.org/drawingml/2006/table">
            <a:tbl>
              <a:tblPr/>
              <a:tblGrid>
                <a:gridCol w="718670"/>
                <a:gridCol w="1160930"/>
                <a:gridCol w="939800"/>
              </a:tblGrid>
              <a:tr h="2437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dirty="0" smtClean="0">
                          <a:ln>
                            <a:noFill/>
                          </a:ln>
                          <a:solidFill>
                            <a:srgbClr val="FF0000"/>
                          </a:solidFill>
                          <a:effectLst/>
                          <a:latin typeface="Arial" charset="0"/>
                        </a:rPr>
                        <a:t>DEPTNO</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rPr>
                        <a:t>DNAME</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rPr>
                        <a:t>LOC</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250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10</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ACCOUNTIG</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rPr>
                        <a:t>NEWYORK</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7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20</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RESEARCH</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DALLAS</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7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SALES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CHICKAGO</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7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rPr>
                        <a:t>40</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OPERATIONS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BOSTON</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 name="Group 231"/>
          <p:cNvGraphicFramePr>
            <a:graphicFrameLocks/>
          </p:cNvGraphicFramePr>
          <p:nvPr>
            <p:extLst>
              <p:ext uri="{D42A27DB-BD31-4B8C-83A1-F6EECF244321}">
                <p14:modId xmlns:p14="http://schemas.microsoft.com/office/powerpoint/2010/main" xmlns="" val="2978535858"/>
              </p:ext>
            </p:extLst>
          </p:nvPr>
        </p:nvGraphicFramePr>
        <p:xfrm>
          <a:off x="611561" y="1700213"/>
          <a:ext cx="4951041" cy="1170427"/>
        </p:xfrm>
        <a:graphic>
          <a:graphicData uri="http://schemas.openxmlformats.org/drawingml/2006/table">
            <a:tbl>
              <a:tblPr/>
              <a:tblGrid>
                <a:gridCol w="424376"/>
                <a:gridCol w="637306"/>
                <a:gridCol w="725135"/>
                <a:gridCol w="593292"/>
                <a:gridCol w="725135"/>
                <a:gridCol w="593292"/>
                <a:gridCol w="593292"/>
                <a:gridCol w="659213"/>
              </a:tblGrid>
              <a:tr h="33518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rPr>
                        <a:t>EMPNO</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rPr>
                        <a:t>ENAME</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smtClean="0">
                          <a:ln>
                            <a:noFill/>
                          </a:ln>
                          <a:solidFill>
                            <a:schemeClr val="tx1"/>
                          </a:solidFill>
                          <a:effectLst/>
                          <a:latin typeface="Arial" charset="0"/>
                        </a:rPr>
                        <a:t>JOB</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smtClean="0">
                          <a:ln>
                            <a:noFill/>
                          </a:ln>
                          <a:solidFill>
                            <a:schemeClr val="accent2"/>
                          </a:solidFill>
                          <a:effectLst/>
                          <a:latin typeface="Arial" charset="0"/>
                        </a:rPr>
                        <a:t>MGR</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smtClean="0">
                          <a:ln>
                            <a:noFill/>
                          </a:ln>
                          <a:solidFill>
                            <a:schemeClr val="tx1"/>
                          </a:solidFill>
                          <a:effectLst/>
                          <a:latin typeface="Arial" charset="0"/>
                        </a:rPr>
                        <a:t>HIREDATE</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smtClean="0">
                          <a:ln>
                            <a:noFill/>
                          </a:ln>
                          <a:solidFill>
                            <a:schemeClr val="tx1"/>
                          </a:solidFill>
                          <a:effectLst/>
                          <a:latin typeface="Arial" charset="0"/>
                        </a:rPr>
                        <a:t>SAL</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smtClean="0">
                          <a:ln>
                            <a:noFill/>
                          </a:ln>
                          <a:solidFill>
                            <a:schemeClr val="tx1"/>
                          </a:solidFill>
                          <a:effectLst/>
                          <a:latin typeface="Arial" charset="0"/>
                        </a:rPr>
                        <a:t>COMM</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smtClean="0">
                          <a:ln>
                            <a:noFill/>
                          </a:ln>
                          <a:solidFill>
                            <a:schemeClr val="accent2"/>
                          </a:solidFill>
                          <a:effectLst/>
                          <a:latin typeface="Arial" charset="0"/>
                        </a:rPr>
                        <a:t>DEPTNO</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012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Times New Roman" pitchFamily="18" charset="0"/>
                        </a:rPr>
                        <a:t>7369</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Times New Roman" pitchFamily="18" charset="0"/>
                        </a:rPr>
                        <a:t>SMITH</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Times New Roman" pitchFamily="18" charset="0"/>
                        </a:rPr>
                        <a:t>CLERK</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Times New Roman" pitchFamily="18" charset="0"/>
                        </a:rPr>
                        <a:t>7902</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cs typeface="Times New Roman" pitchFamily="18" charset="0"/>
                        </a:rPr>
                        <a:t>17-DEC-80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cs typeface="Times New Roman" pitchFamily="18" charset="0"/>
                        </a:rPr>
                        <a:t>800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smtClean="0">
                        <a:ln>
                          <a:noFill/>
                        </a:ln>
                        <a:solidFill>
                          <a:schemeClr val="tx1"/>
                        </a:solidFill>
                        <a:effectLst/>
                        <a:latin typeface="Arial" charset="0"/>
                        <a:cs typeface="Times New Roman" pitchFamily="18" charset="0"/>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cs typeface="Times New Roman" pitchFamily="18" charset="0"/>
                        </a:rPr>
                        <a:t>20</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13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7499</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ALLEN</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SALESMAN</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7698</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20-FEB-81</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1600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300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30</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979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7782</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CLARK</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MANAGER</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7839</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20-FEB-81</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2450</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10</a:t>
                      </a: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3637" name="Left Arrow 7"/>
          <p:cNvSpPr>
            <a:spLocks noChangeArrowheads="1"/>
          </p:cNvSpPr>
          <p:nvPr/>
        </p:nvSpPr>
        <p:spPr bwMode="auto">
          <a:xfrm rot="10800000">
            <a:off x="4572000" y="2971800"/>
            <a:ext cx="1143000" cy="228600"/>
          </a:xfrm>
          <a:prstGeom prst="leftArrow">
            <a:avLst>
              <a:gd name="adj1" fmla="val 50000"/>
              <a:gd name="adj2" fmla="val 50000"/>
            </a:avLst>
          </a:prstGeom>
          <a:solidFill>
            <a:srgbClr val="FF66CC"/>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endParaRPr lang="en-US" altLang="en-US" b="1" smtClean="0">
              <a:solidFill>
                <a:srgbClr val="000000"/>
              </a:solidFill>
            </a:endParaRPr>
          </a:p>
        </p:txBody>
      </p:sp>
      <p:sp>
        <p:nvSpPr>
          <p:cNvPr id="23638" name="Rectangle 8"/>
          <p:cNvSpPr>
            <a:spLocks noChangeArrowheads="1"/>
          </p:cNvSpPr>
          <p:nvPr/>
        </p:nvSpPr>
        <p:spPr bwMode="auto">
          <a:xfrm>
            <a:off x="4138613" y="3124200"/>
            <a:ext cx="180498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20000"/>
              </a:spcBef>
              <a:spcAft>
                <a:spcPct val="0"/>
              </a:spcAft>
            </a:pPr>
            <a:r>
              <a:rPr lang="en-US" altLang="en-US" smtClean="0">
                <a:solidFill>
                  <a:srgbClr val="000000"/>
                </a:solidFill>
              </a:rPr>
              <a:t>MISSING DATA</a:t>
            </a:r>
          </a:p>
        </p:txBody>
      </p:sp>
    </p:spTree>
  </p:cSld>
  <p:clrMapOvr>
    <a:masterClrMapping/>
  </p:clrMapOvr>
  <p:transition spd="slow">
    <p:wipe dir="d"/>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259632" y="0"/>
            <a:ext cx="7884368" cy="762000"/>
          </a:xfrm>
          <a:solidFill>
            <a:schemeClr val="bg1"/>
          </a:solidFill>
        </p:spPr>
        <p:txBody>
          <a:bodyPr lIns="92075" tIns="46038" rIns="92075" bIns="46038" anchor="t">
            <a:normAutofit fontScale="90000"/>
          </a:bodyPr>
          <a:lstStyle/>
          <a:p>
            <a:pPr eaLnBrk="1" hangingPunct="1"/>
            <a:r>
              <a:rPr lang="en-US" altLang="en-US" dirty="0" smtClean="0"/>
              <a:t>OUTER JOIN</a:t>
            </a:r>
          </a:p>
        </p:txBody>
      </p:sp>
      <p:graphicFrame>
        <p:nvGraphicFramePr>
          <p:cNvPr id="5" name="Table 4"/>
          <p:cNvGraphicFramePr>
            <a:graphicFrameLocks noGrp="1"/>
          </p:cNvGraphicFramePr>
          <p:nvPr>
            <p:extLst>
              <p:ext uri="{D42A27DB-BD31-4B8C-83A1-F6EECF244321}">
                <p14:modId xmlns:p14="http://schemas.microsoft.com/office/powerpoint/2010/main" xmlns="" val="2155586756"/>
              </p:ext>
            </p:extLst>
          </p:nvPr>
        </p:nvGraphicFramePr>
        <p:xfrm>
          <a:off x="971600" y="3717032"/>
          <a:ext cx="4343400" cy="2926060"/>
        </p:xfrm>
        <a:graphic>
          <a:graphicData uri="http://schemas.openxmlformats.org/drawingml/2006/table">
            <a:tbl>
              <a:tblPr firstRow="1" bandRow="1">
                <a:tableStyleId>{5C22544A-7EE6-4342-B048-85BDC9FD1C3A}</a:tableStyleId>
              </a:tblPr>
              <a:tblGrid>
                <a:gridCol w="4343400"/>
              </a:tblGrid>
              <a:tr h="640010">
                <a:tc>
                  <a:txBody>
                    <a:bodyPr/>
                    <a:lstStyle/>
                    <a:p>
                      <a:pPr algn="ctr"/>
                      <a:r>
                        <a:rPr lang="en-US" sz="3600" b="1" dirty="0" smtClean="0">
                          <a:solidFill>
                            <a:srgbClr val="00B050"/>
                          </a:solidFill>
                        </a:rPr>
                        <a:t>SQL 99 SYNTAX</a:t>
                      </a:r>
                      <a:endParaRPr lang="en-US" sz="3600" b="1" dirty="0">
                        <a:solidFill>
                          <a:srgbClr val="00B050"/>
                        </a:solidFill>
                      </a:endParaRPr>
                    </a:p>
                  </a:txBody>
                  <a:tcPr marT="45715" marB="45715"/>
                </a:tc>
              </a:tr>
              <a:tr h="2285752">
                <a:tc>
                  <a:txBody>
                    <a:bodyPr/>
                    <a:lstStyle/>
                    <a:p>
                      <a:r>
                        <a:rPr lang="en-US" sz="1800" dirty="0" smtClean="0"/>
                        <a:t>SELECT </a:t>
                      </a:r>
                      <a:r>
                        <a:rPr lang="en-US" sz="1800" dirty="0" smtClean="0">
                          <a:solidFill>
                            <a:srgbClr val="3366FF"/>
                          </a:solidFill>
                        </a:rPr>
                        <a:t>                </a:t>
                      </a:r>
                      <a:r>
                        <a:rPr lang="en-US" sz="1800" dirty="0" smtClean="0">
                          <a:solidFill>
                            <a:srgbClr val="0000FF"/>
                          </a:solidFill>
                        </a:rPr>
                        <a:t>E.ENAME,D.DNAME </a:t>
                      </a:r>
                    </a:p>
                    <a:p>
                      <a:endParaRPr lang="en-US" sz="1800" dirty="0" smtClean="0">
                        <a:solidFill>
                          <a:srgbClr val="0000FF"/>
                        </a:solidFill>
                      </a:endParaRPr>
                    </a:p>
                    <a:p>
                      <a:r>
                        <a:rPr lang="en-US" sz="1800" dirty="0" smtClean="0"/>
                        <a:t>FROM                       </a:t>
                      </a:r>
                      <a:r>
                        <a:rPr lang="en-US" sz="1800" kern="1200" dirty="0" smtClean="0">
                          <a:solidFill>
                            <a:srgbClr val="0000FF"/>
                          </a:solidFill>
                          <a:latin typeface="+mn-lt"/>
                          <a:ea typeface="+mn-ea"/>
                          <a:cs typeface="+mn-cs"/>
                        </a:rPr>
                        <a:t>EMP E</a:t>
                      </a:r>
                    </a:p>
                    <a:p>
                      <a:endParaRPr lang="en-US" sz="1800" kern="1200" dirty="0" smtClean="0">
                        <a:solidFill>
                          <a:srgbClr val="0000FF"/>
                        </a:solidFill>
                        <a:latin typeface="+mn-lt"/>
                        <a:ea typeface="+mn-ea"/>
                        <a:cs typeface="+mn-cs"/>
                      </a:endParaRPr>
                    </a:p>
                    <a:p>
                      <a:r>
                        <a:rPr lang="en-US" sz="1800" kern="1200" dirty="0" smtClean="0">
                          <a:solidFill>
                            <a:schemeClr val="tx1"/>
                          </a:solidFill>
                          <a:latin typeface="+mn-lt"/>
                          <a:ea typeface="+mn-ea"/>
                          <a:cs typeface="+mn-cs"/>
                        </a:rPr>
                        <a:t>LEFT OUTER</a:t>
                      </a:r>
                      <a:r>
                        <a:rPr lang="en-US" sz="1800" kern="1200" baseline="0" dirty="0" smtClean="0">
                          <a:solidFill>
                            <a:schemeClr val="tx1"/>
                          </a:solidFill>
                          <a:latin typeface="+mn-lt"/>
                          <a:ea typeface="+mn-ea"/>
                          <a:cs typeface="+mn-cs"/>
                        </a:rPr>
                        <a:t> JOIN </a:t>
                      </a:r>
                      <a:r>
                        <a:rPr lang="en-US" sz="1800" kern="1200" baseline="0" dirty="0" smtClean="0">
                          <a:solidFill>
                            <a:srgbClr val="0000FF"/>
                          </a:solidFill>
                          <a:latin typeface="+mn-lt"/>
                          <a:ea typeface="+mn-ea"/>
                          <a:cs typeface="+mn-cs"/>
                        </a:rPr>
                        <a:t> </a:t>
                      </a:r>
                      <a:r>
                        <a:rPr lang="en-US" sz="1800" kern="1200" dirty="0" smtClean="0">
                          <a:solidFill>
                            <a:srgbClr val="0000FF"/>
                          </a:solidFill>
                          <a:latin typeface="+mn-lt"/>
                          <a:ea typeface="+mn-ea"/>
                          <a:cs typeface="+mn-cs"/>
                        </a:rPr>
                        <a:t>DEPT D</a:t>
                      </a:r>
                    </a:p>
                    <a:p>
                      <a:endParaRPr lang="en-US" sz="1800" kern="1200" dirty="0" smtClean="0">
                        <a:solidFill>
                          <a:srgbClr val="0000FF"/>
                        </a:solidFill>
                        <a:latin typeface="+mn-lt"/>
                        <a:ea typeface="+mn-ea"/>
                        <a:cs typeface="+mn-cs"/>
                      </a:endParaRPr>
                    </a:p>
                    <a:p>
                      <a:r>
                        <a:rPr lang="en-US" sz="1800" dirty="0" smtClean="0"/>
                        <a:t>ON                 </a:t>
                      </a:r>
                      <a:r>
                        <a:rPr lang="en-US" sz="1800" kern="1200" dirty="0" smtClean="0">
                          <a:solidFill>
                            <a:srgbClr val="0000FF"/>
                          </a:solidFill>
                          <a:latin typeface="+mn-lt"/>
                          <a:ea typeface="+mn-ea"/>
                          <a:cs typeface="+mn-cs"/>
                        </a:rPr>
                        <a:t>E.DEPTNO=D.DEPTNO</a:t>
                      </a:r>
                    </a:p>
                    <a:p>
                      <a:endParaRPr lang="en-US" sz="1800" dirty="0"/>
                    </a:p>
                  </a:txBody>
                  <a:tcPr marT="45715" marB="45715">
                    <a:blipFill>
                      <a:blip r:embed="rId2"/>
                      <a:tile tx="0" ty="0" sx="100000" sy="100000" flip="none" algn="tl"/>
                    </a:blipFill>
                  </a:tcPr>
                </a:tc>
              </a:tr>
            </a:tbl>
          </a:graphicData>
        </a:graphic>
      </p:graphicFrame>
      <p:graphicFrame>
        <p:nvGraphicFramePr>
          <p:cNvPr id="6" name="Group 148"/>
          <p:cNvGraphicFramePr>
            <a:graphicFrameLocks noGrp="1"/>
          </p:cNvGraphicFramePr>
          <p:nvPr/>
        </p:nvGraphicFramePr>
        <p:xfrm>
          <a:off x="6172200" y="2178050"/>
          <a:ext cx="2819400" cy="1479616"/>
        </p:xfrm>
        <a:graphic>
          <a:graphicData uri="http://schemas.openxmlformats.org/drawingml/2006/table">
            <a:tbl>
              <a:tblPr/>
              <a:tblGrid>
                <a:gridCol w="718670"/>
                <a:gridCol w="1160930"/>
                <a:gridCol w="939800"/>
              </a:tblGrid>
              <a:tr h="2437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dirty="0" smtClean="0">
                          <a:ln>
                            <a:noFill/>
                          </a:ln>
                          <a:solidFill>
                            <a:srgbClr val="FF0000"/>
                          </a:solidFill>
                          <a:effectLst/>
                          <a:latin typeface="Arial" charset="0"/>
                        </a:rPr>
                        <a:t>DEPTNO</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rPr>
                        <a:t>DNAME</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rPr>
                        <a:t>LOC</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250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10</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ACCOUNTIG</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rPr>
                        <a:t>NEWYORK</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7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20</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RESEARCH</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DALLAS</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7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SALES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CHICKAGO</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7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rPr>
                        <a:t>40</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OPERATIONS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BOSTON</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7" name="Group 231"/>
          <p:cNvGraphicFramePr>
            <a:graphicFrameLocks/>
          </p:cNvGraphicFramePr>
          <p:nvPr>
            <p:extLst>
              <p:ext uri="{D42A27DB-BD31-4B8C-83A1-F6EECF244321}">
                <p14:modId xmlns:p14="http://schemas.microsoft.com/office/powerpoint/2010/main" xmlns="" val="1102151409"/>
              </p:ext>
            </p:extLst>
          </p:nvPr>
        </p:nvGraphicFramePr>
        <p:xfrm>
          <a:off x="761998" y="996894"/>
          <a:ext cx="5334002" cy="1376419"/>
        </p:xfrm>
        <a:graphic>
          <a:graphicData uri="http://schemas.openxmlformats.org/drawingml/2006/table">
            <a:tbl>
              <a:tblPr/>
              <a:tblGrid>
                <a:gridCol w="457201"/>
                <a:gridCol w="686601"/>
                <a:gridCol w="781224"/>
                <a:gridCol w="639183"/>
                <a:gridCol w="781224"/>
                <a:gridCol w="639183"/>
                <a:gridCol w="639183"/>
                <a:gridCol w="710203"/>
              </a:tblGrid>
              <a:tr h="33520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rgbClr val="FF0000"/>
                          </a:solidFill>
                          <a:effectLst/>
                          <a:latin typeface="Arial" charset="0"/>
                        </a:rPr>
                        <a:t>EMPNO</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rPr>
                        <a:t>ENAME</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rPr>
                        <a:t>JOB</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accent2"/>
                          </a:solidFill>
                          <a:effectLst/>
                          <a:latin typeface="Arial" charset="0"/>
                        </a:rPr>
                        <a:t>MGR</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rPr>
                        <a:t>HIREDATE</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rPr>
                        <a:t>SAL</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rPr>
                        <a:t>COMM</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accent2"/>
                          </a:solidFill>
                          <a:effectLst/>
                          <a:latin typeface="Arial" charset="0"/>
                        </a:rPr>
                        <a:t>DEPTNO</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013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Times New Roman" pitchFamily="18" charset="0"/>
                        </a:rPr>
                        <a:t>7369</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Times New Roman" pitchFamily="18" charset="0"/>
                        </a:rPr>
                        <a:t>SMITH</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cs typeface="Times New Roman" pitchFamily="18" charset="0"/>
                        </a:rPr>
                        <a:t>CLERK</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cs typeface="Times New Roman" pitchFamily="18" charset="0"/>
                        </a:rPr>
                        <a:t>7902</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cs typeface="Times New Roman" pitchFamily="18" charset="0"/>
                        </a:rPr>
                        <a:t>17-DEC-80</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cs typeface="Times New Roman" pitchFamily="18" charset="0"/>
                        </a:rPr>
                        <a:t>800</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smtClean="0">
                        <a:ln>
                          <a:noFill/>
                        </a:ln>
                        <a:solidFill>
                          <a:schemeClr val="tx1"/>
                        </a:solidFill>
                        <a:effectLst/>
                        <a:latin typeface="Arial" charset="0"/>
                        <a:cs typeface="Times New Roman" pitchFamily="18" charset="0"/>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cs typeface="Times New Roman" pitchFamily="18" charset="0"/>
                        </a:rPr>
                        <a:t>20</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1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7499</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ALLEN</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SALESMAN</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7698</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20-FEB-81</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1600</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300</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30</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9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7782</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CLARK</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MANAGER</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  7839</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20-FEB-81</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2450</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10</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9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1111</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RAMU</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669" name="Left Arrow 9"/>
          <p:cNvSpPr>
            <a:spLocks noChangeArrowheads="1"/>
          </p:cNvSpPr>
          <p:nvPr/>
        </p:nvSpPr>
        <p:spPr bwMode="auto">
          <a:xfrm>
            <a:off x="5181600" y="2133600"/>
            <a:ext cx="914400" cy="239713"/>
          </a:xfrm>
          <a:prstGeom prst="leftArrow">
            <a:avLst>
              <a:gd name="adj1" fmla="val 50000"/>
              <a:gd name="adj2" fmla="val 50119"/>
            </a:avLst>
          </a:prstGeom>
          <a:solidFill>
            <a:srgbClr val="FF66CC"/>
          </a:solidFill>
          <a:ln w="9525" algn="ctr">
            <a:solidFill>
              <a:schemeClr val="tx1"/>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endParaRPr lang="en-US" altLang="en-US" b="1" smtClean="0">
              <a:solidFill>
                <a:srgbClr val="000000"/>
              </a:solidFill>
            </a:endParaRPr>
          </a:p>
        </p:txBody>
      </p:sp>
      <p:sp>
        <p:nvSpPr>
          <p:cNvPr id="24670" name="Rectangle 10"/>
          <p:cNvSpPr>
            <a:spLocks noChangeArrowheads="1"/>
          </p:cNvSpPr>
          <p:nvPr/>
        </p:nvSpPr>
        <p:spPr bwMode="auto">
          <a:xfrm>
            <a:off x="4419600" y="2514600"/>
            <a:ext cx="18049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20000"/>
              </a:spcBef>
              <a:spcAft>
                <a:spcPct val="0"/>
              </a:spcAft>
            </a:pPr>
            <a:r>
              <a:rPr lang="en-US" altLang="en-US" smtClean="0">
                <a:solidFill>
                  <a:srgbClr val="000000"/>
                </a:solidFill>
              </a:rPr>
              <a:t>MISSING DATA</a:t>
            </a:r>
          </a:p>
        </p:txBody>
      </p:sp>
    </p:spTree>
  </p:cSld>
  <p:clrMapOvr>
    <a:masterClrMapping/>
  </p:clrMapOvr>
  <p:transition spd="slow">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Understanding CLR</a:t>
            </a:r>
            <a:endParaRPr lang="en-US" dirty="0"/>
          </a:p>
        </p:txBody>
      </p:sp>
      <p:sp>
        <p:nvSpPr>
          <p:cNvPr id="5" name="Content Placeholder 4"/>
          <p:cNvSpPr>
            <a:spLocks noGrp="1"/>
          </p:cNvSpPr>
          <p:nvPr>
            <p:ph idx="1"/>
          </p:nvPr>
        </p:nvSpPr>
        <p:spPr>
          <a:xfrm>
            <a:off x="381000" y="1417638"/>
            <a:ext cx="8410575" cy="3490186"/>
          </a:xfrm>
        </p:spPr>
        <p:txBody>
          <a:bodyPr>
            <a:normAutofit lnSpcReduction="10000"/>
          </a:bodyPr>
          <a:lstStyle/>
          <a:p>
            <a:r>
              <a:rPr lang="en-US" dirty="0" smtClean="0"/>
              <a:t>Memory Management</a:t>
            </a:r>
          </a:p>
          <a:p>
            <a:r>
              <a:rPr lang="en-US" dirty="0" smtClean="0"/>
              <a:t>Code Access Security</a:t>
            </a:r>
          </a:p>
          <a:p>
            <a:r>
              <a:rPr lang="en-US" dirty="0" smtClean="0"/>
              <a:t>CTS : Ensures Type Safety</a:t>
            </a:r>
          </a:p>
          <a:p>
            <a:r>
              <a:rPr lang="en-US" dirty="0" smtClean="0"/>
              <a:t>Just In Time Compilation</a:t>
            </a:r>
          </a:p>
          <a:p>
            <a:r>
              <a:rPr lang="en-US" dirty="0" smtClean="0"/>
              <a:t>CLS: Supports unlimited Languages</a:t>
            </a:r>
          </a:p>
          <a:p>
            <a:r>
              <a:rPr lang="en-US" dirty="0" smtClean="0"/>
              <a:t>Profiling and Debugging</a:t>
            </a:r>
            <a:endParaRPr lang="en-US" dirty="0"/>
          </a:p>
        </p:txBody>
      </p:sp>
    </p:spTree>
    <p:extLst>
      <p:ext uri="{BB962C8B-B14F-4D97-AF65-F5344CB8AC3E}">
        <p14:creationId xmlns:p14="http://schemas.microsoft.com/office/powerpoint/2010/main" xmlns="" val="981198204"/>
      </p:ext>
    </p:extLst>
  </p:cSld>
  <p:clrMapOvr>
    <a:masterClrMapping/>
  </p:clrMapOvr>
  <p:transition spd="slow">
    <p:wipe dir="d"/>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755576" y="0"/>
            <a:ext cx="8388424" cy="762000"/>
          </a:xfrm>
          <a:solidFill>
            <a:schemeClr val="bg1"/>
          </a:solidFill>
        </p:spPr>
        <p:txBody>
          <a:bodyPr lIns="92075" tIns="46038" rIns="92075" bIns="46038" anchor="t">
            <a:normAutofit fontScale="90000"/>
          </a:bodyPr>
          <a:lstStyle/>
          <a:p>
            <a:pPr eaLnBrk="1" hangingPunct="1"/>
            <a:r>
              <a:rPr lang="en-US" altLang="en-US" dirty="0" smtClean="0"/>
              <a:t>OUTER JOIN</a:t>
            </a:r>
          </a:p>
        </p:txBody>
      </p:sp>
      <p:graphicFrame>
        <p:nvGraphicFramePr>
          <p:cNvPr id="5" name="Table 4"/>
          <p:cNvGraphicFramePr>
            <a:graphicFrameLocks noGrp="1"/>
          </p:cNvGraphicFramePr>
          <p:nvPr>
            <p:extLst>
              <p:ext uri="{D42A27DB-BD31-4B8C-83A1-F6EECF244321}">
                <p14:modId xmlns:p14="http://schemas.microsoft.com/office/powerpoint/2010/main" xmlns="" val="4127426470"/>
              </p:ext>
            </p:extLst>
          </p:nvPr>
        </p:nvGraphicFramePr>
        <p:xfrm>
          <a:off x="1043608" y="2996952"/>
          <a:ext cx="4343400" cy="2926060"/>
        </p:xfrm>
        <a:graphic>
          <a:graphicData uri="http://schemas.openxmlformats.org/drawingml/2006/table">
            <a:tbl>
              <a:tblPr firstRow="1" bandRow="1">
                <a:tableStyleId>{5C22544A-7EE6-4342-B048-85BDC9FD1C3A}</a:tableStyleId>
              </a:tblPr>
              <a:tblGrid>
                <a:gridCol w="4343400"/>
              </a:tblGrid>
              <a:tr h="640011">
                <a:tc>
                  <a:txBody>
                    <a:bodyPr/>
                    <a:lstStyle/>
                    <a:p>
                      <a:pPr algn="ctr"/>
                      <a:r>
                        <a:rPr lang="en-US" sz="3600" b="1" dirty="0" smtClean="0">
                          <a:solidFill>
                            <a:srgbClr val="00B050"/>
                          </a:solidFill>
                        </a:rPr>
                        <a:t>SQL 99 SYNTAX</a:t>
                      </a:r>
                      <a:endParaRPr lang="en-US" sz="3600" b="1" dirty="0">
                        <a:solidFill>
                          <a:srgbClr val="00B050"/>
                        </a:solidFill>
                      </a:endParaRPr>
                    </a:p>
                  </a:txBody>
                  <a:tcPr marT="45715" marB="45715"/>
                </a:tc>
              </a:tr>
              <a:tr h="2285752">
                <a:tc>
                  <a:txBody>
                    <a:bodyPr/>
                    <a:lstStyle/>
                    <a:p>
                      <a:r>
                        <a:rPr lang="en-US" sz="1800" dirty="0" smtClean="0"/>
                        <a:t>SELECT </a:t>
                      </a:r>
                      <a:r>
                        <a:rPr lang="en-US" sz="1800" dirty="0" smtClean="0">
                          <a:solidFill>
                            <a:srgbClr val="3366FF"/>
                          </a:solidFill>
                        </a:rPr>
                        <a:t>                </a:t>
                      </a:r>
                      <a:r>
                        <a:rPr lang="en-US" sz="1800" dirty="0" smtClean="0">
                          <a:solidFill>
                            <a:srgbClr val="0000FF"/>
                          </a:solidFill>
                        </a:rPr>
                        <a:t>E.ENAME,D.DNAME </a:t>
                      </a:r>
                    </a:p>
                    <a:p>
                      <a:endParaRPr lang="en-US" sz="1800" dirty="0" smtClean="0">
                        <a:solidFill>
                          <a:srgbClr val="0000FF"/>
                        </a:solidFill>
                      </a:endParaRPr>
                    </a:p>
                    <a:p>
                      <a:r>
                        <a:rPr lang="en-US" sz="1800" dirty="0" smtClean="0"/>
                        <a:t>FROM                       </a:t>
                      </a:r>
                      <a:r>
                        <a:rPr lang="en-US" sz="1800" kern="1200" dirty="0" smtClean="0">
                          <a:solidFill>
                            <a:srgbClr val="0000FF"/>
                          </a:solidFill>
                          <a:latin typeface="+mn-lt"/>
                          <a:ea typeface="+mn-ea"/>
                          <a:cs typeface="+mn-cs"/>
                        </a:rPr>
                        <a:t>EMP E</a:t>
                      </a:r>
                    </a:p>
                    <a:p>
                      <a:endParaRPr lang="en-US" sz="1800" kern="1200" dirty="0" smtClean="0">
                        <a:solidFill>
                          <a:srgbClr val="0000FF"/>
                        </a:solidFill>
                        <a:latin typeface="+mn-lt"/>
                        <a:ea typeface="+mn-ea"/>
                        <a:cs typeface="+mn-cs"/>
                      </a:endParaRPr>
                    </a:p>
                    <a:p>
                      <a:r>
                        <a:rPr lang="en-US" sz="1800" kern="1200" dirty="0" smtClean="0">
                          <a:solidFill>
                            <a:schemeClr val="tx1"/>
                          </a:solidFill>
                          <a:latin typeface="+mn-lt"/>
                          <a:ea typeface="+mn-ea"/>
                          <a:cs typeface="+mn-cs"/>
                        </a:rPr>
                        <a:t>FULL OUTER</a:t>
                      </a:r>
                      <a:r>
                        <a:rPr lang="en-US" sz="1800" kern="1200" baseline="0" dirty="0" smtClean="0">
                          <a:solidFill>
                            <a:schemeClr val="tx1"/>
                          </a:solidFill>
                          <a:latin typeface="+mn-lt"/>
                          <a:ea typeface="+mn-ea"/>
                          <a:cs typeface="+mn-cs"/>
                        </a:rPr>
                        <a:t> JOIN </a:t>
                      </a:r>
                      <a:r>
                        <a:rPr lang="en-US" sz="1800" kern="1200" baseline="0" dirty="0" smtClean="0">
                          <a:solidFill>
                            <a:srgbClr val="0000FF"/>
                          </a:solidFill>
                          <a:latin typeface="+mn-lt"/>
                          <a:ea typeface="+mn-ea"/>
                          <a:cs typeface="+mn-cs"/>
                        </a:rPr>
                        <a:t> </a:t>
                      </a:r>
                      <a:r>
                        <a:rPr lang="en-US" sz="1800" kern="1200" dirty="0" smtClean="0">
                          <a:solidFill>
                            <a:srgbClr val="0000FF"/>
                          </a:solidFill>
                          <a:latin typeface="+mn-lt"/>
                          <a:ea typeface="+mn-ea"/>
                          <a:cs typeface="+mn-cs"/>
                        </a:rPr>
                        <a:t>DEPT D</a:t>
                      </a:r>
                    </a:p>
                    <a:p>
                      <a:endParaRPr lang="en-US" sz="1800" kern="1200" dirty="0" smtClean="0">
                        <a:solidFill>
                          <a:srgbClr val="0000FF"/>
                        </a:solidFill>
                        <a:latin typeface="+mn-lt"/>
                        <a:ea typeface="+mn-ea"/>
                        <a:cs typeface="+mn-cs"/>
                      </a:endParaRPr>
                    </a:p>
                    <a:p>
                      <a:r>
                        <a:rPr lang="en-US" sz="1800" dirty="0" smtClean="0"/>
                        <a:t>ON                 </a:t>
                      </a:r>
                      <a:r>
                        <a:rPr lang="en-US" sz="1800" kern="1200" dirty="0" smtClean="0">
                          <a:solidFill>
                            <a:srgbClr val="0000FF"/>
                          </a:solidFill>
                          <a:latin typeface="+mn-lt"/>
                          <a:ea typeface="+mn-ea"/>
                          <a:cs typeface="+mn-cs"/>
                        </a:rPr>
                        <a:t>E.DEPTNO=D.DEPTNO</a:t>
                      </a:r>
                    </a:p>
                    <a:p>
                      <a:endParaRPr lang="en-US" sz="1800" dirty="0"/>
                    </a:p>
                  </a:txBody>
                  <a:tcPr marT="45715" marB="45715">
                    <a:blipFill>
                      <a:blip r:embed="rId2"/>
                      <a:tile tx="0" ty="0" sx="100000" sy="100000" flip="none" algn="tl"/>
                    </a:blipFill>
                  </a:tcPr>
                </a:tc>
              </a:tr>
            </a:tbl>
          </a:graphicData>
        </a:graphic>
      </p:graphicFrame>
      <p:graphicFrame>
        <p:nvGraphicFramePr>
          <p:cNvPr id="4" name="Group 148"/>
          <p:cNvGraphicFramePr>
            <a:graphicFrameLocks noGrp="1"/>
          </p:cNvGraphicFramePr>
          <p:nvPr/>
        </p:nvGraphicFramePr>
        <p:xfrm>
          <a:off x="6172200" y="914400"/>
          <a:ext cx="2819400" cy="1479616"/>
        </p:xfrm>
        <a:graphic>
          <a:graphicData uri="http://schemas.openxmlformats.org/drawingml/2006/table">
            <a:tbl>
              <a:tblPr/>
              <a:tblGrid>
                <a:gridCol w="718670"/>
                <a:gridCol w="1160930"/>
                <a:gridCol w="939800"/>
              </a:tblGrid>
              <a:tr h="2437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dirty="0" smtClean="0">
                          <a:ln>
                            <a:noFill/>
                          </a:ln>
                          <a:solidFill>
                            <a:srgbClr val="FF0000"/>
                          </a:solidFill>
                          <a:effectLst/>
                          <a:latin typeface="Arial" charset="0"/>
                        </a:rPr>
                        <a:t>DEPTNO</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rPr>
                        <a:t>DNAME</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smtClean="0">
                          <a:ln>
                            <a:noFill/>
                          </a:ln>
                          <a:solidFill>
                            <a:schemeClr val="tx1"/>
                          </a:solidFill>
                          <a:effectLst/>
                          <a:latin typeface="Arial" charset="0"/>
                        </a:rPr>
                        <a:t>LOC</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250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10</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ACCOUNTIG</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rPr>
                        <a:t>NEWYORK</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7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20</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RESEARCH</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DALLAS</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73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30</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SALES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CHICKAGO</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37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smtClean="0">
                          <a:ln>
                            <a:noFill/>
                          </a:ln>
                          <a:solidFill>
                            <a:schemeClr val="tx1"/>
                          </a:solidFill>
                          <a:effectLst/>
                          <a:latin typeface="Arial" charset="0"/>
                        </a:rPr>
                        <a:t>40</a:t>
                      </a: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OPERATIONS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charset="0"/>
                        </a:rPr>
                        <a:t>BOSTON</a:t>
                      </a: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 name="Group 231"/>
          <p:cNvGraphicFramePr>
            <a:graphicFrameLocks/>
          </p:cNvGraphicFramePr>
          <p:nvPr>
            <p:extLst>
              <p:ext uri="{D42A27DB-BD31-4B8C-83A1-F6EECF244321}">
                <p14:modId xmlns:p14="http://schemas.microsoft.com/office/powerpoint/2010/main" xmlns="" val="1271239186"/>
              </p:ext>
            </p:extLst>
          </p:nvPr>
        </p:nvGraphicFramePr>
        <p:xfrm>
          <a:off x="611560" y="1126392"/>
          <a:ext cx="5334002" cy="1376419"/>
        </p:xfrm>
        <a:graphic>
          <a:graphicData uri="http://schemas.openxmlformats.org/drawingml/2006/table">
            <a:tbl>
              <a:tblPr/>
              <a:tblGrid>
                <a:gridCol w="457201"/>
                <a:gridCol w="686601"/>
                <a:gridCol w="781224"/>
                <a:gridCol w="639183"/>
                <a:gridCol w="781224"/>
                <a:gridCol w="639183"/>
                <a:gridCol w="639183"/>
                <a:gridCol w="710203"/>
              </a:tblGrid>
              <a:tr h="33520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rgbClr val="FF0000"/>
                          </a:solidFill>
                          <a:effectLst/>
                          <a:latin typeface="Arial" charset="0"/>
                        </a:rPr>
                        <a:t>EMPNO</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rPr>
                        <a:t>ENAME</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rPr>
                        <a:t>JOB</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accent2"/>
                          </a:solidFill>
                          <a:effectLst/>
                          <a:latin typeface="Arial" charset="0"/>
                        </a:rPr>
                        <a:t>MGR</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rPr>
                        <a:t>HIREDATE</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rPr>
                        <a:t>SAL</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charset="0"/>
                        </a:rPr>
                        <a:t>COMM</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1" i="0" u="none" strike="noStrike" cap="none" normalizeH="0" baseline="0" dirty="0" smtClean="0">
                          <a:ln>
                            <a:noFill/>
                          </a:ln>
                          <a:solidFill>
                            <a:schemeClr val="accent2"/>
                          </a:solidFill>
                          <a:effectLst/>
                          <a:latin typeface="Arial" charset="0"/>
                        </a:rPr>
                        <a:t>DEPTNO</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013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Times New Roman" pitchFamily="18" charset="0"/>
                        </a:rPr>
                        <a:t>7369</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cs typeface="Times New Roman" pitchFamily="18" charset="0"/>
                        </a:rPr>
                        <a:t>SMITH</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cs typeface="Times New Roman" pitchFamily="18" charset="0"/>
                        </a:rPr>
                        <a:t>CLERK</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cs typeface="Times New Roman" pitchFamily="18" charset="0"/>
                        </a:rPr>
                        <a:t>7902</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cs typeface="Times New Roman" pitchFamily="18" charset="0"/>
                        </a:rPr>
                        <a:t>17-DEC-80</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cs typeface="Times New Roman" pitchFamily="18" charset="0"/>
                        </a:rPr>
                        <a:t>800</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smtClean="0">
                        <a:ln>
                          <a:noFill/>
                        </a:ln>
                        <a:solidFill>
                          <a:schemeClr val="tx1"/>
                        </a:solidFill>
                        <a:effectLst/>
                        <a:latin typeface="Arial" charset="0"/>
                        <a:cs typeface="Times New Roman" pitchFamily="18" charset="0"/>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cs typeface="Times New Roman" pitchFamily="18" charset="0"/>
                        </a:rPr>
                        <a:t>20</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1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7499</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ALLEN</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SALESMAN</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7698</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20-FEB-81</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1600</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300</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30</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9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7782</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CLARK</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MANAGER</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7839</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20-FEB-81</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smtClean="0">
                          <a:ln>
                            <a:noFill/>
                          </a:ln>
                          <a:solidFill>
                            <a:schemeClr val="tx1"/>
                          </a:solidFill>
                          <a:effectLst/>
                          <a:latin typeface="Arial" charset="0"/>
                        </a:rPr>
                        <a:t>2450</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10</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9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1111</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charset="0"/>
                        </a:rPr>
                        <a:t>RAMU</a:t>
                      </a: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smtClean="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800" b="0" i="0" u="none" strike="noStrike" cap="none" normalizeH="0" baseline="0" dirty="0" smtClean="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5693" name="Rectangle 7"/>
          <p:cNvSpPr>
            <a:spLocks noChangeArrowheads="1"/>
          </p:cNvSpPr>
          <p:nvPr/>
        </p:nvSpPr>
        <p:spPr bwMode="auto">
          <a:xfrm>
            <a:off x="4824413" y="2514600"/>
            <a:ext cx="180498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20000"/>
              </a:spcBef>
              <a:spcAft>
                <a:spcPct val="0"/>
              </a:spcAft>
            </a:pPr>
            <a:r>
              <a:rPr lang="en-US" altLang="en-US" smtClean="0">
                <a:solidFill>
                  <a:srgbClr val="000000"/>
                </a:solidFill>
              </a:rPr>
              <a:t>MISSING DATA</a:t>
            </a:r>
          </a:p>
        </p:txBody>
      </p:sp>
      <p:sp>
        <p:nvSpPr>
          <p:cNvPr id="9" name="Left-Right Arrow 8"/>
          <p:cNvSpPr/>
          <p:nvPr/>
        </p:nvSpPr>
        <p:spPr>
          <a:xfrm>
            <a:off x="5029200" y="2057400"/>
            <a:ext cx="1216025" cy="484188"/>
          </a:xfrm>
          <a:prstGeom prst="leftRightArrow">
            <a:avLst/>
          </a:prstGeom>
          <a:solidFill>
            <a:srgbClr val="FF33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Tree>
  </p:cSld>
  <p:clrMapOvr>
    <a:masterClrMapping/>
  </p:clrMapOvr>
  <p:transition spd="slow">
    <p:wipe dir="d"/>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55576" y="0"/>
            <a:ext cx="8388424" cy="762000"/>
          </a:xfrm>
          <a:solidFill>
            <a:schemeClr val="bg1"/>
          </a:solidFill>
        </p:spPr>
        <p:txBody>
          <a:bodyPr lIns="92075" tIns="46038" rIns="92075" bIns="46038" anchor="t">
            <a:normAutofit fontScale="90000"/>
          </a:bodyPr>
          <a:lstStyle/>
          <a:p>
            <a:pPr eaLnBrk="1" hangingPunct="1"/>
            <a:r>
              <a:rPr lang="en-US" altLang="en-US" dirty="0" smtClean="0"/>
              <a:t>NON EQUI JOIN</a:t>
            </a:r>
          </a:p>
        </p:txBody>
      </p:sp>
      <p:sp>
        <p:nvSpPr>
          <p:cNvPr id="26627" name="Text Box 3"/>
          <p:cNvSpPr txBox="1">
            <a:spLocks noChangeArrowheads="1"/>
          </p:cNvSpPr>
          <p:nvPr/>
        </p:nvSpPr>
        <p:spPr bwMode="auto">
          <a:xfrm>
            <a:off x="0" y="1143000"/>
            <a:ext cx="914400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2400" b="1" dirty="0" smtClean="0">
                <a:solidFill>
                  <a:srgbClr val="000000"/>
                </a:solidFill>
                <a:latin typeface="Times New Roman" panose="02020603050405020304" pitchFamily="18" charset="0"/>
              </a:rPr>
              <a:t>               </a:t>
            </a:r>
            <a:r>
              <a:rPr lang="en-US" altLang="en-US" sz="2400" b="1" dirty="0" smtClean="0">
                <a:solidFill>
                  <a:srgbClr val="FF0000"/>
                </a:solidFill>
                <a:latin typeface="Times New Roman" panose="02020603050405020304" pitchFamily="18" charset="0"/>
              </a:rPr>
              <a:t> * Used for tables without common columns</a:t>
            </a:r>
          </a:p>
          <a:p>
            <a:pPr fontAlgn="base">
              <a:spcBef>
                <a:spcPct val="50000"/>
              </a:spcBef>
              <a:spcAft>
                <a:spcPct val="0"/>
              </a:spcAft>
            </a:pPr>
            <a:r>
              <a:rPr lang="en-US" altLang="en-US" sz="2400" b="1" dirty="0" smtClean="0">
                <a:solidFill>
                  <a:srgbClr val="000000"/>
                </a:solidFill>
                <a:latin typeface="Times New Roman" panose="02020603050405020304" pitchFamily="18" charset="0"/>
              </a:rPr>
              <a:t>                * Uses other than = operator</a:t>
            </a:r>
          </a:p>
        </p:txBody>
      </p:sp>
      <p:graphicFrame>
        <p:nvGraphicFramePr>
          <p:cNvPr id="5" name="Table 4"/>
          <p:cNvGraphicFramePr>
            <a:graphicFrameLocks noGrp="1"/>
          </p:cNvGraphicFramePr>
          <p:nvPr>
            <p:extLst>
              <p:ext uri="{D42A27DB-BD31-4B8C-83A1-F6EECF244321}">
                <p14:modId xmlns:p14="http://schemas.microsoft.com/office/powerpoint/2010/main" xmlns="" val="3485972922"/>
              </p:ext>
            </p:extLst>
          </p:nvPr>
        </p:nvGraphicFramePr>
        <p:xfrm>
          <a:off x="971600" y="2636912"/>
          <a:ext cx="4497388" cy="4023332"/>
        </p:xfrm>
        <a:graphic>
          <a:graphicData uri="http://schemas.openxmlformats.org/drawingml/2006/table">
            <a:tbl>
              <a:tblPr firstRow="1" bandRow="1">
                <a:tableStyleId>{5C22544A-7EE6-4342-B048-85BDC9FD1C3A}</a:tableStyleId>
              </a:tblPr>
              <a:tblGrid>
                <a:gridCol w="4497388"/>
              </a:tblGrid>
              <a:tr h="639979">
                <a:tc>
                  <a:txBody>
                    <a:bodyPr/>
                    <a:lstStyle/>
                    <a:p>
                      <a:pPr algn="ctr"/>
                      <a:r>
                        <a:rPr lang="en-US" sz="3600" b="1" dirty="0" smtClean="0">
                          <a:solidFill>
                            <a:srgbClr val="00B050"/>
                          </a:solidFill>
                        </a:rPr>
                        <a:t>SQL 99 SYNTAX</a:t>
                      </a:r>
                      <a:endParaRPr lang="en-US" sz="3600" b="1" dirty="0">
                        <a:solidFill>
                          <a:srgbClr val="00B050"/>
                        </a:solidFill>
                      </a:endParaRPr>
                    </a:p>
                  </a:txBody>
                  <a:tcPr marL="91445" marR="91445" marT="45713" marB="45713"/>
                </a:tc>
              </a:tr>
              <a:tr h="3382746">
                <a:tc>
                  <a:txBody>
                    <a:bodyPr/>
                    <a:lstStyle/>
                    <a:p>
                      <a:r>
                        <a:rPr lang="en-US" sz="1800" dirty="0" smtClean="0"/>
                        <a:t>SELECT </a:t>
                      </a:r>
                      <a:r>
                        <a:rPr lang="en-US" sz="1800" dirty="0" smtClean="0">
                          <a:solidFill>
                            <a:srgbClr val="3366FF"/>
                          </a:solidFill>
                        </a:rPr>
                        <a:t>    </a:t>
                      </a:r>
                      <a:r>
                        <a:rPr lang="en-US" sz="1800" dirty="0" smtClean="0">
                          <a:solidFill>
                            <a:srgbClr val="0000FF"/>
                          </a:solidFill>
                        </a:rPr>
                        <a:t>E.ENAME,E.SAL,S.GRADE</a:t>
                      </a:r>
                    </a:p>
                    <a:p>
                      <a:endParaRPr lang="en-US" sz="1800" dirty="0" smtClean="0">
                        <a:solidFill>
                          <a:srgbClr val="0000FF"/>
                        </a:solidFill>
                      </a:endParaRPr>
                    </a:p>
                    <a:p>
                      <a:r>
                        <a:rPr lang="en-US" sz="1800" dirty="0" smtClean="0"/>
                        <a:t>FROM        </a:t>
                      </a:r>
                      <a:r>
                        <a:rPr lang="en-US" sz="1800" kern="1200" dirty="0" smtClean="0">
                          <a:solidFill>
                            <a:srgbClr val="0000FF"/>
                          </a:solidFill>
                          <a:latin typeface="+mn-lt"/>
                          <a:ea typeface="+mn-ea"/>
                          <a:cs typeface="+mn-cs"/>
                        </a:rPr>
                        <a:t>EMP E</a:t>
                      </a:r>
                    </a:p>
                    <a:p>
                      <a:endParaRPr lang="en-US" sz="1800" kern="1200" dirty="0" smtClean="0">
                        <a:solidFill>
                          <a:srgbClr val="0000FF"/>
                        </a:solidFill>
                        <a:latin typeface="+mn-lt"/>
                        <a:ea typeface="+mn-ea"/>
                        <a:cs typeface="+mn-cs"/>
                      </a:endParaRPr>
                    </a:p>
                    <a:p>
                      <a:r>
                        <a:rPr lang="en-US" sz="1800" kern="1200" baseline="0" dirty="0" smtClean="0">
                          <a:solidFill>
                            <a:schemeClr val="tx1"/>
                          </a:solidFill>
                          <a:latin typeface="+mn-lt"/>
                          <a:ea typeface="+mn-ea"/>
                          <a:cs typeface="+mn-cs"/>
                        </a:rPr>
                        <a:t>JOIN </a:t>
                      </a:r>
                      <a:r>
                        <a:rPr lang="en-US" sz="1800" kern="1200" baseline="0" dirty="0" smtClean="0">
                          <a:solidFill>
                            <a:srgbClr val="0000FF"/>
                          </a:solidFill>
                          <a:latin typeface="+mn-lt"/>
                          <a:ea typeface="+mn-ea"/>
                          <a:cs typeface="+mn-cs"/>
                        </a:rPr>
                        <a:t>          </a:t>
                      </a:r>
                      <a:r>
                        <a:rPr lang="en-US" sz="1800" kern="1200" dirty="0" smtClean="0">
                          <a:solidFill>
                            <a:srgbClr val="0000FF"/>
                          </a:solidFill>
                          <a:latin typeface="+mn-lt"/>
                          <a:ea typeface="+mn-ea"/>
                          <a:cs typeface="+mn-cs"/>
                        </a:rPr>
                        <a:t>SALGRADE S</a:t>
                      </a:r>
                    </a:p>
                    <a:p>
                      <a:endParaRPr lang="en-US" sz="1800" kern="1200" dirty="0" smtClean="0">
                        <a:solidFill>
                          <a:srgbClr val="0000FF"/>
                        </a:solidFill>
                        <a:latin typeface="+mn-lt"/>
                        <a:ea typeface="+mn-ea"/>
                        <a:cs typeface="+mn-cs"/>
                      </a:endParaRPr>
                    </a:p>
                    <a:p>
                      <a:r>
                        <a:rPr lang="en-US" sz="1800" dirty="0" smtClean="0"/>
                        <a:t>ON              </a:t>
                      </a:r>
                      <a:r>
                        <a:rPr lang="en-US" sz="1800" kern="1200" dirty="0" smtClean="0">
                          <a:solidFill>
                            <a:srgbClr val="0000FF"/>
                          </a:solidFill>
                          <a:latin typeface="+mn-lt"/>
                          <a:ea typeface="+mn-ea"/>
                          <a:cs typeface="+mn-cs"/>
                        </a:rPr>
                        <a:t>E.SAL </a:t>
                      </a:r>
                    </a:p>
                    <a:p>
                      <a:endParaRPr lang="en-US" sz="1800" kern="1200" dirty="0" smtClean="0">
                        <a:solidFill>
                          <a:srgbClr val="0000FF"/>
                        </a:solidFill>
                        <a:latin typeface="+mn-lt"/>
                        <a:ea typeface="+mn-ea"/>
                        <a:cs typeface="+mn-cs"/>
                      </a:endParaRPr>
                    </a:p>
                    <a:p>
                      <a:r>
                        <a:rPr lang="en-US" sz="1800" kern="1200" dirty="0" smtClean="0">
                          <a:solidFill>
                            <a:schemeClr val="tx1"/>
                          </a:solidFill>
                          <a:latin typeface="+mn-lt"/>
                          <a:ea typeface="+mn-ea"/>
                          <a:cs typeface="+mn-cs"/>
                        </a:rPr>
                        <a:t>BETWEEN</a:t>
                      </a:r>
                      <a:r>
                        <a:rPr lang="en-US" sz="1800" kern="1200" dirty="0" smtClean="0">
                          <a:solidFill>
                            <a:srgbClr val="0000FF"/>
                          </a:solidFill>
                          <a:latin typeface="+mn-lt"/>
                          <a:ea typeface="+mn-ea"/>
                          <a:cs typeface="+mn-cs"/>
                        </a:rPr>
                        <a:t>  S.LOSAL</a:t>
                      </a:r>
                    </a:p>
                    <a:p>
                      <a:endParaRPr lang="en-US" sz="1800" kern="1200" dirty="0" smtClean="0">
                        <a:solidFill>
                          <a:schemeClr val="tx1"/>
                        </a:solidFill>
                        <a:latin typeface="+mn-lt"/>
                        <a:ea typeface="+mn-ea"/>
                        <a:cs typeface="+mn-cs"/>
                      </a:endParaRPr>
                    </a:p>
                    <a:p>
                      <a:r>
                        <a:rPr lang="en-US" sz="1800" kern="1200" dirty="0" smtClean="0">
                          <a:solidFill>
                            <a:schemeClr val="tx1"/>
                          </a:solidFill>
                          <a:latin typeface="+mn-lt"/>
                          <a:ea typeface="+mn-ea"/>
                          <a:cs typeface="+mn-cs"/>
                        </a:rPr>
                        <a:t>AND</a:t>
                      </a:r>
                      <a:r>
                        <a:rPr lang="en-US" sz="1800" kern="1200" baseline="0" dirty="0" smtClean="0">
                          <a:solidFill>
                            <a:schemeClr val="tx1"/>
                          </a:solidFill>
                          <a:latin typeface="+mn-lt"/>
                          <a:ea typeface="+mn-ea"/>
                          <a:cs typeface="+mn-cs"/>
                        </a:rPr>
                        <a:t>   </a:t>
                      </a:r>
                      <a:r>
                        <a:rPr lang="en-US" sz="1800" kern="1200" baseline="0" dirty="0" smtClean="0">
                          <a:solidFill>
                            <a:srgbClr val="0000FF"/>
                          </a:solidFill>
                          <a:latin typeface="+mn-lt"/>
                          <a:ea typeface="+mn-ea"/>
                          <a:cs typeface="+mn-cs"/>
                        </a:rPr>
                        <a:t>          S.HISAL</a:t>
                      </a:r>
                    </a:p>
                    <a:p>
                      <a:endParaRPr lang="en-US" sz="1800" dirty="0"/>
                    </a:p>
                  </a:txBody>
                  <a:tcPr marL="91445" marR="91445" marT="45713" marB="45713">
                    <a:blipFill>
                      <a:blip r:embed="rId2"/>
                      <a:tile tx="0" ty="0" sx="100000" sy="100000" flip="none" algn="tl"/>
                    </a:blipFill>
                  </a:tcPr>
                </a:tc>
              </a:tr>
            </a:tbl>
          </a:graphicData>
        </a:graphic>
      </p:graphicFrame>
    </p:spTree>
  </p:cSld>
  <p:clrMapOvr>
    <a:masterClrMapping/>
  </p:clrMapOvr>
  <p:transition spd="slow">
    <p:wipe dir="d"/>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83568" y="0"/>
            <a:ext cx="8460432" cy="762000"/>
          </a:xfrm>
          <a:solidFill>
            <a:schemeClr val="bg1"/>
          </a:solidFill>
        </p:spPr>
        <p:txBody>
          <a:bodyPr lIns="92075" tIns="46038" rIns="92075" bIns="46038" anchor="t">
            <a:normAutofit fontScale="90000"/>
          </a:bodyPr>
          <a:lstStyle/>
          <a:p>
            <a:pPr eaLnBrk="1" hangingPunct="1"/>
            <a:r>
              <a:rPr lang="en-US" altLang="en-US" dirty="0" smtClean="0"/>
              <a:t>SELF JOIN</a:t>
            </a:r>
          </a:p>
        </p:txBody>
      </p:sp>
      <p:sp>
        <p:nvSpPr>
          <p:cNvPr id="27651" name="Text Box 3"/>
          <p:cNvSpPr txBox="1">
            <a:spLocks noChangeArrowheads="1"/>
          </p:cNvSpPr>
          <p:nvPr/>
        </p:nvSpPr>
        <p:spPr bwMode="auto">
          <a:xfrm>
            <a:off x="0" y="1143000"/>
            <a:ext cx="91440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2400" b="1" dirty="0" smtClean="0">
                <a:solidFill>
                  <a:srgbClr val="000000"/>
                </a:solidFill>
                <a:latin typeface="Times New Roman" panose="02020603050405020304" pitchFamily="18" charset="0"/>
              </a:rPr>
              <a:t> </a:t>
            </a:r>
            <a:r>
              <a:rPr lang="en-US" altLang="en-US" sz="2400" b="1" dirty="0" smtClean="0">
                <a:solidFill>
                  <a:srgbClr val="FF0000"/>
                </a:solidFill>
                <a:latin typeface="Times New Roman" panose="02020603050405020304" pitchFamily="18" charset="0"/>
              </a:rPr>
              <a:t>        * Table is joined to the table itself</a:t>
            </a:r>
          </a:p>
        </p:txBody>
      </p:sp>
      <p:graphicFrame>
        <p:nvGraphicFramePr>
          <p:cNvPr id="6" name="Table 5"/>
          <p:cNvGraphicFramePr>
            <a:graphicFrameLocks noGrp="1"/>
          </p:cNvGraphicFramePr>
          <p:nvPr>
            <p:extLst>
              <p:ext uri="{D42A27DB-BD31-4B8C-83A1-F6EECF244321}">
                <p14:modId xmlns:p14="http://schemas.microsoft.com/office/powerpoint/2010/main" xmlns="" val="82295751"/>
              </p:ext>
            </p:extLst>
          </p:nvPr>
        </p:nvGraphicFramePr>
        <p:xfrm>
          <a:off x="683568" y="2349500"/>
          <a:ext cx="3581400" cy="1854200"/>
        </p:xfrm>
        <a:graphic>
          <a:graphicData uri="http://schemas.openxmlformats.org/drawingml/2006/table">
            <a:tbl>
              <a:tblPr firstRow="1" bandRow="1">
                <a:tableStyleId>{5C22544A-7EE6-4342-B048-85BDC9FD1C3A}</a:tableStyleId>
              </a:tblPr>
              <a:tblGrid>
                <a:gridCol w="1193800"/>
                <a:gridCol w="1193800"/>
                <a:gridCol w="1193800"/>
              </a:tblGrid>
              <a:tr h="370840">
                <a:tc>
                  <a:txBody>
                    <a:bodyPr/>
                    <a:lstStyle/>
                    <a:p>
                      <a:pPr algn="ctr"/>
                      <a:r>
                        <a:rPr lang="en-US" dirty="0" smtClean="0"/>
                        <a:t>EMPNO</a:t>
                      </a:r>
                      <a:endParaRPr lang="en-US" dirty="0"/>
                    </a:p>
                  </a:txBody>
                  <a:tcPr>
                    <a:solidFill>
                      <a:srgbClr val="FF9900"/>
                    </a:solidFill>
                  </a:tcPr>
                </a:tc>
                <a:tc>
                  <a:txBody>
                    <a:bodyPr/>
                    <a:lstStyle/>
                    <a:p>
                      <a:pPr algn="ctr"/>
                      <a:r>
                        <a:rPr lang="en-US" dirty="0" smtClean="0"/>
                        <a:t>ENAME</a:t>
                      </a:r>
                      <a:endParaRPr lang="en-US" dirty="0"/>
                    </a:p>
                  </a:txBody>
                  <a:tcPr>
                    <a:solidFill>
                      <a:srgbClr val="FF9900"/>
                    </a:solidFill>
                  </a:tcPr>
                </a:tc>
                <a:tc>
                  <a:txBody>
                    <a:bodyPr/>
                    <a:lstStyle/>
                    <a:p>
                      <a:pPr algn="ctr"/>
                      <a:r>
                        <a:rPr lang="en-US" dirty="0" smtClean="0"/>
                        <a:t>MGR</a:t>
                      </a:r>
                      <a:endParaRPr lang="en-US" dirty="0"/>
                    </a:p>
                  </a:txBody>
                  <a:tcPr>
                    <a:solidFill>
                      <a:srgbClr val="FF9900"/>
                    </a:solidFill>
                  </a:tcPr>
                </a:tc>
              </a:tr>
              <a:tr h="370840">
                <a:tc>
                  <a:txBody>
                    <a:bodyPr/>
                    <a:lstStyle/>
                    <a:p>
                      <a:pPr algn="ctr"/>
                      <a:r>
                        <a:rPr lang="en-US" dirty="0" smtClean="0"/>
                        <a:t>7369</a:t>
                      </a:r>
                      <a:endParaRPr lang="en-US" dirty="0"/>
                    </a:p>
                  </a:txBody>
                  <a:tcPr>
                    <a:blipFill>
                      <a:blip r:embed="rId2"/>
                      <a:tile tx="0" ty="0" sx="100000" sy="100000" flip="none" algn="tl"/>
                    </a:blipFill>
                  </a:tcPr>
                </a:tc>
                <a:tc>
                  <a:txBody>
                    <a:bodyPr/>
                    <a:lstStyle/>
                    <a:p>
                      <a:r>
                        <a:rPr lang="en-US" dirty="0" smtClean="0"/>
                        <a:t>SMITH</a:t>
                      </a:r>
                      <a:endParaRPr lang="en-US" dirty="0"/>
                    </a:p>
                  </a:txBody>
                  <a:tcPr>
                    <a:blipFill>
                      <a:blip r:embed="rId2"/>
                      <a:tile tx="0" ty="0" sx="100000" sy="100000" flip="none" algn="tl"/>
                    </a:blipFill>
                  </a:tcPr>
                </a:tc>
                <a:tc>
                  <a:txBody>
                    <a:bodyPr/>
                    <a:lstStyle/>
                    <a:p>
                      <a:pPr algn="ctr"/>
                      <a:r>
                        <a:rPr lang="en-US" dirty="0" smtClean="0"/>
                        <a:t>7902</a:t>
                      </a:r>
                      <a:endParaRPr lang="en-US" dirty="0"/>
                    </a:p>
                  </a:txBody>
                  <a:tcPr>
                    <a:blipFill>
                      <a:blip r:embed="rId2"/>
                      <a:tile tx="0" ty="0" sx="100000" sy="100000" flip="none" algn="tl"/>
                    </a:blipFill>
                  </a:tcPr>
                </a:tc>
              </a:tr>
              <a:tr h="370840">
                <a:tc>
                  <a:txBody>
                    <a:bodyPr/>
                    <a:lstStyle/>
                    <a:p>
                      <a:pPr algn="ctr"/>
                      <a:r>
                        <a:rPr lang="en-US" dirty="0" smtClean="0"/>
                        <a:t>7902</a:t>
                      </a:r>
                      <a:endParaRPr lang="en-US" dirty="0"/>
                    </a:p>
                  </a:txBody>
                  <a:tcPr>
                    <a:blipFill>
                      <a:blip r:embed="rId2"/>
                      <a:tile tx="0" ty="0" sx="100000" sy="100000" flip="none" algn="tl"/>
                    </a:blipFill>
                  </a:tcPr>
                </a:tc>
                <a:tc>
                  <a:txBody>
                    <a:bodyPr/>
                    <a:lstStyle/>
                    <a:p>
                      <a:r>
                        <a:rPr lang="en-US" dirty="0" smtClean="0"/>
                        <a:t>FORD</a:t>
                      </a:r>
                      <a:endParaRPr lang="en-US" dirty="0"/>
                    </a:p>
                  </a:txBody>
                  <a:tcPr>
                    <a:blipFill>
                      <a:blip r:embed="rId2"/>
                      <a:tile tx="0" ty="0" sx="100000" sy="100000" flip="none" algn="tl"/>
                    </a:blipFill>
                  </a:tcPr>
                </a:tc>
                <a:tc>
                  <a:txBody>
                    <a:bodyPr/>
                    <a:lstStyle/>
                    <a:p>
                      <a:pPr algn="ctr"/>
                      <a:r>
                        <a:rPr lang="en-US" dirty="0" smtClean="0"/>
                        <a:t>7566</a:t>
                      </a:r>
                      <a:endParaRPr lang="en-US" dirty="0"/>
                    </a:p>
                  </a:txBody>
                  <a:tcPr>
                    <a:blipFill>
                      <a:blip r:embed="rId2"/>
                      <a:tile tx="0" ty="0" sx="100000" sy="100000" flip="none" algn="tl"/>
                    </a:blipFill>
                  </a:tcPr>
                </a:tc>
              </a:tr>
              <a:tr h="370840">
                <a:tc>
                  <a:txBody>
                    <a:bodyPr/>
                    <a:lstStyle/>
                    <a:p>
                      <a:pPr algn="ctr"/>
                      <a:r>
                        <a:rPr lang="en-US" dirty="0" smtClean="0"/>
                        <a:t>7566</a:t>
                      </a:r>
                      <a:endParaRPr lang="en-US" dirty="0"/>
                    </a:p>
                  </a:txBody>
                  <a:tcPr>
                    <a:blipFill>
                      <a:blip r:embed="rId2"/>
                      <a:tile tx="0" ty="0" sx="100000" sy="100000" flip="none" algn="tl"/>
                    </a:blipFill>
                  </a:tcPr>
                </a:tc>
                <a:tc>
                  <a:txBody>
                    <a:bodyPr/>
                    <a:lstStyle/>
                    <a:p>
                      <a:r>
                        <a:rPr lang="en-US" dirty="0" smtClean="0"/>
                        <a:t>JONES</a:t>
                      </a:r>
                      <a:endParaRPr lang="en-US" dirty="0"/>
                    </a:p>
                  </a:txBody>
                  <a:tcPr>
                    <a:blipFill>
                      <a:blip r:embed="rId2"/>
                      <a:tile tx="0" ty="0" sx="100000" sy="100000" flip="none" algn="tl"/>
                    </a:blipFill>
                  </a:tcPr>
                </a:tc>
                <a:tc>
                  <a:txBody>
                    <a:bodyPr/>
                    <a:lstStyle/>
                    <a:p>
                      <a:pPr algn="ctr"/>
                      <a:r>
                        <a:rPr lang="en-US" dirty="0" smtClean="0"/>
                        <a:t>7839</a:t>
                      </a:r>
                      <a:endParaRPr lang="en-US" dirty="0"/>
                    </a:p>
                  </a:txBody>
                  <a:tcPr>
                    <a:blipFill>
                      <a:blip r:embed="rId2"/>
                      <a:tile tx="0" ty="0" sx="100000" sy="100000" flip="none" algn="tl"/>
                    </a:blipFill>
                  </a:tcPr>
                </a:tc>
              </a:tr>
              <a:tr h="370840">
                <a:tc>
                  <a:txBody>
                    <a:bodyPr/>
                    <a:lstStyle/>
                    <a:p>
                      <a:pPr algn="ctr"/>
                      <a:r>
                        <a:rPr lang="en-US" dirty="0" smtClean="0"/>
                        <a:t>7839</a:t>
                      </a:r>
                      <a:endParaRPr lang="en-US" dirty="0"/>
                    </a:p>
                  </a:txBody>
                  <a:tcPr>
                    <a:blipFill>
                      <a:blip r:embed="rId2"/>
                      <a:tile tx="0" ty="0" sx="100000" sy="100000" flip="none" algn="tl"/>
                    </a:blipFill>
                  </a:tcPr>
                </a:tc>
                <a:tc>
                  <a:txBody>
                    <a:bodyPr/>
                    <a:lstStyle/>
                    <a:p>
                      <a:r>
                        <a:rPr lang="en-US" dirty="0" smtClean="0"/>
                        <a:t>KING</a:t>
                      </a:r>
                      <a:endParaRPr lang="en-US" dirty="0"/>
                    </a:p>
                  </a:txBody>
                  <a:tcPr>
                    <a:blipFill>
                      <a:blip r:embed="rId2"/>
                      <a:tile tx="0" ty="0" sx="100000" sy="100000" flip="none" algn="tl"/>
                    </a:blipFill>
                  </a:tcPr>
                </a:tc>
                <a:tc>
                  <a:txBody>
                    <a:bodyPr/>
                    <a:lstStyle/>
                    <a:p>
                      <a:pPr algn="ctr"/>
                      <a:r>
                        <a:rPr lang="en-US" dirty="0" smtClean="0"/>
                        <a:t>-</a:t>
                      </a:r>
                      <a:endParaRPr lang="en-US" dirty="0"/>
                    </a:p>
                  </a:txBody>
                  <a:tcPr>
                    <a:blipFill>
                      <a:blip r:embed="rId2"/>
                      <a:tile tx="0" ty="0" sx="100000" sy="100000" flip="none" algn="tl"/>
                    </a:blip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xmlns="" val="2364341736"/>
              </p:ext>
            </p:extLst>
          </p:nvPr>
        </p:nvGraphicFramePr>
        <p:xfrm>
          <a:off x="5219700" y="2300785"/>
          <a:ext cx="3581400" cy="1854200"/>
        </p:xfrm>
        <a:graphic>
          <a:graphicData uri="http://schemas.openxmlformats.org/drawingml/2006/table">
            <a:tbl>
              <a:tblPr firstRow="1" bandRow="1">
                <a:tableStyleId>{5C22544A-7EE6-4342-B048-85BDC9FD1C3A}</a:tableStyleId>
              </a:tblPr>
              <a:tblGrid>
                <a:gridCol w="1193800"/>
                <a:gridCol w="1193800"/>
                <a:gridCol w="1193800"/>
              </a:tblGrid>
              <a:tr h="370840">
                <a:tc>
                  <a:txBody>
                    <a:bodyPr/>
                    <a:lstStyle/>
                    <a:p>
                      <a:pPr algn="ctr"/>
                      <a:r>
                        <a:rPr lang="en-US" dirty="0" smtClean="0"/>
                        <a:t>EMPNO</a:t>
                      </a:r>
                      <a:endParaRPr lang="en-US" dirty="0"/>
                    </a:p>
                  </a:txBody>
                  <a:tcPr>
                    <a:solidFill>
                      <a:srgbClr val="FFC000"/>
                    </a:solidFill>
                  </a:tcPr>
                </a:tc>
                <a:tc>
                  <a:txBody>
                    <a:bodyPr/>
                    <a:lstStyle/>
                    <a:p>
                      <a:pPr algn="ctr"/>
                      <a:r>
                        <a:rPr lang="en-US" dirty="0" smtClean="0"/>
                        <a:t>ENAME</a:t>
                      </a:r>
                      <a:endParaRPr lang="en-US" dirty="0"/>
                    </a:p>
                  </a:txBody>
                  <a:tcPr>
                    <a:solidFill>
                      <a:srgbClr val="FFC000"/>
                    </a:solidFill>
                  </a:tcPr>
                </a:tc>
                <a:tc>
                  <a:txBody>
                    <a:bodyPr/>
                    <a:lstStyle/>
                    <a:p>
                      <a:pPr algn="ctr"/>
                      <a:r>
                        <a:rPr lang="en-US" dirty="0" smtClean="0"/>
                        <a:t>MGR</a:t>
                      </a:r>
                      <a:endParaRPr lang="en-US" dirty="0"/>
                    </a:p>
                  </a:txBody>
                  <a:tcPr>
                    <a:solidFill>
                      <a:srgbClr val="FFC000"/>
                    </a:solidFill>
                  </a:tcPr>
                </a:tc>
              </a:tr>
              <a:tr h="370840">
                <a:tc>
                  <a:txBody>
                    <a:bodyPr/>
                    <a:lstStyle/>
                    <a:p>
                      <a:pPr algn="ctr"/>
                      <a:r>
                        <a:rPr lang="en-US" dirty="0" smtClean="0">
                          <a:solidFill>
                            <a:srgbClr val="0000FF"/>
                          </a:solidFill>
                        </a:rPr>
                        <a:t>7369</a:t>
                      </a:r>
                      <a:endParaRPr lang="en-US" dirty="0">
                        <a:solidFill>
                          <a:srgbClr val="0000FF"/>
                        </a:solidFill>
                      </a:endParaRPr>
                    </a:p>
                  </a:txBody>
                  <a:tcPr>
                    <a:blipFill>
                      <a:blip r:embed="rId3"/>
                      <a:tile tx="0" ty="0" sx="100000" sy="100000" flip="none" algn="tl"/>
                    </a:blipFill>
                  </a:tcPr>
                </a:tc>
                <a:tc>
                  <a:txBody>
                    <a:bodyPr/>
                    <a:lstStyle/>
                    <a:p>
                      <a:r>
                        <a:rPr lang="en-US" dirty="0" smtClean="0">
                          <a:solidFill>
                            <a:srgbClr val="0000FF"/>
                          </a:solidFill>
                        </a:rPr>
                        <a:t>SMITH</a:t>
                      </a:r>
                      <a:endParaRPr lang="en-US" dirty="0">
                        <a:solidFill>
                          <a:srgbClr val="0000FF"/>
                        </a:solidFill>
                      </a:endParaRPr>
                    </a:p>
                  </a:txBody>
                  <a:tcPr>
                    <a:blipFill>
                      <a:blip r:embed="rId3"/>
                      <a:tile tx="0" ty="0" sx="100000" sy="100000" flip="none" algn="tl"/>
                    </a:blipFill>
                  </a:tcPr>
                </a:tc>
                <a:tc>
                  <a:txBody>
                    <a:bodyPr/>
                    <a:lstStyle/>
                    <a:p>
                      <a:pPr algn="ctr"/>
                      <a:r>
                        <a:rPr lang="en-US" dirty="0" smtClean="0">
                          <a:solidFill>
                            <a:srgbClr val="0000FF"/>
                          </a:solidFill>
                        </a:rPr>
                        <a:t>7902</a:t>
                      </a:r>
                      <a:endParaRPr lang="en-US" dirty="0">
                        <a:solidFill>
                          <a:srgbClr val="0000FF"/>
                        </a:solidFill>
                      </a:endParaRPr>
                    </a:p>
                  </a:txBody>
                  <a:tcPr>
                    <a:blipFill>
                      <a:blip r:embed="rId3"/>
                      <a:tile tx="0" ty="0" sx="100000" sy="100000" flip="none" algn="tl"/>
                    </a:blipFill>
                  </a:tcPr>
                </a:tc>
              </a:tr>
              <a:tr h="370840">
                <a:tc>
                  <a:txBody>
                    <a:bodyPr/>
                    <a:lstStyle/>
                    <a:p>
                      <a:pPr algn="ctr"/>
                      <a:r>
                        <a:rPr lang="en-US" dirty="0" smtClean="0">
                          <a:solidFill>
                            <a:srgbClr val="0000FF"/>
                          </a:solidFill>
                        </a:rPr>
                        <a:t>7902</a:t>
                      </a:r>
                      <a:endParaRPr lang="en-US" dirty="0">
                        <a:solidFill>
                          <a:srgbClr val="0000FF"/>
                        </a:solidFill>
                      </a:endParaRPr>
                    </a:p>
                  </a:txBody>
                  <a:tcPr>
                    <a:blipFill>
                      <a:blip r:embed="rId3"/>
                      <a:tile tx="0" ty="0" sx="100000" sy="100000" flip="none" algn="tl"/>
                    </a:blipFill>
                  </a:tcPr>
                </a:tc>
                <a:tc>
                  <a:txBody>
                    <a:bodyPr/>
                    <a:lstStyle/>
                    <a:p>
                      <a:r>
                        <a:rPr lang="en-US" dirty="0" smtClean="0">
                          <a:solidFill>
                            <a:srgbClr val="0000FF"/>
                          </a:solidFill>
                        </a:rPr>
                        <a:t>FORD</a:t>
                      </a:r>
                      <a:endParaRPr lang="en-US" dirty="0">
                        <a:solidFill>
                          <a:srgbClr val="0000FF"/>
                        </a:solidFill>
                      </a:endParaRPr>
                    </a:p>
                  </a:txBody>
                  <a:tcPr>
                    <a:blipFill>
                      <a:blip r:embed="rId3"/>
                      <a:tile tx="0" ty="0" sx="100000" sy="100000" flip="none" algn="tl"/>
                    </a:blipFill>
                  </a:tcPr>
                </a:tc>
                <a:tc>
                  <a:txBody>
                    <a:bodyPr/>
                    <a:lstStyle/>
                    <a:p>
                      <a:pPr algn="ctr"/>
                      <a:r>
                        <a:rPr lang="en-US" dirty="0" smtClean="0">
                          <a:solidFill>
                            <a:srgbClr val="0000FF"/>
                          </a:solidFill>
                        </a:rPr>
                        <a:t>7566</a:t>
                      </a:r>
                      <a:endParaRPr lang="en-US" dirty="0">
                        <a:solidFill>
                          <a:srgbClr val="0000FF"/>
                        </a:solidFill>
                      </a:endParaRPr>
                    </a:p>
                  </a:txBody>
                  <a:tcPr>
                    <a:blipFill>
                      <a:blip r:embed="rId3"/>
                      <a:tile tx="0" ty="0" sx="100000" sy="100000" flip="none" algn="tl"/>
                    </a:blipFill>
                  </a:tcPr>
                </a:tc>
              </a:tr>
              <a:tr h="370840">
                <a:tc>
                  <a:txBody>
                    <a:bodyPr/>
                    <a:lstStyle/>
                    <a:p>
                      <a:pPr algn="ctr"/>
                      <a:r>
                        <a:rPr lang="en-US" dirty="0" smtClean="0">
                          <a:solidFill>
                            <a:srgbClr val="0000FF"/>
                          </a:solidFill>
                        </a:rPr>
                        <a:t>7566</a:t>
                      </a:r>
                      <a:endParaRPr lang="en-US" dirty="0">
                        <a:solidFill>
                          <a:srgbClr val="0000FF"/>
                        </a:solidFill>
                      </a:endParaRPr>
                    </a:p>
                  </a:txBody>
                  <a:tcPr>
                    <a:blipFill>
                      <a:blip r:embed="rId3"/>
                      <a:tile tx="0" ty="0" sx="100000" sy="100000" flip="none" algn="tl"/>
                    </a:blipFill>
                  </a:tcPr>
                </a:tc>
                <a:tc>
                  <a:txBody>
                    <a:bodyPr/>
                    <a:lstStyle/>
                    <a:p>
                      <a:r>
                        <a:rPr lang="en-US" dirty="0" smtClean="0">
                          <a:solidFill>
                            <a:srgbClr val="0000FF"/>
                          </a:solidFill>
                        </a:rPr>
                        <a:t>JONES</a:t>
                      </a:r>
                      <a:endParaRPr lang="en-US" dirty="0">
                        <a:solidFill>
                          <a:srgbClr val="0000FF"/>
                        </a:solidFill>
                      </a:endParaRPr>
                    </a:p>
                  </a:txBody>
                  <a:tcPr>
                    <a:blipFill>
                      <a:blip r:embed="rId3"/>
                      <a:tile tx="0" ty="0" sx="100000" sy="100000" flip="none" algn="tl"/>
                    </a:blipFill>
                  </a:tcPr>
                </a:tc>
                <a:tc>
                  <a:txBody>
                    <a:bodyPr/>
                    <a:lstStyle/>
                    <a:p>
                      <a:pPr algn="ctr"/>
                      <a:r>
                        <a:rPr lang="en-US" dirty="0" smtClean="0">
                          <a:solidFill>
                            <a:srgbClr val="0000FF"/>
                          </a:solidFill>
                        </a:rPr>
                        <a:t>7839</a:t>
                      </a:r>
                      <a:endParaRPr lang="en-US" dirty="0">
                        <a:solidFill>
                          <a:srgbClr val="0000FF"/>
                        </a:solidFill>
                      </a:endParaRPr>
                    </a:p>
                  </a:txBody>
                  <a:tcPr>
                    <a:blipFill>
                      <a:blip r:embed="rId3"/>
                      <a:tile tx="0" ty="0" sx="100000" sy="100000" flip="none" algn="tl"/>
                    </a:blipFill>
                  </a:tcPr>
                </a:tc>
              </a:tr>
              <a:tr h="370840">
                <a:tc>
                  <a:txBody>
                    <a:bodyPr/>
                    <a:lstStyle/>
                    <a:p>
                      <a:pPr algn="ctr"/>
                      <a:r>
                        <a:rPr lang="en-US" dirty="0" smtClean="0">
                          <a:solidFill>
                            <a:srgbClr val="0000FF"/>
                          </a:solidFill>
                        </a:rPr>
                        <a:t>7839</a:t>
                      </a:r>
                      <a:endParaRPr lang="en-US" dirty="0">
                        <a:solidFill>
                          <a:srgbClr val="0000FF"/>
                        </a:solidFill>
                      </a:endParaRPr>
                    </a:p>
                  </a:txBody>
                  <a:tcPr>
                    <a:blipFill>
                      <a:blip r:embed="rId3"/>
                      <a:tile tx="0" ty="0" sx="100000" sy="100000" flip="none" algn="tl"/>
                    </a:blipFill>
                  </a:tcPr>
                </a:tc>
                <a:tc>
                  <a:txBody>
                    <a:bodyPr/>
                    <a:lstStyle/>
                    <a:p>
                      <a:r>
                        <a:rPr lang="en-US" dirty="0" smtClean="0">
                          <a:solidFill>
                            <a:srgbClr val="0000FF"/>
                          </a:solidFill>
                        </a:rPr>
                        <a:t>KING</a:t>
                      </a:r>
                      <a:endParaRPr lang="en-US" dirty="0">
                        <a:solidFill>
                          <a:srgbClr val="0000FF"/>
                        </a:solidFill>
                      </a:endParaRPr>
                    </a:p>
                  </a:txBody>
                  <a:tcPr>
                    <a:blipFill>
                      <a:blip r:embed="rId3"/>
                      <a:tile tx="0" ty="0" sx="100000" sy="100000" flip="none" algn="tl"/>
                    </a:blipFill>
                  </a:tcPr>
                </a:tc>
                <a:tc>
                  <a:txBody>
                    <a:bodyPr/>
                    <a:lstStyle/>
                    <a:p>
                      <a:pPr algn="ctr"/>
                      <a:r>
                        <a:rPr lang="en-US" dirty="0" smtClean="0">
                          <a:solidFill>
                            <a:srgbClr val="0000FF"/>
                          </a:solidFill>
                        </a:rPr>
                        <a:t>-</a:t>
                      </a:r>
                      <a:endParaRPr lang="en-US" dirty="0">
                        <a:solidFill>
                          <a:srgbClr val="0000FF"/>
                        </a:solidFill>
                      </a:endParaRPr>
                    </a:p>
                  </a:txBody>
                  <a:tcPr>
                    <a:blipFill>
                      <a:blip r:embed="rId3"/>
                      <a:tile tx="0" ty="0" sx="100000" sy="100000" flip="none" algn="tl"/>
                    </a:blipFill>
                  </a:tcPr>
                </a:tc>
              </a:tr>
            </a:tbl>
          </a:graphicData>
        </a:graphic>
      </p:graphicFrame>
      <p:sp>
        <p:nvSpPr>
          <p:cNvPr id="27704" name="Text Box 205"/>
          <p:cNvSpPr txBox="1">
            <a:spLocks noChangeArrowheads="1"/>
          </p:cNvSpPr>
          <p:nvPr/>
        </p:nvSpPr>
        <p:spPr bwMode="auto">
          <a:xfrm>
            <a:off x="990600" y="1905000"/>
            <a:ext cx="11430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50000"/>
              </a:spcBef>
              <a:spcAft>
                <a:spcPct val="0"/>
              </a:spcAft>
            </a:pPr>
            <a:r>
              <a:rPr lang="en-US" altLang="en-US" sz="1600" b="1" smtClean="0">
                <a:solidFill>
                  <a:srgbClr val="009900"/>
                </a:solidFill>
                <a:latin typeface="Times New Roman" panose="02020603050405020304" pitchFamily="18" charset="0"/>
              </a:rPr>
              <a:t>EMP  E</a:t>
            </a:r>
          </a:p>
        </p:txBody>
      </p:sp>
      <p:sp>
        <p:nvSpPr>
          <p:cNvPr id="27705" name="Text Box 205"/>
          <p:cNvSpPr txBox="1">
            <a:spLocks noChangeArrowheads="1"/>
          </p:cNvSpPr>
          <p:nvPr/>
        </p:nvSpPr>
        <p:spPr bwMode="auto">
          <a:xfrm>
            <a:off x="6019800" y="1905000"/>
            <a:ext cx="1295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50000"/>
              </a:spcBef>
              <a:spcAft>
                <a:spcPct val="0"/>
              </a:spcAft>
            </a:pPr>
            <a:r>
              <a:rPr lang="en-US" altLang="en-US" sz="1600" b="1" smtClean="0">
                <a:solidFill>
                  <a:srgbClr val="009900"/>
                </a:solidFill>
                <a:latin typeface="Times New Roman" panose="02020603050405020304" pitchFamily="18" charset="0"/>
              </a:rPr>
              <a:t>EMP   M</a:t>
            </a:r>
          </a:p>
        </p:txBody>
      </p:sp>
      <p:sp>
        <p:nvSpPr>
          <p:cNvPr id="10" name="Curved Down Arrow 9"/>
          <p:cNvSpPr/>
          <p:nvPr/>
        </p:nvSpPr>
        <p:spPr>
          <a:xfrm>
            <a:off x="3333749" y="1922443"/>
            <a:ext cx="838200" cy="381000"/>
          </a:xfrm>
          <a:prstGeom prst="curvedDownArrow">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000000"/>
              </a:solidFill>
            </a:endParaRPr>
          </a:p>
        </p:txBody>
      </p:sp>
      <p:sp>
        <p:nvSpPr>
          <p:cNvPr id="13" name="Curved Left Arrow 12"/>
          <p:cNvSpPr/>
          <p:nvPr/>
        </p:nvSpPr>
        <p:spPr>
          <a:xfrm rot="15737199" flipV="1">
            <a:off x="4821109" y="1687493"/>
            <a:ext cx="398463" cy="850900"/>
          </a:xfrm>
          <a:prstGeom prst="curvedLeftArrow">
            <a:avLst/>
          </a:prstGeom>
          <a:solidFill>
            <a:srgbClr val="FF9999"/>
          </a:solidFill>
          <a:ln>
            <a:solidFill>
              <a:srgbClr val="FFCC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000000"/>
              </a:solidFill>
            </a:endParaRPr>
          </a:p>
        </p:txBody>
      </p:sp>
      <p:sp>
        <p:nvSpPr>
          <p:cNvPr id="27708" name="TextBox 13"/>
          <p:cNvSpPr txBox="1">
            <a:spLocks noChangeArrowheads="1"/>
          </p:cNvSpPr>
          <p:nvPr/>
        </p:nvSpPr>
        <p:spPr bwMode="auto">
          <a:xfrm>
            <a:off x="4191000" y="2209800"/>
            <a:ext cx="2286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3200" smtClean="0">
                <a:solidFill>
                  <a:srgbClr val="FF0000"/>
                </a:solidFill>
              </a:rPr>
              <a:t>=</a:t>
            </a:r>
          </a:p>
        </p:txBody>
      </p:sp>
      <p:cxnSp>
        <p:nvCxnSpPr>
          <p:cNvPr id="16" name="Straight Arrow Connector 15"/>
          <p:cNvCxnSpPr/>
          <p:nvPr/>
        </p:nvCxnSpPr>
        <p:spPr>
          <a:xfrm>
            <a:off x="2362200" y="3048000"/>
            <a:ext cx="3886200" cy="22860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62200" y="3352800"/>
            <a:ext cx="3886200" cy="22860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438400" y="3733800"/>
            <a:ext cx="3810000" cy="22860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d"/>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55576" y="0"/>
            <a:ext cx="8388424" cy="762000"/>
          </a:xfrm>
          <a:solidFill>
            <a:schemeClr val="bg1"/>
          </a:solidFill>
        </p:spPr>
        <p:txBody>
          <a:bodyPr lIns="92075" tIns="46038" rIns="92075" bIns="46038" anchor="t">
            <a:normAutofit fontScale="90000"/>
          </a:bodyPr>
          <a:lstStyle/>
          <a:p>
            <a:pPr eaLnBrk="1" hangingPunct="1"/>
            <a:r>
              <a:rPr lang="en-US" altLang="en-US" dirty="0" smtClean="0"/>
              <a:t>SELF JOIN</a:t>
            </a:r>
          </a:p>
        </p:txBody>
      </p:sp>
      <p:sp>
        <p:nvSpPr>
          <p:cNvPr id="28675" name="Text Box 3"/>
          <p:cNvSpPr txBox="1">
            <a:spLocks noChangeArrowheads="1"/>
          </p:cNvSpPr>
          <p:nvPr/>
        </p:nvSpPr>
        <p:spPr bwMode="auto">
          <a:xfrm>
            <a:off x="0" y="1143000"/>
            <a:ext cx="91440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r>
              <a:rPr lang="en-US" altLang="en-US" sz="2400" b="1" dirty="0" smtClean="0">
                <a:solidFill>
                  <a:srgbClr val="000000"/>
                </a:solidFill>
                <a:latin typeface="Times New Roman" panose="02020603050405020304" pitchFamily="18" charset="0"/>
              </a:rPr>
              <a:t>              </a:t>
            </a:r>
            <a:r>
              <a:rPr lang="en-US" altLang="en-US" sz="2400" b="1" dirty="0" smtClean="0">
                <a:solidFill>
                  <a:srgbClr val="FF0000"/>
                </a:solidFill>
                <a:latin typeface="Times New Roman" panose="02020603050405020304" pitchFamily="18" charset="0"/>
              </a:rPr>
              <a:t> * Table is joined to the table itself</a:t>
            </a:r>
          </a:p>
        </p:txBody>
      </p:sp>
      <p:graphicFrame>
        <p:nvGraphicFramePr>
          <p:cNvPr id="5" name="Table 4"/>
          <p:cNvGraphicFramePr>
            <a:graphicFrameLocks noGrp="1"/>
          </p:cNvGraphicFramePr>
          <p:nvPr>
            <p:extLst>
              <p:ext uri="{D42A27DB-BD31-4B8C-83A1-F6EECF244321}">
                <p14:modId xmlns:p14="http://schemas.microsoft.com/office/powerpoint/2010/main" xmlns="" val="2464208267"/>
              </p:ext>
            </p:extLst>
          </p:nvPr>
        </p:nvGraphicFramePr>
        <p:xfrm>
          <a:off x="1331640" y="2514902"/>
          <a:ext cx="7583760" cy="3474736"/>
        </p:xfrm>
        <a:graphic>
          <a:graphicData uri="http://schemas.openxmlformats.org/drawingml/2006/table">
            <a:tbl>
              <a:tblPr firstRow="1" bandRow="1">
                <a:tableStyleId>{5C22544A-7EE6-4342-B048-85BDC9FD1C3A}</a:tableStyleId>
              </a:tblPr>
              <a:tblGrid>
                <a:gridCol w="3758324"/>
                <a:gridCol w="3825436"/>
              </a:tblGrid>
              <a:tr h="604343">
                <a:tc>
                  <a:txBody>
                    <a:bodyPr/>
                    <a:lstStyle/>
                    <a:p>
                      <a:pPr algn="ctr"/>
                      <a:endParaRPr lang="en-US" sz="3200" dirty="0">
                        <a:solidFill>
                          <a:srgbClr val="FF0000"/>
                        </a:solidFill>
                      </a:endParaRPr>
                    </a:p>
                  </a:txBody>
                  <a:tcPr marT="45724" marB="45724"/>
                </a:tc>
                <a:tc>
                  <a:txBody>
                    <a:bodyPr/>
                    <a:lstStyle/>
                    <a:p>
                      <a:pPr algn="ctr"/>
                      <a:r>
                        <a:rPr lang="en-US" sz="3600" b="1" dirty="0" smtClean="0">
                          <a:solidFill>
                            <a:srgbClr val="00B050"/>
                          </a:solidFill>
                        </a:rPr>
                        <a:t>SQL 99 SYNTAX</a:t>
                      </a:r>
                      <a:endParaRPr lang="en-US" sz="3600" b="1" dirty="0">
                        <a:solidFill>
                          <a:srgbClr val="00B050"/>
                        </a:solidFill>
                      </a:endParaRPr>
                    </a:p>
                  </a:txBody>
                  <a:tcPr marT="45724" marB="45724"/>
                </a:tc>
              </a:tr>
              <a:tr h="2676375">
                <a:tc>
                  <a:txBody>
                    <a:bodyPr/>
                    <a:lstStyle/>
                    <a:p>
                      <a:endParaRPr lang="en-US" sz="1800" kern="1200" dirty="0" smtClean="0">
                        <a:solidFill>
                          <a:srgbClr val="0000FF"/>
                        </a:solidFill>
                        <a:latin typeface="+mn-lt"/>
                        <a:ea typeface="+mn-ea"/>
                        <a:cs typeface="+mn-cs"/>
                      </a:endParaRPr>
                    </a:p>
                  </a:txBody>
                  <a:tcPr marT="45724" marB="45724">
                    <a:blipFill>
                      <a:blip r:embed="rId2"/>
                      <a:tile tx="0" ty="0" sx="100000" sy="100000" flip="none" algn="tl"/>
                    </a:blipFill>
                  </a:tcPr>
                </a:tc>
                <a:tc>
                  <a:txBody>
                    <a:bodyPr/>
                    <a:lstStyle/>
                    <a:p>
                      <a:r>
                        <a:rPr lang="en-US" sz="1800" dirty="0" smtClean="0"/>
                        <a:t>SELECT </a:t>
                      </a:r>
                      <a:r>
                        <a:rPr lang="en-US" sz="1800" dirty="0" smtClean="0">
                          <a:solidFill>
                            <a:srgbClr val="3366FF"/>
                          </a:solidFill>
                        </a:rPr>
                        <a:t>   </a:t>
                      </a:r>
                      <a:r>
                        <a:rPr lang="en-US" sz="1800" dirty="0" smtClean="0">
                          <a:solidFill>
                            <a:srgbClr val="0000FF"/>
                          </a:solidFill>
                        </a:rPr>
                        <a:t>E.ENAME “EMPLOYEE”, </a:t>
                      </a:r>
                    </a:p>
                    <a:p>
                      <a:r>
                        <a:rPr lang="en-US" sz="1800" dirty="0" smtClean="0">
                          <a:solidFill>
                            <a:srgbClr val="0000FF"/>
                          </a:solidFill>
                        </a:rPr>
                        <a:t>                  M.ENAME</a:t>
                      </a:r>
                      <a:r>
                        <a:rPr lang="en-US" sz="1800" baseline="0" dirty="0" smtClean="0">
                          <a:solidFill>
                            <a:srgbClr val="0000FF"/>
                          </a:solidFill>
                        </a:rPr>
                        <a:t> “MANAGER”</a:t>
                      </a:r>
                      <a:r>
                        <a:rPr lang="en-US" sz="1800" dirty="0" smtClean="0">
                          <a:solidFill>
                            <a:srgbClr val="0000FF"/>
                          </a:solidFill>
                        </a:rPr>
                        <a:t> </a:t>
                      </a:r>
                    </a:p>
                    <a:p>
                      <a:endParaRPr lang="en-US" sz="1800" dirty="0" smtClean="0"/>
                    </a:p>
                    <a:p>
                      <a:r>
                        <a:rPr lang="en-US" sz="1800" dirty="0" smtClean="0"/>
                        <a:t>FROM       </a:t>
                      </a:r>
                      <a:r>
                        <a:rPr lang="en-US" sz="1800" kern="1200" dirty="0" smtClean="0">
                          <a:solidFill>
                            <a:srgbClr val="0000FF"/>
                          </a:solidFill>
                          <a:latin typeface="+mn-lt"/>
                          <a:ea typeface="+mn-ea"/>
                          <a:cs typeface="+mn-cs"/>
                        </a:rPr>
                        <a:t>EMP E</a:t>
                      </a:r>
                    </a:p>
                    <a:p>
                      <a:endParaRPr lang="en-US" sz="1800" kern="1200" dirty="0" smtClean="0">
                        <a:solidFill>
                          <a:srgbClr val="0000FF"/>
                        </a:solidFill>
                        <a:latin typeface="+mn-lt"/>
                        <a:ea typeface="+mn-ea"/>
                        <a:cs typeface="+mn-cs"/>
                      </a:endParaRPr>
                    </a:p>
                    <a:p>
                      <a:r>
                        <a:rPr lang="en-US" sz="1800" kern="1200" baseline="0" dirty="0" smtClean="0">
                          <a:solidFill>
                            <a:schemeClr val="tx1"/>
                          </a:solidFill>
                          <a:latin typeface="+mn-lt"/>
                          <a:ea typeface="+mn-ea"/>
                          <a:cs typeface="+mn-cs"/>
                        </a:rPr>
                        <a:t>JOIN </a:t>
                      </a:r>
                      <a:r>
                        <a:rPr lang="en-US" sz="1800" kern="1200" baseline="0" dirty="0" smtClean="0">
                          <a:solidFill>
                            <a:srgbClr val="0000FF"/>
                          </a:solidFill>
                          <a:latin typeface="+mn-lt"/>
                          <a:ea typeface="+mn-ea"/>
                          <a:cs typeface="+mn-cs"/>
                        </a:rPr>
                        <a:t>         EMP M</a:t>
                      </a:r>
                      <a:endParaRPr lang="en-US" sz="1800" kern="1200" dirty="0" smtClean="0">
                        <a:solidFill>
                          <a:srgbClr val="0000FF"/>
                        </a:solidFill>
                        <a:latin typeface="+mn-lt"/>
                        <a:ea typeface="+mn-ea"/>
                        <a:cs typeface="+mn-cs"/>
                      </a:endParaRPr>
                    </a:p>
                    <a:p>
                      <a:endParaRPr lang="en-US" sz="1800" kern="1200" dirty="0" smtClean="0">
                        <a:solidFill>
                          <a:srgbClr val="0000FF"/>
                        </a:solidFill>
                        <a:latin typeface="+mn-lt"/>
                        <a:ea typeface="+mn-ea"/>
                        <a:cs typeface="+mn-cs"/>
                      </a:endParaRPr>
                    </a:p>
                    <a:p>
                      <a:r>
                        <a:rPr lang="en-US" sz="1800" dirty="0" smtClean="0"/>
                        <a:t>ON             </a:t>
                      </a:r>
                      <a:r>
                        <a:rPr lang="en-US" sz="1800" kern="1200" dirty="0" smtClean="0">
                          <a:solidFill>
                            <a:srgbClr val="0000FF"/>
                          </a:solidFill>
                          <a:latin typeface="+mn-lt"/>
                          <a:ea typeface="+mn-ea"/>
                          <a:cs typeface="+mn-cs"/>
                        </a:rPr>
                        <a:t>E.MGR=M.EMPNO</a:t>
                      </a:r>
                    </a:p>
                    <a:p>
                      <a:endParaRPr lang="en-US" sz="1800" kern="1200" baseline="0" dirty="0" smtClean="0">
                        <a:solidFill>
                          <a:srgbClr val="0000FF"/>
                        </a:solidFill>
                        <a:latin typeface="+mn-lt"/>
                        <a:ea typeface="+mn-ea"/>
                        <a:cs typeface="+mn-cs"/>
                      </a:endParaRPr>
                    </a:p>
                    <a:p>
                      <a:endParaRPr lang="en-US" sz="1800" dirty="0"/>
                    </a:p>
                  </a:txBody>
                  <a:tcPr marT="45724" marB="45724">
                    <a:blipFill>
                      <a:blip r:embed="rId2"/>
                      <a:tile tx="0" ty="0" sx="100000" sy="100000" flip="none" algn="tl"/>
                    </a:blipFill>
                  </a:tcPr>
                </a:tc>
              </a:tr>
            </a:tbl>
          </a:graphicData>
        </a:graphic>
      </p:graphicFrame>
    </p:spTree>
  </p:cSld>
  <p:clrMapOvr>
    <a:masterClrMapping/>
  </p:clrMapOvr>
  <p:transition spd="slow">
    <p:wipe dir="d"/>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827584" y="0"/>
            <a:ext cx="8316416" cy="1524000"/>
          </a:xfrm>
          <a:prstGeom prst="rect">
            <a:avLst/>
          </a:prstGeom>
          <a:solidFill>
            <a:schemeClr val="bg1"/>
          </a:solidFill>
          <a:ln>
            <a:noFill/>
          </a:ln>
        </p:spPr>
        <p:txBody>
          <a:bodyPr lIns="92075" tIns="46038" rIns="92075" bIns="46038"/>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pPr>
            <a:r>
              <a:rPr lang="en-US" altLang="en-US" sz="4400" dirty="0" smtClean="0"/>
              <a:t>Cross Joins </a:t>
            </a:r>
          </a:p>
          <a:p>
            <a:pPr algn="ctr" eaLnBrk="1" fontAlgn="base" hangingPunct="1">
              <a:spcBef>
                <a:spcPct val="0"/>
              </a:spcBef>
              <a:spcAft>
                <a:spcPct val="0"/>
              </a:spcAft>
            </a:pPr>
            <a:r>
              <a:rPr lang="en-US" altLang="en-US" sz="4400" dirty="0" smtClean="0"/>
              <a:t>(Cartesian product )</a:t>
            </a:r>
          </a:p>
        </p:txBody>
      </p:sp>
      <p:sp>
        <p:nvSpPr>
          <p:cNvPr id="29699" name="Text Box 4"/>
          <p:cNvSpPr txBox="1">
            <a:spLocks noChangeArrowheads="1"/>
          </p:cNvSpPr>
          <p:nvPr/>
        </p:nvSpPr>
        <p:spPr bwMode="auto">
          <a:xfrm>
            <a:off x="0" y="3200400"/>
            <a:ext cx="914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50000"/>
              </a:spcBef>
              <a:spcAft>
                <a:spcPct val="0"/>
              </a:spcAft>
            </a:pPr>
            <a:endParaRPr lang="en-US" altLang="en-US" smtClean="0">
              <a:solidFill>
                <a:srgbClr val="000000"/>
              </a:solidFill>
            </a:endParaRPr>
          </a:p>
        </p:txBody>
      </p:sp>
      <p:sp>
        <p:nvSpPr>
          <p:cNvPr id="29700" name="Text Box 8"/>
          <p:cNvSpPr txBox="1">
            <a:spLocks noChangeArrowheads="1"/>
          </p:cNvSpPr>
          <p:nvPr/>
        </p:nvSpPr>
        <p:spPr bwMode="auto">
          <a:xfrm>
            <a:off x="1050925" y="2017713"/>
            <a:ext cx="7864475" cy="4486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3600" smtClean="0">
                <a:solidFill>
                  <a:srgbClr val="000000"/>
                </a:solidFill>
              </a:rPr>
              <a:t>A Cartesian product is formed when:</a:t>
            </a:r>
          </a:p>
          <a:p>
            <a:pPr lvl="1" eaLnBrk="1" fontAlgn="base" hangingPunct="1">
              <a:spcBef>
                <a:spcPct val="0"/>
              </a:spcBef>
              <a:spcAft>
                <a:spcPct val="0"/>
              </a:spcAft>
              <a:buFontTx/>
              <a:buChar char="•"/>
            </a:pPr>
            <a:r>
              <a:rPr lang="en-US" altLang="en-US" sz="3600" smtClean="0">
                <a:solidFill>
                  <a:srgbClr val="FF3399"/>
                </a:solidFill>
              </a:rPr>
              <a:t>A join condition is omitted</a:t>
            </a:r>
            <a:endParaRPr lang="en-US" altLang="en-US" sz="1200" smtClean="0">
              <a:solidFill>
                <a:srgbClr val="FF3399"/>
              </a:solidFill>
            </a:endParaRPr>
          </a:p>
          <a:p>
            <a:pPr lvl="1" eaLnBrk="1" fontAlgn="base" hangingPunct="1">
              <a:spcBef>
                <a:spcPct val="0"/>
              </a:spcBef>
              <a:spcAft>
                <a:spcPct val="0"/>
              </a:spcAft>
              <a:buFontTx/>
              <a:buChar char="•"/>
            </a:pPr>
            <a:r>
              <a:rPr lang="en-US" altLang="en-US" sz="3600" smtClean="0">
                <a:solidFill>
                  <a:srgbClr val="333399"/>
                </a:solidFill>
              </a:rPr>
              <a:t>A join condition is invalid</a:t>
            </a:r>
          </a:p>
          <a:p>
            <a:pPr lvl="1" eaLnBrk="1" fontAlgn="base" hangingPunct="1">
              <a:spcBef>
                <a:spcPct val="0"/>
              </a:spcBef>
              <a:spcAft>
                <a:spcPct val="0"/>
              </a:spcAft>
              <a:buFontTx/>
              <a:buChar char="•"/>
            </a:pPr>
            <a:r>
              <a:rPr lang="en-US" altLang="en-US" sz="3600" smtClean="0">
                <a:solidFill>
                  <a:srgbClr val="009999"/>
                </a:solidFill>
              </a:rPr>
              <a:t>All rows in the first table are joined to all rows in the second table</a:t>
            </a:r>
          </a:p>
          <a:p>
            <a:pPr eaLnBrk="1" fontAlgn="base" hangingPunct="1">
              <a:spcBef>
                <a:spcPct val="0"/>
              </a:spcBef>
              <a:spcAft>
                <a:spcPct val="0"/>
              </a:spcAft>
              <a:buFontTx/>
              <a:buChar char="•"/>
            </a:pPr>
            <a:r>
              <a:rPr lang="en-US" altLang="en-US" sz="3600" smtClean="0">
                <a:solidFill>
                  <a:srgbClr val="800000"/>
                </a:solidFill>
              </a:rPr>
              <a:t>To avoid a Cartesian product, always</a:t>
            </a:r>
            <a:r>
              <a:rPr lang="en-US" altLang="en-US" sz="3600" smtClean="0">
                <a:solidFill>
                  <a:srgbClr val="000000"/>
                </a:solidFill>
              </a:rPr>
              <a:t> </a:t>
            </a:r>
            <a:r>
              <a:rPr lang="en-US" altLang="en-US" sz="3600" smtClean="0">
                <a:solidFill>
                  <a:srgbClr val="800000"/>
                </a:solidFill>
              </a:rPr>
              <a:t>include a valid join condition in a WHERE clause</a:t>
            </a:r>
            <a:r>
              <a:rPr lang="en-US" altLang="en-US" sz="3600" smtClean="0">
                <a:solidFill>
                  <a:srgbClr val="000000"/>
                </a:solidFill>
              </a:rPr>
              <a:t>.</a:t>
            </a:r>
          </a:p>
        </p:txBody>
      </p:sp>
    </p:spTree>
  </p:cSld>
  <p:clrMapOvr>
    <a:masterClrMapping/>
  </p:clrMapOvr>
  <p:transition spd="slow">
    <p:wipe dir="d"/>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742950" y="0"/>
            <a:ext cx="8401050" cy="838200"/>
          </a:xfrm>
          <a:solidFill>
            <a:schemeClr val="bg1"/>
          </a:solidFill>
        </p:spPr>
        <p:txBody>
          <a:bodyPr lIns="92075" tIns="46038" rIns="92075" bIns="46038" anchor="t"/>
          <a:lstStyle/>
          <a:p>
            <a:pPr eaLnBrk="1" hangingPunct="1"/>
            <a:r>
              <a:rPr lang="en-US" altLang="en-US" dirty="0" smtClean="0"/>
              <a:t>Generating a Cartesian Product</a:t>
            </a:r>
          </a:p>
        </p:txBody>
      </p:sp>
      <p:grpSp>
        <p:nvGrpSpPr>
          <p:cNvPr id="2" name="Group 3"/>
          <p:cNvGrpSpPr>
            <a:grpSpLocks/>
          </p:cNvGrpSpPr>
          <p:nvPr/>
        </p:nvGrpSpPr>
        <p:grpSpPr bwMode="auto">
          <a:xfrm>
            <a:off x="4117975" y="3298825"/>
            <a:ext cx="966788" cy="473075"/>
            <a:chOff x="2594" y="2078"/>
            <a:chExt cx="609" cy="298"/>
          </a:xfrm>
        </p:grpSpPr>
        <p:sp>
          <p:nvSpPr>
            <p:cNvPr id="30739" name="Line 4"/>
            <p:cNvSpPr>
              <a:spLocks noChangeShapeType="1"/>
            </p:cNvSpPr>
            <p:nvPr/>
          </p:nvSpPr>
          <p:spPr bwMode="auto">
            <a:xfrm flipV="1">
              <a:off x="2594" y="2078"/>
              <a:ext cx="0" cy="298"/>
            </a:xfrm>
            <a:prstGeom prst="line">
              <a:avLst/>
            </a:prstGeom>
            <a:noFill/>
            <a:ln w="50800">
              <a:solidFill>
                <a:srgbClr val="FFCC00"/>
              </a:solidFill>
              <a:round/>
              <a:headEnd type="stealth" w="med" len="lg"/>
              <a:tailEnd type="none" w="sm" len="sm"/>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smtClean="0">
                <a:solidFill>
                  <a:srgbClr val="000000"/>
                </a:solidFill>
                <a:cs typeface="Arial" panose="020B0604020202020204" pitchFamily="34" charset="0"/>
              </a:endParaRPr>
            </a:p>
          </p:txBody>
        </p:sp>
        <p:sp>
          <p:nvSpPr>
            <p:cNvPr id="30740" name="Line 5"/>
            <p:cNvSpPr>
              <a:spLocks noChangeShapeType="1"/>
            </p:cNvSpPr>
            <p:nvPr/>
          </p:nvSpPr>
          <p:spPr bwMode="auto">
            <a:xfrm flipV="1">
              <a:off x="3203" y="2078"/>
              <a:ext cx="0" cy="298"/>
            </a:xfrm>
            <a:prstGeom prst="line">
              <a:avLst/>
            </a:prstGeom>
            <a:noFill/>
            <a:ln w="50800">
              <a:solidFill>
                <a:srgbClr val="FFCC00"/>
              </a:solidFill>
              <a:round/>
              <a:headEnd type="stealth" w="med" len="lg"/>
              <a:tailEnd type="none" w="sm" len="sm"/>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smtClean="0">
                <a:solidFill>
                  <a:srgbClr val="000000"/>
                </a:solidFill>
                <a:cs typeface="Arial" panose="020B0604020202020204" pitchFamily="34" charset="0"/>
              </a:endParaRPr>
            </a:p>
          </p:txBody>
        </p:sp>
      </p:grpSp>
      <p:grpSp>
        <p:nvGrpSpPr>
          <p:cNvPr id="3" name="Group 6"/>
          <p:cNvGrpSpPr>
            <a:grpSpLocks/>
          </p:cNvGrpSpPr>
          <p:nvPr/>
        </p:nvGrpSpPr>
        <p:grpSpPr bwMode="auto">
          <a:xfrm>
            <a:off x="415925" y="4406900"/>
            <a:ext cx="2611438" cy="1096963"/>
            <a:chOff x="262" y="2776"/>
            <a:chExt cx="1645" cy="691"/>
          </a:xfrm>
        </p:grpSpPr>
        <p:sp>
          <p:nvSpPr>
            <p:cNvPr id="30737" name="Rectangle 7"/>
            <p:cNvSpPr>
              <a:spLocks noChangeArrowheads="1"/>
            </p:cNvSpPr>
            <p:nvPr/>
          </p:nvSpPr>
          <p:spPr bwMode="auto">
            <a:xfrm>
              <a:off x="262" y="2776"/>
              <a:ext cx="1350" cy="6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lnSpc>
                  <a:spcPct val="110000"/>
                </a:lnSpc>
                <a:spcBef>
                  <a:spcPct val="0"/>
                </a:spcBef>
                <a:spcAft>
                  <a:spcPct val="0"/>
                </a:spcAft>
              </a:pPr>
              <a:r>
                <a:rPr lang="en-US" altLang="en-US" sz="2000" b="1" smtClean="0">
                  <a:solidFill>
                    <a:srgbClr val="000000"/>
                  </a:solidFill>
                </a:rPr>
                <a:t>Cartesian</a:t>
              </a:r>
              <a:br>
                <a:rPr lang="en-US" altLang="en-US" sz="2000" b="1" smtClean="0">
                  <a:solidFill>
                    <a:srgbClr val="000000"/>
                  </a:solidFill>
                </a:rPr>
              </a:br>
              <a:r>
                <a:rPr lang="en-US" altLang="en-US" sz="2000" b="1" smtClean="0">
                  <a:solidFill>
                    <a:srgbClr val="000000"/>
                  </a:solidFill>
                </a:rPr>
                <a:t>product: </a:t>
              </a:r>
              <a:br>
                <a:rPr lang="en-US" altLang="en-US" sz="2000" b="1" smtClean="0">
                  <a:solidFill>
                    <a:srgbClr val="000000"/>
                  </a:solidFill>
                </a:rPr>
              </a:br>
              <a:r>
                <a:rPr lang="en-US" altLang="en-US" sz="2000" b="1" smtClean="0">
                  <a:solidFill>
                    <a:srgbClr val="000000"/>
                  </a:solidFill>
                </a:rPr>
                <a:t>20x8=160 rows</a:t>
              </a:r>
            </a:p>
          </p:txBody>
        </p:sp>
        <p:sp>
          <p:nvSpPr>
            <p:cNvPr id="30738" name="Line 8"/>
            <p:cNvSpPr>
              <a:spLocks noChangeShapeType="1"/>
            </p:cNvSpPr>
            <p:nvPr/>
          </p:nvSpPr>
          <p:spPr bwMode="auto">
            <a:xfrm flipH="1">
              <a:off x="1609" y="3133"/>
              <a:ext cx="298" cy="0"/>
            </a:xfrm>
            <a:prstGeom prst="line">
              <a:avLst/>
            </a:prstGeom>
            <a:noFill/>
            <a:ln w="50800">
              <a:solidFill>
                <a:srgbClr val="FFCC00"/>
              </a:solidFill>
              <a:round/>
              <a:headEnd type="stealth" w="med" len="lg"/>
              <a:tailEnd type="none" w="sm" len="sm"/>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smtClean="0">
                <a:solidFill>
                  <a:srgbClr val="000000"/>
                </a:solidFill>
                <a:cs typeface="Arial" panose="020B0604020202020204" pitchFamily="34" charset="0"/>
              </a:endParaRPr>
            </a:p>
          </p:txBody>
        </p:sp>
      </p:grpSp>
      <p:sp>
        <p:nvSpPr>
          <p:cNvPr id="30725" name="Rectangle 16"/>
          <p:cNvSpPr>
            <a:spLocks noChangeArrowheads="1"/>
          </p:cNvSpPr>
          <p:nvPr/>
        </p:nvSpPr>
        <p:spPr bwMode="auto">
          <a:xfrm>
            <a:off x="742950" y="1087438"/>
            <a:ext cx="28114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000" b="1" smtClean="0">
                <a:solidFill>
                  <a:srgbClr val="000000"/>
                </a:solidFill>
                <a:latin typeface="Courier New" panose="02070309020205020404" pitchFamily="49" charset="0"/>
              </a:rPr>
              <a:t>EMPLOYEES</a:t>
            </a:r>
            <a:r>
              <a:rPr lang="en-US" altLang="en-US" sz="2000" b="1" smtClean="0">
                <a:solidFill>
                  <a:srgbClr val="000000"/>
                </a:solidFill>
              </a:rPr>
              <a:t>  (20 rows)</a:t>
            </a:r>
          </a:p>
        </p:txBody>
      </p:sp>
      <p:sp>
        <p:nvSpPr>
          <p:cNvPr id="30726" name="Rectangle 17"/>
          <p:cNvSpPr>
            <a:spLocks noChangeArrowheads="1"/>
          </p:cNvSpPr>
          <p:nvPr/>
        </p:nvSpPr>
        <p:spPr bwMode="auto">
          <a:xfrm>
            <a:off x="4943475" y="1087438"/>
            <a:ext cx="29749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000" b="1" smtClean="0">
                <a:solidFill>
                  <a:srgbClr val="000000"/>
                </a:solidFill>
                <a:latin typeface="Courier New" panose="02070309020205020404" pitchFamily="49" charset="0"/>
              </a:rPr>
              <a:t>DEPARTMENTS</a:t>
            </a:r>
            <a:r>
              <a:rPr lang="en-US" altLang="en-US" sz="2000" b="1" smtClean="0">
                <a:solidFill>
                  <a:srgbClr val="000000"/>
                </a:solidFill>
              </a:rPr>
              <a:t>  (8 rows)</a:t>
            </a:r>
          </a:p>
        </p:txBody>
      </p:sp>
      <p:pic>
        <p:nvPicPr>
          <p:cNvPr id="30727" name="Picture 18"/>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33438" y="1433513"/>
            <a:ext cx="3390900" cy="71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8" name="Picture 19"/>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28675" y="2405063"/>
            <a:ext cx="3381375" cy="800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9" name="Picture 20"/>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033963" y="1433513"/>
            <a:ext cx="3467100" cy="1133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30" name="Picture 21"/>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043488" y="2643188"/>
            <a:ext cx="3467100" cy="628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useBgFill="1">
        <p:nvSpPr>
          <p:cNvPr id="30731" name="Freeform 22"/>
          <p:cNvSpPr>
            <a:spLocks/>
          </p:cNvSpPr>
          <p:nvPr/>
        </p:nvSpPr>
        <p:spPr bwMode="white">
          <a:xfrm>
            <a:off x="819150" y="2076450"/>
            <a:ext cx="3402013" cy="523875"/>
          </a:xfrm>
          <a:custGeom>
            <a:avLst/>
            <a:gdLst>
              <a:gd name="T0" fmla="*/ 2147483647 w 2143"/>
              <a:gd name="T1" fmla="*/ 0 h 330"/>
              <a:gd name="T2" fmla="*/ 2147483647 w 2143"/>
              <a:gd name="T3" fmla="*/ 2147483647 h 330"/>
              <a:gd name="T4" fmla="*/ 2147483647 w 2143"/>
              <a:gd name="T5" fmla="*/ 2147483647 h 330"/>
              <a:gd name="T6" fmla="*/ 2147483647 w 2143"/>
              <a:gd name="T7" fmla="*/ 2147483647 h 330"/>
              <a:gd name="T8" fmla="*/ 2147483647 w 2143"/>
              <a:gd name="T9" fmla="*/ 2147483647 h 330"/>
              <a:gd name="T10" fmla="*/ 2147483647 w 2143"/>
              <a:gd name="T11" fmla="*/ 2147483647 h 330"/>
              <a:gd name="T12" fmla="*/ 2147483647 w 2143"/>
              <a:gd name="T13" fmla="*/ 2147483647 h 330"/>
              <a:gd name="T14" fmla="*/ 2147483647 w 2143"/>
              <a:gd name="T15" fmla="*/ 2147483647 h 330"/>
              <a:gd name="T16" fmla="*/ 2147483647 w 2143"/>
              <a:gd name="T17" fmla="*/ 2147483647 h 330"/>
              <a:gd name="T18" fmla="*/ 2147483647 w 2143"/>
              <a:gd name="T19" fmla="*/ 2147483647 h 330"/>
              <a:gd name="T20" fmla="*/ 2147483647 w 2143"/>
              <a:gd name="T21" fmla="*/ 2147483647 h 330"/>
              <a:gd name="T22" fmla="*/ 2147483647 w 2143"/>
              <a:gd name="T23" fmla="*/ 2147483647 h 330"/>
              <a:gd name="T24" fmla="*/ 2147483647 w 2143"/>
              <a:gd name="T25" fmla="*/ 2147483647 h 330"/>
              <a:gd name="T26" fmla="*/ 0 w 2143"/>
              <a:gd name="T27" fmla="*/ 2147483647 h 330"/>
              <a:gd name="T28" fmla="*/ 2147483647 w 2143"/>
              <a:gd name="T29" fmla="*/ 0 h 3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43"/>
              <a:gd name="T46" fmla="*/ 0 h 330"/>
              <a:gd name="T47" fmla="*/ 2143 w 2143"/>
              <a:gd name="T48" fmla="*/ 330 h 3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43" h="330">
                <a:moveTo>
                  <a:pt x="7" y="0"/>
                </a:moveTo>
                <a:lnTo>
                  <a:pt x="2076" y="4"/>
                </a:lnTo>
                <a:lnTo>
                  <a:pt x="2142" y="9"/>
                </a:lnTo>
                <a:lnTo>
                  <a:pt x="2131" y="324"/>
                </a:lnTo>
                <a:lnTo>
                  <a:pt x="1962" y="180"/>
                </a:lnTo>
                <a:lnTo>
                  <a:pt x="1807" y="282"/>
                </a:lnTo>
                <a:lnTo>
                  <a:pt x="1644" y="143"/>
                </a:lnTo>
                <a:lnTo>
                  <a:pt x="1401" y="291"/>
                </a:lnTo>
                <a:lnTo>
                  <a:pt x="1156" y="152"/>
                </a:lnTo>
                <a:lnTo>
                  <a:pt x="903" y="250"/>
                </a:lnTo>
                <a:lnTo>
                  <a:pt x="632" y="166"/>
                </a:lnTo>
                <a:lnTo>
                  <a:pt x="424" y="245"/>
                </a:lnTo>
                <a:lnTo>
                  <a:pt x="200" y="180"/>
                </a:lnTo>
                <a:lnTo>
                  <a:pt x="0" y="329"/>
                </a:lnTo>
                <a:lnTo>
                  <a:pt x="7" y="0"/>
                </a:lnTo>
              </a:path>
            </a:pathLst>
          </a:custGeom>
          <a:ln>
            <a:noFill/>
          </a:ln>
          <a:extLst>
            <a:ext uri="{91240B29-F687-4F45-9708-019B960494DF}">
              <a14:hiddenLine xmlns:a14="http://schemas.microsoft.com/office/drawing/2010/main" xmlns="" w="9525" cap="rnd">
                <a:solidFill>
                  <a:srgbClr val="000000"/>
                </a:solidFill>
                <a:round/>
                <a:headEnd type="none" w="sm" len="sm"/>
                <a:tailEnd type="none" w="sm" len="sm"/>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useBgFill="1">
        <p:nvSpPr>
          <p:cNvPr id="30732" name="Freeform 23"/>
          <p:cNvSpPr>
            <a:spLocks/>
          </p:cNvSpPr>
          <p:nvPr/>
        </p:nvSpPr>
        <p:spPr bwMode="white">
          <a:xfrm>
            <a:off x="5019675" y="2333625"/>
            <a:ext cx="3516313" cy="523875"/>
          </a:xfrm>
          <a:custGeom>
            <a:avLst/>
            <a:gdLst>
              <a:gd name="T0" fmla="*/ 2147483647 w 2215"/>
              <a:gd name="T1" fmla="*/ 0 h 330"/>
              <a:gd name="T2" fmla="*/ 2147483647 w 2215"/>
              <a:gd name="T3" fmla="*/ 2147483647 h 330"/>
              <a:gd name="T4" fmla="*/ 2147483647 w 2215"/>
              <a:gd name="T5" fmla="*/ 2147483647 h 330"/>
              <a:gd name="T6" fmla="*/ 2147483647 w 2215"/>
              <a:gd name="T7" fmla="*/ 2147483647 h 330"/>
              <a:gd name="T8" fmla="*/ 2147483647 w 2215"/>
              <a:gd name="T9" fmla="*/ 2147483647 h 330"/>
              <a:gd name="T10" fmla="*/ 2147483647 w 2215"/>
              <a:gd name="T11" fmla="*/ 2147483647 h 330"/>
              <a:gd name="T12" fmla="*/ 2147483647 w 2215"/>
              <a:gd name="T13" fmla="*/ 2147483647 h 330"/>
              <a:gd name="T14" fmla="*/ 2147483647 w 2215"/>
              <a:gd name="T15" fmla="*/ 2147483647 h 330"/>
              <a:gd name="T16" fmla="*/ 2147483647 w 2215"/>
              <a:gd name="T17" fmla="*/ 2147483647 h 330"/>
              <a:gd name="T18" fmla="*/ 2147483647 w 2215"/>
              <a:gd name="T19" fmla="*/ 2147483647 h 330"/>
              <a:gd name="T20" fmla="*/ 2147483647 w 2215"/>
              <a:gd name="T21" fmla="*/ 2147483647 h 330"/>
              <a:gd name="T22" fmla="*/ 2147483647 w 2215"/>
              <a:gd name="T23" fmla="*/ 2147483647 h 330"/>
              <a:gd name="T24" fmla="*/ 2147483647 w 2215"/>
              <a:gd name="T25" fmla="*/ 2147483647 h 330"/>
              <a:gd name="T26" fmla="*/ 0 w 2215"/>
              <a:gd name="T27" fmla="*/ 2147483647 h 330"/>
              <a:gd name="T28" fmla="*/ 2147483647 w 2215"/>
              <a:gd name="T29" fmla="*/ 0 h 3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15"/>
              <a:gd name="T46" fmla="*/ 0 h 330"/>
              <a:gd name="T47" fmla="*/ 2215 w 2215"/>
              <a:gd name="T48" fmla="*/ 330 h 3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15" h="330">
                <a:moveTo>
                  <a:pt x="8" y="0"/>
                </a:moveTo>
                <a:lnTo>
                  <a:pt x="2145" y="4"/>
                </a:lnTo>
                <a:lnTo>
                  <a:pt x="2214" y="9"/>
                </a:lnTo>
                <a:lnTo>
                  <a:pt x="2203" y="324"/>
                </a:lnTo>
                <a:lnTo>
                  <a:pt x="2028" y="180"/>
                </a:lnTo>
                <a:lnTo>
                  <a:pt x="1868" y="282"/>
                </a:lnTo>
                <a:lnTo>
                  <a:pt x="1699" y="143"/>
                </a:lnTo>
                <a:lnTo>
                  <a:pt x="1448" y="291"/>
                </a:lnTo>
                <a:lnTo>
                  <a:pt x="1195" y="152"/>
                </a:lnTo>
                <a:lnTo>
                  <a:pt x="934" y="250"/>
                </a:lnTo>
                <a:lnTo>
                  <a:pt x="653" y="166"/>
                </a:lnTo>
                <a:lnTo>
                  <a:pt x="438" y="245"/>
                </a:lnTo>
                <a:lnTo>
                  <a:pt x="206" y="180"/>
                </a:lnTo>
                <a:lnTo>
                  <a:pt x="0" y="329"/>
                </a:lnTo>
                <a:lnTo>
                  <a:pt x="8" y="0"/>
                </a:lnTo>
              </a:path>
            </a:pathLst>
          </a:custGeom>
          <a:ln>
            <a:noFill/>
          </a:ln>
          <a:extLst>
            <a:ext uri="{91240B29-F687-4F45-9708-019B960494DF}">
              <a14:hiddenLine xmlns:a14="http://schemas.microsoft.com/office/drawing/2010/main" xmlns="" w="9525" cap="rnd">
                <a:solidFill>
                  <a:srgbClr val="000000"/>
                </a:solidFill>
                <a:round/>
                <a:headEnd type="none" w="sm" len="sm"/>
                <a:tailEnd type="none" w="sm" len="sm"/>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pic>
        <p:nvPicPr>
          <p:cNvPr id="30733" name="Picture 24"/>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076575" y="3810000"/>
            <a:ext cx="3476625" cy="1343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34" name="Picture 25"/>
          <p:cNvPicPr>
            <a:picLocks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3095625" y="5172075"/>
            <a:ext cx="3438525" cy="809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useBgFill="1">
        <p:nvSpPr>
          <p:cNvPr id="30735" name="Freeform 26"/>
          <p:cNvSpPr>
            <a:spLocks/>
          </p:cNvSpPr>
          <p:nvPr/>
        </p:nvSpPr>
        <p:spPr bwMode="white">
          <a:xfrm>
            <a:off x="3048000" y="5010150"/>
            <a:ext cx="3535363" cy="523875"/>
          </a:xfrm>
          <a:custGeom>
            <a:avLst/>
            <a:gdLst>
              <a:gd name="T0" fmla="*/ 2147483647 w 2227"/>
              <a:gd name="T1" fmla="*/ 0 h 330"/>
              <a:gd name="T2" fmla="*/ 2147483647 w 2227"/>
              <a:gd name="T3" fmla="*/ 2147483647 h 330"/>
              <a:gd name="T4" fmla="*/ 2147483647 w 2227"/>
              <a:gd name="T5" fmla="*/ 2147483647 h 330"/>
              <a:gd name="T6" fmla="*/ 2147483647 w 2227"/>
              <a:gd name="T7" fmla="*/ 2147483647 h 330"/>
              <a:gd name="T8" fmla="*/ 2147483647 w 2227"/>
              <a:gd name="T9" fmla="*/ 2147483647 h 330"/>
              <a:gd name="T10" fmla="*/ 2147483647 w 2227"/>
              <a:gd name="T11" fmla="*/ 2147483647 h 330"/>
              <a:gd name="T12" fmla="*/ 2147483647 w 2227"/>
              <a:gd name="T13" fmla="*/ 2147483647 h 330"/>
              <a:gd name="T14" fmla="*/ 2147483647 w 2227"/>
              <a:gd name="T15" fmla="*/ 2147483647 h 330"/>
              <a:gd name="T16" fmla="*/ 2147483647 w 2227"/>
              <a:gd name="T17" fmla="*/ 2147483647 h 330"/>
              <a:gd name="T18" fmla="*/ 2147483647 w 2227"/>
              <a:gd name="T19" fmla="*/ 2147483647 h 330"/>
              <a:gd name="T20" fmla="*/ 2147483647 w 2227"/>
              <a:gd name="T21" fmla="*/ 2147483647 h 330"/>
              <a:gd name="T22" fmla="*/ 2147483647 w 2227"/>
              <a:gd name="T23" fmla="*/ 2147483647 h 330"/>
              <a:gd name="T24" fmla="*/ 2147483647 w 2227"/>
              <a:gd name="T25" fmla="*/ 2147483647 h 330"/>
              <a:gd name="T26" fmla="*/ 0 w 2227"/>
              <a:gd name="T27" fmla="*/ 2147483647 h 330"/>
              <a:gd name="T28" fmla="*/ 2147483647 w 2227"/>
              <a:gd name="T29" fmla="*/ 0 h 3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27"/>
              <a:gd name="T46" fmla="*/ 0 h 330"/>
              <a:gd name="T47" fmla="*/ 2227 w 2227"/>
              <a:gd name="T48" fmla="*/ 330 h 3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27" h="330">
                <a:moveTo>
                  <a:pt x="8" y="0"/>
                </a:moveTo>
                <a:lnTo>
                  <a:pt x="2157" y="4"/>
                </a:lnTo>
                <a:lnTo>
                  <a:pt x="2226" y="9"/>
                </a:lnTo>
                <a:lnTo>
                  <a:pt x="2215" y="324"/>
                </a:lnTo>
                <a:lnTo>
                  <a:pt x="2039" y="180"/>
                </a:lnTo>
                <a:lnTo>
                  <a:pt x="1878" y="282"/>
                </a:lnTo>
                <a:lnTo>
                  <a:pt x="1708" y="143"/>
                </a:lnTo>
                <a:lnTo>
                  <a:pt x="1456" y="291"/>
                </a:lnTo>
                <a:lnTo>
                  <a:pt x="1201" y="152"/>
                </a:lnTo>
                <a:lnTo>
                  <a:pt x="939" y="250"/>
                </a:lnTo>
                <a:lnTo>
                  <a:pt x="657" y="166"/>
                </a:lnTo>
                <a:lnTo>
                  <a:pt x="440" y="245"/>
                </a:lnTo>
                <a:lnTo>
                  <a:pt x="208" y="180"/>
                </a:lnTo>
                <a:lnTo>
                  <a:pt x="0" y="329"/>
                </a:lnTo>
                <a:lnTo>
                  <a:pt x="8" y="0"/>
                </a:lnTo>
              </a:path>
            </a:pathLst>
          </a:custGeom>
          <a:ln>
            <a:noFill/>
          </a:ln>
          <a:extLst>
            <a:ext uri="{91240B29-F687-4F45-9708-019B960494DF}">
              <a14:hiddenLine xmlns:a14="http://schemas.microsoft.com/office/drawing/2010/main" xmlns="" w="9525" cap="rnd">
                <a:solidFill>
                  <a:srgbClr val="000000"/>
                </a:solidFill>
                <a:round/>
                <a:headEnd type="none" w="sm" len="sm"/>
                <a:tailEnd type="none" w="sm" len="sm"/>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30736" name="Text Box 21"/>
          <p:cNvSpPr txBox="1">
            <a:spLocks noChangeArrowheads="1"/>
          </p:cNvSpPr>
          <p:nvPr/>
        </p:nvSpPr>
        <p:spPr bwMode="auto">
          <a:xfrm>
            <a:off x="914400" y="5867400"/>
            <a:ext cx="7696200"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1400" b="1" smtClean="0">
                <a:solidFill>
                  <a:srgbClr val="000000"/>
                </a:solidFill>
              </a:rPr>
              <a:t>SQL &gt; SELECT * FROM EMP CROSS JOIN DEPT;</a:t>
            </a:r>
          </a:p>
          <a:p>
            <a:pPr eaLnBrk="1" fontAlgn="base" hangingPunct="1">
              <a:spcBef>
                <a:spcPct val="0"/>
              </a:spcBef>
              <a:spcAft>
                <a:spcPct val="0"/>
              </a:spcAft>
            </a:pPr>
            <a:endParaRPr lang="en-US" altLang="en-US" sz="1400" b="1" smtClean="0">
              <a:solidFill>
                <a:srgbClr val="000000"/>
              </a:solidFill>
            </a:endParaRPr>
          </a:p>
          <a:p>
            <a:pPr eaLnBrk="1" fontAlgn="base" hangingPunct="1">
              <a:spcBef>
                <a:spcPct val="0"/>
              </a:spcBef>
              <a:spcAft>
                <a:spcPct val="0"/>
              </a:spcAft>
            </a:pPr>
            <a:r>
              <a:rPr lang="en-US" altLang="en-US" sz="1400" b="1" smtClean="0">
                <a:solidFill>
                  <a:srgbClr val="000000"/>
                </a:solidFill>
              </a:rPr>
              <a:t>SQL &gt; SELECT EMPNO,ENAME,JOB,EMP.DEPTNO,DNAME,LOC</a:t>
            </a:r>
          </a:p>
          <a:p>
            <a:pPr eaLnBrk="1" fontAlgn="base" hangingPunct="1">
              <a:spcBef>
                <a:spcPct val="0"/>
              </a:spcBef>
              <a:spcAft>
                <a:spcPct val="0"/>
              </a:spcAft>
            </a:pPr>
            <a:r>
              <a:rPr lang="en-US" altLang="en-US" sz="1400" b="1" smtClean="0">
                <a:solidFill>
                  <a:srgbClr val="000000"/>
                </a:solidFill>
              </a:rPr>
              <a:t>            FROM EMP CROSS JOIN DEPT</a:t>
            </a:r>
          </a:p>
          <a:p>
            <a:pPr eaLnBrk="1" fontAlgn="base" hangingPunct="1">
              <a:spcBef>
                <a:spcPct val="0"/>
              </a:spcBef>
              <a:spcAft>
                <a:spcPct val="0"/>
              </a:spcAft>
            </a:pPr>
            <a:endParaRPr lang="en-US" altLang="en-US" sz="1400" smtClean="0">
              <a:solidFill>
                <a:srgbClr val="000000"/>
              </a:solidFill>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endParaRPr lang="en-US" altLang="en-US" sz="2400" smtClean="0">
              <a:solidFill>
                <a:srgbClr val="000000"/>
              </a:solidFill>
              <a:latin typeface="Times New Roman" panose="02020603050405020304" pitchFamily="18" charset="0"/>
            </a:endParaRPr>
          </a:p>
        </p:txBody>
      </p:sp>
      <p:sp>
        <p:nvSpPr>
          <p:cNvPr id="31747" name="Rectangle 3"/>
          <p:cNvSpPr>
            <a:spLocks noGrp="1" noChangeArrowheads="1"/>
          </p:cNvSpPr>
          <p:nvPr>
            <p:ph type="title"/>
          </p:nvPr>
        </p:nvSpPr>
        <p:spPr>
          <a:xfrm>
            <a:off x="611560" y="0"/>
            <a:ext cx="8532440" cy="914400"/>
          </a:xfrm>
          <a:solidFill>
            <a:schemeClr val="bg1"/>
          </a:solidFill>
        </p:spPr>
        <p:txBody>
          <a:bodyPr lIns="92075" tIns="46038" rIns="92075" bIns="46038" anchor="t"/>
          <a:lstStyle/>
          <a:p>
            <a:pPr eaLnBrk="1" hangingPunct="1"/>
            <a:r>
              <a:rPr lang="en-US" altLang="en-US" dirty="0" smtClean="0"/>
              <a:t>What Is a Subquery?</a:t>
            </a:r>
          </a:p>
        </p:txBody>
      </p:sp>
      <p:sp>
        <p:nvSpPr>
          <p:cNvPr id="31748" name="Rectangle 4"/>
          <p:cNvSpPr>
            <a:spLocks noGrp="1" noChangeArrowheads="1"/>
          </p:cNvSpPr>
          <p:nvPr>
            <p:ph idx="1"/>
          </p:nvPr>
        </p:nvSpPr>
        <p:spPr>
          <a:xfrm>
            <a:off x="457200" y="1600200"/>
            <a:ext cx="8229600" cy="1554163"/>
          </a:xfrm>
        </p:spPr>
        <p:txBody>
          <a:bodyPr lIns="92075" tIns="46038" rIns="92075" bIns="46038">
            <a:spAutoFit/>
          </a:bodyPr>
          <a:lstStyle/>
          <a:p>
            <a:pPr marL="404813" indent="-404813" defTabSz="346075" eaLnBrk="1" hangingPunct="1">
              <a:spcBef>
                <a:spcPct val="0"/>
              </a:spcBef>
              <a:buFontTx/>
              <a:buNone/>
              <a:tabLst>
                <a:tab pos="571500" algn="l"/>
              </a:tabLst>
            </a:pPr>
            <a:r>
              <a:rPr lang="en-US" altLang="en-US" smtClean="0"/>
              <a:t>    A subquery is a </a:t>
            </a:r>
            <a:r>
              <a:rPr lang="en-US" altLang="en-US" smtClean="0">
                <a:latin typeface="Courier New" panose="02070309020205020404" pitchFamily="49" charset="0"/>
              </a:rPr>
              <a:t>SELECT</a:t>
            </a:r>
            <a:r>
              <a:rPr lang="en-US" altLang="en-US" smtClean="0"/>
              <a:t> statement embedded in a clause of another SQL statement.</a:t>
            </a:r>
          </a:p>
        </p:txBody>
      </p:sp>
      <p:sp>
        <p:nvSpPr>
          <p:cNvPr id="31749" name="Rectangle 5"/>
          <p:cNvSpPr>
            <a:spLocks noChangeArrowheads="1"/>
          </p:cNvSpPr>
          <p:nvPr/>
        </p:nvSpPr>
        <p:spPr bwMode="blackWhite">
          <a:xfrm>
            <a:off x="2505075" y="3048000"/>
            <a:ext cx="3784600" cy="2870200"/>
          </a:xfrm>
          <a:prstGeom prst="rect">
            <a:avLst/>
          </a:prstGeom>
          <a:solidFill>
            <a:srgbClr val="CCCCFF"/>
          </a:solidFill>
          <a:ln w="12700">
            <a:solidFill>
              <a:schemeClr val="tx1"/>
            </a:solidFill>
            <a:miter lim="800000"/>
            <a:headEnd/>
            <a:tailEnd/>
          </a:ln>
        </p:spPr>
        <p:txBody>
          <a:bodyPr wrap="none" lIns="90488" tIns="44450" rIns="90488" bIns="4445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endParaRPr lang="en-US" altLang="en-US" sz="2400" smtClean="0">
              <a:solidFill>
                <a:srgbClr val="000000"/>
              </a:solidFill>
              <a:latin typeface="Times New Roman" panose="02020603050405020304" pitchFamily="18" charset="0"/>
            </a:endParaRPr>
          </a:p>
        </p:txBody>
      </p:sp>
      <p:sp>
        <p:nvSpPr>
          <p:cNvPr id="31750" name="Rectangle 6"/>
          <p:cNvSpPr>
            <a:spLocks noChangeArrowheads="1"/>
          </p:cNvSpPr>
          <p:nvPr/>
        </p:nvSpPr>
        <p:spPr bwMode="auto">
          <a:xfrm>
            <a:off x="2717800" y="3328988"/>
            <a:ext cx="1693863" cy="915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b="1" smtClean="0">
                <a:solidFill>
                  <a:srgbClr val="003366"/>
                </a:solidFill>
                <a:latin typeface="Courier New" panose="02070309020205020404" pitchFamily="49" charset="0"/>
              </a:rPr>
              <a:t>SELECT ... </a:t>
            </a:r>
          </a:p>
          <a:p>
            <a:pPr fontAlgn="base">
              <a:spcBef>
                <a:spcPct val="0"/>
              </a:spcBef>
              <a:spcAft>
                <a:spcPct val="0"/>
              </a:spcAft>
            </a:pPr>
            <a:r>
              <a:rPr lang="en-US" altLang="en-US" b="1" smtClean="0">
                <a:solidFill>
                  <a:srgbClr val="003366"/>
                </a:solidFill>
                <a:latin typeface="Courier New" panose="02070309020205020404" pitchFamily="49" charset="0"/>
              </a:rPr>
              <a:t>FROM   ...</a:t>
            </a:r>
          </a:p>
          <a:p>
            <a:pPr fontAlgn="base">
              <a:spcBef>
                <a:spcPct val="0"/>
              </a:spcBef>
              <a:spcAft>
                <a:spcPct val="0"/>
              </a:spcAft>
            </a:pPr>
            <a:r>
              <a:rPr lang="en-US" altLang="en-US" b="1" smtClean="0">
                <a:solidFill>
                  <a:srgbClr val="003366"/>
                </a:solidFill>
                <a:latin typeface="Courier New" panose="02070309020205020404" pitchFamily="49" charset="0"/>
              </a:rPr>
              <a:t>WHERE  ...</a:t>
            </a:r>
          </a:p>
        </p:txBody>
      </p:sp>
      <p:sp>
        <p:nvSpPr>
          <p:cNvPr id="31751" name="Rectangle 7"/>
          <p:cNvSpPr>
            <a:spLocks noChangeArrowheads="1"/>
          </p:cNvSpPr>
          <p:nvPr/>
        </p:nvSpPr>
        <p:spPr bwMode="auto">
          <a:xfrm>
            <a:off x="4257675" y="4038600"/>
            <a:ext cx="1831975" cy="1117600"/>
          </a:xfrm>
          <a:prstGeom prst="rect">
            <a:avLst/>
          </a:prstGeom>
          <a:solidFill>
            <a:schemeClr val="accent1"/>
          </a:solidFill>
          <a:ln w="12700">
            <a:solidFill>
              <a:schemeClr val="tx1"/>
            </a:solidFill>
            <a:miter lim="800000"/>
            <a:headEnd/>
            <a:tailEnd/>
          </a:ln>
        </p:spPr>
        <p:txBody>
          <a:bodyPr wrap="none" lIns="90488" tIns="44450" rIns="90488" bIns="4445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endParaRPr lang="en-US" altLang="en-US" sz="2400" smtClean="0">
              <a:solidFill>
                <a:srgbClr val="000000"/>
              </a:solidFill>
              <a:latin typeface="Times New Roman" panose="02020603050405020304" pitchFamily="18" charset="0"/>
            </a:endParaRPr>
          </a:p>
        </p:txBody>
      </p:sp>
      <p:sp>
        <p:nvSpPr>
          <p:cNvPr id="31752" name="Rectangle 8"/>
          <p:cNvSpPr>
            <a:spLocks noChangeArrowheads="1"/>
          </p:cNvSpPr>
          <p:nvPr/>
        </p:nvSpPr>
        <p:spPr bwMode="auto">
          <a:xfrm>
            <a:off x="4241800" y="4090988"/>
            <a:ext cx="1830388" cy="915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b="1" smtClean="0">
                <a:solidFill>
                  <a:srgbClr val="003366"/>
                </a:solidFill>
                <a:latin typeface="Courier New" panose="02070309020205020404" pitchFamily="49" charset="0"/>
              </a:rPr>
              <a:t>(SELECT ...</a:t>
            </a:r>
          </a:p>
          <a:p>
            <a:pPr fontAlgn="base">
              <a:spcBef>
                <a:spcPct val="0"/>
              </a:spcBef>
              <a:spcAft>
                <a:spcPct val="0"/>
              </a:spcAft>
            </a:pPr>
            <a:r>
              <a:rPr lang="en-US" altLang="en-US" b="1" smtClean="0">
                <a:solidFill>
                  <a:srgbClr val="003366"/>
                </a:solidFill>
                <a:latin typeface="Courier New" panose="02070309020205020404" pitchFamily="49" charset="0"/>
              </a:rPr>
              <a:t> FROM   ...</a:t>
            </a:r>
          </a:p>
          <a:p>
            <a:pPr fontAlgn="base">
              <a:spcBef>
                <a:spcPct val="0"/>
              </a:spcBef>
              <a:spcAft>
                <a:spcPct val="0"/>
              </a:spcAft>
            </a:pPr>
            <a:r>
              <a:rPr lang="en-US" altLang="en-US" b="1" smtClean="0">
                <a:solidFill>
                  <a:srgbClr val="003366"/>
                </a:solidFill>
                <a:latin typeface="Courier New" panose="02070309020205020404" pitchFamily="49" charset="0"/>
              </a:rPr>
              <a:t> WHERE  ...)</a:t>
            </a:r>
          </a:p>
        </p:txBody>
      </p:sp>
      <p:sp>
        <p:nvSpPr>
          <p:cNvPr id="94217" name="Rectangle 9"/>
          <p:cNvSpPr>
            <a:spLocks noChangeArrowheads="1"/>
          </p:cNvSpPr>
          <p:nvPr/>
        </p:nvSpPr>
        <p:spPr bwMode="auto">
          <a:xfrm>
            <a:off x="1054100" y="3303588"/>
            <a:ext cx="806450" cy="641350"/>
          </a:xfrm>
          <a:prstGeom prst="rect">
            <a:avLst/>
          </a:prstGeom>
          <a:noFill/>
          <a:ln w="9525">
            <a:noFill/>
            <a:miter lim="800000"/>
            <a:headEnd/>
            <a:tailEnd/>
          </a:ln>
          <a:effectLst/>
        </p:spPr>
        <p:txBody>
          <a:bodyPr wrap="none" lIns="92075" tIns="46038" rIns="92075" bIns="46038">
            <a:spAutoFit/>
          </a:bodyPr>
          <a:lstStyle/>
          <a:p>
            <a:pPr eaLnBrk="0" fontAlgn="base" hangingPunct="0">
              <a:spcBef>
                <a:spcPct val="0"/>
              </a:spcBef>
              <a:spcAft>
                <a:spcPct val="0"/>
              </a:spcAft>
              <a:defRPr/>
            </a:pPr>
            <a:r>
              <a:rPr lang="en-US" b="1">
                <a:solidFill>
                  <a:srgbClr val="000000"/>
                </a:solidFill>
                <a:effectLst>
                  <a:outerShdw blurRad="38100" dist="38100" dir="2700000" algn="tl">
                    <a:srgbClr val="C0C0C0"/>
                  </a:outerShdw>
                </a:effectLst>
                <a:cs typeface="Arial" panose="020B0604020202020204" pitchFamily="34" charset="0"/>
              </a:rPr>
              <a:t>Main</a:t>
            </a:r>
          </a:p>
          <a:p>
            <a:pPr eaLnBrk="0" fontAlgn="base" hangingPunct="0">
              <a:spcBef>
                <a:spcPct val="0"/>
              </a:spcBef>
              <a:spcAft>
                <a:spcPct val="0"/>
              </a:spcAft>
              <a:defRPr/>
            </a:pPr>
            <a:r>
              <a:rPr lang="en-US" b="1">
                <a:solidFill>
                  <a:srgbClr val="000000"/>
                </a:solidFill>
                <a:effectLst>
                  <a:outerShdw blurRad="38100" dist="38100" dir="2700000" algn="tl">
                    <a:srgbClr val="C0C0C0"/>
                  </a:outerShdw>
                </a:effectLst>
                <a:cs typeface="Arial" panose="020B0604020202020204" pitchFamily="34" charset="0"/>
              </a:rPr>
              <a:t>query</a:t>
            </a:r>
          </a:p>
        </p:txBody>
      </p:sp>
      <p:sp>
        <p:nvSpPr>
          <p:cNvPr id="94218" name="Rectangle 10"/>
          <p:cNvSpPr>
            <a:spLocks noChangeArrowheads="1"/>
          </p:cNvSpPr>
          <p:nvPr/>
        </p:nvSpPr>
        <p:spPr bwMode="auto">
          <a:xfrm>
            <a:off x="6858000" y="4167188"/>
            <a:ext cx="1238250" cy="366712"/>
          </a:xfrm>
          <a:prstGeom prst="rect">
            <a:avLst/>
          </a:prstGeom>
          <a:noFill/>
          <a:ln w="9525">
            <a:noFill/>
            <a:miter lim="800000"/>
            <a:headEnd/>
            <a:tailEnd/>
          </a:ln>
          <a:effectLst/>
        </p:spPr>
        <p:txBody>
          <a:bodyPr wrap="none" lIns="92075" tIns="46038" rIns="92075" bIns="46038">
            <a:spAutoFit/>
          </a:bodyPr>
          <a:lstStyle/>
          <a:p>
            <a:pPr eaLnBrk="0" fontAlgn="base" hangingPunct="0">
              <a:spcBef>
                <a:spcPct val="0"/>
              </a:spcBef>
              <a:spcAft>
                <a:spcPct val="0"/>
              </a:spcAft>
              <a:defRPr/>
            </a:pPr>
            <a:r>
              <a:rPr lang="en-US" b="1">
                <a:solidFill>
                  <a:srgbClr val="000000"/>
                </a:solidFill>
                <a:effectLst>
                  <a:outerShdw blurRad="38100" dist="38100" dir="2700000" algn="tl">
                    <a:srgbClr val="C0C0C0"/>
                  </a:outerShdw>
                </a:effectLst>
                <a:cs typeface="Arial" panose="020B0604020202020204" pitchFamily="34" charset="0"/>
              </a:rPr>
              <a:t>Subquery</a:t>
            </a:r>
          </a:p>
        </p:txBody>
      </p:sp>
      <p:sp>
        <p:nvSpPr>
          <p:cNvPr id="31755" name="Line 11"/>
          <p:cNvSpPr>
            <a:spLocks noChangeShapeType="1"/>
          </p:cNvSpPr>
          <p:nvPr/>
        </p:nvSpPr>
        <p:spPr bwMode="auto">
          <a:xfrm>
            <a:off x="1844675" y="3611563"/>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smtClean="0">
              <a:solidFill>
                <a:srgbClr val="000000"/>
              </a:solidFill>
              <a:cs typeface="Arial" panose="020B0604020202020204" pitchFamily="34" charset="0"/>
            </a:endParaRPr>
          </a:p>
        </p:txBody>
      </p:sp>
      <p:sp>
        <p:nvSpPr>
          <p:cNvPr id="31756" name="Line 12"/>
          <p:cNvSpPr>
            <a:spLocks noChangeShapeType="1"/>
          </p:cNvSpPr>
          <p:nvPr/>
        </p:nvSpPr>
        <p:spPr bwMode="auto">
          <a:xfrm flipH="1">
            <a:off x="6327775" y="4337050"/>
            <a:ext cx="5334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smtClean="0">
              <a:solidFill>
                <a:srgbClr val="000000"/>
              </a:solidFill>
              <a:cs typeface="Arial" panose="020B0604020202020204" pitchFamily="34" charset="0"/>
            </a:endParaRPr>
          </a:p>
        </p:txBody>
      </p:sp>
    </p:spTree>
  </p:cSld>
  <p:clrMapOvr>
    <a:masterClrMapping/>
  </p:clrMapOvr>
  <p:transition spd="slow">
    <p:cu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endParaRPr lang="en-US" altLang="en-US" sz="2400" smtClean="0">
              <a:solidFill>
                <a:srgbClr val="000000"/>
              </a:solidFill>
              <a:latin typeface="Times New Roman" panose="02020603050405020304" pitchFamily="18" charset="0"/>
            </a:endParaRPr>
          </a:p>
        </p:txBody>
      </p:sp>
      <p:sp>
        <p:nvSpPr>
          <p:cNvPr id="32775" name="Rectangle 7"/>
          <p:cNvSpPr>
            <a:spLocks noGrp="1" noChangeArrowheads="1"/>
          </p:cNvSpPr>
          <p:nvPr>
            <p:ph type="title"/>
          </p:nvPr>
        </p:nvSpPr>
        <p:spPr>
          <a:xfrm>
            <a:off x="683568" y="0"/>
            <a:ext cx="8460432" cy="762000"/>
          </a:xfrm>
          <a:solidFill>
            <a:schemeClr val="bg1"/>
          </a:solidFill>
        </p:spPr>
        <p:txBody>
          <a:bodyPr lIns="92075" tIns="46038" rIns="92075" bIns="46038" anchor="t">
            <a:normAutofit fontScale="90000"/>
          </a:bodyPr>
          <a:lstStyle/>
          <a:p>
            <a:pPr eaLnBrk="1" hangingPunct="1"/>
            <a:r>
              <a:rPr lang="en-US" altLang="en-US" dirty="0" smtClean="0"/>
              <a:t>Subquery</a:t>
            </a:r>
          </a:p>
        </p:txBody>
      </p:sp>
      <p:sp>
        <p:nvSpPr>
          <p:cNvPr id="32771" name="Rectangle 4"/>
          <p:cNvSpPr>
            <a:spLocks noGrp="1" noChangeArrowheads="1"/>
          </p:cNvSpPr>
          <p:nvPr>
            <p:ph idx="1"/>
          </p:nvPr>
        </p:nvSpPr>
        <p:spPr>
          <a:xfrm>
            <a:off x="860425" y="3475038"/>
            <a:ext cx="7385050" cy="3244850"/>
          </a:xfrm>
        </p:spPr>
        <p:txBody>
          <a:bodyPr lIns="92075" tIns="46038" rIns="92075" bIns="46038">
            <a:spAutoFit/>
          </a:bodyPr>
          <a:lstStyle/>
          <a:p>
            <a:pPr marL="404813" indent="-404813" defTabSz="346075" eaLnBrk="1" hangingPunct="1">
              <a:tabLst>
                <a:tab pos="571500" algn="l"/>
              </a:tabLst>
            </a:pPr>
            <a:r>
              <a:rPr lang="en-US" altLang="en-US" smtClean="0"/>
              <a:t>The subquery (inner query) executes once before the main query.</a:t>
            </a:r>
          </a:p>
          <a:p>
            <a:pPr marL="404813" indent="-404813" defTabSz="346075" eaLnBrk="1" hangingPunct="1">
              <a:tabLst>
                <a:tab pos="571500" algn="l"/>
              </a:tabLst>
            </a:pPr>
            <a:r>
              <a:rPr lang="en-US" altLang="en-US" smtClean="0"/>
              <a:t>The result of the subquery is used by the main query (outer query).</a:t>
            </a:r>
          </a:p>
          <a:p>
            <a:pPr marL="404813" indent="-404813" defTabSz="346075" eaLnBrk="1" hangingPunct="1">
              <a:tabLst>
                <a:tab pos="571500" algn="l"/>
              </a:tabLst>
            </a:pPr>
            <a:r>
              <a:rPr lang="en-US" altLang="en-US" smtClean="0"/>
              <a:t>Sub query should be enclosed in brackets</a:t>
            </a:r>
          </a:p>
        </p:txBody>
      </p:sp>
      <p:sp>
        <p:nvSpPr>
          <p:cNvPr id="32772" name="Rectangle 5"/>
          <p:cNvSpPr>
            <a:spLocks noChangeArrowheads="1"/>
          </p:cNvSpPr>
          <p:nvPr/>
        </p:nvSpPr>
        <p:spPr bwMode="auto">
          <a:xfrm>
            <a:off x="882650" y="2112963"/>
            <a:ext cx="7467600" cy="1258887"/>
          </a:xfrm>
          <a:prstGeom prst="rect">
            <a:avLst/>
          </a:prstGeom>
          <a:solidFill>
            <a:srgbClr val="FFFFCC"/>
          </a:solidFill>
          <a:ln w="12700">
            <a:solidFill>
              <a:schemeClr val="tx1"/>
            </a:solidFill>
            <a:miter lim="800000"/>
            <a:headEnd/>
            <a:tailEnd/>
          </a:ln>
        </p:spPr>
        <p:txBody>
          <a:bodyPr wrap="none" lIns="92075" tIns="46038" rIns="92075" bIns="46038" anchor="ctr"/>
          <a:lstStyle>
            <a:lvl1pPr eaLnBrk="0" hangingPunct="0">
              <a:tabLst>
                <a:tab pos="120015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120015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120015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120015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120015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200150" algn="l"/>
              </a:tabLs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endParaRPr lang="en-US" altLang="en-US" b="1" smtClean="0">
              <a:solidFill>
                <a:srgbClr val="000000"/>
              </a:solidFill>
              <a:latin typeface="Courier New" panose="02070309020205020404" pitchFamily="49" charset="0"/>
            </a:endParaRPr>
          </a:p>
          <a:p>
            <a:pPr fontAlgn="base">
              <a:spcBef>
                <a:spcPct val="0"/>
              </a:spcBef>
              <a:spcAft>
                <a:spcPct val="0"/>
              </a:spcAft>
            </a:pPr>
            <a:endParaRPr lang="en-US" altLang="en-US" b="1" smtClean="0">
              <a:solidFill>
                <a:srgbClr val="000000"/>
              </a:solidFill>
              <a:latin typeface="Courier New" panose="02070309020205020404" pitchFamily="49" charset="0"/>
            </a:endParaRPr>
          </a:p>
        </p:txBody>
      </p:sp>
      <p:sp>
        <p:nvSpPr>
          <p:cNvPr id="96262" name="Rectangle 6"/>
          <p:cNvSpPr>
            <a:spLocks noChangeArrowheads="1"/>
          </p:cNvSpPr>
          <p:nvPr/>
        </p:nvSpPr>
        <p:spPr bwMode="auto">
          <a:xfrm>
            <a:off x="3830638" y="2752725"/>
            <a:ext cx="3268662" cy="561975"/>
          </a:xfrm>
          <a:prstGeom prst="rect">
            <a:avLst/>
          </a:prstGeom>
          <a:solidFill>
            <a:srgbClr val="FF5050">
              <a:alpha val="50195"/>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0488" tIns="44450" rIns="90488" bIns="4445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50000"/>
              </a:spcBef>
              <a:spcAft>
                <a:spcPct val="0"/>
              </a:spcAft>
            </a:pPr>
            <a:endParaRPr lang="en-US" altLang="en-US" sz="2400" smtClean="0">
              <a:solidFill>
                <a:srgbClr val="000000"/>
              </a:solidFill>
              <a:latin typeface="Times New Roman" panose="02020603050405020304" pitchFamily="18" charset="0"/>
            </a:endParaRPr>
          </a:p>
        </p:txBody>
      </p:sp>
      <p:sp>
        <p:nvSpPr>
          <p:cNvPr id="32774" name="Rectangle 7"/>
          <p:cNvSpPr>
            <a:spLocks noChangeArrowheads="1"/>
          </p:cNvSpPr>
          <p:nvPr/>
        </p:nvSpPr>
        <p:spPr bwMode="auto">
          <a:xfrm>
            <a:off x="922338" y="2093913"/>
            <a:ext cx="6545262" cy="1296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b="1" smtClean="0">
                <a:solidFill>
                  <a:srgbClr val="000000"/>
                </a:solidFill>
                <a:latin typeface="Courier New" panose="02070309020205020404" pitchFamily="49" charset="0"/>
              </a:rPr>
              <a:t>SELECT	</a:t>
            </a:r>
            <a:r>
              <a:rPr lang="en-US" altLang="en-US" b="1" i="1" smtClean="0">
                <a:solidFill>
                  <a:srgbClr val="000000"/>
                </a:solidFill>
                <a:latin typeface="Courier New" panose="02070309020205020404" pitchFamily="49" charset="0"/>
              </a:rPr>
              <a:t>select_list</a:t>
            </a:r>
            <a:endParaRPr lang="en-US" altLang="en-US" b="1" smtClean="0">
              <a:solidFill>
                <a:srgbClr val="000000"/>
              </a:solidFill>
              <a:latin typeface="Courier New" panose="02070309020205020404" pitchFamily="49" charset="0"/>
            </a:endParaRPr>
          </a:p>
          <a:p>
            <a:pPr fontAlgn="base">
              <a:spcBef>
                <a:spcPct val="0"/>
              </a:spcBef>
              <a:spcAft>
                <a:spcPct val="0"/>
              </a:spcAft>
            </a:pPr>
            <a:r>
              <a:rPr lang="en-US" altLang="en-US" b="1" smtClean="0">
                <a:solidFill>
                  <a:srgbClr val="000000"/>
                </a:solidFill>
                <a:latin typeface="Courier New" panose="02070309020205020404" pitchFamily="49" charset="0"/>
              </a:rPr>
              <a:t>FROM	</a:t>
            </a:r>
            <a:r>
              <a:rPr lang="en-US" altLang="en-US" b="1" i="1" smtClean="0">
                <a:solidFill>
                  <a:srgbClr val="000000"/>
                </a:solidFill>
                <a:latin typeface="Courier New" panose="02070309020205020404" pitchFamily="49" charset="0"/>
              </a:rPr>
              <a:t>table</a:t>
            </a:r>
            <a:endParaRPr lang="en-US" altLang="en-US" b="1" smtClean="0">
              <a:solidFill>
                <a:srgbClr val="000000"/>
              </a:solidFill>
              <a:latin typeface="Courier New" panose="02070309020205020404" pitchFamily="49" charset="0"/>
            </a:endParaRPr>
          </a:p>
          <a:p>
            <a:pPr fontAlgn="base">
              <a:spcBef>
                <a:spcPct val="0"/>
              </a:spcBef>
              <a:spcAft>
                <a:spcPct val="0"/>
              </a:spcAft>
            </a:pPr>
            <a:r>
              <a:rPr lang="en-US" altLang="en-US" b="1" smtClean="0">
                <a:solidFill>
                  <a:srgbClr val="000000"/>
                </a:solidFill>
                <a:latin typeface="Courier New" panose="02070309020205020404" pitchFamily="49" charset="0"/>
              </a:rPr>
              <a:t>WHERE	</a:t>
            </a:r>
            <a:r>
              <a:rPr lang="en-US" altLang="en-US" b="1" i="1" smtClean="0">
                <a:solidFill>
                  <a:srgbClr val="000000"/>
                </a:solidFill>
                <a:latin typeface="Courier New" panose="02070309020205020404" pitchFamily="49" charset="0"/>
              </a:rPr>
              <a:t>expr operator</a:t>
            </a:r>
            <a:r>
              <a:rPr lang="en-US" altLang="en-US" b="1" smtClean="0">
                <a:solidFill>
                  <a:srgbClr val="000000"/>
                </a:solidFill>
                <a:latin typeface="Courier New" panose="02070309020205020404" pitchFamily="49" charset="0"/>
              </a:rPr>
              <a:t> (SELECT	</a:t>
            </a:r>
            <a:r>
              <a:rPr lang="en-US" altLang="en-US" b="1" i="1" smtClean="0">
                <a:solidFill>
                  <a:srgbClr val="000000"/>
                </a:solidFill>
                <a:latin typeface="Courier New" panose="02070309020205020404" pitchFamily="49" charset="0"/>
              </a:rPr>
              <a:t>select_list</a:t>
            </a:r>
          </a:p>
          <a:p>
            <a:pPr fontAlgn="base">
              <a:spcBef>
                <a:spcPct val="0"/>
              </a:spcBef>
              <a:spcAft>
                <a:spcPct val="0"/>
              </a:spcAft>
            </a:pPr>
            <a:r>
              <a:rPr lang="en-US" altLang="en-US" b="1" smtClean="0">
                <a:solidFill>
                  <a:srgbClr val="000000"/>
                </a:solidFill>
                <a:latin typeface="Courier New" panose="02070309020205020404" pitchFamily="49" charset="0"/>
              </a:rPr>
              <a:t>		          FROM	</a:t>
            </a:r>
            <a:r>
              <a:rPr lang="en-US" altLang="en-US" b="1" i="1" smtClean="0">
                <a:solidFill>
                  <a:srgbClr val="000000"/>
                </a:solidFill>
                <a:latin typeface="Courier New" panose="02070309020205020404" pitchFamily="49" charset="0"/>
              </a:rPr>
              <a:t>table</a:t>
            </a:r>
            <a:r>
              <a:rPr lang="en-US" altLang="en-US" b="1" smtClean="0">
                <a:solidFill>
                  <a:srgbClr val="000000"/>
                </a:solidFill>
                <a:latin typeface="Courier New" panose="02070309020205020404" pitchFamily="49" charset="0"/>
              </a:rPr>
              <a:t>);</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6262"/>
                                        </p:tgtEl>
                                        <p:attrNameLst>
                                          <p:attrName>style.visibility</p:attrName>
                                        </p:attrNameLst>
                                      </p:cBhvr>
                                      <p:to>
                                        <p:strVal val="visible"/>
                                      </p:to>
                                    </p:set>
                                    <p:animEffect transition="in" filter="wipe(up)">
                                      <p:cBhvr>
                                        <p:cTn id="7" dur="500"/>
                                        <p:tgtEl>
                                          <p:spTgt spid="96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2" grpId="0" animBg="1"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6"/>
          <p:cNvSpPr>
            <a:spLocks noChangeArrowheads="1"/>
          </p:cNvSpPr>
          <p:nvPr/>
        </p:nvSpPr>
        <p:spPr bwMode="auto">
          <a:xfrm>
            <a:off x="922338" y="1600200"/>
            <a:ext cx="7146925" cy="180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lvl1pPr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1pPr>
            <a:lvl2pPr marL="742950" indent="-28575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2pPr>
            <a:lvl3pPr marL="1143000" indent="-22860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3pPr>
            <a:lvl4pPr marL="1600200" indent="-22860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4pPr>
            <a:lvl5pPr marL="2057400" indent="-22860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5pPr>
            <a:lvl6pPr marL="25146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6pPr>
            <a:lvl7pPr marL="29718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7pPr>
            <a:lvl8pPr marL="34290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8pPr>
            <a:lvl9pPr marL="38862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9pPr>
          </a:lstStyle>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p:txBody>
      </p:sp>
      <p:sp>
        <p:nvSpPr>
          <p:cNvPr id="33795" name="Rectangle 7"/>
          <p:cNvSpPr>
            <a:spLocks noGrp="1" noChangeArrowheads="1"/>
          </p:cNvSpPr>
          <p:nvPr>
            <p:ph type="title"/>
          </p:nvPr>
        </p:nvSpPr>
        <p:spPr>
          <a:xfrm>
            <a:off x="755576" y="0"/>
            <a:ext cx="8388424" cy="762000"/>
          </a:xfrm>
          <a:solidFill>
            <a:schemeClr val="bg1"/>
          </a:solidFill>
        </p:spPr>
        <p:txBody>
          <a:bodyPr lIns="92075" tIns="46038" rIns="92075" bIns="46038" anchor="t">
            <a:normAutofit fontScale="90000"/>
          </a:bodyPr>
          <a:lstStyle/>
          <a:p>
            <a:pPr eaLnBrk="1" hangingPunct="1"/>
            <a:r>
              <a:rPr lang="en-US" altLang="en-US" dirty="0" smtClean="0"/>
              <a:t>Subquery</a:t>
            </a:r>
          </a:p>
        </p:txBody>
      </p:sp>
      <p:sp>
        <p:nvSpPr>
          <p:cNvPr id="11" name="Can 10"/>
          <p:cNvSpPr/>
          <p:nvPr/>
        </p:nvSpPr>
        <p:spPr>
          <a:xfrm>
            <a:off x="801960" y="1654175"/>
            <a:ext cx="914400" cy="1371600"/>
          </a:xfrm>
          <a:prstGeom prst="can">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sz="1600" dirty="0">
                <a:solidFill>
                  <a:srgbClr val="FFFFFF"/>
                </a:solidFill>
              </a:rPr>
              <a:t>OUTER QUERY</a:t>
            </a:r>
          </a:p>
        </p:txBody>
      </p:sp>
      <p:sp>
        <p:nvSpPr>
          <p:cNvPr id="12" name="Rectangle 11"/>
          <p:cNvSpPr/>
          <p:nvPr/>
        </p:nvSpPr>
        <p:spPr>
          <a:xfrm>
            <a:off x="1295400" y="1828800"/>
            <a:ext cx="914400" cy="4572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cxnSp>
        <p:nvCxnSpPr>
          <p:cNvPr id="14" name="Straight Connector 13"/>
          <p:cNvCxnSpPr/>
          <p:nvPr/>
        </p:nvCxnSpPr>
        <p:spPr>
          <a:xfrm>
            <a:off x="1447800" y="1979613"/>
            <a:ext cx="5334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15" name="Can 14"/>
          <p:cNvSpPr/>
          <p:nvPr/>
        </p:nvSpPr>
        <p:spPr>
          <a:xfrm>
            <a:off x="801960" y="4092575"/>
            <a:ext cx="990600" cy="1371600"/>
          </a:xfrm>
          <a:prstGeom prst="can">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sz="1400" dirty="0">
                <a:solidFill>
                  <a:srgbClr val="FFFFFF"/>
                </a:solidFill>
              </a:rPr>
              <a:t>SUB QUERY</a:t>
            </a:r>
          </a:p>
        </p:txBody>
      </p:sp>
      <p:sp>
        <p:nvSpPr>
          <p:cNvPr id="16" name="Rectangle 15"/>
          <p:cNvSpPr/>
          <p:nvPr/>
        </p:nvSpPr>
        <p:spPr>
          <a:xfrm>
            <a:off x="1371600" y="4267200"/>
            <a:ext cx="914400" cy="457200"/>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cxnSp>
        <p:nvCxnSpPr>
          <p:cNvPr id="17" name="Straight Connector 16"/>
          <p:cNvCxnSpPr/>
          <p:nvPr/>
        </p:nvCxnSpPr>
        <p:spPr>
          <a:xfrm>
            <a:off x="1600200" y="4418013"/>
            <a:ext cx="3810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22" name="Circular Arrow 21"/>
          <p:cNvSpPr/>
          <p:nvPr/>
        </p:nvSpPr>
        <p:spPr>
          <a:xfrm rot="8698631">
            <a:off x="895350" y="1816100"/>
            <a:ext cx="1220788" cy="2514600"/>
          </a:xfrm>
          <a:prstGeom prst="circularArrow">
            <a:avLst>
              <a:gd name="adj1" fmla="val 12500"/>
              <a:gd name="adj2" fmla="val 1142319"/>
              <a:gd name="adj3" fmla="val 20457681"/>
              <a:gd name="adj4" fmla="val 17140525"/>
              <a:gd name="adj5" fmla="val 1651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000000"/>
              </a:solidFill>
            </a:endParaRPr>
          </a:p>
        </p:txBody>
      </p:sp>
      <p:cxnSp>
        <p:nvCxnSpPr>
          <p:cNvPr id="28" name="Straight Connector 27"/>
          <p:cNvCxnSpPr/>
          <p:nvPr/>
        </p:nvCxnSpPr>
        <p:spPr>
          <a:xfrm>
            <a:off x="1447800" y="2132013"/>
            <a:ext cx="5334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240360" y="4168775"/>
            <a:ext cx="4572000" cy="923925"/>
          </a:xfrm>
          <a:prstGeom prst="rect">
            <a:avLst/>
          </a:prstGeom>
          <a:solidFill>
            <a:srgbClr val="FFCC99"/>
          </a:solidFill>
        </p:spPr>
        <p:txBody>
          <a:bodyPr>
            <a:spAutoFit/>
          </a:bodyPr>
          <a:lstStyle/>
          <a:p>
            <a:pPr eaLnBrk="0" fontAlgn="base" hangingPunct="0">
              <a:spcBef>
                <a:spcPct val="0"/>
              </a:spcBef>
              <a:spcAft>
                <a:spcPct val="0"/>
              </a:spcAft>
              <a:defRPr/>
            </a:pPr>
            <a:r>
              <a:rPr lang="en-US" b="1" dirty="0">
                <a:solidFill>
                  <a:srgbClr val="000000"/>
                </a:solidFill>
                <a:latin typeface="Courier New" pitchFamily="49" charset="0"/>
                <a:cs typeface="Arial" panose="020B0604020202020204" pitchFamily="34" charset="0"/>
              </a:rPr>
              <a:t>(SELECT </a:t>
            </a:r>
            <a:r>
              <a:rPr lang="en-US" b="1" dirty="0" err="1">
                <a:solidFill>
                  <a:srgbClr val="000000"/>
                </a:solidFill>
                <a:latin typeface="Courier New" pitchFamily="49" charset="0"/>
                <a:cs typeface="Arial" panose="020B0604020202020204" pitchFamily="34" charset="0"/>
              </a:rPr>
              <a:t>sal</a:t>
            </a:r>
            <a:endParaRPr lang="en-US" b="1" dirty="0">
              <a:solidFill>
                <a:srgbClr val="000000"/>
              </a:solidFill>
              <a:latin typeface="Courier New" pitchFamily="49" charset="0"/>
              <a:cs typeface="Arial" panose="020B0604020202020204" pitchFamily="34" charset="0"/>
            </a:endParaRPr>
          </a:p>
          <a:p>
            <a:pPr eaLnBrk="0" fontAlgn="base" hangingPunct="0">
              <a:spcBef>
                <a:spcPct val="0"/>
              </a:spcBef>
              <a:spcAft>
                <a:spcPct val="0"/>
              </a:spcAft>
              <a:defRPr/>
            </a:pPr>
            <a:r>
              <a:rPr lang="en-US" b="1" dirty="0">
                <a:solidFill>
                  <a:srgbClr val="000000"/>
                </a:solidFill>
                <a:latin typeface="Courier New" pitchFamily="49" charset="0"/>
                <a:cs typeface="Arial" panose="020B0604020202020204" pitchFamily="34" charset="0"/>
              </a:rPr>
              <a:t> FROM   </a:t>
            </a:r>
            <a:r>
              <a:rPr lang="en-US" b="1" dirty="0" err="1">
                <a:solidFill>
                  <a:srgbClr val="000000"/>
                </a:solidFill>
                <a:latin typeface="Courier New" pitchFamily="49" charset="0"/>
                <a:cs typeface="Arial" panose="020B0604020202020204" pitchFamily="34" charset="0"/>
              </a:rPr>
              <a:t>emp</a:t>
            </a:r>
            <a:endParaRPr lang="en-US" b="1" dirty="0">
              <a:solidFill>
                <a:srgbClr val="000000"/>
              </a:solidFill>
              <a:latin typeface="Courier New" pitchFamily="49" charset="0"/>
              <a:cs typeface="Arial" panose="020B0604020202020204" pitchFamily="34" charset="0"/>
            </a:endParaRPr>
          </a:p>
          <a:p>
            <a:pPr eaLnBrk="0" fontAlgn="base" hangingPunct="0">
              <a:spcBef>
                <a:spcPct val="0"/>
              </a:spcBef>
              <a:spcAft>
                <a:spcPct val="0"/>
              </a:spcAft>
              <a:defRPr/>
            </a:pPr>
            <a:r>
              <a:rPr lang="en-US" b="1" dirty="0">
                <a:solidFill>
                  <a:srgbClr val="000000"/>
                </a:solidFill>
                <a:latin typeface="Courier New" pitchFamily="49" charset="0"/>
                <a:cs typeface="Arial" panose="020B0604020202020204" pitchFamily="34" charset="0"/>
              </a:rPr>
              <a:t> WHERE  </a:t>
            </a:r>
            <a:r>
              <a:rPr lang="en-US" b="1" dirty="0" err="1">
                <a:solidFill>
                  <a:srgbClr val="000000"/>
                </a:solidFill>
                <a:latin typeface="Courier New" pitchFamily="49" charset="0"/>
                <a:cs typeface="Arial" panose="020B0604020202020204" pitchFamily="34" charset="0"/>
              </a:rPr>
              <a:t>ename</a:t>
            </a:r>
            <a:r>
              <a:rPr lang="en-US" b="1" dirty="0">
                <a:solidFill>
                  <a:srgbClr val="000000"/>
                </a:solidFill>
                <a:latin typeface="Courier New" pitchFamily="49" charset="0"/>
                <a:cs typeface="Arial" panose="020B0604020202020204" pitchFamily="34" charset="0"/>
              </a:rPr>
              <a:t>=‘JONES’)</a:t>
            </a:r>
          </a:p>
        </p:txBody>
      </p:sp>
      <p:sp>
        <p:nvSpPr>
          <p:cNvPr id="32" name="Rectangle 5"/>
          <p:cNvSpPr>
            <a:spLocks noChangeArrowheads="1"/>
          </p:cNvSpPr>
          <p:nvPr/>
        </p:nvSpPr>
        <p:spPr bwMode="auto">
          <a:xfrm>
            <a:off x="2910160" y="1730375"/>
            <a:ext cx="4216400" cy="1077913"/>
          </a:xfrm>
          <a:prstGeom prst="rect">
            <a:avLst/>
          </a:prstGeom>
          <a:solidFill>
            <a:schemeClr val="accent5">
              <a:lumMod val="50000"/>
            </a:schemeClr>
          </a:solidFill>
          <a:ln w="9525">
            <a:noFill/>
            <a:miter lim="800000"/>
            <a:headEnd/>
            <a:tailEnd/>
          </a:ln>
        </p:spPr>
        <p:txBody>
          <a:bodyPr lIns="92075" tIns="46038" rIns="92075" bIns="46038">
            <a:spAutoFit/>
          </a:bodyPr>
          <a:lstStyle/>
          <a:p>
            <a:pPr eaLnBrk="0" fontAlgn="base" hangingPunct="0">
              <a:spcBef>
                <a:spcPct val="0"/>
              </a:spcBef>
              <a:spcAft>
                <a:spcPct val="0"/>
              </a:spcAft>
              <a:defRPr/>
            </a:pPr>
            <a:r>
              <a:rPr lang="en-US" b="1" dirty="0">
                <a:solidFill>
                  <a:srgbClr val="FFFFFF"/>
                </a:solidFill>
                <a:latin typeface="Courier New" pitchFamily="49" charset="0"/>
                <a:cs typeface="Arial" panose="020B0604020202020204" pitchFamily="34" charset="0"/>
              </a:rPr>
              <a:t>SELECT </a:t>
            </a:r>
            <a:r>
              <a:rPr lang="en-US" b="1" dirty="0" err="1">
                <a:solidFill>
                  <a:srgbClr val="FFFFFF"/>
                </a:solidFill>
                <a:latin typeface="Courier New" pitchFamily="49" charset="0"/>
                <a:cs typeface="Arial" panose="020B0604020202020204" pitchFamily="34" charset="0"/>
              </a:rPr>
              <a:t>ename</a:t>
            </a:r>
            <a:endParaRPr lang="en-US" b="1" dirty="0">
              <a:solidFill>
                <a:srgbClr val="FFFFFF"/>
              </a:solidFill>
              <a:latin typeface="Courier New" pitchFamily="49" charset="0"/>
              <a:cs typeface="Arial" panose="020B0604020202020204" pitchFamily="34" charset="0"/>
            </a:endParaRPr>
          </a:p>
          <a:p>
            <a:pPr eaLnBrk="0" fontAlgn="base" hangingPunct="0">
              <a:spcBef>
                <a:spcPct val="0"/>
              </a:spcBef>
              <a:spcAft>
                <a:spcPct val="0"/>
              </a:spcAft>
              <a:defRPr/>
            </a:pPr>
            <a:r>
              <a:rPr lang="en-US" b="1" dirty="0">
                <a:solidFill>
                  <a:srgbClr val="FFFFFF"/>
                </a:solidFill>
                <a:latin typeface="Courier New" pitchFamily="49" charset="0"/>
                <a:cs typeface="Arial" panose="020B0604020202020204" pitchFamily="34" charset="0"/>
              </a:rPr>
              <a:t>FROM   </a:t>
            </a:r>
            <a:r>
              <a:rPr lang="en-US" b="1" dirty="0" err="1">
                <a:solidFill>
                  <a:srgbClr val="FFFFFF"/>
                </a:solidFill>
                <a:latin typeface="Courier New" pitchFamily="49" charset="0"/>
                <a:cs typeface="Arial" panose="020B0604020202020204" pitchFamily="34" charset="0"/>
              </a:rPr>
              <a:t>emp</a:t>
            </a:r>
            <a:endParaRPr lang="en-US" b="1" dirty="0">
              <a:solidFill>
                <a:srgbClr val="FFFFFF"/>
              </a:solidFill>
              <a:latin typeface="Courier New" pitchFamily="49" charset="0"/>
              <a:cs typeface="Arial" panose="020B0604020202020204" pitchFamily="34" charset="0"/>
            </a:endParaRPr>
          </a:p>
          <a:p>
            <a:pPr eaLnBrk="0" fontAlgn="base" hangingPunct="0">
              <a:spcBef>
                <a:spcPct val="0"/>
              </a:spcBef>
              <a:spcAft>
                <a:spcPct val="0"/>
              </a:spcAft>
              <a:defRPr/>
            </a:pPr>
            <a:r>
              <a:rPr lang="en-US" b="1" dirty="0">
                <a:solidFill>
                  <a:srgbClr val="FFFFFF"/>
                </a:solidFill>
                <a:latin typeface="Courier New" pitchFamily="49" charset="0"/>
                <a:cs typeface="Arial" panose="020B0604020202020204" pitchFamily="34" charset="0"/>
              </a:rPr>
              <a:t>WHERE  </a:t>
            </a:r>
            <a:r>
              <a:rPr lang="en-US" b="1" dirty="0" err="1">
                <a:solidFill>
                  <a:srgbClr val="FFFFFF"/>
                </a:solidFill>
                <a:latin typeface="Courier New" pitchFamily="49" charset="0"/>
                <a:cs typeface="Arial" panose="020B0604020202020204" pitchFamily="34" charset="0"/>
              </a:rPr>
              <a:t>sal</a:t>
            </a:r>
            <a:r>
              <a:rPr lang="en-US" b="1" dirty="0">
                <a:solidFill>
                  <a:srgbClr val="FFFFFF"/>
                </a:solidFill>
                <a:latin typeface="Courier New" pitchFamily="49" charset="0"/>
                <a:cs typeface="Arial" panose="020B0604020202020204" pitchFamily="34" charset="0"/>
              </a:rPr>
              <a:t>   </a:t>
            </a:r>
            <a:r>
              <a:rPr lang="en-US" sz="2800" b="1" dirty="0">
                <a:solidFill>
                  <a:srgbClr val="FFFFFF"/>
                </a:solidFill>
                <a:latin typeface="Courier New" pitchFamily="49" charset="0"/>
                <a:cs typeface="Arial" panose="020B0604020202020204" pitchFamily="34" charset="0"/>
              </a:rPr>
              <a:t>&gt; </a:t>
            </a:r>
            <a:r>
              <a:rPr lang="en-US" b="1" dirty="0">
                <a:solidFill>
                  <a:srgbClr val="FFFFFF"/>
                </a:solidFill>
                <a:latin typeface="Courier New" pitchFamily="49" charset="0"/>
                <a:cs typeface="Arial" panose="020B0604020202020204" pitchFamily="34" charset="0"/>
              </a:rPr>
              <a:t>               </a:t>
            </a:r>
          </a:p>
        </p:txBody>
      </p:sp>
      <p:sp>
        <p:nvSpPr>
          <p:cNvPr id="33806" name="Rectangle 33"/>
          <p:cNvSpPr>
            <a:spLocks noChangeArrowheads="1"/>
          </p:cNvSpPr>
          <p:nvPr/>
        </p:nvSpPr>
        <p:spPr bwMode="auto">
          <a:xfrm>
            <a:off x="4410075" y="2765425"/>
            <a:ext cx="3238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b="1" smtClean="0">
                <a:solidFill>
                  <a:srgbClr val="FFFFFF"/>
                </a:solidFill>
                <a:latin typeface="Courier New" panose="02070309020205020404" pitchFamily="49" charset="0"/>
              </a:rPr>
              <a:t>&gt;</a:t>
            </a:r>
            <a:endParaRPr lang="en-US" altLang="en-US" smtClean="0">
              <a:solidFill>
                <a:srgbClr val="000000"/>
              </a:solidFill>
            </a:endParaRPr>
          </a:p>
        </p:txBody>
      </p:sp>
      <p:sp>
        <p:nvSpPr>
          <p:cNvPr id="33807" name="Rectangle 9"/>
          <p:cNvSpPr>
            <a:spLocks noChangeArrowheads="1"/>
          </p:cNvSpPr>
          <p:nvPr/>
        </p:nvSpPr>
        <p:spPr bwMode="auto">
          <a:xfrm>
            <a:off x="8004867" y="3899953"/>
            <a:ext cx="641350" cy="361950"/>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lnSpc>
                <a:spcPct val="120000"/>
              </a:lnSpc>
              <a:spcBef>
                <a:spcPct val="60000"/>
              </a:spcBef>
              <a:spcAft>
                <a:spcPct val="0"/>
              </a:spcAft>
            </a:pPr>
            <a:r>
              <a:rPr lang="en-US" altLang="en-US" sz="1600" b="1" dirty="0" smtClean="0">
                <a:solidFill>
                  <a:srgbClr val="FF5050"/>
                </a:solidFill>
              </a:rPr>
              <a:t>2975</a:t>
            </a:r>
          </a:p>
        </p:txBody>
      </p:sp>
      <p:sp>
        <p:nvSpPr>
          <p:cNvPr id="43" name="Notched Right Arrow 42"/>
          <p:cNvSpPr/>
          <p:nvPr/>
        </p:nvSpPr>
        <p:spPr>
          <a:xfrm rot="18880386">
            <a:off x="7814366" y="4514818"/>
            <a:ext cx="381000" cy="228600"/>
          </a:xfrm>
          <a:prstGeom prst="notched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44" name="Notched Right Arrow 43"/>
          <p:cNvSpPr/>
          <p:nvPr/>
        </p:nvSpPr>
        <p:spPr>
          <a:xfrm rot="12414974">
            <a:off x="6103938" y="3144838"/>
            <a:ext cx="1920875" cy="495300"/>
          </a:xfrm>
          <a:prstGeom prst="notched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33810" name="Rectangle 19"/>
          <p:cNvSpPr>
            <a:spLocks noChangeArrowheads="1"/>
          </p:cNvSpPr>
          <p:nvPr/>
        </p:nvSpPr>
        <p:spPr bwMode="auto">
          <a:xfrm>
            <a:off x="2097360" y="5334000"/>
            <a:ext cx="2133600" cy="1465263"/>
          </a:xfrm>
          <a:prstGeom prst="rect">
            <a:avLst/>
          </a:prstGeom>
          <a:solidFill>
            <a:srgbClr val="FF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mtClean="0">
                <a:solidFill>
                  <a:srgbClr val="000000"/>
                </a:solidFill>
              </a:rPr>
              <a:t>ENAME</a:t>
            </a:r>
          </a:p>
          <a:p>
            <a:pPr eaLnBrk="1" fontAlgn="base" hangingPunct="1">
              <a:spcBef>
                <a:spcPct val="0"/>
              </a:spcBef>
              <a:spcAft>
                <a:spcPct val="0"/>
              </a:spcAft>
            </a:pPr>
            <a:r>
              <a:rPr lang="en-US" altLang="en-US" smtClean="0">
                <a:solidFill>
                  <a:srgbClr val="000000"/>
                </a:solidFill>
              </a:rPr>
              <a:t>----------</a:t>
            </a:r>
          </a:p>
          <a:p>
            <a:pPr eaLnBrk="1" fontAlgn="base" hangingPunct="1">
              <a:spcBef>
                <a:spcPct val="0"/>
              </a:spcBef>
              <a:spcAft>
                <a:spcPct val="0"/>
              </a:spcAft>
            </a:pPr>
            <a:r>
              <a:rPr lang="en-US" altLang="en-US" smtClean="0">
                <a:solidFill>
                  <a:srgbClr val="000000"/>
                </a:solidFill>
              </a:rPr>
              <a:t>SCOTT</a:t>
            </a:r>
          </a:p>
          <a:p>
            <a:pPr eaLnBrk="1" fontAlgn="base" hangingPunct="1">
              <a:spcBef>
                <a:spcPct val="0"/>
              </a:spcBef>
              <a:spcAft>
                <a:spcPct val="0"/>
              </a:spcAft>
            </a:pPr>
            <a:r>
              <a:rPr lang="en-US" altLang="en-US" smtClean="0">
                <a:solidFill>
                  <a:srgbClr val="000000"/>
                </a:solidFill>
              </a:rPr>
              <a:t>KING</a:t>
            </a:r>
          </a:p>
          <a:p>
            <a:pPr eaLnBrk="1" fontAlgn="base" hangingPunct="1">
              <a:spcBef>
                <a:spcPct val="0"/>
              </a:spcBef>
              <a:spcAft>
                <a:spcPct val="0"/>
              </a:spcAft>
            </a:pPr>
            <a:r>
              <a:rPr lang="en-US" altLang="en-US" smtClean="0">
                <a:solidFill>
                  <a:srgbClr val="000000"/>
                </a:solidFill>
              </a:rPr>
              <a:t>FORD</a:t>
            </a:r>
          </a:p>
        </p:txBody>
      </p:sp>
      <p:cxnSp>
        <p:nvCxnSpPr>
          <p:cNvPr id="19" name="Straight Connector 18"/>
          <p:cNvCxnSpPr/>
          <p:nvPr/>
        </p:nvCxnSpPr>
        <p:spPr>
          <a:xfrm>
            <a:off x="1600200" y="4570413"/>
            <a:ext cx="381000" cy="1587"/>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pPr>
            <a:endParaRPr lang="en-US" altLang="en-US" sz="2400" smtClean="0">
              <a:solidFill>
                <a:srgbClr val="000000"/>
              </a:solidFill>
              <a:latin typeface="Times New Roman" panose="02020603050405020304" pitchFamily="18" charset="0"/>
            </a:endParaRPr>
          </a:p>
        </p:txBody>
      </p:sp>
      <p:sp>
        <p:nvSpPr>
          <p:cNvPr id="34819" name="Rectangle 6"/>
          <p:cNvSpPr>
            <a:spLocks noChangeArrowheads="1"/>
          </p:cNvSpPr>
          <p:nvPr/>
        </p:nvSpPr>
        <p:spPr bwMode="auto">
          <a:xfrm>
            <a:off x="922338" y="2079625"/>
            <a:ext cx="7146925" cy="180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lvl1pPr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1pPr>
            <a:lvl2pPr marL="742950" indent="-28575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2pPr>
            <a:lvl3pPr marL="1143000" indent="-22860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3pPr>
            <a:lvl4pPr marL="1600200" indent="-22860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4pPr>
            <a:lvl5pPr marL="2057400" indent="-22860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5pPr>
            <a:lvl6pPr marL="25146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6pPr>
            <a:lvl7pPr marL="29718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7pPr>
            <a:lvl8pPr marL="34290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8pPr>
            <a:lvl9pPr marL="38862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9pPr>
          </a:lstStyle>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p:txBody>
      </p:sp>
      <p:sp>
        <p:nvSpPr>
          <p:cNvPr id="13" name="TextBox 12"/>
          <p:cNvSpPr txBox="1"/>
          <p:nvPr/>
        </p:nvSpPr>
        <p:spPr>
          <a:xfrm>
            <a:off x="1054968" y="2198688"/>
            <a:ext cx="5029200" cy="3540125"/>
          </a:xfrm>
          <a:prstGeom prst="rect">
            <a:avLst/>
          </a:prstGeom>
          <a:noFill/>
          <a:ln>
            <a:solidFill>
              <a:srgbClr val="00B050"/>
            </a:solidFill>
          </a:ln>
        </p:spPr>
        <p:txBody>
          <a:bodyPr>
            <a:spAutoFit/>
          </a:bodyPr>
          <a:lstStyle/>
          <a:p>
            <a:pPr>
              <a:buFont typeface="Arial" pitchFamily="34" charset="0"/>
              <a:buChar char="•"/>
              <a:defRPr/>
            </a:pPr>
            <a:r>
              <a:rPr lang="en-US" sz="3200" i="1" dirty="0">
                <a:solidFill>
                  <a:srgbClr val="FF0000"/>
                </a:solidFill>
                <a:cs typeface="Arial" panose="020B0604020202020204" pitchFamily="34" charset="0"/>
              </a:rPr>
              <a:t>SINGLE ROW</a:t>
            </a:r>
          </a:p>
          <a:p>
            <a:pPr>
              <a:buFont typeface="Arial" pitchFamily="34" charset="0"/>
              <a:buChar char="•"/>
              <a:defRPr/>
            </a:pPr>
            <a:endParaRPr lang="en-US" sz="1600" i="1" dirty="0">
              <a:solidFill>
                <a:srgbClr val="FF0000"/>
              </a:solidFill>
              <a:cs typeface="Arial" panose="020B0604020202020204" pitchFamily="34" charset="0"/>
            </a:endParaRPr>
          </a:p>
          <a:p>
            <a:pPr>
              <a:buFont typeface="Arial" pitchFamily="34" charset="0"/>
              <a:buChar char="•"/>
              <a:defRPr/>
            </a:pPr>
            <a:r>
              <a:rPr lang="en-US" sz="3200" i="1" dirty="0">
                <a:solidFill>
                  <a:srgbClr val="468E42"/>
                </a:solidFill>
                <a:cs typeface="Arial" panose="020B0604020202020204" pitchFamily="34" charset="0"/>
              </a:rPr>
              <a:t>MULTIPLE ROW</a:t>
            </a:r>
          </a:p>
          <a:p>
            <a:pPr>
              <a:buFont typeface="Arial" pitchFamily="34" charset="0"/>
              <a:buChar char="•"/>
              <a:defRPr/>
            </a:pPr>
            <a:endParaRPr lang="en-US" sz="1600" i="1" dirty="0">
              <a:solidFill>
                <a:srgbClr val="468E42"/>
              </a:solidFill>
              <a:cs typeface="Arial" panose="020B0604020202020204" pitchFamily="34" charset="0"/>
            </a:endParaRPr>
          </a:p>
          <a:p>
            <a:pPr>
              <a:buFont typeface="Arial" pitchFamily="34" charset="0"/>
              <a:buChar char="•"/>
              <a:defRPr/>
            </a:pPr>
            <a:r>
              <a:rPr lang="en-US" sz="3200" i="1" dirty="0">
                <a:solidFill>
                  <a:srgbClr val="5319F5"/>
                </a:solidFill>
                <a:cs typeface="Arial" panose="020B0604020202020204" pitchFamily="34" charset="0"/>
              </a:rPr>
              <a:t>MULTIPLE COLUMN</a:t>
            </a:r>
          </a:p>
          <a:p>
            <a:pPr>
              <a:buFont typeface="Arial" pitchFamily="34" charset="0"/>
              <a:buChar char="•"/>
              <a:defRPr/>
            </a:pPr>
            <a:endParaRPr lang="en-US" sz="1600" i="1" dirty="0">
              <a:solidFill>
                <a:srgbClr val="5319F5"/>
              </a:solidFill>
              <a:cs typeface="Arial" panose="020B0604020202020204" pitchFamily="34" charset="0"/>
            </a:endParaRPr>
          </a:p>
          <a:p>
            <a:pPr>
              <a:buFont typeface="Arial" pitchFamily="34" charset="0"/>
              <a:buChar char="•"/>
              <a:defRPr/>
            </a:pPr>
            <a:r>
              <a:rPr lang="en-US" sz="3200" i="1" dirty="0">
                <a:solidFill>
                  <a:srgbClr val="000000">
                    <a:lumMod val="95000"/>
                    <a:lumOff val="5000"/>
                  </a:srgbClr>
                </a:solidFill>
                <a:cs typeface="Arial" panose="020B0604020202020204" pitchFamily="34" charset="0"/>
              </a:rPr>
              <a:t>NESTED </a:t>
            </a:r>
          </a:p>
          <a:p>
            <a:pPr>
              <a:buFont typeface="Arial" pitchFamily="34" charset="0"/>
              <a:buChar char="•"/>
              <a:defRPr/>
            </a:pPr>
            <a:endParaRPr lang="en-US" sz="1600" i="1" dirty="0">
              <a:solidFill>
                <a:srgbClr val="000000">
                  <a:lumMod val="95000"/>
                  <a:lumOff val="5000"/>
                </a:srgbClr>
              </a:solidFill>
              <a:cs typeface="Arial" panose="020B0604020202020204" pitchFamily="34" charset="0"/>
            </a:endParaRPr>
          </a:p>
          <a:p>
            <a:pPr>
              <a:buFont typeface="Arial" pitchFamily="34" charset="0"/>
              <a:buChar char="•"/>
              <a:defRPr/>
            </a:pPr>
            <a:r>
              <a:rPr lang="en-US" sz="3200" i="1" dirty="0">
                <a:solidFill>
                  <a:srgbClr val="CC0066"/>
                </a:solidFill>
                <a:cs typeface="Arial" panose="020B0604020202020204" pitchFamily="34" charset="0"/>
              </a:rPr>
              <a:t>CORRELATED</a:t>
            </a:r>
            <a:endParaRPr lang="en-US" sz="3200" i="1" dirty="0">
              <a:solidFill>
                <a:srgbClr val="FF00FF"/>
              </a:solidFill>
              <a:cs typeface="Arial" panose="020B0604020202020204" pitchFamily="34" charset="0"/>
            </a:endParaRPr>
          </a:p>
        </p:txBody>
      </p:sp>
      <p:sp>
        <p:nvSpPr>
          <p:cNvPr id="18" name="TextBox 17"/>
          <p:cNvSpPr txBox="1"/>
          <p:nvPr/>
        </p:nvSpPr>
        <p:spPr>
          <a:xfrm>
            <a:off x="1207368" y="1458913"/>
            <a:ext cx="2514600" cy="369887"/>
          </a:xfrm>
          <a:prstGeom prst="rect">
            <a:avLst/>
          </a:prstGeom>
          <a:solidFill>
            <a:srgbClr val="CC0099"/>
          </a:solidFill>
          <a:ln>
            <a:solidFill>
              <a:srgbClr val="CC0099"/>
            </a:solidFill>
          </a:ln>
        </p:spPr>
        <p:txBody>
          <a:bodyPr>
            <a:spAutoFit/>
          </a:bodyPr>
          <a:lstStyle/>
          <a:p>
            <a:pPr>
              <a:defRPr/>
            </a:pPr>
            <a:r>
              <a:rPr lang="en-US" i="1" dirty="0">
                <a:solidFill>
                  <a:srgbClr val="000000"/>
                </a:solidFill>
                <a:cs typeface="Arial" panose="020B0604020202020204" pitchFamily="34" charset="0"/>
              </a:rPr>
              <a:t>TYPES</a:t>
            </a:r>
          </a:p>
        </p:txBody>
      </p:sp>
      <p:sp>
        <p:nvSpPr>
          <p:cNvPr id="34822" name="Rectangle 7"/>
          <p:cNvSpPr>
            <a:spLocks noGrp="1" noChangeArrowheads="1"/>
          </p:cNvSpPr>
          <p:nvPr>
            <p:ph type="title"/>
          </p:nvPr>
        </p:nvSpPr>
        <p:spPr>
          <a:xfrm>
            <a:off x="683568" y="0"/>
            <a:ext cx="8460432" cy="762000"/>
          </a:xfrm>
          <a:solidFill>
            <a:schemeClr val="bg1"/>
          </a:solidFill>
        </p:spPr>
        <p:txBody>
          <a:bodyPr lIns="92075" tIns="46038" rIns="92075" bIns="46038" anchor="t">
            <a:normAutofit fontScale="90000"/>
          </a:bodyPr>
          <a:lstStyle/>
          <a:p>
            <a:pPr eaLnBrk="1" hangingPunct="1"/>
            <a:r>
              <a:rPr lang="en-US" altLang="en-US" dirty="0" smtClean="0"/>
              <a:t>Subquery</a:t>
            </a: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a:t>
            </a:r>
            <a:r>
              <a:rPr lang="en-US" smtClean="0"/>
              <a:t>Class Library </a:t>
            </a:r>
            <a:endParaRPr lang="en-US"/>
          </a:p>
        </p:txBody>
      </p:sp>
      <p:sp>
        <p:nvSpPr>
          <p:cNvPr id="3" name="Content Placeholder 2"/>
          <p:cNvSpPr>
            <a:spLocks noGrp="1"/>
          </p:cNvSpPr>
          <p:nvPr>
            <p:ph idx="1"/>
          </p:nvPr>
        </p:nvSpPr>
        <p:spPr>
          <a:xfrm>
            <a:off x="381000" y="1417638"/>
            <a:ext cx="8410575" cy="4376583"/>
          </a:xfrm>
        </p:spPr>
        <p:txBody>
          <a:bodyPr>
            <a:normAutofit lnSpcReduction="10000"/>
          </a:bodyPr>
          <a:lstStyle/>
          <a:p>
            <a:r>
              <a:rPr lang="en-US" dirty="0"/>
              <a:t>Set of Window's utility classes designed around providing developers pre-built code for executing common programming tasks.</a:t>
            </a:r>
          </a:p>
          <a:p>
            <a:r>
              <a:rPr lang="en-US" dirty="0"/>
              <a:t>Organized around a namespace hierarchy.</a:t>
            </a:r>
          </a:p>
          <a:p>
            <a:r>
              <a:rPr lang="en-US" dirty="0"/>
              <a:t>Classes include functionality for file I/O, printing, font management, security, data access, threading, Web services, String manipulation, messaging, Windows Forms, and the list goes on and on</a:t>
            </a:r>
            <a:r>
              <a:rPr lang="en-US" dirty="0" smtClean="0"/>
              <a:t>.</a:t>
            </a:r>
            <a:endParaRPr lang="en-US" dirty="0"/>
          </a:p>
        </p:txBody>
      </p:sp>
    </p:spTree>
    <p:extLst>
      <p:ext uri="{BB962C8B-B14F-4D97-AF65-F5344CB8AC3E}">
        <p14:creationId xmlns:p14="http://schemas.microsoft.com/office/powerpoint/2010/main" xmlns="" val="1817842267"/>
      </p:ext>
    </p:extLst>
  </p:cSld>
  <p:clrMapOvr>
    <a:masterClrMapping/>
  </p:clrMapOvr>
  <p:transition spd="slow">
    <p:wipe dir="d"/>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p:cNvSpPr>
            <a:spLocks noChangeArrowheads="1"/>
          </p:cNvSpPr>
          <p:nvPr/>
        </p:nvSpPr>
        <p:spPr bwMode="auto">
          <a:xfrm>
            <a:off x="1246882" y="1600200"/>
            <a:ext cx="7146925" cy="180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lvl1pPr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1pPr>
            <a:lvl2pPr marL="742950" indent="-28575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2pPr>
            <a:lvl3pPr marL="1143000" indent="-22860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3pPr>
            <a:lvl4pPr marL="1600200" indent="-22860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4pPr>
            <a:lvl5pPr marL="2057400" indent="-22860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5pPr>
            <a:lvl6pPr marL="25146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6pPr>
            <a:lvl7pPr marL="29718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7pPr>
            <a:lvl8pPr marL="34290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8pPr>
            <a:lvl9pPr marL="38862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9pPr>
          </a:lstStyle>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p:txBody>
      </p:sp>
      <p:sp>
        <p:nvSpPr>
          <p:cNvPr id="35843" name="Rectangle 7"/>
          <p:cNvSpPr>
            <a:spLocks noGrp="1" noChangeArrowheads="1"/>
          </p:cNvSpPr>
          <p:nvPr>
            <p:ph type="title"/>
          </p:nvPr>
        </p:nvSpPr>
        <p:spPr>
          <a:xfrm>
            <a:off x="1246882" y="0"/>
            <a:ext cx="8221662" cy="762000"/>
          </a:xfrm>
          <a:solidFill>
            <a:schemeClr val="bg1"/>
          </a:solidFill>
        </p:spPr>
        <p:txBody>
          <a:bodyPr lIns="92075" tIns="46038" rIns="92075" bIns="46038" anchor="t">
            <a:normAutofit fontScale="90000"/>
          </a:bodyPr>
          <a:lstStyle/>
          <a:p>
            <a:pPr eaLnBrk="1" hangingPunct="1"/>
            <a:r>
              <a:rPr lang="en-US" altLang="en-US" dirty="0" smtClean="0"/>
              <a:t>Subquery</a:t>
            </a:r>
          </a:p>
        </p:txBody>
      </p:sp>
      <p:sp>
        <p:nvSpPr>
          <p:cNvPr id="11" name="Can 10"/>
          <p:cNvSpPr/>
          <p:nvPr/>
        </p:nvSpPr>
        <p:spPr>
          <a:xfrm>
            <a:off x="705544" y="1654175"/>
            <a:ext cx="914400" cy="1371600"/>
          </a:xfrm>
          <a:prstGeom prst="can">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sz="1600" dirty="0">
                <a:solidFill>
                  <a:srgbClr val="FFFFFF"/>
                </a:solidFill>
              </a:rPr>
              <a:t>OUTER QUERY</a:t>
            </a:r>
          </a:p>
        </p:txBody>
      </p:sp>
      <p:sp>
        <p:nvSpPr>
          <p:cNvPr id="12" name="Rectangle 11"/>
          <p:cNvSpPr/>
          <p:nvPr/>
        </p:nvSpPr>
        <p:spPr>
          <a:xfrm>
            <a:off x="1619944" y="1828800"/>
            <a:ext cx="914400" cy="4572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cxnSp>
        <p:nvCxnSpPr>
          <p:cNvPr id="14" name="Straight Connector 13"/>
          <p:cNvCxnSpPr/>
          <p:nvPr/>
        </p:nvCxnSpPr>
        <p:spPr>
          <a:xfrm>
            <a:off x="1772344" y="1979613"/>
            <a:ext cx="5334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15" name="Can 14"/>
          <p:cNvSpPr/>
          <p:nvPr/>
        </p:nvSpPr>
        <p:spPr>
          <a:xfrm>
            <a:off x="705544" y="4092575"/>
            <a:ext cx="990600" cy="1371600"/>
          </a:xfrm>
          <a:prstGeom prst="can">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sz="1400" dirty="0">
                <a:solidFill>
                  <a:srgbClr val="FFFFFF"/>
                </a:solidFill>
              </a:rPr>
              <a:t>SUB QUERY</a:t>
            </a:r>
          </a:p>
        </p:txBody>
      </p:sp>
      <p:sp>
        <p:nvSpPr>
          <p:cNvPr id="16" name="Rectangle 15"/>
          <p:cNvSpPr/>
          <p:nvPr/>
        </p:nvSpPr>
        <p:spPr>
          <a:xfrm>
            <a:off x="1696144" y="4267200"/>
            <a:ext cx="914400" cy="457200"/>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cxnSp>
        <p:nvCxnSpPr>
          <p:cNvPr id="17" name="Straight Connector 16"/>
          <p:cNvCxnSpPr/>
          <p:nvPr/>
        </p:nvCxnSpPr>
        <p:spPr>
          <a:xfrm>
            <a:off x="1924744" y="4418013"/>
            <a:ext cx="3810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22" name="Circular Arrow 21"/>
          <p:cNvSpPr/>
          <p:nvPr/>
        </p:nvSpPr>
        <p:spPr>
          <a:xfrm rot="8698631">
            <a:off x="1219894" y="1816100"/>
            <a:ext cx="1220788" cy="2514600"/>
          </a:xfrm>
          <a:prstGeom prst="circularArrow">
            <a:avLst>
              <a:gd name="adj1" fmla="val 12500"/>
              <a:gd name="adj2" fmla="val 1142319"/>
              <a:gd name="adj3" fmla="val 20457681"/>
              <a:gd name="adj4" fmla="val 17140525"/>
              <a:gd name="adj5" fmla="val 1651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000000"/>
              </a:solidFill>
            </a:endParaRPr>
          </a:p>
        </p:txBody>
      </p:sp>
      <p:cxnSp>
        <p:nvCxnSpPr>
          <p:cNvPr id="28" name="Straight Connector 27"/>
          <p:cNvCxnSpPr/>
          <p:nvPr/>
        </p:nvCxnSpPr>
        <p:spPr>
          <a:xfrm>
            <a:off x="1772344" y="2132013"/>
            <a:ext cx="5334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143944" y="4168775"/>
            <a:ext cx="4876800" cy="923925"/>
          </a:xfrm>
          <a:prstGeom prst="rect">
            <a:avLst/>
          </a:prstGeom>
          <a:solidFill>
            <a:srgbClr val="FFCC99"/>
          </a:solidFill>
        </p:spPr>
        <p:txBody>
          <a:bodyPr>
            <a:spAutoFit/>
          </a:bodyPr>
          <a:lstStyle/>
          <a:p>
            <a:pPr eaLnBrk="0" fontAlgn="base" hangingPunct="0">
              <a:spcBef>
                <a:spcPct val="0"/>
              </a:spcBef>
              <a:spcAft>
                <a:spcPct val="0"/>
              </a:spcAft>
              <a:defRPr/>
            </a:pPr>
            <a:r>
              <a:rPr lang="en-US" b="1" dirty="0">
                <a:solidFill>
                  <a:srgbClr val="000000"/>
                </a:solidFill>
                <a:latin typeface="Courier New" pitchFamily="49" charset="0"/>
                <a:cs typeface="Arial" panose="020B0604020202020204" pitchFamily="34" charset="0"/>
              </a:rPr>
              <a:t>(SELECT </a:t>
            </a:r>
            <a:r>
              <a:rPr lang="en-US" b="1" dirty="0" err="1">
                <a:solidFill>
                  <a:srgbClr val="000000"/>
                </a:solidFill>
                <a:latin typeface="Courier New" pitchFamily="49" charset="0"/>
                <a:cs typeface="Arial" panose="020B0604020202020204" pitchFamily="34" charset="0"/>
              </a:rPr>
              <a:t>sal</a:t>
            </a:r>
            <a:endParaRPr lang="en-US" b="1" dirty="0">
              <a:solidFill>
                <a:srgbClr val="000000"/>
              </a:solidFill>
              <a:latin typeface="Courier New" pitchFamily="49" charset="0"/>
              <a:cs typeface="Arial" panose="020B0604020202020204" pitchFamily="34" charset="0"/>
            </a:endParaRPr>
          </a:p>
          <a:p>
            <a:pPr eaLnBrk="0" fontAlgn="base" hangingPunct="0">
              <a:spcBef>
                <a:spcPct val="0"/>
              </a:spcBef>
              <a:spcAft>
                <a:spcPct val="0"/>
              </a:spcAft>
              <a:defRPr/>
            </a:pPr>
            <a:r>
              <a:rPr lang="en-US" b="1" dirty="0">
                <a:solidFill>
                  <a:srgbClr val="000000"/>
                </a:solidFill>
                <a:latin typeface="Courier New" pitchFamily="49" charset="0"/>
                <a:cs typeface="Arial" panose="020B0604020202020204" pitchFamily="34" charset="0"/>
              </a:rPr>
              <a:t> FROM   </a:t>
            </a:r>
            <a:r>
              <a:rPr lang="en-US" b="1" dirty="0" err="1">
                <a:solidFill>
                  <a:srgbClr val="000000"/>
                </a:solidFill>
                <a:latin typeface="Courier New" pitchFamily="49" charset="0"/>
                <a:cs typeface="Arial" panose="020B0604020202020204" pitchFamily="34" charset="0"/>
              </a:rPr>
              <a:t>emp</a:t>
            </a:r>
            <a:endParaRPr lang="en-US" b="1" dirty="0">
              <a:solidFill>
                <a:srgbClr val="000000"/>
              </a:solidFill>
              <a:latin typeface="Courier New" pitchFamily="49" charset="0"/>
              <a:cs typeface="Arial" panose="020B0604020202020204" pitchFamily="34" charset="0"/>
            </a:endParaRPr>
          </a:p>
          <a:p>
            <a:pPr eaLnBrk="0" fontAlgn="base" hangingPunct="0">
              <a:spcBef>
                <a:spcPct val="0"/>
              </a:spcBef>
              <a:spcAft>
                <a:spcPct val="0"/>
              </a:spcAft>
              <a:defRPr/>
            </a:pPr>
            <a:r>
              <a:rPr lang="en-US" b="1" dirty="0">
                <a:solidFill>
                  <a:srgbClr val="000000"/>
                </a:solidFill>
                <a:latin typeface="Courier New" pitchFamily="49" charset="0"/>
                <a:cs typeface="Arial" panose="020B0604020202020204" pitchFamily="34" charset="0"/>
              </a:rPr>
              <a:t> WHERE  </a:t>
            </a:r>
            <a:r>
              <a:rPr lang="en-US" b="1" dirty="0" err="1">
                <a:solidFill>
                  <a:srgbClr val="000000"/>
                </a:solidFill>
                <a:latin typeface="Courier New" pitchFamily="49" charset="0"/>
                <a:cs typeface="Arial" panose="020B0604020202020204" pitchFamily="34" charset="0"/>
              </a:rPr>
              <a:t>ename</a:t>
            </a:r>
            <a:r>
              <a:rPr lang="en-US" b="1" dirty="0">
                <a:solidFill>
                  <a:srgbClr val="000000"/>
                </a:solidFill>
                <a:latin typeface="Courier New" pitchFamily="49" charset="0"/>
                <a:cs typeface="Arial" panose="020B0604020202020204" pitchFamily="34" charset="0"/>
              </a:rPr>
              <a:t> in(‘FORD’,’MARTIN’)</a:t>
            </a:r>
          </a:p>
        </p:txBody>
      </p:sp>
      <p:sp>
        <p:nvSpPr>
          <p:cNvPr id="32" name="Rectangle 5"/>
          <p:cNvSpPr>
            <a:spLocks noChangeArrowheads="1"/>
          </p:cNvSpPr>
          <p:nvPr/>
        </p:nvSpPr>
        <p:spPr bwMode="auto">
          <a:xfrm>
            <a:off x="2813744" y="1730375"/>
            <a:ext cx="4216400" cy="1077913"/>
          </a:xfrm>
          <a:prstGeom prst="rect">
            <a:avLst/>
          </a:prstGeom>
          <a:solidFill>
            <a:schemeClr val="accent5">
              <a:lumMod val="50000"/>
            </a:schemeClr>
          </a:solidFill>
          <a:ln w="9525">
            <a:noFill/>
            <a:miter lim="800000"/>
            <a:headEnd/>
            <a:tailEnd/>
          </a:ln>
        </p:spPr>
        <p:txBody>
          <a:bodyPr lIns="92075" tIns="46038" rIns="92075" bIns="46038">
            <a:spAutoFit/>
          </a:bodyPr>
          <a:lstStyle/>
          <a:p>
            <a:pPr eaLnBrk="0" fontAlgn="base" hangingPunct="0">
              <a:spcBef>
                <a:spcPct val="0"/>
              </a:spcBef>
              <a:spcAft>
                <a:spcPct val="0"/>
              </a:spcAft>
              <a:defRPr/>
            </a:pPr>
            <a:r>
              <a:rPr lang="en-US" b="1" dirty="0">
                <a:solidFill>
                  <a:srgbClr val="FFFFFF"/>
                </a:solidFill>
                <a:latin typeface="Courier New" pitchFamily="49" charset="0"/>
                <a:cs typeface="Arial" panose="020B0604020202020204" pitchFamily="34" charset="0"/>
              </a:rPr>
              <a:t>SELECT </a:t>
            </a:r>
            <a:r>
              <a:rPr lang="en-US" b="1" dirty="0" err="1">
                <a:solidFill>
                  <a:srgbClr val="FFFFFF"/>
                </a:solidFill>
                <a:latin typeface="Courier New" pitchFamily="49" charset="0"/>
                <a:cs typeface="Arial" panose="020B0604020202020204" pitchFamily="34" charset="0"/>
              </a:rPr>
              <a:t>ename,sal</a:t>
            </a:r>
            <a:endParaRPr lang="en-US" b="1" dirty="0">
              <a:solidFill>
                <a:srgbClr val="FFFFFF"/>
              </a:solidFill>
              <a:latin typeface="Courier New" pitchFamily="49" charset="0"/>
              <a:cs typeface="Arial" panose="020B0604020202020204" pitchFamily="34" charset="0"/>
            </a:endParaRPr>
          </a:p>
          <a:p>
            <a:pPr eaLnBrk="0" fontAlgn="base" hangingPunct="0">
              <a:spcBef>
                <a:spcPct val="0"/>
              </a:spcBef>
              <a:spcAft>
                <a:spcPct val="0"/>
              </a:spcAft>
              <a:defRPr/>
            </a:pPr>
            <a:r>
              <a:rPr lang="en-US" b="1" dirty="0">
                <a:solidFill>
                  <a:srgbClr val="FFFFFF"/>
                </a:solidFill>
                <a:latin typeface="Courier New" pitchFamily="49" charset="0"/>
                <a:cs typeface="Arial" panose="020B0604020202020204" pitchFamily="34" charset="0"/>
              </a:rPr>
              <a:t>FROM   </a:t>
            </a:r>
            <a:r>
              <a:rPr lang="en-US" b="1" dirty="0" err="1">
                <a:solidFill>
                  <a:srgbClr val="FFFFFF"/>
                </a:solidFill>
                <a:latin typeface="Courier New" pitchFamily="49" charset="0"/>
                <a:cs typeface="Arial" panose="020B0604020202020204" pitchFamily="34" charset="0"/>
              </a:rPr>
              <a:t>emp</a:t>
            </a:r>
            <a:endParaRPr lang="en-US" b="1" dirty="0">
              <a:solidFill>
                <a:srgbClr val="FFFFFF"/>
              </a:solidFill>
              <a:latin typeface="Courier New" pitchFamily="49" charset="0"/>
              <a:cs typeface="Arial" panose="020B0604020202020204" pitchFamily="34" charset="0"/>
            </a:endParaRPr>
          </a:p>
          <a:p>
            <a:pPr eaLnBrk="0" fontAlgn="base" hangingPunct="0">
              <a:spcBef>
                <a:spcPct val="0"/>
              </a:spcBef>
              <a:spcAft>
                <a:spcPct val="0"/>
              </a:spcAft>
              <a:defRPr/>
            </a:pPr>
            <a:r>
              <a:rPr lang="en-US" b="1" dirty="0">
                <a:solidFill>
                  <a:srgbClr val="FFFFFF"/>
                </a:solidFill>
                <a:latin typeface="Courier New" pitchFamily="49" charset="0"/>
                <a:cs typeface="Arial" panose="020B0604020202020204" pitchFamily="34" charset="0"/>
              </a:rPr>
              <a:t>WHERE  </a:t>
            </a:r>
            <a:r>
              <a:rPr lang="en-US" b="1" dirty="0" err="1">
                <a:solidFill>
                  <a:srgbClr val="FFFFFF"/>
                </a:solidFill>
                <a:latin typeface="Courier New" pitchFamily="49" charset="0"/>
                <a:cs typeface="Arial" panose="020B0604020202020204" pitchFamily="34" charset="0"/>
              </a:rPr>
              <a:t>sal</a:t>
            </a:r>
            <a:r>
              <a:rPr lang="en-US" b="1" dirty="0">
                <a:solidFill>
                  <a:srgbClr val="FFFFFF"/>
                </a:solidFill>
                <a:latin typeface="Courier New" pitchFamily="49" charset="0"/>
                <a:cs typeface="Arial" panose="020B0604020202020204" pitchFamily="34" charset="0"/>
              </a:rPr>
              <a:t>   </a:t>
            </a:r>
            <a:r>
              <a:rPr lang="en-US" sz="2800" b="1" dirty="0">
                <a:solidFill>
                  <a:srgbClr val="FFFFFF"/>
                </a:solidFill>
                <a:latin typeface="Courier New" pitchFamily="49" charset="0"/>
                <a:cs typeface="Arial" panose="020B0604020202020204" pitchFamily="34" charset="0"/>
              </a:rPr>
              <a:t>IN</a:t>
            </a:r>
            <a:r>
              <a:rPr lang="en-US" b="1" dirty="0">
                <a:solidFill>
                  <a:srgbClr val="FFFFFF"/>
                </a:solidFill>
                <a:latin typeface="Courier New" pitchFamily="49" charset="0"/>
                <a:cs typeface="Arial" panose="020B0604020202020204" pitchFamily="34" charset="0"/>
              </a:rPr>
              <a:t>               </a:t>
            </a:r>
          </a:p>
        </p:txBody>
      </p:sp>
      <p:sp>
        <p:nvSpPr>
          <p:cNvPr id="35854" name="Rectangle 33"/>
          <p:cNvSpPr>
            <a:spLocks noChangeArrowheads="1"/>
          </p:cNvSpPr>
          <p:nvPr/>
        </p:nvSpPr>
        <p:spPr bwMode="auto">
          <a:xfrm>
            <a:off x="4734619" y="2765425"/>
            <a:ext cx="3238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b="1" smtClean="0">
                <a:solidFill>
                  <a:srgbClr val="FFFFFF"/>
                </a:solidFill>
                <a:latin typeface="Courier New" panose="02070309020205020404" pitchFamily="49" charset="0"/>
              </a:rPr>
              <a:t>&gt;</a:t>
            </a:r>
            <a:endParaRPr lang="en-US" altLang="en-US" smtClean="0">
              <a:solidFill>
                <a:srgbClr val="000000"/>
              </a:solidFill>
            </a:endParaRPr>
          </a:p>
        </p:txBody>
      </p:sp>
      <p:sp>
        <p:nvSpPr>
          <p:cNvPr id="35855" name="Rectangle 9"/>
          <p:cNvSpPr>
            <a:spLocks noChangeArrowheads="1"/>
          </p:cNvSpPr>
          <p:nvPr/>
        </p:nvSpPr>
        <p:spPr bwMode="auto">
          <a:xfrm>
            <a:off x="8141394" y="4016375"/>
            <a:ext cx="1154113" cy="361950"/>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lnSpc>
                <a:spcPct val="120000"/>
              </a:lnSpc>
              <a:spcBef>
                <a:spcPct val="60000"/>
              </a:spcBef>
              <a:spcAft>
                <a:spcPct val="0"/>
              </a:spcAft>
            </a:pPr>
            <a:r>
              <a:rPr lang="en-US" altLang="en-US" sz="1600" b="1" smtClean="0">
                <a:solidFill>
                  <a:srgbClr val="FF5050"/>
                </a:solidFill>
              </a:rPr>
              <a:t>3000,1250</a:t>
            </a:r>
          </a:p>
        </p:txBody>
      </p:sp>
      <p:sp>
        <p:nvSpPr>
          <p:cNvPr id="43" name="Notched Right Arrow 42"/>
          <p:cNvSpPr/>
          <p:nvPr/>
        </p:nvSpPr>
        <p:spPr>
          <a:xfrm rot="18880386">
            <a:off x="8147744" y="4473575"/>
            <a:ext cx="381000" cy="228600"/>
          </a:xfrm>
          <a:prstGeom prst="notched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44" name="Notched Right Arrow 43"/>
          <p:cNvSpPr/>
          <p:nvPr/>
        </p:nvSpPr>
        <p:spPr>
          <a:xfrm rot="12414974">
            <a:off x="6428482" y="3144838"/>
            <a:ext cx="1920875" cy="495300"/>
          </a:xfrm>
          <a:prstGeom prst="notched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35858" name="Rectangle 19"/>
          <p:cNvSpPr>
            <a:spLocks noChangeArrowheads="1"/>
          </p:cNvSpPr>
          <p:nvPr/>
        </p:nvSpPr>
        <p:spPr bwMode="auto">
          <a:xfrm>
            <a:off x="2000944" y="5334000"/>
            <a:ext cx="2133600" cy="1200150"/>
          </a:xfrm>
          <a:prstGeom prst="rect">
            <a:avLst/>
          </a:prstGeom>
          <a:solidFill>
            <a:srgbClr val="FF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mtClean="0">
                <a:solidFill>
                  <a:srgbClr val="000000"/>
                </a:solidFill>
              </a:rPr>
              <a:t>ENAME       SAL</a:t>
            </a:r>
          </a:p>
          <a:p>
            <a:pPr eaLnBrk="1" fontAlgn="base" hangingPunct="1">
              <a:spcBef>
                <a:spcPct val="0"/>
              </a:spcBef>
              <a:spcAft>
                <a:spcPct val="0"/>
              </a:spcAft>
            </a:pPr>
            <a:r>
              <a:rPr lang="en-US" altLang="en-US" smtClean="0">
                <a:solidFill>
                  <a:srgbClr val="000000"/>
                </a:solidFill>
              </a:rPr>
              <a:t>----------       -------</a:t>
            </a:r>
          </a:p>
          <a:p>
            <a:pPr eaLnBrk="1" fontAlgn="base" hangingPunct="1">
              <a:spcBef>
                <a:spcPct val="0"/>
              </a:spcBef>
              <a:spcAft>
                <a:spcPct val="0"/>
              </a:spcAft>
            </a:pPr>
            <a:r>
              <a:rPr lang="en-US" altLang="en-US" smtClean="0">
                <a:solidFill>
                  <a:srgbClr val="000000"/>
                </a:solidFill>
              </a:rPr>
              <a:t>SCOTT        3000</a:t>
            </a:r>
          </a:p>
          <a:p>
            <a:pPr eaLnBrk="1" fontAlgn="base" hangingPunct="1">
              <a:spcBef>
                <a:spcPct val="0"/>
              </a:spcBef>
              <a:spcAft>
                <a:spcPct val="0"/>
              </a:spcAft>
            </a:pPr>
            <a:r>
              <a:rPr lang="en-US" altLang="en-US" smtClean="0">
                <a:solidFill>
                  <a:srgbClr val="000000"/>
                </a:solidFill>
              </a:rPr>
              <a:t>WARD         1250</a:t>
            </a:r>
          </a:p>
        </p:txBody>
      </p:sp>
      <p:cxnSp>
        <p:nvCxnSpPr>
          <p:cNvPr id="19" name="Straight Connector 18"/>
          <p:cNvCxnSpPr/>
          <p:nvPr/>
        </p:nvCxnSpPr>
        <p:spPr>
          <a:xfrm>
            <a:off x="1924744" y="4570413"/>
            <a:ext cx="3810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81744" y="1066800"/>
            <a:ext cx="3581400" cy="523875"/>
          </a:xfrm>
          <a:prstGeom prst="rect">
            <a:avLst/>
          </a:prstGeom>
          <a:solidFill>
            <a:srgbClr val="92D050"/>
          </a:solidFill>
          <a:ln>
            <a:solidFill>
              <a:srgbClr val="CC0099"/>
            </a:solidFill>
          </a:ln>
        </p:spPr>
        <p:txBody>
          <a:bodyPr>
            <a:spAutoFit/>
          </a:bodyPr>
          <a:lstStyle/>
          <a:p>
            <a:pPr>
              <a:defRPr/>
            </a:pPr>
            <a:r>
              <a:rPr lang="en-US" i="1" dirty="0">
                <a:solidFill>
                  <a:srgbClr val="000000"/>
                </a:solidFill>
                <a:cs typeface="Arial" panose="020B0604020202020204" pitchFamily="34" charset="0"/>
              </a:rPr>
              <a:t>Multiple row </a:t>
            </a:r>
            <a:r>
              <a:rPr lang="en-US" i="1" dirty="0" err="1">
                <a:solidFill>
                  <a:srgbClr val="000000"/>
                </a:solidFill>
                <a:cs typeface="Arial" panose="020B0604020202020204" pitchFamily="34" charset="0"/>
              </a:rPr>
              <a:t>subquery</a:t>
            </a:r>
            <a:r>
              <a:rPr lang="en-US" i="1" dirty="0">
                <a:solidFill>
                  <a:srgbClr val="000000"/>
                </a:solidFill>
                <a:cs typeface="Arial" panose="020B0604020202020204" pitchFamily="34" charset="0"/>
              </a:rPr>
              <a:t> using </a:t>
            </a:r>
            <a:r>
              <a:rPr lang="en-US" sz="2800" i="1" dirty="0">
                <a:solidFill>
                  <a:srgbClr val="FFFFFF"/>
                </a:solidFill>
                <a:cs typeface="Arial" panose="020B0604020202020204" pitchFamily="34" charset="0"/>
              </a:rPr>
              <a:t>IN</a:t>
            </a:r>
          </a:p>
        </p:txBody>
      </p:sp>
    </p:spTree>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6"/>
          <p:cNvSpPr>
            <a:spLocks noChangeArrowheads="1"/>
          </p:cNvSpPr>
          <p:nvPr/>
        </p:nvSpPr>
        <p:spPr bwMode="auto">
          <a:xfrm>
            <a:off x="1318890" y="1600200"/>
            <a:ext cx="7146925" cy="180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lvl1pPr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1pPr>
            <a:lvl2pPr marL="742950" indent="-28575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2pPr>
            <a:lvl3pPr marL="1143000" indent="-22860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3pPr>
            <a:lvl4pPr marL="1600200" indent="-22860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4pPr>
            <a:lvl5pPr marL="2057400" indent="-22860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5pPr>
            <a:lvl6pPr marL="25146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6pPr>
            <a:lvl7pPr marL="29718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7pPr>
            <a:lvl8pPr marL="34290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8pPr>
            <a:lvl9pPr marL="38862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9pPr>
          </a:lstStyle>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p:txBody>
      </p:sp>
      <p:sp>
        <p:nvSpPr>
          <p:cNvPr id="36867" name="Rectangle 7"/>
          <p:cNvSpPr>
            <a:spLocks noGrp="1" noChangeArrowheads="1"/>
          </p:cNvSpPr>
          <p:nvPr>
            <p:ph type="title"/>
          </p:nvPr>
        </p:nvSpPr>
        <p:spPr>
          <a:xfrm>
            <a:off x="1080120" y="0"/>
            <a:ext cx="6801495" cy="762000"/>
          </a:xfrm>
          <a:solidFill>
            <a:schemeClr val="bg1"/>
          </a:solidFill>
        </p:spPr>
        <p:txBody>
          <a:bodyPr lIns="92075" tIns="46038" rIns="92075" bIns="46038" anchor="t">
            <a:normAutofit fontScale="90000"/>
          </a:bodyPr>
          <a:lstStyle/>
          <a:p>
            <a:pPr eaLnBrk="1" hangingPunct="1"/>
            <a:r>
              <a:rPr lang="en-US" altLang="en-US" dirty="0" smtClean="0">
                <a:solidFill>
                  <a:schemeClr val="bg1"/>
                </a:solidFill>
              </a:rPr>
              <a:t>        </a:t>
            </a:r>
            <a:r>
              <a:rPr lang="en-US" altLang="en-US" dirty="0" smtClean="0"/>
              <a:t>Subquery</a:t>
            </a:r>
          </a:p>
        </p:txBody>
      </p:sp>
      <p:sp>
        <p:nvSpPr>
          <p:cNvPr id="11" name="Can 10"/>
          <p:cNvSpPr/>
          <p:nvPr/>
        </p:nvSpPr>
        <p:spPr>
          <a:xfrm>
            <a:off x="777552" y="1654175"/>
            <a:ext cx="914400" cy="1371600"/>
          </a:xfrm>
          <a:prstGeom prst="can">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sz="1600" dirty="0">
                <a:solidFill>
                  <a:srgbClr val="FFFFFF"/>
                </a:solidFill>
              </a:rPr>
              <a:t>OUTER QUERY</a:t>
            </a:r>
          </a:p>
        </p:txBody>
      </p:sp>
      <p:sp>
        <p:nvSpPr>
          <p:cNvPr id="12" name="Rectangle 11"/>
          <p:cNvSpPr/>
          <p:nvPr/>
        </p:nvSpPr>
        <p:spPr>
          <a:xfrm>
            <a:off x="1691952" y="1828800"/>
            <a:ext cx="914400" cy="4572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cxnSp>
        <p:nvCxnSpPr>
          <p:cNvPr id="14" name="Straight Connector 13"/>
          <p:cNvCxnSpPr/>
          <p:nvPr/>
        </p:nvCxnSpPr>
        <p:spPr>
          <a:xfrm>
            <a:off x="1844352" y="1979613"/>
            <a:ext cx="5334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15" name="Can 14"/>
          <p:cNvSpPr/>
          <p:nvPr/>
        </p:nvSpPr>
        <p:spPr>
          <a:xfrm>
            <a:off x="777552" y="3886200"/>
            <a:ext cx="990600" cy="1143000"/>
          </a:xfrm>
          <a:prstGeom prst="can">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sz="1400" dirty="0">
                <a:solidFill>
                  <a:srgbClr val="FFFFFF"/>
                </a:solidFill>
              </a:rPr>
              <a:t>SUB QUERY</a:t>
            </a:r>
          </a:p>
        </p:txBody>
      </p:sp>
      <p:sp>
        <p:nvSpPr>
          <p:cNvPr id="16" name="Rectangle 15"/>
          <p:cNvSpPr/>
          <p:nvPr/>
        </p:nvSpPr>
        <p:spPr>
          <a:xfrm>
            <a:off x="1768152" y="3962400"/>
            <a:ext cx="914400" cy="457200"/>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cxnSp>
        <p:nvCxnSpPr>
          <p:cNvPr id="17" name="Straight Connector 16"/>
          <p:cNvCxnSpPr/>
          <p:nvPr/>
        </p:nvCxnSpPr>
        <p:spPr>
          <a:xfrm>
            <a:off x="1996752" y="4418013"/>
            <a:ext cx="3810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22" name="Circular Arrow 21"/>
          <p:cNvSpPr/>
          <p:nvPr/>
        </p:nvSpPr>
        <p:spPr>
          <a:xfrm rot="8698631">
            <a:off x="1291902" y="1493838"/>
            <a:ext cx="1220788" cy="2514600"/>
          </a:xfrm>
          <a:prstGeom prst="circularArrow">
            <a:avLst>
              <a:gd name="adj1" fmla="val 12500"/>
              <a:gd name="adj2" fmla="val 1142319"/>
              <a:gd name="adj3" fmla="val 20457681"/>
              <a:gd name="adj4" fmla="val 17140525"/>
              <a:gd name="adj5" fmla="val 1651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000000"/>
              </a:solidFill>
            </a:endParaRPr>
          </a:p>
        </p:txBody>
      </p:sp>
      <p:cxnSp>
        <p:nvCxnSpPr>
          <p:cNvPr id="28" name="Straight Connector 27"/>
          <p:cNvCxnSpPr/>
          <p:nvPr/>
        </p:nvCxnSpPr>
        <p:spPr>
          <a:xfrm>
            <a:off x="1844352" y="2132013"/>
            <a:ext cx="5334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309615" y="3733800"/>
            <a:ext cx="4572000" cy="1200150"/>
          </a:xfrm>
          <a:prstGeom prst="rect">
            <a:avLst/>
          </a:prstGeom>
          <a:solidFill>
            <a:srgbClr val="FFCC99"/>
          </a:solidFill>
        </p:spPr>
        <p:txBody>
          <a:bodyPr>
            <a:spAutoFit/>
          </a:bodyPr>
          <a:lstStyle/>
          <a:p>
            <a:pPr eaLnBrk="0" fontAlgn="base" hangingPunct="0">
              <a:spcBef>
                <a:spcPct val="0"/>
              </a:spcBef>
              <a:spcAft>
                <a:spcPct val="0"/>
              </a:spcAft>
              <a:defRPr/>
            </a:pPr>
            <a:r>
              <a:rPr lang="en-US" b="1" dirty="0">
                <a:solidFill>
                  <a:srgbClr val="000000"/>
                </a:solidFill>
                <a:latin typeface="Courier New" pitchFamily="49" charset="0"/>
                <a:cs typeface="Arial" panose="020B0604020202020204" pitchFamily="34" charset="0"/>
              </a:rPr>
              <a:t>(SELECT </a:t>
            </a:r>
            <a:r>
              <a:rPr lang="en-US" b="1" dirty="0" err="1">
                <a:solidFill>
                  <a:srgbClr val="000000"/>
                </a:solidFill>
                <a:latin typeface="Courier New" pitchFamily="49" charset="0"/>
                <a:cs typeface="Arial" panose="020B0604020202020204" pitchFamily="34" charset="0"/>
              </a:rPr>
              <a:t>sal</a:t>
            </a:r>
            <a:endParaRPr lang="en-US" b="1" dirty="0">
              <a:solidFill>
                <a:srgbClr val="000000"/>
              </a:solidFill>
              <a:latin typeface="Courier New" pitchFamily="49" charset="0"/>
              <a:cs typeface="Arial" panose="020B0604020202020204" pitchFamily="34" charset="0"/>
            </a:endParaRPr>
          </a:p>
          <a:p>
            <a:pPr eaLnBrk="0" fontAlgn="base" hangingPunct="0">
              <a:spcBef>
                <a:spcPct val="0"/>
              </a:spcBef>
              <a:spcAft>
                <a:spcPct val="0"/>
              </a:spcAft>
              <a:defRPr/>
            </a:pPr>
            <a:r>
              <a:rPr lang="en-US" b="1" dirty="0">
                <a:solidFill>
                  <a:srgbClr val="000000"/>
                </a:solidFill>
                <a:latin typeface="Courier New" pitchFamily="49" charset="0"/>
                <a:cs typeface="Arial" panose="020B0604020202020204" pitchFamily="34" charset="0"/>
              </a:rPr>
              <a:t> FROM   </a:t>
            </a:r>
            <a:r>
              <a:rPr lang="en-US" b="1" dirty="0" err="1">
                <a:solidFill>
                  <a:srgbClr val="000000"/>
                </a:solidFill>
                <a:latin typeface="Courier New" pitchFamily="49" charset="0"/>
                <a:cs typeface="Arial" panose="020B0604020202020204" pitchFamily="34" charset="0"/>
              </a:rPr>
              <a:t>emp</a:t>
            </a:r>
            <a:endParaRPr lang="en-US" b="1" dirty="0">
              <a:solidFill>
                <a:srgbClr val="000000"/>
              </a:solidFill>
              <a:latin typeface="Courier New" pitchFamily="49" charset="0"/>
              <a:cs typeface="Arial" panose="020B0604020202020204" pitchFamily="34" charset="0"/>
            </a:endParaRPr>
          </a:p>
          <a:p>
            <a:pPr eaLnBrk="0" fontAlgn="base" hangingPunct="0">
              <a:spcBef>
                <a:spcPct val="0"/>
              </a:spcBef>
              <a:spcAft>
                <a:spcPct val="0"/>
              </a:spcAft>
              <a:defRPr/>
            </a:pPr>
            <a:r>
              <a:rPr lang="en-US" b="1" dirty="0">
                <a:solidFill>
                  <a:srgbClr val="000000"/>
                </a:solidFill>
                <a:latin typeface="Courier New" pitchFamily="49" charset="0"/>
                <a:cs typeface="Arial" panose="020B0604020202020204" pitchFamily="34" charset="0"/>
              </a:rPr>
              <a:t> WHERE  </a:t>
            </a:r>
            <a:r>
              <a:rPr lang="en-US" b="1" dirty="0" err="1">
                <a:solidFill>
                  <a:srgbClr val="000000"/>
                </a:solidFill>
                <a:latin typeface="Courier New" pitchFamily="49" charset="0"/>
                <a:cs typeface="Arial" panose="020B0604020202020204" pitchFamily="34" charset="0"/>
              </a:rPr>
              <a:t>ename</a:t>
            </a:r>
            <a:r>
              <a:rPr lang="en-US" b="1" dirty="0">
                <a:solidFill>
                  <a:srgbClr val="000000"/>
                </a:solidFill>
                <a:latin typeface="Courier New" pitchFamily="49" charset="0"/>
                <a:cs typeface="Arial" panose="020B0604020202020204" pitchFamily="34" charset="0"/>
              </a:rPr>
              <a:t> in(‘TURNER’,’MILLER,’ADAMS’,)</a:t>
            </a:r>
          </a:p>
        </p:txBody>
      </p:sp>
      <p:sp>
        <p:nvSpPr>
          <p:cNvPr id="32" name="Rectangle 5"/>
          <p:cNvSpPr>
            <a:spLocks noChangeArrowheads="1"/>
          </p:cNvSpPr>
          <p:nvPr/>
        </p:nvSpPr>
        <p:spPr bwMode="auto">
          <a:xfrm>
            <a:off x="2885752" y="1730375"/>
            <a:ext cx="4216400" cy="1077913"/>
          </a:xfrm>
          <a:prstGeom prst="rect">
            <a:avLst/>
          </a:prstGeom>
          <a:solidFill>
            <a:schemeClr val="accent5">
              <a:lumMod val="50000"/>
            </a:schemeClr>
          </a:solidFill>
          <a:ln w="9525">
            <a:noFill/>
            <a:miter lim="800000"/>
            <a:headEnd/>
            <a:tailEnd/>
          </a:ln>
        </p:spPr>
        <p:txBody>
          <a:bodyPr lIns="92075" tIns="46038" rIns="92075" bIns="46038">
            <a:spAutoFit/>
          </a:bodyPr>
          <a:lstStyle/>
          <a:p>
            <a:pPr eaLnBrk="0" fontAlgn="base" hangingPunct="0">
              <a:spcBef>
                <a:spcPct val="0"/>
              </a:spcBef>
              <a:spcAft>
                <a:spcPct val="0"/>
              </a:spcAft>
              <a:defRPr/>
            </a:pPr>
            <a:r>
              <a:rPr lang="en-US" b="1" dirty="0">
                <a:solidFill>
                  <a:srgbClr val="FFFFFF"/>
                </a:solidFill>
                <a:latin typeface="Courier New" pitchFamily="49" charset="0"/>
                <a:cs typeface="Arial" panose="020B0604020202020204" pitchFamily="34" charset="0"/>
              </a:rPr>
              <a:t>SELECT </a:t>
            </a:r>
            <a:r>
              <a:rPr lang="en-US" b="1" dirty="0" err="1">
                <a:solidFill>
                  <a:srgbClr val="FFFFFF"/>
                </a:solidFill>
                <a:latin typeface="Courier New" pitchFamily="49" charset="0"/>
                <a:cs typeface="Arial" panose="020B0604020202020204" pitchFamily="34" charset="0"/>
              </a:rPr>
              <a:t>ename,sal</a:t>
            </a:r>
            <a:endParaRPr lang="en-US" b="1" dirty="0">
              <a:solidFill>
                <a:srgbClr val="FFFFFF"/>
              </a:solidFill>
              <a:latin typeface="Courier New" pitchFamily="49" charset="0"/>
              <a:cs typeface="Arial" panose="020B0604020202020204" pitchFamily="34" charset="0"/>
            </a:endParaRPr>
          </a:p>
          <a:p>
            <a:pPr eaLnBrk="0" fontAlgn="base" hangingPunct="0">
              <a:spcBef>
                <a:spcPct val="0"/>
              </a:spcBef>
              <a:spcAft>
                <a:spcPct val="0"/>
              </a:spcAft>
              <a:defRPr/>
            </a:pPr>
            <a:r>
              <a:rPr lang="en-US" b="1" dirty="0">
                <a:solidFill>
                  <a:srgbClr val="FFFFFF"/>
                </a:solidFill>
                <a:latin typeface="Courier New" pitchFamily="49" charset="0"/>
                <a:cs typeface="Arial" panose="020B0604020202020204" pitchFamily="34" charset="0"/>
              </a:rPr>
              <a:t>FROM   </a:t>
            </a:r>
            <a:r>
              <a:rPr lang="en-US" b="1" dirty="0" err="1">
                <a:solidFill>
                  <a:srgbClr val="FFFFFF"/>
                </a:solidFill>
                <a:latin typeface="Courier New" pitchFamily="49" charset="0"/>
                <a:cs typeface="Arial" panose="020B0604020202020204" pitchFamily="34" charset="0"/>
              </a:rPr>
              <a:t>emp</a:t>
            </a:r>
            <a:endParaRPr lang="en-US" b="1" dirty="0">
              <a:solidFill>
                <a:srgbClr val="FFFFFF"/>
              </a:solidFill>
              <a:latin typeface="Courier New" pitchFamily="49" charset="0"/>
              <a:cs typeface="Arial" panose="020B0604020202020204" pitchFamily="34" charset="0"/>
            </a:endParaRPr>
          </a:p>
          <a:p>
            <a:pPr eaLnBrk="0" fontAlgn="base" hangingPunct="0">
              <a:spcBef>
                <a:spcPct val="0"/>
              </a:spcBef>
              <a:spcAft>
                <a:spcPct val="0"/>
              </a:spcAft>
              <a:defRPr/>
            </a:pPr>
            <a:r>
              <a:rPr lang="en-US" b="1" dirty="0">
                <a:solidFill>
                  <a:srgbClr val="FFFFFF"/>
                </a:solidFill>
                <a:latin typeface="Courier New" pitchFamily="49" charset="0"/>
                <a:cs typeface="Arial" panose="020B0604020202020204" pitchFamily="34" charset="0"/>
              </a:rPr>
              <a:t>WHERE  </a:t>
            </a:r>
            <a:r>
              <a:rPr lang="en-US" b="1" dirty="0" err="1">
                <a:solidFill>
                  <a:srgbClr val="FFFFFF"/>
                </a:solidFill>
                <a:latin typeface="Courier New" pitchFamily="49" charset="0"/>
                <a:cs typeface="Arial" panose="020B0604020202020204" pitchFamily="34" charset="0"/>
              </a:rPr>
              <a:t>sal</a:t>
            </a:r>
            <a:r>
              <a:rPr lang="en-US" b="1" dirty="0">
                <a:solidFill>
                  <a:srgbClr val="FFFFFF"/>
                </a:solidFill>
                <a:latin typeface="Courier New" pitchFamily="49" charset="0"/>
                <a:cs typeface="Arial" panose="020B0604020202020204" pitchFamily="34" charset="0"/>
              </a:rPr>
              <a:t>   </a:t>
            </a:r>
            <a:r>
              <a:rPr lang="en-US" sz="2800" b="1" dirty="0">
                <a:solidFill>
                  <a:srgbClr val="FFFFFF"/>
                </a:solidFill>
                <a:latin typeface="Courier New" pitchFamily="49" charset="0"/>
                <a:cs typeface="Arial" panose="020B0604020202020204" pitchFamily="34" charset="0"/>
              </a:rPr>
              <a:t>&gt;</a:t>
            </a:r>
            <a:r>
              <a:rPr lang="en-US" b="1" dirty="0">
                <a:solidFill>
                  <a:srgbClr val="FFFFFF"/>
                </a:solidFill>
                <a:latin typeface="Courier New" pitchFamily="49" charset="0"/>
                <a:cs typeface="Arial" panose="020B0604020202020204" pitchFamily="34" charset="0"/>
              </a:rPr>
              <a:t> </a:t>
            </a:r>
            <a:r>
              <a:rPr lang="en-US" sz="2800" b="1" dirty="0">
                <a:solidFill>
                  <a:srgbClr val="FFFFFF"/>
                </a:solidFill>
                <a:latin typeface="Courier New" pitchFamily="49" charset="0"/>
                <a:cs typeface="Arial" panose="020B0604020202020204" pitchFamily="34" charset="0"/>
              </a:rPr>
              <a:t>ANY</a:t>
            </a:r>
            <a:r>
              <a:rPr lang="en-US" b="1" dirty="0">
                <a:solidFill>
                  <a:srgbClr val="FFFFFF"/>
                </a:solidFill>
                <a:latin typeface="Courier New" pitchFamily="49" charset="0"/>
                <a:cs typeface="Arial" panose="020B0604020202020204" pitchFamily="34" charset="0"/>
              </a:rPr>
              <a:t>              </a:t>
            </a:r>
          </a:p>
        </p:txBody>
      </p:sp>
      <p:sp>
        <p:nvSpPr>
          <p:cNvPr id="36878" name="Rectangle 33"/>
          <p:cNvSpPr>
            <a:spLocks noChangeArrowheads="1"/>
          </p:cNvSpPr>
          <p:nvPr/>
        </p:nvSpPr>
        <p:spPr bwMode="auto">
          <a:xfrm>
            <a:off x="4806627" y="2765425"/>
            <a:ext cx="3238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b="1" smtClean="0">
                <a:solidFill>
                  <a:srgbClr val="FFFFFF"/>
                </a:solidFill>
                <a:latin typeface="Courier New" panose="02070309020205020404" pitchFamily="49" charset="0"/>
              </a:rPr>
              <a:t>&gt;</a:t>
            </a:r>
            <a:endParaRPr lang="en-US" altLang="en-US" smtClean="0">
              <a:solidFill>
                <a:srgbClr val="000000"/>
              </a:solidFill>
            </a:endParaRPr>
          </a:p>
        </p:txBody>
      </p:sp>
      <p:sp>
        <p:nvSpPr>
          <p:cNvPr id="36879" name="Rectangle 9"/>
          <p:cNvSpPr>
            <a:spLocks noChangeArrowheads="1"/>
          </p:cNvSpPr>
          <p:nvPr/>
        </p:nvSpPr>
        <p:spPr bwMode="auto">
          <a:xfrm>
            <a:off x="7884790" y="3810000"/>
            <a:ext cx="1655762" cy="361950"/>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lnSpc>
                <a:spcPct val="120000"/>
              </a:lnSpc>
              <a:spcBef>
                <a:spcPct val="60000"/>
              </a:spcBef>
              <a:spcAft>
                <a:spcPct val="0"/>
              </a:spcAft>
            </a:pPr>
            <a:r>
              <a:rPr lang="en-US" altLang="en-US" sz="1600" b="1" smtClean="0">
                <a:solidFill>
                  <a:srgbClr val="FF5050"/>
                </a:solidFill>
              </a:rPr>
              <a:t>1500,1300,1100</a:t>
            </a:r>
          </a:p>
        </p:txBody>
      </p:sp>
      <p:sp>
        <p:nvSpPr>
          <p:cNvPr id="43" name="Notched Right Arrow 42"/>
          <p:cNvSpPr/>
          <p:nvPr/>
        </p:nvSpPr>
        <p:spPr>
          <a:xfrm rot="18880386">
            <a:off x="8372152" y="4368800"/>
            <a:ext cx="381000" cy="228600"/>
          </a:xfrm>
          <a:prstGeom prst="notched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44" name="Notched Right Arrow 43"/>
          <p:cNvSpPr/>
          <p:nvPr/>
        </p:nvSpPr>
        <p:spPr>
          <a:xfrm rot="12414974">
            <a:off x="6500490" y="2846388"/>
            <a:ext cx="1920875" cy="493712"/>
          </a:xfrm>
          <a:prstGeom prst="notched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36882" name="Rectangle 19"/>
          <p:cNvSpPr>
            <a:spLocks noChangeArrowheads="1"/>
          </p:cNvSpPr>
          <p:nvPr/>
        </p:nvSpPr>
        <p:spPr bwMode="auto">
          <a:xfrm>
            <a:off x="1996752" y="5165725"/>
            <a:ext cx="1447800" cy="1692275"/>
          </a:xfrm>
          <a:prstGeom prst="rect">
            <a:avLst/>
          </a:prstGeom>
          <a:solidFill>
            <a:srgbClr val="FF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800" smtClean="0">
                <a:solidFill>
                  <a:srgbClr val="000000"/>
                </a:solidFill>
              </a:rPr>
              <a:t>ENAME             SAL</a:t>
            </a:r>
          </a:p>
          <a:p>
            <a:pPr eaLnBrk="1" fontAlgn="base" hangingPunct="1">
              <a:spcBef>
                <a:spcPct val="0"/>
              </a:spcBef>
              <a:spcAft>
                <a:spcPct val="0"/>
              </a:spcAft>
            </a:pPr>
            <a:r>
              <a:rPr lang="en-US" altLang="en-US" sz="800" smtClean="0">
                <a:solidFill>
                  <a:srgbClr val="000000"/>
                </a:solidFill>
              </a:rPr>
              <a:t>----------           ----------</a:t>
            </a:r>
          </a:p>
          <a:p>
            <a:pPr eaLnBrk="1" fontAlgn="base" hangingPunct="1">
              <a:spcBef>
                <a:spcPct val="0"/>
              </a:spcBef>
              <a:spcAft>
                <a:spcPct val="0"/>
              </a:spcAft>
            </a:pPr>
            <a:r>
              <a:rPr lang="en-US" altLang="en-US" sz="800" smtClean="0">
                <a:solidFill>
                  <a:srgbClr val="000000"/>
                </a:solidFill>
              </a:rPr>
              <a:t>KING                5000</a:t>
            </a:r>
          </a:p>
          <a:p>
            <a:pPr eaLnBrk="1" fontAlgn="base" hangingPunct="1">
              <a:spcBef>
                <a:spcPct val="0"/>
              </a:spcBef>
              <a:spcAft>
                <a:spcPct val="0"/>
              </a:spcAft>
            </a:pPr>
            <a:r>
              <a:rPr lang="en-US" altLang="en-US" sz="800" smtClean="0">
                <a:solidFill>
                  <a:srgbClr val="000000"/>
                </a:solidFill>
              </a:rPr>
              <a:t>FORD              3000</a:t>
            </a:r>
          </a:p>
          <a:p>
            <a:pPr eaLnBrk="1" fontAlgn="base" hangingPunct="1">
              <a:spcBef>
                <a:spcPct val="0"/>
              </a:spcBef>
              <a:spcAft>
                <a:spcPct val="0"/>
              </a:spcAft>
            </a:pPr>
            <a:r>
              <a:rPr lang="en-US" altLang="en-US" sz="800" smtClean="0">
                <a:solidFill>
                  <a:srgbClr val="000000"/>
                </a:solidFill>
              </a:rPr>
              <a:t>SCOTT             3000</a:t>
            </a:r>
          </a:p>
          <a:p>
            <a:pPr eaLnBrk="1" fontAlgn="base" hangingPunct="1">
              <a:spcBef>
                <a:spcPct val="0"/>
              </a:spcBef>
              <a:spcAft>
                <a:spcPct val="0"/>
              </a:spcAft>
            </a:pPr>
            <a:r>
              <a:rPr lang="en-US" altLang="en-US" sz="800" smtClean="0">
                <a:solidFill>
                  <a:srgbClr val="000000"/>
                </a:solidFill>
              </a:rPr>
              <a:t>JONES             2975</a:t>
            </a:r>
          </a:p>
          <a:p>
            <a:pPr eaLnBrk="1" fontAlgn="base" hangingPunct="1">
              <a:spcBef>
                <a:spcPct val="0"/>
              </a:spcBef>
              <a:spcAft>
                <a:spcPct val="0"/>
              </a:spcAft>
            </a:pPr>
            <a:r>
              <a:rPr lang="en-US" altLang="en-US" sz="800" smtClean="0">
                <a:solidFill>
                  <a:srgbClr val="000000"/>
                </a:solidFill>
              </a:rPr>
              <a:t>BLAKE              2850</a:t>
            </a:r>
          </a:p>
          <a:p>
            <a:pPr eaLnBrk="1" fontAlgn="base" hangingPunct="1">
              <a:spcBef>
                <a:spcPct val="0"/>
              </a:spcBef>
              <a:spcAft>
                <a:spcPct val="0"/>
              </a:spcAft>
            </a:pPr>
            <a:r>
              <a:rPr lang="en-US" altLang="en-US" sz="800" smtClean="0">
                <a:solidFill>
                  <a:srgbClr val="000000"/>
                </a:solidFill>
              </a:rPr>
              <a:t>CLARK             2450</a:t>
            </a:r>
          </a:p>
          <a:p>
            <a:pPr eaLnBrk="1" fontAlgn="base" hangingPunct="1">
              <a:spcBef>
                <a:spcPct val="0"/>
              </a:spcBef>
              <a:spcAft>
                <a:spcPct val="0"/>
              </a:spcAft>
            </a:pPr>
            <a:r>
              <a:rPr lang="en-US" altLang="en-US" sz="800" smtClean="0">
                <a:solidFill>
                  <a:srgbClr val="000000"/>
                </a:solidFill>
              </a:rPr>
              <a:t>ALLEN              1600</a:t>
            </a:r>
          </a:p>
          <a:p>
            <a:pPr eaLnBrk="1" fontAlgn="base" hangingPunct="1">
              <a:spcBef>
                <a:spcPct val="0"/>
              </a:spcBef>
              <a:spcAft>
                <a:spcPct val="0"/>
              </a:spcAft>
            </a:pPr>
            <a:r>
              <a:rPr lang="en-US" altLang="en-US" sz="800" smtClean="0">
                <a:solidFill>
                  <a:srgbClr val="000000"/>
                </a:solidFill>
              </a:rPr>
              <a:t>TURNER           1500</a:t>
            </a:r>
          </a:p>
          <a:p>
            <a:pPr eaLnBrk="1" fontAlgn="base" hangingPunct="1">
              <a:spcBef>
                <a:spcPct val="0"/>
              </a:spcBef>
              <a:spcAft>
                <a:spcPct val="0"/>
              </a:spcAft>
            </a:pPr>
            <a:r>
              <a:rPr lang="en-US" altLang="en-US" sz="800" smtClean="0">
                <a:solidFill>
                  <a:srgbClr val="000000"/>
                </a:solidFill>
              </a:rPr>
              <a:t>MILLER              1300</a:t>
            </a:r>
          </a:p>
          <a:p>
            <a:pPr eaLnBrk="1" fontAlgn="base" hangingPunct="1">
              <a:spcBef>
                <a:spcPct val="0"/>
              </a:spcBef>
              <a:spcAft>
                <a:spcPct val="0"/>
              </a:spcAft>
            </a:pPr>
            <a:r>
              <a:rPr lang="en-US" altLang="en-US" sz="800" smtClean="0">
                <a:solidFill>
                  <a:srgbClr val="000000"/>
                </a:solidFill>
              </a:rPr>
              <a:t>MARTIN            1250</a:t>
            </a:r>
          </a:p>
          <a:p>
            <a:pPr eaLnBrk="1" fontAlgn="base" hangingPunct="1">
              <a:spcBef>
                <a:spcPct val="0"/>
              </a:spcBef>
              <a:spcAft>
                <a:spcPct val="0"/>
              </a:spcAft>
            </a:pPr>
            <a:r>
              <a:rPr lang="en-US" altLang="en-US" sz="800" smtClean="0">
                <a:solidFill>
                  <a:srgbClr val="000000"/>
                </a:solidFill>
              </a:rPr>
              <a:t>WARD               1250</a:t>
            </a:r>
          </a:p>
        </p:txBody>
      </p:sp>
      <p:cxnSp>
        <p:nvCxnSpPr>
          <p:cNvPr id="19" name="Straight Connector 18"/>
          <p:cNvCxnSpPr/>
          <p:nvPr/>
        </p:nvCxnSpPr>
        <p:spPr>
          <a:xfrm>
            <a:off x="1996752" y="4570413"/>
            <a:ext cx="3810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01352" y="914400"/>
            <a:ext cx="4724400" cy="523875"/>
          </a:xfrm>
          <a:prstGeom prst="rect">
            <a:avLst/>
          </a:prstGeom>
          <a:solidFill>
            <a:srgbClr val="92D050"/>
          </a:solidFill>
          <a:ln>
            <a:noFill/>
          </a:ln>
        </p:spPr>
        <p:txBody>
          <a:bodyPr>
            <a:spAutoFit/>
          </a:bodyPr>
          <a:lstStyle/>
          <a:p>
            <a:pPr>
              <a:defRPr/>
            </a:pPr>
            <a:r>
              <a:rPr lang="en-US" i="1" dirty="0">
                <a:solidFill>
                  <a:srgbClr val="000000"/>
                </a:solidFill>
                <a:cs typeface="Arial" panose="020B0604020202020204" pitchFamily="34" charset="0"/>
              </a:rPr>
              <a:t>Multiple row </a:t>
            </a:r>
            <a:r>
              <a:rPr lang="en-US" i="1" dirty="0" err="1">
                <a:solidFill>
                  <a:srgbClr val="000000"/>
                </a:solidFill>
                <a:cs typeface="Arial" panose="020B0604020202020204" pitchFamily="34" charset="0"/>
              </a:rPr>
              <a:t>subquery</a:t>
            </a:r>
            <a:r>
              <a:rPr lang="en-US" i="1" dirty="0">
                <a:solidFill>
                  <a:srgbClr val="000000"/>
                </a:solidFill>
                <a:cs typeface="Arial" panose="020B0604020202020204" pitchFamily="34" charset="0"/>
              </a:rPr>
              <a:t> using </a:t>
            </a:r>
            <a:r>
              <a:rPr lang="en-US" sz="2800" i="1" dirty="0">
                <a:solidFill>
                  <a:srgbClr val="FFFFFF"/>
                </a:solidFill>
                <a:cs typeface="Arial" panose="020B0604020202020204" pitchFamily="34" charset="0"/>
              </a:rPr>
              <a:t>ANY</a:t>
            </a:r>
          </a:p>
        </p:txBody>
      </p:sp>
    </p:spTree>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ChangeArrowheads="1"/>
          </p:cNvSpPr>
          <p:nvPr/>
        </p:nvSpPr>
        <p:spPr bwMode="auto">
          <a:xfrm>
            <a:off x="1318890" y="1600200"/>
            <a:ext cx="7146925" cy="180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lvl1pPr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1pPr>
            <a:lvl2pPr marL="742950" indent="-28575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2pPr>
            <a:lvl3pPr marL="1143000" indent="-22860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3pPr>
            <a:lvl4pPr marL="1600200" indent="-22860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4pPr>
            <a:lvl5pPr marL="2057400" indent="-22860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5pPr>
            <a:lvl6pPr marL="25146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6pPr>
            <a:lvl7pPr marL="29718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7pPr>
            <a:lvl8pPr marL="34290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8pPr>
            <a:lvl9pPr marL="38862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9pPr>
          </a:lstStyle>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p:txBody>
      </p:sp>
      <p:sp>
        <p:nvSpPr>
          <p:cNvPr id="37891" name="Rectangle 7"/>
          <p:cNvSpPr>
            <a:spLocks noGrp="1" noChangeArrowheads="1"/>
          </p:cNvSpPr>
          <p:nvPr>
            <p:ph type="title"/>
          </p:nvPr>
        </p:nvSpPr>
        <p:spPr>
          <a:xfrm>
            <a:off x="1152128" y="0"/>
            <a:ext cx="7056784" cy="762000"/>
          </a:xfrm>
          <a:solidFill>
            <a:schemeClr val="bg1"/>
          </a:solidFill>
        </p:spPr>
        <p:txBody>
          <a:bodyPr lIns="92075" tIns="46038" rIns="92075" bIns="46038" anchor="t">
            <a:normAutofit fontScale="90000"/>
          </a:bodyPr>
          <a:lstStyle/>
          <a:p>
            <a:pPr eaLnBrk="1" hangingPunct="1"/>
            <a:r>
              <a:rPr lang="en-US" altLang="en-US" dirty="0" smtClean="0">
                <a:solidFill>
                  <a:schemeClr val="bg1"/>
                </a:solidFill>
              </a:rPr>
              <a:t>             </a:t>
            </a:r>
            <a:r>
              <a:rPr lang="en-US" altLang="en-US" dirty="0" smtClean="0"/>
              <a:t>Subquery</a:t>
            </a:r>
          </a:p>
        </p:txBody>
      </p:sp>
      <p:sp>
        <p:nvSpPr>
          <p:cNvPr id="11" name="Can 10"/>
          <p:cNvSpPr/>
          <p:nvPr/>
        </p:nvSpPr>
        <p:spPr>
          <a:xfrm>
            <a:off x="777552" y="1654175"/>
            <a:ext cx="914400" cy="1371600"/>
          </a:xfrm>
          <a:prstGeom prst="can">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sz="1600" dirty="0">
                <a:solidFill>
                  <a:srgbClr val="FFFFFF"/>
                </a:solidFill>
              </a:rPr>
              <a:t>OUTER QUERY</a:t>
            </a:r>
          </a:p>
        </p:txBody>
      </p:sp>
      <p:sp>
        <p:nvSpPr>
          <p:cNvPr id="12" name="Rectangle 11"/>
          <p:cNvSpPr/>
          <p:nvPr/>
        </p:nvSpPr>
        <p:spPr>
          <a:xfrm>
            <a:off x="1691952" y="1828800"/>
            <a:ext cx="914400" cy="4572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cxnSp>
        <p:nvCxnSpPr>
          <p:cNvPr id="14" name="Straight Connector 13"/>
          <p:cNvCxnSpPr/>
          <p:nvPr/>
        </p:nvCxnSpPr>
        <p:spPr>
          <a:xfrm>
            <a:off x="1844352" y="1979613"/>
            <a:ext cx="5334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15" name="Can 14"/>
          <p:cNvSpPr/>
          <p:nvPr/>
        </p:nvSpPr>
        <p:spPr>
          <a:xfrm>
            <a:off x="777552" y="3886200"/>
            <a:ext cx="990600" cy="1143000"/>
          </a:xfrm>
          <a:prstGeom prst="can">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sz="1400" dirty="0">
                <a:solidFill>
                  <a:srgbClr val="FFFFFF"/>
                </a:solidFill>
              </a:rPr>
              <a:t>SUB QUERY</a:t>
            </a:r>
          </a:p>
        </p:txBody>
      </p:sp>
      <p:sp>
        <p:nvSpPr>
          <p:cNvPr id="16" name="Rectangle 15"/>
          <p:cNvSpPr/>
          <p:nvPr/>
        </p:nvSpPr>
        <p:spPr>
          <a:xfrm>
            <a:off x="1768152" y="3962400"/>
            <a:ext cx="914400" cy="457200"/>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cxnSp>
        <p:nvCxnSpPr>
          <p:cNvPr id="17" name="Straight Connector 16"/>
          <p:cNvCxnSpPr/>
          <p:nvPr/>
        </p:nvCxnSpPr>
        <p:spPr>
          <a:xfrm>
            <a:off x="1996752" y="4418013"/>
            <a:ext cx="3810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22" name="Circular Arrow 21"/>
          <p:cNvSpPr/>
          <p:nvPr/>
        </p:nvSpPr>
        <p:spPr>
          <a:xfrm rot="8698631">
            <a:off x="1291902" y="1493838"/>
            <a:ext cx="1220788" cy="2514600"/>
          </a:xfrm>
          <a:prstGeom prst="circularArrow">
            <a:avLst>
              <a:gd name="adj1" fmla="val 12500"/>
              <a:gd name="adj2" fmla="val 1142319"/>
              <a:gd name="adj3" fmla="val 20457681"/>
              <a:gd name="adj4" fmla="val 17140525"/>
              <a:gd name="adj5" fmla="val 1651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000000"/>
              </a:solidFill>
            </a:endParaRPr>
          </a:p>
        </p:txBody>
      </p:sp>
      <p:cxnSp>
        <p:nvCxnSpPr>
          <p:cNvPr id="28" name="Straight Connector 27"/>
          <p:cNvCxnSpPr/>
          <p:nvPr/>
        </p:nvCxnSpPr>
        <p:spPr>
          <a:xfrm>
            <a:off x="1844352" y="2132013"/>
            <a:ext cx="5334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309615" y="3733800"/>
            <a:ext cx="4572000" cy="1200150"/>
          </a:xfrm>
          <a:prstGeom prst="rect">
            <a:avLst/>
          </a:prstGeom>
          <a:solidFill>
            <a:srgbClr val="FFCC99"/>
          </a:solidFill>
        </p:spPr>
        <p:txBody>
          <a:bodyPr>
            <a:spAutoFit/>
          </a:bodyPr>
          <a:lstStyle/>
          <a:p>
            <a:pPr eaLnBrk="0" fontAlgn="base" hangingPunct="0">
              <a:spcBef>
                <a:spcPct val="0"/>
              </a:spcBef>
              <a:spcAft>
                <a:spcPct val="0"/>
              </a:spcAft>
              <a:defRPr/>
            </a:pPr>
            <a:r>
              <a:rPr lang="en-US" b="1" dirty="0">
                <a:solidFill>
                  <a:srgbClr val="000000"/>
                </a:solidFill>
                <a:latin typeface="Courier New" pitchFamily="49" charset="0"/>
                <a:cs typeface="Arial" panose="020B0604020202020204" pitchFamily="34" charset="0"/>
              </a:rPr>
              <a:t>(SELECT </a:t>
            </a:r>
            <a:r>
              <a:rPr lang="en-US" b="1" dirty="0" err="1">
                <a:solidFill>
                  <a:srgbClr val="000000"/>
                </a:solidFill>
                <a:latin typeface="Courier New" pitchFamily="49" charset="0"/>
                <a:cs typeface="Arial" panose="020B0604020202020204" pitchFamily="34" charset="0"/>
              </a:rPr>
              <a:t>sal</a:t>
            </a:r>
            <a:endParaRPr lang="en-US" b="1" dirty="0">
              <a:solidFill>
                <a:srgbClr val="000000"/>
              </a:solidFill>
              <a:latin typeface="Courier New" pitchFamily="49" charset="0"/>
              <a:cs typeface="Arial" panose="020B0604020202020204" pitchFamily="34" charset="0"/>
            </a:endParaRPr>
          </a:p>
          <a:p>
            <a:pPr eaLnBrk="0" fontAlgn="base" hangingPunct="0">
              <a:spcBef>
                <a:spcPct val="0"/>
              </a:spcBef>
              <a:spcAft>
                <a:spcPct val="0"/>
              </a:spcAft>
              <a:defRPr/>
            </a:pPr>
            <a:r>
              <a:rPr lang="en-US" b="1" dirty="0">
                <a:solidFill>
                  <a:srgbClr val="000000"/>
                </a:solidFill>
                <a:latin typeface="Courier New" pitchFamily="49" charset="0"/>
                <a:cs typeface="Arial" panose="020B0604020202020204" pitchFamily="34" charset="0"/>
              </a:rPr>
              <a:t> FROM   </a:t>
            </a:r>
            <a:r>
              <a:rPr lang="en-US" b="1" dirty="0" err="1">
                <a:solidFill>
                  <a:srgbClr val="000000"/>
                </a:solidFill>
                <a:latin typeface="Courier New" pitchFamily="49" charset="0"/>
                <a:cs typeface="Arial" panose="020B0604020202020204" pitchFamily="34" charset="0"/>
              </a:rPr>
              <a:t>emp</a:t>
            </a:r>
            <a:endParaRPr lang="en-US" b="1" dirty="0">
              <a:solidFill>
                <a:srgbClr val="000000"/>
              </a:solidFill>
              <a:latin typeface="Courier New" pitchFamily="49" charset="0"/>
              <a:cs typeface="Arial" panose="020B0604020202020204" pitchFamily="34" charset="0"/>
            </a:endParaRPr>
          </a:p>
          <a:p>
            <a:pPr eaLnBrk="0" fontAlgn="base" hangingPunct="0">
              <a:spcBef>
                <a:spcPct val="0"/>
              </a:spcBef>
              <a:spcAft>
                <a:spcPct val="0"/>
              </a:spcAft>
              <a:defRPr/>
            </a:pPr>
            <a:r>
              <a:rPr lang="en-US" b="1" dirty="0">
                <a:solidFill>
                  <a:srgbClr val="000000"/>
                </a:solidFill>
                <a:latin typeface="Courier New" pitchFamily="49" charset="0"/>
                <a:cs typeface="Arial" panose="020B0604020202020204" pitchFamily="34" charset="0"/>
              </a:rPr>
              <a:t> WHERE  </a:t>
            </a:r>
            <a:r>
              <a:rPr lang="en-US" b="1" dirty="0" err="1">
                <a:solidFill>
                  <a:srgbClr val="000000"/>
                </a:solidFill>
                <a:latin typeface="Courier New" pitchFamily="49" charset="0"/>
                <a:cs typeface="Arial" panose="020B0604020202020204" pitchFamily="34" charset="0"/>
              </a:rPr>
              <a:t>ename</a:t>
            </a:r>
            <a:r>
              <a:rPr lang="en-US" b="1" dirty="0">
                <a:solidFill>
                  <a:srgbClr val="000000"/>
                </a:solidFill>
                <a:latin typeface="Courier New" pitchFamily="49" charset="0"/>
                <a:cs typeface="Arial" panose="020B0604020202020204" pitchFamily="34" charset="0"/>
              </a:rPr>
              <a:t> in(‘TURNER’,’MILLER,’ADAMS’,)</a:t>
            </a:r>
          </a:p>
        </p:txBody>
      </p:sp>
      <p:sp>
        <p:nvSpPr>
          <p:cNvPr id="32" name="Rectangle 5"/>
          <p:cNvSpPr>
            <a:spLocks noChangeArrowheads="1"/>
          </p:cNvSpPr>
          <p:nvPr/>
        </p:nvSpPr>
        <p:spPr bwMode="auto">
          <a:xfrm>
            <a:off x="2885752" y="1730375"/>
            <a:ext cx="4216400" cy="1077913"/>
          </a:xfrm>
          <a:prstGeom prst="rect">
            <a:avLst/>
          </a:prstGeom>
          <a:solidFill>
            <a:schemeClr val="accent5">
              <a:lumMod val="50000"/>
            </a:schemeClr>
          </a:solidFill>
          <a:ln w="9525">
            <a:noFill/>
            <a:miter lim="800000"/>
            <a:headEnd/>
            <a:tailEnd/>
          </a:ln>
        </p:spPr>
        <p:txBody>
          <a:bodyPr lIns="92075" tIns="46038" rIns="92075" bIns="46038">
            <a:spAutoFit/>
          </a:bodyPr>
          <a:lstStyle/>
          <a:p>
            <a:pPr eaLnBrk="0" fontAlgn="base" hangingPunct="0">
              <a:spcBef>
                <a:spcPct val="0"/>
              </a:spcBef>
              <a:spcAft>
                <a:spcPct val="0"/>
              </a:spcAft>
              <a:defRPr/>
            </a:pPr>
            <a:r>
              <a:rPr lang="en-US" b="1" dirty="0">
                <a:solidFill>
                  <a:srgbClr val="FFFFFF"/>
                </a:solidFill>
                <a:latin typeface="Courier New" pitchFamily="49" charset="0"/>
                <a:cs typeface="Arial" panose="020B0604020202020204" pitchFamily="34" charset="0"/>
              </a:rPr>
              <a:t>SELECT </a:t>
            </a:r>
            <a:r>
              <a:rPr lang="en-US" b="1" dirty="0" err="1">
                <a:solidFill>
                  <a:srgbClr val="FFFFFF"/>
                </a:solidFill>
                <a:latin typeface="Courier New" pitchFamily="49" charset="0"/>
                <a:cs typeface="Arial" panose="020B0604020202020204" pitchFamily="34" charset="0"/>
              </a:rPr>
              <a:t>ename,sal</a:t>
            </a:r>
            <a:endParaRPr lang="en-US" b="1" dirty="0">
              <a:solidFill>
                <a:srgbClr val="FFFFFF"/>
              </a:solidFill>
              <a:latin typeface="Courier New" pitchFamily="49" charset="0"/>
              <a:cs typeface="Arial" panose="020B0604020202020204" pitchFamily="34" charset="0"/>
            </a:endParaRPr>
          </a:p>
          <a:p>
            <a:pPr eaLnBrk="0" fontAlgn="base" hangingPunct="0">
              <a:spcBef>
                <a:spcPct val="0"/>
              </a:spcBef>
              <a:spcAft>
                <a:spcPct val="0"/>
              </a:spcAft>
              <a:defRPr/>
            </a:pPr>
            <a:r>
              <a:rPr lang="en-US" b="1" dirty="0">
                <a:solidFill>
                  <a:srgbClr val="FFFFFF"/>
                </a:solidFill>
                <a:latin typeface="Courier New" pitchFamily="49" charset="0"/>
                <a:cs typeface="Arial" panose="020B0604020202020204" pitchFamily="34" charset="0"/>
              </a:rPr>
              <a:t>FROM   </a:t>
            </a:r>
            <a:r>
              <a:rPr lang="en-US" b="1" dirty="0" err="1">
                <a:solidFill>
                  <a:srgbClr val="FFFFFF"/>
                </a:solidFill>
                <a:latin typeface="Courier New" pitchFamily="49" charset="0"/>
                <a:cs typeface="Arial" panose="020B0604020202020204" pitchFamily="34" charset="0"/>
              </a:rPr>
              <a:t>emp</a:t>
            </a:r>
            <a:endParaRPr lang="en-US" b="1" dirty="0">
              <a:solidFill>
                <a:srgbClr val="FFFFFF"/>
              </a:solidFill>
              <a:latin typeface="Courier New" pitchFamily="49" charset="0"/>
              <a:cs typeface="Arial" panose="020B0604020202020204" pitchFamily="34" charset="0"/>
            </a:endParaRPr>
          </a:p>
          <a:p>
            <a:pPr eaLnBrk="0" fontAlgn="base" hangingPunct="0">
              <a:spcBef>
                <a:spcPct val="0"/>
              </a:spcBef>
              <a:spcAft>
                <a:spcPct val="0"/>
              </a:spcAft>
              <a:defRPr/>
            </a:pPr>
            <a:r>
              <a:rPr lang="en-US" b="1" dirty="0">
                <a:solidFill>
                  <a:srgbClr val="FFFFFF"/>
                </a:solidFill>
                <a:latin typeface="Courier New" pitchFamily="49" charset="0"/>
                <a:cs typeface="Arial" panose="020B0604020202020204" pitchFamily="34" charset="0"/>
              </a:rPr>
              <a:t>WHERE  </a:t>
            </a:r>
            <a:r>
              <a:rPr lang="en-US" b="1" dirty="0" err="1">
                <a:solidFill>
                  <a:srgbClr val="FFFFFF"/>
                </a:solidFill>
                <a:latin typeface="Courier New" pitchFamily="49" charset="0"/>
                <a:cs typeface="Arial" panose="020B0604020202020204" pitchFamily="34" charset="0"/>
              </a:rPr>
              <a:t>sal</a:t>
            </a:r>
            <a:r>
              <a:rPr lang="en-US" b="1" dirty="0">
                <a:solidFill>
                  <a:srgbClr val="FFFFFF"/>
                </a:solidFill>
                <a:latin typeface="Courier New" pitchFamily="49" charset="0"/>
                <a:cs typeface="Arial" panose="020B0604020202020204" pitchFamily="34" charset="0"/>
              </a:rPr>
              <a:t>   </a:t>
            </a:r>
            <a:r>
              <a:rPr lang="en-US" sz="2800" b="1" dirty="0">
                <a:solidFill>
                  <a:srgbClr val="FFFFFF"/>
                </a:solidFill>
                <a:latin typeface="Courier New" pitchFamily="49" charset="0"/>
                <a:cs typeface="Arial" panose="020B0604020202020204" pitchFamily="34" charset="0"/>
              </a:rPr>
              <a:t>&gt;</a:t>
            </a:r>
            <a:r>
              <a:rPr lang="en-US" b="1" dirty="0">
                <a:solidFill>
                  <a:srgbClr val="FFFFFF"/>
                </a:solidFill>
                <a:latin typeface="Courier New" pitchFamily="49" charset="0"/>
                <a:cs typeface="Arial" panose="020B0604020202020204" pitchFamily="34" charset="0"/>
              </a:rPr>
              <a:t> </a:t>
            </a:r>
            <a:r>
              <a:rPr lang="en-US" sz="2800" b="1" dirty="0">
                <a:solidFill>
                  <a:srgbClr val="FFFFFF"/>
                </a:solidFill>
                <a:latin typeface="Courier New" pitchFamily="49" charset="0"/>
                <a:cs typeface="Arial" panose="020B0604020202020204" pitchFamily="34" charset="0"/>
              </a:rPr>
              <a:t>ALL</a:t>
            </a:r>
            <a:r>
              <a:rPr lang="en-US" b="1" dirty="0">
                <a:solidFill>
                  <a:srgbClr val="FFFFFF"/>
                </a:solidFill>
                <a:latin typeface="Courier New" pitchFamily="49" charset="0"/>
                <a:cs typeface="Arial" panose="020B0604020202020204" pitchFamily="34" charset="0"/>
              </a:rPr>
              <a:t>             </a:t>
            </a:r>
          </a:p>
        </p:txBody>
      </p:sp>
      <p:sp>
        <p:nvSpPr>
          <p:cNvPr id="37902" name="Rectangle 33"/>
          <p:cNvSpPr>
            <a:spLocks noChangeArrowheads="1"/>
          </p:cNvSpPr>
          <p:nvPr/>
        </p:nvSpPr>
        <p:spPr bwMode="auto">
          <a:xfrm>
            <a:off x="4806627" y="2765425"/>
            <a:ext cx="3238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b="1" smtClean="0">
                <a:solidFill>
                  <a:srgbClr val="FFFFFF"/>
                </a:solidFill>
                <a:latin typeface="Courier New" panose="02070309020205020404" pitchFamily="49" charset="0"/>
              </a:rPr>
              <a:t>&gt;</a:t>
            </a:r>
            <a:endParaRPr lang="en-US" altLang="en-US" smtClean="0">
              <a:solidFill>
                <a:srgbClr val="000000"/>
              </a:solidFill>
            </a:endParaRPr>
          </a:p>
        </p:txBody>
      </p:sp>
      <p:sp>
        <p:nvSpPr>
          <p:cNvPr id="37903" name="Rectangle 9"/>
          <p:cNvSpPr>
            <a:spLocks noChangeArrowheads="1"/>
          </p:cNvSpPr>
          <p:nvPr/>
        </p:nvSpPr>
        <p:spPr bwMode="auto">
          <a:xfrm>
            <a:off x="7884790" y="3810000"/>
            <a:ext cx="1655762" cy="361950"/>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lnSpc>
                <a:spcPct val="120000"/>
              </a:lnSpc>
              <a:spcBef>
                <a:spcPct val="60000"/>
              </a:spcBef>
              <a:spcAft>
                <a:spcPct val="0"/>
              </a:spcAft>
            </a:pPr>
            <a:r>
              <a:rPr lang="en-US" altLang="en-US" sz="1600" b="1" smtClean="0">
                <a:solidFill>
                  <a:srgbClr val="FF5050"/>
                </a:solidFill>
              </a:rPr>
              <a:t>1500,1300,1100</a:t>
            </a:r>
          </a:p>
        </p:txBody>
      </p:sp>
      <p:sp>
        <p:nvSpPr>
          <p:cNvPr id="43" name="Notched Right Arrow 42"/>
          <p:cNvSpPr/>
          <p:nvPr/>
        </p:nvSpPr>
        <p:spPr>
          <a:xfrm rot="18880386">
            <a:off x="8372152" y="4368800"/>
            <a:ext cx="381000" cy="228600"/>
          </a:xfrm>
          <a:prstGeom prst="notched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44" name="Notched Right Arrow 43"/>
          <p:cNvSpPr/>
          <p:nvPr/>
        </p:nvSpPr>
        <p:spPr>
          <a:xfrm rot="12414974">
            <a:off x="6500490" y="2846388"/>
            <a:ext cx="1920875" cy="493712"/>
          </a:xfrm>
          <a:prstGeom prst="notched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37906" name="Rectangle 19"/>
          <p:cNvSpPr>
            <a:spLocks noChangeArrowheads="1"/>
          </p:cNvSpPr>
          <p:nvPr/>
        </p:nvSpPr>
        <p:spPr bwMode="auto">
          <a:xfrm>
            <a:off x="1996752" y="5181600"/>
            <a:ext cx="2819400" cy="1570038"/>
          </a:xfrm>
          <a:prstGeom prst="rect">
            <a:avLst/>
          </a:prstGeom>
          <a:solidFill>
            <a:srgbClr val="FF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1200" smtClean="0">
                <a:solidFill>
                  <a:srgbClr val="000000"/>
                </a:solidFill>
              </a:rPr>
              <a:t>ENAME             SAL</a:t>
            </a:r>
          </a:p>
          <a:p>
            <a:pPr eaLnBrk="1" fontAlgn="base" hangingPunct="1">
              <a:spcBef>
                <a:spcPct val="0"/>
              </a:spcBef>
              <a:spcAft>
                <a:spcPct val="0"/>
              </a:spcAft>
            </a:pPr>
            <a:r>
              <a:rPr lang="en-US" altLang="en-US" sz="1200" smtClean="0">
                <a:solidFill>
                  <a:srgbClr val="000000"/>
                </a:solidFill>
              </a:rPr>
              <a:t>----------           ----------</a:t>
            </a:r>
          </a:p>
          <a:p>
            <a:pPr eaLnBrk="1" fontAlgn="base" hangingPunct="1">
              <a:spcBef>
                <a:spcPct val="0"/>
              </a:spcBef>
              <a:spcAft>
                <a:spcPct val="0"/>
              </a:spcAft>
            </a:pPr>
            <a:r>
              <a:rPr lang="en-US" altLang="en-US" sz="1200" smtClean="0">
                <a:solidFill>
                  <a:srgbClr val="000000"/>
                </a:solidFill>
              </a:rPr>
              <a:t>KING                5000</a:t>
            </a:r>
          </a:p>
          <a:p>
            <a:pPr eaLnBrk="1" fontAlgn="base" hangingPunct="1">
              <a:spcBef>
                <a:spcPct val="0"/>
              </a:spcBef>
              <a:spcAft>
                <a:spcPct val="0"/>
              </a:spcAft>
            </a:pPr>
            <a:r>
              <a:rPr lang="en-US" altLang="en-US" sz="1200" smtClean="0">
                <a:solidFill>
                  <a:srgbClr val="000000"/>
                </a:solidFill>
              </a:rPr>
              <a:t>FORD              3000</a:t>
            </a:r>
          </a:p>
          <a:p>
            <a:pPr eaLnBrk="1" fontAlgn="base" hangingPunct="1">
              <a:spcBef>
                <a:spcPct val="0"/>
              </a:spcBef>
              <a:spcAft>
                <a:spcPct val="0"/>
              </a:spcAft>
            </a:pPr>
            <a:r>
              <a:rPr lang="en-US" altLang="en-US" sz="1200" smtClean="0">
                <a:solidFill>
                  <a:srgbClr val="000000"/>
                </a:solidFill>
              </a:rPr>
              <a:t>SCOTT             3000</a:t>
            </a:r>
          </a:p>
          <a:p>
            <a:pPr eaLnBrk="1" fontAlgn="base" hangingPunct="1">
              <a:spcBef>
                <a:spcPct val="0"/>
              </a:spcBef>
              <a:spcAft>
                <a:spcPct val="0"/>
              </a:spcAft>
            </a:pPr>
            <a:r>
              <a:rPr lang="en-US" altLang="en-US" sz="1200" smtClean="0">
                <a:solidFill>
                  <a:srgbClr val="000000"/>
                </a:solidFill>
              </a:rPr>
              <a:t>JONES             2975</a:t>
            </a:r>
          </a:p>
          <a:p>
            <a:pPr eaLnBrk="1" fontAlgn="base" hangingPunct="1">
              <a:spcBef>
                <a:spcPct val="0"/>
              </a:spcBef>
              <a:spcAft>
                <a:spcPct val="0"/>
              </a:spcAft>
            </a:pPr>
            <a:r>
              <a:rPr lang="en-US" altLang="en-US" sz="1200" smtClean="0">
                <a:solidFill>
                  <a:srgbClr val="000000"/>
                </a:solidFill>
              </a:rPr>
              <a:t>BLAKE              2850</a:t>
            </a:r>
          </a:p>
          <a:p>
            <a:pPr eaLnBrk="1" fontAlgn="base" hangingPunct="1">
              <a:spcBef>
                <a:spcPct val="0"/>
              </a:spcBef>
              <a:spcAft>
                <a:spcPct val="0"/>
              </a:spcAft>
            </a:pPr>
            <a:r>
              <a:rPr lang="en-US" altLang="en-US" sz="1200" smtClean="0">
                <a:solidFill>
                  <a:srgbClr val="000000"/>
                </a:solidFill>
              </a:rPr>
              <a:t>CLARK             2450</a:t>
            </a:r>
          </a:p>
        </p:txBody>
      </p:sp>
      <p:cxnSp>
        <p:nvCxnSpPr>
          <p:cNvPr id="19" name="Straight Connector 18"/>
          <p:cNvCxnSpPr/>
          <p:nvPr/>
        </p:nvCxnSpPr>
        <p:spPr>
          <a:xfrm>
            <a:off x="1996752" y="4570413"/>
            <a:ext cx="3810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01352" y="914400"/>
            <a:ext cx="4724400" cy="523875"/>
          </a:xfrm>
          <a:prstGeom prst="rect">
            <a:avLst/>
          </a:prstGeom>
          <a:solidFill>
            <a:srgbClr val="92D050"/>
          </a:solidFill>
          <a:ln>
            <a:noFill/>
          </a:ln>
        </p:spPr>
        <p:txBody>
          <a:bodyPr>
            <a:spAutoFit/>
          </a:bodyPr>
          <a:lstStyle/>
          <a:p>
            <a:pPr>
              <a:defRPr/>
            </a:pPr>
            <a:r>
              <a:rPr lang="en-US" i="1" dirty="0">
                <a:solidFill>
                  <a:srgbClr val="000000"/>
                </a:solidFill>
                <a:cs typeface="Arial" panose="020B0604020202020204" pitchFamily="34" charset="0"/>
              </a:rPr>
              <a:t>Multiple row </a:t>
            </a:r>
            <a:r>
              <a:rPr lang="en-US" i="1" dirty="0" err="1">
                <a:solidFill>
                  <a:srgbClr val="000000"/>
                </a:solidFill>
                <a:cs typeface="Arial" panose="020B0604020202020204" pitchFamily="34" charset="0"/>
              </a:rPr>
              <a:t>subquery</a:t>
            </a:r>
            <a:r>
              <a:rPr lang="en-US" i="1" dirty="0">
                <a:solidFill>
                  <a:srgbClr val="000000"/>
                </a:solidFill>
                <a:cs typeface="Arial" panose="020B0604020202020204" pitchFamily="34" charset="0"/>
              </a:rPr>
              <a:t> using </a:t>
            </a:r>
            <a:r>
              <a:rPr lang="en-US" sz="2800" i="1" dirty="0">
                <a:solidFill>
                  <a:srgbClr val="FFFFFF"/>
                </a:solidFill>
                <a:cs typeface="Arial" panose="020B0604020202020204" pitchFamily="34" charset="0"/>
              </a:rPr>
              <a:t>ALL</a:t>
            </a:r>
          </a:p>
        </p:txBody>
      </p:sp>
    </p:spTree>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
          <p:cNvSpPr>
            <a:spLocks noChangeArrowheads="1"/>
          </p:cNvSpPr>
          <p:nvPr/>
        </p:nvSpPr>
        <p:spPr bwMode="auto">
          <a:xfrm>
            <a:off x="1399480" y="1600200"/>
            <a:ext cx="7146925" cy="180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lvl1pPr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1pPr>
            <a:lvl2pPr marL="742950" indent="-28575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2pPr>
            <a:lvl3pPr marL="1143000" indent="-22860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3pPr>
            <a:lvl4pPr marL="1600200" indent="-22860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4pPr>
            <a:lvl5pPr marL="2057400" indent="-22860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5pPr>
            <a:lvl6pPr marL="25146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6pPr>
            <a:lvl7pPr marL="29718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7pPr>
            <a:lvl8pPr marL="34290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8pPr>
            <a:lvl9pPr marL="38862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9pPr>
          </a:lstStyle>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p:txBody>
      </p:sp>
      <p:sp>
        <p:nvSpPr>
          <p:cNvPr id="38915" name="Rectangle 7"/>
          <p:cNvSpPr>
            <a:spLocks noGrp="1" noChangeArrowheads="1"/>
          </p:cNvSpPr>
          <p:nvPr>
            <p:ph type="title"/>
          </p:nvPr>
        </p:nvSpPr>
        <p:spPr>
          <a:xfrm>
            <a:off x="1399480" y="0"/>
            <a:ext cx="7028546" cy="762000"/>
          </a:xfrm>
          <a:solidFill>
            <a:schemeClr val="bg1"/>
          </a:solidFill>
        </p:spPr>
        <p:txBody>
          <a:bodyPr lIns="92075" tIns="46038" rIns="92075" bIns="46038" anchor="t">
            <a:normAutofit fontScale="90000"/>
          </a:bodyPr>
          <a:lstStyle/>
          <a:p>
            <a:pPr eaLnBrk="1" hangingPunct="1"/>
            <a:r>
              <a:rPr lang="en-US" altLang="en-US" dirty="0" smtClean="0"/>
              <a:t>Subquery</a:t>
            </a:r>
          </a:p>
        </p:txBody>
      </p:sp>
      <p:sp>
        <p:nvSpPr>
          <p:cNvPr id="11" name="Can 10"/>
          <p:cNvSpPr/>
          <p:nvPr/>
        </p:nvSpPr>
        <p:spPr>
          <a:xfrm>
            <a:off x="858142" y="1654175"/>
            <a:ext cx="914400" cy="1371600"/>
          </a:xfrm>
          <a:prstGeom prst="can">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sz="1600" dirty="0">
                <a:solidFill>
                  <a:srgbClr val="FFFFFF"/>
                </a:solidFill>
              </a:rPr>
              <a:t>OUTER QUERY</a:t>
            </a:r>
          </a:p>
        </p:txBody>
      </p:sp>
      <p:sp>
        <p:nvSpPr>
          <p:cNvPr id="12" name="Rectangle 11"/>
          <p:cNvSpPr/>
          <p:nvPr/>
        </p:nvSpPr>
        <p:spPr>
          <a:xfrm>
            <a:off x="1772542" y="1828800"/>
            <a:ext cx="914400" cy="4572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cxnSp>
        <p:nvCxnSpPr>
          <p:cNvPr id="14" name="Straight Connector 13"/>
          <p:cNvCxnSpPr/>
          <p:nvPr/>
        </p:nvCxnSpPr>
        <p:spPr>
          <a:xfrm>
            <a:off x="1924942" y="1979613"/>
            <a:ext cx="5334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15" name="Can 14"/>
          <p:cNvSpPr/>
          <p:nvPr/>
        </p:nvSpPr>
        <p:spPr>
          <a:xfrm>
            <a:off x="858142" y="3886200"/>
            <a:ext cx="990600" cy="1143000"/>
          </a:xfrm>
          <a:prstGeom prst="can">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sz="1400" dirty="0">
                <a:solidFill>
                  <a:srgbClr val="FFFFFF"/>
                </a:solidFill>
              </a:rPr>
              <a:t>SUB QUERY</a:t>
            </a:r>
          </a:p>
        </p:txBody>
      </p:sp>
      <p:sp>
        <p:nvSpPr>
          <p:cNvPr id="16" name="Rectangle 15"/>
          <p:cNvSpPr/>
          <p:nvPr/>
        </p:nvSpPr>
        <p:spPr>
          <a:xfrm>
            <a:off x="1848742" y="3962400"/>
            <a:ext cx="914400" cy="457200"/>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cxnSp>
        <p:nvCxnSpPr>
          <p:cNvPr id="17" name="Straight Connector 16"/>
          <p:cNvCxnSpPr/>
          <p:nvPr/>
        </p:nvCxnSpPr>
        <p:spPr>
          <a:xfrm>
            <a:off x="2077342" y="4343400"/>
            <a:ext cx="381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2" name="Circular Arrow 21"/>
          <p:cNvSpPr/>
          <p:nvPr/>
        </p:nvSpPr>
        <p:spPr>
          <a:xfrm rot="8698631">
            <a:off x="1372492" y="1493838"/>
            <a:ext cx="1220788" cy="2514600"/>
          </a:xfrm>
          <a:prstGeom prst="circularArrow">
            <a:avLst>
              <a:gd name="adj1" fmla="val 12500"/>
              <a:gd name="adj2" fmla="val 1142319"/>
              <a:gd name="adj3" fmla="val 20457681"/>
              <a:gd name="adj4" fmla="val 17140525"/>
              <a:gd name="adj5" fmla="val 1651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000000"/>
              </a:solidFill>
            </a:endParaRPr>
          </a:p>
        </p:txBody>
      </p:sp>
      <p:cxnSp>
        <p:nvCxnSpPr>
          <p:cNvPr id="28" name="Straight Connector 27"/>
          <p:cNvCxnSpPr/>
          <p:nvPr/>
        </p:nvCxnSpPr>
        <p:spPr>
          <a:xfrm>
            <a:off x="1924942" y="2132013"/>
            <a:ext cx="5334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390205" y="3733800"/>
            <a:ext cx="4572000" cy="1200150"/>
          </a:xfrm>
          <a:prstGeom prst="rect">
            <a:avLst/>
          </a:prstGeom>
          <a:solidFill>
            <a:srgbClr val="FFCC99"/>
          </a:solidFill>
        </p:spPr>
        <p:txBody>
          <a:bodyPr>
            <a:spAutoFit/>
          </a:bodyPr>
          <a:lstStyle/>
          <a:p>
            <a:pPr eaLnBrk="0" fontAlgn="base" hangingPunct="0">
              <a:spcBef>
                <a:spcPct val="0"/>
              </a:spcBef>
              <a:spcAft>
                <a:spcPct val="0"/>
              </a:spcAft>
              <a:defRPr/>
            </a:pPr>
            <a:r>
              <a:rPr lang="en-US" b="1" dirty="0">
                <a:solidFill>
                  <a:srgbClr val="000000"/>
                </a:solidFill>
                <a:latin typeface="Courier New" pitchFamily="49" charset="0"/>
                <a:cs typeface="Arial" panose="020B0604020202020204" pitchFamily="34" charset="0"/>
              </a:rPr>
              <a:t>(SELECT </a:t>
            </a:r>
            <a:r>
              <a:rPr lang="en-US" b="1" dirty="0" err="1">
                <a:solidFill>
                  <a:srgbClr val="000000"/>
                </a:solidFill>
                <a:latin typeface="Courier New" pitchFamily="49" charset="0"/>
                <a:cs typeface="Arial" panose="020B0604020202020204" pitchFamily="34" charset="0"/>
              </a:rPr>
              <a:t>deptno,max</a:t>
            </a:r>
            <a:r>
              <a:rPr lang="en-US" b="1" dirty="0">
                <a:solidFill>
                  <a:srgbClr val="000000"/>
                </a:solidFill>
                <a:latin typeface="Courier New" pitchFamily="49" charset="0"/>
                <a:cs typeface="Arial" panose="020B0604020202020204" pitchFamily="34" charset="0"/>
              </a:rPr>
              <a:t>(</a:t>
            </a:r>
            <a:r>
              <a:rPr lang="en-US" b="1" dirty="0" err="1">
                <a:solidFill>
                  <a:srgbClr val="000000"/>
                </a:solidFill>
                <a:latin typeface="Courier New" pitchFamily="49" charset="0"/>
                <a:cs typeface="Arial" panose="020B0604020202020204" pitchFamily="34" charset="0"/>
              </a:rPr>
              <a:t>sal</a:t>
            </a:r>
            <a:r>
              <a:rPr lang="en-US" b="1" dirty="0">
                <a:solidFill>
                  <a:srgbClr val="000000"/>
                </a:solidFill>
                <a:latin typeface="Courier New" pitchFamily="49" charset="0"/>
                <a:cs typeface="Arial" panose="020B0604020202020204" pitchFamily="34" charset="0"/>
              </a:rPr>
              <a:t>)</a:t>
            </a:r>
          </a:p>
          <a:p>
            <a:pPr eaLnBrk="0" fontAlgn="base" hangingPunct="0">
              <a:spcBef>
                <a:spcPct val="0"/>
              </a:spcBef>
              <a:spcAft>
                <a:spcPct val="0"/>
              </a:spcAft>
              <a:defRPr/>
            </a:pPr>
            <a:r>
              <a:rPr lang="en-US" b="1" dirty="0">
                <a:solidFill>
                  <a:srgbClr val="000000"/>
                </a:solidFill>
                <a:latin typeface="Courier New" pitchFamily="49" charset="0"/>
                <a:cs typeface="Arial" panose="020B0604020202020204" pitchFamily="34" charset="0"/>
              </a:rPr>
              <a:t> FROM   </a:t>
            </a:r>
            <a:r>
              <a:rPr lang="en-US" b="1" dirty="0" err="1">
                <a:solidFill>
                  <a:srgbClr val="000000"/>
                </a:solidFill>
                <a:latin typeface="Courier New" pitchFamily="49" charset="0"/>
                <a:cs typeface="Arial" panose="020B0604020202020204" pitchFamily="34" charset="0"/>
              </a:rPr>
              <a:t>emp</a:t>
            </a:r>
            <a:endParaRPr lang="en-US" b="1" dirty="0">
              <a:solidFill>
                <a:srgbClr val="000000"/>
              </a:solidFill>
              <a:latin typeface="Courier New" pitchFamily="49" charset="0"/>
              <a:cs typeface="Arial" panose="020B0604020202020204" pitchFamily="34" charset="0"/>
            </a:endParaRPr>
          </a:p>
          <a:p>
            <a:pPr eaLnBrk="0" fontAlgn="base" hangingPunct="0">
              <a:spcBef>
                <a:spcPct val="0"/>
              </a:spcBef>
              <a:spcAft>
                <a:spcPct val="0"/>
              </a:spcAft>
              <a:defRPr/>
            </a:pPr>
            <a:r>
              <a:rPr lang="en-US" b="1" dirty="0">
                <a:solidFill>
                  <a:srgbClr val="000000"/>
                </a:solidFill>
                <a:latin typeface="Courier New" pitchFamily="49" charset="0"/>
                <a:cs typeface="Arial" panose="020B0604020202020204" pitchFamily="34" charset="0"/>
              </a:rPr>
              <a:t> WHERE  </a:t>
            </a:r>
            <a:r>
              <a:rPr lang="en-US" b="1" dirty="0" err="1">
                <a:solidFill>
                  <a:srgbClr val="000000"/>
                </a:solidFill>
                <a:latin typeface="Courier New" pitchFamily="49" charset="0"/>
                <a:cs typeface="Arial" panose="020B0604020202020204" pitchFamily="34" charset="0"/>
              </a:rPr>
              <a:t>deptno</a:t>
            </a:r>
            <a:r>
              <a:rPr lang="en-US" b="1" dirty="0">
                <a:solidFill>
                  <a:srgbClr val="000000"/>
                </a:solidFill>
                <a:latin typeface="Courier New" pitchFamily="49" charset="0"/>
                <a:cs typeface="Arial" panose="020B0604020202020204" pitchFamily="34" charset="0"/>
              </a:rPr>
              <a:t>=20</a:t>
            </a:r>
          </a:p>
          <a:p>
            <a:pPr eaLnBrk="0" fontAlgn="base" hangingPunct="0">
              <a:spcBef>
                <a:spcPct val="0"/>
              </a:spcBef>
              <a:spcAft>
                <a:spcPct val="0"/>
              </a:spcAft>
              <a:defRPr/>
            </a:pPr>
            <a:r>
              <a:rPr lang="en-US" b="1" dirty="0">
                <a:solidFill>
                  <a:srgbClr val="000000"/>
                </a:solidFill>
                <a:latin typeface="Courier New" pitchFamily="49" charset="0"/>
                <a:cs typeface="Arial" panose="020B0604020202020204" pitchFamily="34" charset="0"/>
              </a:rPr>
              <a:t> GROUP BY </a:t>
            </a:r>
            <a:r>
              <a:rPr lang="en-US" b="1" dirty="0" err="1">
                <a:solidFill>
                  <a:srgbClr val="000000"/>
                </a:solidFill>
                <a:latin typeface="Courier New" pitchFamily="49" charset="0"/>
                <a:cs typeface="Arial" panose="020B0604020202020204" pitchFamily="34" charset="0"/>
              </a:rPr>
              <a:t>deptno</a:t>
            </a:r>
            <a:r>
              <a:rPr lang="en-US" b="1" dirty="0">
                <a:solidFill>
                  <a:srgbClr val="000000"/>
                </a:solidFill>
                <a:latin typeface="Courier New" pitchFamily="49" charset="0"/>
                <a:cs typeface="Arial" panose="020B0604020202020204" pitchFamily="34" charset="0"/>
              </a:rPr>
              <a:t>)</a:t>
            </a:r>
          </a:p>
        </p:txBody>
      </p:sp>
      <p:sp>
        <p:nvSpPr>
          <p:cNvPr id="32" name="Rectangle 5"/>
          <p:cNvSpPr>
            <a:spLocks noChangeArrowheads="1"/>
          </p:cNvSpPr>
          <p:nvPr/>
        </p:nvSpPr>
        <p:spPr bwMode="auto">
          <a:xfrm>
            <a:off x="2966342" y="1730375"/>
            <a:ext cx="4216400" cy="923925"/>
          </a:xfrm>
          <a:prstGeom prst="rect">
            <a:avLst/>
          </a:prstGeom>
          <a:solidFill>
            <a:schemeClr val="accent5">
              <a:lumMod val="50000"/>
            </a:schemeClr>
          </a:solidFill>
          <a:ln w="9525">
            <a:noFill/>
            <a:miter lim="800000"/>
            <a:headEnd/>
            <a:tailEnd/>
          </a:ln>
        </p:spPr>
        <p:txBody>
          <a:bodyPr lIns="92075" tIns="46038" rIns="92075" bIns="46038">
            <a:spAutoFit/>
          </a:bodyPr>
          <a:lstStyle/>
          <a:p>
            <a:pPr eaLnBrk="0" fontAlgn="base" hangingPunct="0">
              <a:spcBef>
                <a:spcPct val="0"/>
              </a:spcBef>
              <a:spcAft>
                <a:spcPct val="0"/>
              </a:spcAft>
              <a:defRPr/>
            </a:pPr>
            <a:r>
              <a:rPr lang="en-US" b="1" dirty="0">
                <a:solidFill>
                  <a:srgbClr val="FFFFFF"/>
                </a:solidFill>
                <a:latin typeface="Courier New" pitchFamily="49" charset="0"/>
                <a:cs typeface="Arial" panose="020B0604020202020204" pitchFamily="34" charset="0"/>
              </a:rPr>
              <a:t>SELECT </a:t>
            </a:r>
            <a:r>
              <a:rPr lang="en-US" b="1" dirty="0" err="1">
                <a:solidFill>
                  <a:srgbClr val="FFFFFF"/>
                </a:solidFill>
                <a:latin typeface="Courier New" pitchFamily="49" charset="0"/>
                <a:cs typeface="Arial" panose="020B0604020202020204" pitchFamily="34" charset="0"/>
              </a:rPr>
              <a:t>ename,sal,deptno</a:t>
            </a:r>
            <a:endParaRPr lang="en-US" b="1" dirty="0">
              <a:solidFill>
                <a:srgbClr val="FFFFFF"/>
              </a:solidFill>
              <a:latin typeface="Courier New" pitchFamily="49" charset="0"/>
              <a:cs typeface="Arial" panose="020B0604020202020204" pitchFamily="34" charset="0"/>
            </a:endParaRPr>
          </a:p>
          <a:p>
            <a:pPr eaLnBrk="0" fontAlgn="base" hangingPunct="0">
              <a:spcBef>
                <a:spcPct val="0"/>
              </a:spcBef>
              <a:spcAft>
                <a:spcPct val="0"/>
              </a:spcAft>
              <a:defRPr/>
            </a:pPr>
            <a:r>
              <a:rPr lang="en-US" b="1" dirty="0">
                <a:solidFill>
                  <a:srgbClr val="FFFFFF"/>
                </a:solidFill>
                <a:latin typeface="Courier New" pitchFamily="49" charset="0"/>
                <a:cs typeface="Arial" panose="020B0604020202020204" pitchFamily="34" charset="0"/>
              </a:rPr>
              <a:t>FROM   </a:t>
            </a:r>
            <a:r>
              <a:rPr lang="en-US" b="1" dirty="0" err="1">
                <a:solidFill>
                  <a:srgbClr val="FFFFFF"/>
                </a:solidFill>
                <a:latin typeface="Courier New" pitchFamily="49" charset="0"/>
                <a:cs typeface="Arial" panose="020B0604020202020204" pitchFamily="34" charset="0"/>
              </a:rPr>
              <a:t>emp</a:t>
            </a:r>
            <a:endParaRPr lang="en-US" b="1" dirty="0">
              <a:solidFill>
                <a:srgbClr val="FFFFFF"/>
              </a:solidFill>
              <a:latin typeface="Courier New" pitchFamily="49" charset="0"/>
              <a:cs typeface="Arial" panose="020B0604020202020204" pitchFamily="34" charset="0"/>
            </a:endParaRPr>
          </a:p>
          <a:p>
            <a:pPr eaLnBrk="0" fontAlgn="base" hangingPunct="0">
              <a:spcBef>
                <a:spcPct val="0"/>
              </a:spcBef>
              <a:spcAft>
                <a:spcPct val="0"/>
              </a:spcAft>
              <a:defRPr/>
            </a:pPr>
            <a:r>
              <a:rPr lang="en-US" b="1" dirty="0">
                <a:solidFill>
                  <a:srgbClr val="FFFFFF"/>
                </a:solidFill>
                <a:latin typeface="Courier New" pitchFamily="49" charset="0"/>
                <a:cs typeface="Arial" panose="020B0604020202020204" pitchFamily="34" charset="0"/>
              </a:rPr>
              <a:t>WHERE  (</a:t>
            </a:r>
            <a:r>
              <a:rPr lang="en-US" b="1" dirty="0" err="1">
                <a:solidFill>
                  <a:srgbClr val="FFFFFF"/>
                </a:solidFill>
                <a:latin typeface="Courier New" pitchFamily="49" charset="0"/>
                <a:cs typeface="Arial" panose="020B0604020202020204" pitchFamily="34" charset="0"/>
              </a:rPr>
              <a:t>deptno,sal</a:t>
            </a:r>
            <a:r>
              <a:rPr lang="en-US" b="1" dirty="0">
                <a:solidFill>
                  <a:srgbClr val="FFFFFF"/>
                </a:solidFill>
                <a:latin typeface="Courier New" pitchFamily="49" charset="0"/>
                <a:cs typeface="Arial" panose="020B0604020202020204" pitchFamily="34" charset="0"/>
              </a:rPr>
              <a:t>)  IN           </a:t>
            </a:r>
          </a:p>
        </p:txBody>
      </p:sp>
      <p:sp>
        <p:nvSpPr>
          <p:cNvPr id="38926" name="Rectangle 33"/>
          <p:cNvSpPr>
            <a:spLocks noChangeArrowheads="1"/>
          </p:cNvSpPr>
          <p:nvPr/>
        </p:nvSpPr>
        <p:spPr bwMode="auto">
          <a:xfrm>
            <a:off x="4887217" y="2765425"/>
            <a:ext cx="3238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b="1" smtClean="0">
                <a:solidFill>
                  <a:srgbClr val="FFFFFF"/>
                </a:solidFill>
                <a:latin typeface="Courier New" panose="02070309020205020404" pitchFamily="49" charset="0"/>
              </a:rPr>
              <a:t>&gt;</a:t>
            </a:r>
            <a:endParaRPr lang="en-US" altLang="en-US" smtClean="0">
              <a:solidFill>
                <a:srgbClr val="000000"/>
              </a:solidFill>
            </a:endParaRPr>
          </a:p>
        </p:txBody>
      </p:sp>
      <p:sp>
        <p:nvSpPr>
          <p:cNvPr id="38927" name="Rectangle 9"/>
          <p:cNvSpPr>
            <a:spLocks noChangeArrowheads="1"/>
          </p:cNvSpPr>
          <p:nvPr/>
        </p:nvSpPr>
        <p:spPr bwMode="auto">
          <a:xfrm>
            <a:off x="7965380" y="3810000"/>
            <a:ext cx="927100" cy="361950"/>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lnSpc>
                <a:spcPct val="120000"/>
              </a:lnSpc>
              <a:spcBef>
                <a:spcPct val="60000"/>
              </a:spcBef>
              <a:spcAft>
                <a:spcPct val="0"/>
              </a:spcAft>
            </a:pPr>
            <a:r>
              <a:rPr lang="en-US" altLang="en-US" sz="1600" b="1" smtClean="0">
                <a:solidFill>
                  <a:srgbClr val="FF5050"/>
                </a:solidFill>
              </a:rPr>
              <a:t>20,3000</a:t>
            </a:r>
          </a:p>
        </p:txBody>
      </p:sp>
      <p:sp>
        <p:nvSpPr>
          <p:cNvPr id="43" name="Notched Right Arrow 42"/>
          <p:cNvSpPr/>
          <p:nvPr/>
        </p:nvSpPr>
        <p:spPr>
          <a:xfrm rot="18880386">
            <a:off x="8452742" y="4368800"/>
            <a:ext cx="381000" cy="228600"/>
          </a:xfrm>
          <a:prstGeom prst="notched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44" name="Notched Right Arrow 43"/>
          <p:cNvSpPr/>
          <p:nvPr/>
        </p:nvSpPr>
        <p:spPr>
          <a:xfrm rot="12414974">
            <a:off x="6581080" y="2846388"/>
            <a:ext cx="1920875" cy="493712"/>
          </a:xfrm>
          <a:prstGeom prst="notched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38930" name="Rectangle 19"/>
          <p:cNvSpPr>
            <a:spLocks noChangeArrowheads="1"/>
          </p:cNvSpPr>
          <p:nvPr/>
        </p:nvSpPr>
        <p:spPr bwMode="auto">
          <a:xfrm>
            <a:off x="2077342" y="5494338"/>
            <a:ext cx="2819400" cy="830262"/>
          </a:xfrm>
          <a:prstGeom prst="rect">
            <a:avLst/>
          </a:prstGeom>
          <a:solidFill>
            <a:srgbClr val="FF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1200" smtClean="0">
                <a:solidFill>
                  <a:srgbClr val="000000"/>
                </a:solidFill>
              </a:rPr>
              <a:t>ENAME          DEPTNO        SAL</a:t>
            </a:r>
          </a:p>
          <a:p>
            <a:pPr eaLnBrk="1" fontAlgn="base" hangingPunct="1">
              <a:spcBef>
                <a:spcPct val="0"/>
              </a:spcBef>
              <a:spcAft>
                <a:spcPct val="0"/>
              </a:spcAft>
            </a:pPr>
            <a:r>
              <a:rPr lang="en-US" altLang="en-US" sz="1200" smtClean="0">
                <a:solidFill>
                  <a:srgbClr val="000000"/>
                </a:solidFill>
              </a:rPr>
              <a:t>----------          --------------      ----------</a:t>
            </a:r>
          </a:p>
          <a:p>
            <a:pPr eaLnBrk="1" fontAlgn="base" hangingPunct="1">
              <a:spcBef>
                <a:spcPct val="0"/>
              </a:spcBef>
              <a:spcAft>
                <a:spcPct val="0"/>
              </a:spcAft>
            </a:pPr>
            <a:r>
              <a:rPr lang="en-US" altLang="en-US" sz="1200" smtClean="0">
                <a:solidFill>
                  <a:srgbClr val="000000"/>
                </a:solidFill>
              </a:rPr>
              <a:t>SCOTT               20               3000</a:t>
            </a:r>
          </a:p>
          <a:p>
            <a:pPr eaLnBrk="1" fontAlgn="base" hangingPunct="1">
              <a:spcBef>
                <a:spcPct val="0"/>
              </a:spcBef>
              <a:spcAft>
                <a:spcPct val="0"/>
              </a:spcAft>
            </a:pPr>
            <a:r>
              <a:rPr lang="en-US" altLang="en-US" sz="1200" smtClean="0">
                <a:solidFill>
                  <a:srgbClr val="000000"/>
                </a:solidFill>
              </a:rPr>
              <a:t>FORD                 20               3000</a:t>
            </a:r>
          </a:p>
        </p:txBody>
      </p:sp>
      <p:cxnSp>
        <p:nvCxnSpPr>
          <p:cNvPr id="19" name="Straight Connector 18"/>
          <p:cNvCxnSpPr/>
          <p:nvPr/>
        </p:nvCxnSpPr>
        <p:spPr>
          <a:xfrm>
            <a:off x="2077342" y="4114800"/>
            <a:ext cx="381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05742" y="914400"/>
            <a:ext cx="4724400" cy="523875"/>
          </a:xfrm>
          <a:prstGeom prst="rect">
            <a:avLst/>
          </a:prstGeom>
          <a:solidFill>
            <a:srgbClr val="92D050"/>
          </a:solidFill>
          <a:ln>
            <a:noFill/>
          </a:ln>
        </p:spPr>
        <p:txBody>
          <a:bodyPr>
            <a:spAutoFit/>
          </a:bodyPr>
          <a:lstStyle/>
          <a:p>
            <a:pPr>
              <a:defRPr/>
            </a:pPr>
            <a:r>
              <a:rPr lang="en-US" i="1" dirty="0">
                <a:solidFill>
                  <a:srgbClr val="000000"/>
                </a:solidFill>
                <a:cs typeface="Arial" panose="020B0604020202020204" pitchFamily="34" charset="0"/>
              </a:rPr>
              <a:t>Multiple COLUMN </a:t>
            </a:r>
            <a:r>
              <a:rPr lang="en-US" i="1" dirty="0" err="1">
                <a:solidFill>
                  <a:srgbClr val="000000"/>
                </a:solidFill>
                <a:cs typeface="Arial" panose="020B0604020202020204" pitchFamily="34" charset="0"/>
              </a:rPr>
              <a:t>subquery</a:t>
            </a:r>
            <a:r>
              <a:rPr lang="en-US" i="1" dirty="0">
                <a:solidFill>
                  <a:srgbClr val="000000"/>
                </a:solidFill>
                <a:cs typeface="Arial" panose="020B0604020202020204" pitchFamily="34" charset="0"/>
              </a:rPr>
              <a:t> </a:t>
            </a:r>
            <a:endParaRPr lang="en-US" sz="2800" i="1" dirty="0">
              <a:solidFill>
                <a:srgbClr val="FFFFFF"/>
              </a:solidFill>
              <a:cs typeface="Arial" panose="020B0604020202020204" pitchFamily="34" charset="0"/>
            </a:endParaRPr>
          </a:p>
        </p:txBody>
      </p:sp>
    </p:spTree>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
          <p:cNvSpPr>
            <a:spLocks noChangeArrowheads="1"/>
          </p:cNvSpPr>
          <p:nvPr/>
        </p:nvSpPr>
        <p:spPr bwMode="auto">
          <a:xfrm>
            <a:off x="1272034" y="1600200"/>
            <a:ext cx="7146925" cy="180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lvl1pPr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1pPr>
            <a:lvl2pPr marL="742950" indent="-28575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2pPr>
            <a:lvl3pPr marL="1143000" indent="-22860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3pPr>
            <a:lvl4pPr marL="1600200" indent="-22860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4pPr>
            <a:lvl5pPr marL="2057400" indent="-228600" defTabSz="400050" eaLnBrk="0" hangingPunct="0">
              <a:tabLst>
                <a:tab pos="400050" algn="r"/>
                <a:tab pos="685800" algn="l"/>
              </a:tabLst>
              <a:defRPr>
                <a:solidFill>
                  <a:schemeClr val="tx1"/>
                </a:solidFill>
                <a:latin typeface="Arial" panose="020B0604020202020204" pitchFamily="34" charset="0"/>
                <a:cs typeface="Arial" panose="020B0604020202020204" pitchFamily="34" charset="0"/>
              </a:defRPr>
            </a:lvl5pPr>
            <a:lvl6pPr marL="25146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6pPr>
            <a:lvl7pPr marL="29718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7pPr>
            <a:lvl8pPr marL="34290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8pPr>
            <a:lvl9pPr marL="3886200" indent="-228600" defTabSz="400050" eaLnBrk="0" fontAlgn="base" hangingPunct="0">
              <a:spcBef>
                <a:spcPct val="0"/>
              </a:spcBef>
              <a:spcAft>
                <a:spcPct val="0"/>
              </a:spcAft>
              <a:tabLst>
                <a:tab pos="400050" algn="r"/>
                <a:tab pos="685800" algn="l"/>
              </a:tabLst>
              <a:defRPr>
                <a:solidFill>
                  <a:schemeClr val="tx1"/>
                </a:solidFill>
                <a:latin typeface="Arial" panose="020B0604020202020204" pitchFamily="34" charset="0"/>
                <a:cs typeface="Arial" panose="020B0604020202020204" pitchFamily="34" charset="0"/>
              </a:defRPr>
            </a:lvl9pPr>
          </a:lstStyle>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a:p>
            <a:pPr fontAlgn="base">
              <a:lnSpc>
                <a:spcPct val="125000"/>
              </a:lnSpc>
              <a:spcBef>
                <a:spcPct val="0"/>
              </a:spcBef>
              <a:spcAft>
                <a:spcPct val="0"/>
              </a:spcAft>
            </a:pPr>
            <a:endParaRPr lang="en-US" altLang="en-US" b="1" smtClean="0">
              <a:solidFill>
                <a:srgbClr val="000000"/>
              </a:solidFill>
              <a:latin typeface="Courier New" panose="02070309020205020404" pitchFamily="49" charset="0"/>
            </a:endParaRPr>
          </a:p>
        </p:txBody>
      </p:sp>
      <p:sp>
        <p:nvSpPr>
          <p:cNvPr id="39939" name="Rectangle 7"/>
          <p:cNvSpPr>
            <a:spLocks noGrp="1" noChangeArrowheads="1"/>
          </p:cNvSpPr>
          <p:nvPr>
            <p:ph type="title"/>
          </p:nvPr>
        </p:nvSpPr>
        <p:spPr>
          <a:xfrm>
            <a:off x="1272034" y="0"/>
            <a:ext cx="7146925" cy="762000"/>
          </a:xfrm>
          <a:solidFill>
            <a:schemeClr val="bg1"/>
          </a:solidFill>
        </p:spPr>
        <p:txBody>
          <a:bodyPr lIns="92075" tIns="46038" rIns="92075" bIns="46038" anchor="t">
            <a:normAutofit fontScale="90000"/>
          </a:bodyPr>
          <a:lstStyle/>
          <a:p>
            <a:pPr eaLnBrk="1" hangingPunct="1"/>
            <a:r>
              <a:rPr lang="en-US" altLang="en-US" dirty="0" smtClean="0"/>
              <a:t>Subquery</a:t>
            </a:r>
          </a:p>
        </p:txBody>
      </p:sp>
      <p:sp>
        <p:nvSpPr>
          <p:cNvPr id="11" name="Can 10"/>
          <p:cNvSpPr/>
          <p:nvPr/>
        </p:nvSpPr>
        <p:spPr>
          <a:xfrm>
            <a:off x="730696" y="1654175"/>
            <a:ext cx="914400" cy="1371600"/>
          </a:xfrm>
          <a:prstGeom prst="can">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sz="1600" dirty="0">
                <a:solidFill>
                  <a:srgbClr val="FFFFFF"/>
                </a:solidFill>
              </a:rPr>
              <a:t>OUTER QUERY</a:t>
            </a:r>
          </a:p>
        </p:txBody>
      </p:sp>
      <p:sp>
        <p:nvSpPr>
          <p:cNvPr id="12" name="Rectangle 11"/>
          <p:cNvSpPr/>
          <p:nvPr/>
        </p:nvSpPr>
        <p:spPr>
          <a:xfrm>
            <a:off x="1645096" y="1828800"/>
            <a:ext cx="914400" cy="4572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cxnSp>
        <p:nvCxnSpPr>
          <p:cNvPr id="14" name="Straight Connector 13"/>
          <p:cNvCxnSpPr/>
          <p:nvPr/>
        </p:nvCxnSpPr>
        <p:spPr>
          <a:xfrm>
            <a:off x="1797496" y="1979613"/>
            <a:ext cx="5334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15" name="Can 14"/>
          <p:cNvSpPr/>
          <p:nvPr/>
        </p:nvSpPr>
        <p:spPr>
          <a:xfrm>
            <a:off x="730696" y="3886200"/>
            <a:ext cx="990600" cy="1143000"/>
          </a:xfrm>
          <a:prstGeom prst="can">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sz="1400" dirty="0">
                <a:solidFill>
                  <a:srgbClr val="FFFFFF"/>
                </a:solidFill>
              </a:rPr>
              <a:t>SUB QUERY</a:t>
            </a:r>
          </a:p>
        </p:txBody>
      </p:sp>
      <p:sp>
        <p:nvSpPr>
          <p:cNvPr id="16" name="Rectangle 15"/>
          <p:cNvSpPr/>
          <p:nvPr/>
        </p:nvSpPr>
        <p:spPr>
          <a:xfrm>
            <a:off x="1721296" y="3962400"/>
            <a:ext cx="914400" cy="457200"/>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cxnSp>
        <p:nvCxnSpPr>
          <p:cNvPr id="17" name="Straight Connector 16"/>
          <p:cNvCxnSpPr/>
          <p:nvPr/>
        </p:nvCxnSpPr>
        <p:spPr>
          <a:xfrm>
            <a:off x="1949896" y="4343400"/>
            <a:ext cx="381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2" name="Circular Arrow 21"/>
          <p:cNvSpPr/>
          <p:nvPr/>
        </p:nvSpPr>
        <p:spPr>
          <a:xfrm rot="8698631">
            <a:off x="1245046" y="1493838"/>
            <a:ext cx="1220788" cy="2514600"/>
          </a:xfrm>
          <a:prstGeom prst="circularArrow">
            <a:avLst>
              <a:gd name="adj1" fmla="val 12500"/>
              <a:gd name="adj2" fmla="val 1142319"/>
              <a:gd name="adj3" fmla="val 20457681"/>
              <a:gd name="adj4" fmla="val 17140525"/>
              <a:gd name="adj5" fmla="val 1651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000000"/>
              </a:solidFill>
            </a:endParaRPr>
          </a:p>
        </p:txBody>
      </p:sp>
      <p:cxnSp>
        <p:nvCxnSpPr>
          <p:cNvPr id="28" name="Straight Connector 27"/>
          <p:cNvCxnSpPr/>
          <p:nvPr/>
        </p:nvCxnSpPr>
        <p:spPr>
          <a:xfrm>
            <a:off x="1797496" y="2132013"/>
            <a:ext cx="5334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262759" y="3733800"/>
            <a:ext cx="4572000" cy="1138238"/>
          </a:xfrm>
          <a:prstGeom prst="rect">
            <a:avLst/>
          </a:prstGeom>
          <a:solidFill>
            <a:srgbClr val="FFCC99"/>
          </a:solidFill>
        </p:spPr>
        <p:txBody>
          <a:bodyPr>
            <a:spAutoFit/>
          </a:bodyPr>
          <a:lstStyle/>
          <a:p>
            <a:pPr eaLnBrk="0" fontAlgn="base" hangingPunct="0">
              <a:spcBef>
                <a:spcPct val="0"/>
              </a:spcBef>
              <a:spcAft>
                <a:spcPct val="0"/>
              </a:spcAft>
              <a:defRPr/>
            </a:pPr>
            <a:r>
              <a:rPr lang="en-US" b="1" dirty="0">
                <a:solidFill>
                  <a:srgbClr val="000000"/>
                </a:solidFill>
                <a:latin typeface="Courier New" pitchFamily="49" charset="0"/>
                <a:cs typeface="Arial" panose="020B0604020202020204" pitchFamily="34" charset="0"/>
              </a:rPr>
              <a:t>(SELECT </a:t>
            </a:r>
            <a:r>
              <a:rPr lang="en-US" b="1" dirty="0" err="1">
                <a:solidFill>
                  <a:srgbClr val="000000"/>
                </a:solidFill>
                <a:latin typeface="Courier New" pitchFamily="49" charset="0"/>
                <a:cs typeface="Arial" panose="020B0604020202020204" pitchFamily="34" charset="0"/>
              </a:rPr>
              <a:t>avg</a:t>
            </a:r>
            <a:r>
              <a:rPr lang="en-US" b="1" dirty="0">
                <a:solidFill>
                  <a:srgbClr val="000000"/>
                </a:solidFill>
                <a:latin typeface="Courier New" pitchFamily="49" charset="0"/>
                <a:cs typeface="Arial" panose="020B0604020202020204" pitchFamily="34" charset="0"/>
              </a:rPr>
              <a:t>(</a:t>
            </a:r>
            <a:r>
              <a:rPr lang="en-US" b="1" dirty="0" err="1">
                <a:solidFill>
                  <a:srgbClr val="000000"/>
                </a:solidFill>
                <a:latin typeface="Courier New" pitchFamily="49" charset="0"/>
                <a:cs typeface="Arial" panose="020B0604020202020204" pitchFamily="34" charset="0"/>
              </a:rPr>
              <a:t>sal</a:t>
            </a:r>
            <a:r>
              <a:rPr lang="en-US" b="1" dirty="0">
                <a:solidFill>
                  <a:srgbClr val="000000"/>
                </a:solidFill>
                <a:latin typeface="Courier New" pitchFamily="49" charset="0"/>
                <a:cs typeface="Arial" panose="020B0604020202020204" pitchFamily="34" charset="0"/>
              </a:rPr>
              <a:t>)</a:t>
            </a:r>
          </a:p>
          <a:p>
            <a:pPr eaLnBrk="0" fontAlgn="base" hangingPunct="0">
              <a:spcBef>
                <a:spcPct val="0"/>
              </a:spcBef>
              <a:spcAft>
                <a:spcPct val="0"/>
              </a:spcAft>
              <a:defRPr/>
            </a:pPr>
            <a:r>
              <a:rPr lang="en-US" b="1" dirty="0">
                <a:solidFill>
                  <a:srgbClr val="000000"/>
                </a:solidFill>
                <a:latin typeface="Courier New" pitchFamily="49" charset="0"/>
                <a:cs typeface="Arial" panose="020B0604020202020204" pitchFamily="34" charset="0"/>
              </a:rPr>
              <a:t> from   </a:t>
            </a:r>
            <a:r>
              <a:rPr lang="en-US" b="1" dirty="0" err="1">
                <a:solidFill>
                  <a:srgbClr val="000000"/>
                </a:solidFill>
                <a:latin typeface="Courier New" pitchFamily="49" charset="0"/>
                <a:cs typeface="Arial" panose="020B0604020202020204" pitchFamily="34" charset="0"/>
              </a:rPr>
              <a:t>emp</a:t>
            </a:r>
            <a:endParaRPr lang="en-US" b="1" dirty="0">
              <a:solidFill>
                <a:srgbClr val="000000"/>
              </a:solidFill>
              <a:latin typeface="Courier New" pitchFamily="49" charset="0"/>
              <a:cs typeface="Arial" panose="020B0604020202020204" pitchFamily="34" charset="0"/>
            </a:endParaRPr>
          </a:p>
          <a:p>
            <a:pPr eaLnBrk="0" fontAlgn="base" hangingPunct="0">
              <a:spcBef>
                <a:spcPct val="0"/>
              </a:spcBef>
              <a:spcAft>
                <a:spcPct val="0"/>
              </a:spcAft>
              <a:defRPr/>
            </a:pPr>
            <a:r>
              <a:rPr lang="en-US" b="1" dirty="0">
                <a:solidFill>
                  <a:srgbClr val="000000"/>
                </a:solidFill>
                <a:latin typeface="Courier New" pitchFamily="49" charset="0"/>
                <a:cs typeface="Arial" panose="020B0604020202020204" pitchFamily="34" charset="0"/>
              </a:rPr>
              <a:t> where  </a:t>
            </a:r>
            <a:r>
              <a:rPr lang="en-US" b="1" dirty="0" err="1">
                <a:solidFill>
                  <a:srgbClr val="000000"/>
                </a:solidFill>
                <a:latin typeface="Courier New" pitchFamily="49" charset="0"/>
                <a:cs typeface="Arial" panose="020B0604020202020204" pitchFamily="34" charset="0"/>
              </a:rPr>
              <a:t>deptno</a:t>
            </a:r>
            <a:r>
              <a:rPr lang="en-US" b="1" dirty="0">
                <a:solidFill>
                  <a:srgbClr val="000000"/>
                </a:solidFill>
                <a:latin typeface="Courier New" pitchFamily="49" charset="0"/>
                <a:cs typeface="Arial" panose="020B0604020202020204" pitchFamily="34" charset="0"/>
              </a:rPr>
              <a:t>=</a:t>
            </a:r>
            <a:r>
              <a:rPr lang="en-US" sz="3200" b="1" dirty="0">
                <a:solidFill>
                  <a:srgbClr val="FF0000"/>
                </a:solidFill>
                <a:latin typeface="Courier New" pitchFamily="49" charset="0"/>
                <a:cs typeface="Arial" panose="020B0604020202020204" pitchFamily="34" charset="0"/>
              </a:rPr>
              <a:t>?</a:t>
            </a:r>
            <a:r>
              <a:rPr lang="en-US" b="1" dirty="0">
                <a:solidFill>
                  <a:srgbClr val="000000"/>
                </a:solidFill>
                <a:latin typeface="Courier New" pitchFamily="49" charset="0"/>
                <a:cs typeface="Arial" panose="020B0604020202020204" pitchFamily="34" charset="0"/>
              </a:rPr>
              <a:t>)</a:t>
            </a:r>
          </a:p>
        </p:txBody>
      </p:sp>
      <p:sp>
        <p:nvSpPr>
          <p:cNvPr id="32" name="Rectangle 5"/>
          <p:cNvSpPr>
            <a:spLocks noChangeArrowheads="1"/>
          </p:cNvSpPr>
          <p:nvPr/>
        </p:nvSpPr>
        <p:spPr bwMode="auto">
          <a:xfrm>
            <a:off x="2838896" y="1600200"/>
            <a:ext cx="4216400" cy="923925"/>
          </a:xfrm>
          <a:prstGeom prst="rect">
            <a:avLst/>
          </a:prstGeom>
          <a:solidFill>
            <a:schemeClr val="accent5">
              <a:lumMod val="50000"/>
            </a:schemeClr>
          </a:solidFill>
          <a:ln w="9525">
            <a:noFill/>
            <a:miter lim="800000"/>
            <a:headEnd/>
            <a:tailEnd/>
          </a:ln>
        </p:spPr>
        <p:txBody>
          <a:bodyPr lIns="92075" tIns="46038" rIns="92075" bIns="46038">
            <a:spAutoFit/>
          </a:bodyPr>
          <a:lstStyle/>
          <a:p>
            <a:pPr eaLnBrk="0" fontAlgn="base" hangingPunct="0">
              <a:spcBef>
                <a:spcPct val="0"/>
              </a:spcBef>
              <a:spcAft>
                <a:spcPct val="0"/>
              </a:spcAft>
              <a:defRPr/>
            </a:pPr>
            <a:r>
              <a:rPr lang="en-US" b="1" dirty="0">
                <a:solidFill>
                  <a:srgbClr val="FFFFFF"/>
                </a:solidFill>
                <a:latin typeface="Courier New" pitchFamily="49" charset="0"/>
                <a:cs typeface="Arial" panose="020B0604020202020204" pitchFamily="34" charset="0"/>
              </a:rPr>
              <a:t>SELECT </a:t>
            </a:r>
            <a:r>
              <a:rPr lang="en-US" b="1" dirty="0" err="1">
                <a:solidFill>
                  <a:srgbClr val="FFFFFF"/>
                </a:solidFill>
                <a:latin typeface="Courier New" pitchFamily="49" charset="0"/>
                <a:cs typeface="Arial" panose="020B0604020202020204" pitchFamily="34" charset="0"/>
              </a:rPr>
              <a:t>ename,sal,deptno</a:t>
            </a:r>
            <a:endParaRPr lang="en-US" b="1" dirty="0">
              <a:solidFill>
                <a:srgbClr val="FFFFFF"/>
              </a:solidFill>
              <a:latin typeface="Courier New" pitchFamily="49" charset="0"/>
              <a:cs typeface="Arial" panose="020B0604020202020204" pitchFamily="34" charset="0"/>
            </a:endParaRPr>
          </a:p>
          <a:p>
            <a:pPr eaLnBrk="0" fontAlgn="base" hangingPunct="0">
              <a:spcBef>
                <a:spcPct val="0"/>
              </a:spcBef>
              <a:spcAft>
                <a:spcPct val="0"/>
              </a:spcAft>
              <a:defRPr/>
            </a:pPr>
            <a:r>
              <a:rPr lang="en-US" b="1" dirty="0">
                <a:solidFill>
                  <a:srgbClr val="FFFFFF"/>
                </a:solidFill>
                <a:latin typeface="Courier New" pitchFamily="49" charset="0"/>
                <a:cs typeface="Arial" panose="020B0604020202020204" pitchFamily="34" charset="0"/>
              </a:rPr>
              <a:t>FROM   </a:t>
            </a:r>
            <a:r>
              <a:rPr lang="en-US" b="1" dirty="0" err="1">
                <a:solidFill>
                  <a:srgbClr val="FFFFFF"/>
                </a:solidFill>
                <a:latin typeface="Courier New" pitchFamily="49" charset="0"/>
                <a:cs typeface="Arial" panose="020B0604020202020204" pitchFamily="34" charset="0"/>
              </a:rPr>
              <a:t>emp</a:t>
            </a:r>
            <a:endParaRPr lang="en-US" b="1" dirty="0">
              <a:solidFill>
                <a:srgbClr val="FFFFFF"/>
              </a:solidFill>
              <a:latin typeface="Courier New" pitchFamily="49" charset="0"/>
              <a:cs typeface="Arial" panose="020B0604020202020204" pitchFamily="34" charset="0"/>
            </a:endParaRPr>
          </a:p>
          <a:p>
            <a:pPr eaLnBrk="0" fontAlgn="base" hangingPunct="0">
              <a:spcBef>
                <a:spcPct val="0"/>
              </a:spcBef>
              <a:spcAft>
                <a:spcPct val="0"/>
              </a:spcAft>
              <a:defRPr/>
            </a:pPr>
            <a:r>
              <a:rPr lang="en-US" b="1" dirty="0">
                <a:solidFill>
                  <a:srgbClr val="FFFFFF"/>
                </a:solidFill>
                <a:latin typeface="Courier New" pitchFamily="49" charset="0"/>
                <a:cs typeface="Arial" panose="020B0604020202020204" pitchFamily="34" charset="0"/>
              </a:rPr>
              <a:t>WHERE  </a:t>
            </a:r>
            <a:r>
              <a:rPr lang="en-US" b="1" dirty="0" err="1">
                <a:solidFill>
                  <a:srgbClr val="FFFFFF"/>
                </a:solidFill>
                <a:latin typeface="Courier New" pitchFamily="49" charset="0"/>
                <a:cs typeface="Arial" panose="020B0604020202020204" pitchFamily="34" charset="0"/>
              </a:rPr>
              <a:t>sal</a:t>
            </a:r>
            <a:r>
              <a:rPr lang="en-US" b="1" dirty="0">
                <a:solidFill>
                  <a:srgbClr val="FFFFFF"/>
                </a:solidFill>
                <a:latin typeface="Courier New" pitchFamily="49" charset="0"/>
                <a:cs typeface="Arial" panose="020B0604020202020204" pitchFamily="34" charset="0"/>
              </a:rPr>
              <a:t> &gt;</a:t>
            </a:r>
          </a:p>
        </p:txBody>
      </p:sp>
      <p:sp>
        <p:nvSpPr>
          <p:cNvPr id="39950" name="Rectangle 33"/>
          <p:cNvSpPr>
            <a:spLocks noChangeArrowheads="1"/>
          </p:cNvSpPr>
          <p:nvPr/>
        </p:nvSpPr>
        <p:spPr bwMode="auto">
          <a:xfrm>
            <a:off x="4759771" y="2765425"/>
            <a:ext cx="3238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b="1" smtClean="0">
                <a:solidFill>
                  <a:srgbClr val="FFFFFF"/>
                </a:solidFill>
                <a:latin typeface="Courier New" panose="02070309020205020404" pitchFamily="49" charset="0"/>
              </a:rPr>
              <a:t>&gt;</a:t>
            </a:r>
            <a:endParaRPr lang="en-US" altLang="en-US" smtClean="0">
              <a:solidFill>
                <a:srgbClr val="000000"/>
              </a:solidFill>
            </a:endParaRPr>
          </a:p>
        </p:txBody>
      </p:sp>
      <p:cxnSp>
        <p:nvCxnSpPr>
          <p:cNvPr id="19" name="Straight Connector 18"/>
          <p:cNvCxnSpPr/>
          <p:nvPr/>
        </p:nvCxnSpPr>
        <p:spPr>
          <a:xfrm>
            <a:off x="1949896" y="4191000"/>
            <a:ext cx="381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54496" y="838200"/>
            <a:ext cx="2286000" cy="523875"/>
          </a:xfrm>
          <a:prstGeom prst="rect">
            <a:avLst/>
          </a:prstGeom>
          <a:solidFill>
            <a:srgbClr val="92D050"/>
          </a:solidFill>
          <a:ln>
            <a:noFill/>
          </a:ln>
        </p:spPr>
        <p:txBody>
          <a:bodyPr>
            <a:spAutoFit/>
          </a:bodyPr>
          <a:lstStyle/>
          <a:p>
            <a:pPr>
              <a:defRPr/>
            </a:pPr>
            <a:r>
              <a:rPr lang="en-US" i="1" dirty="0">
                <a:solidFill>
                  <a:srgbClr val="000000"/>
                </a:solidFill>
                <a:cs typeface="Arial" panose="020B0604020202020204" pitchFamily="34" charset="0"/>
              </a:rPr>
              <a:t>Correlated </a:t>
            </a:r>
            <a:r>
              <a:rPr lang="en-US" i="1" dirty="0" err="1">
                <a:solidFill>
                  <a:srgbClr val="000000"/>
                </a:solidFill>
                <a:cs typeface="Arial" panose="020B0604020202020204" pitchFamily="34" charset="0"/>
              </a:rPr>
              <a:t>subquery</a:t>
            </a:r>
            <a:r>
              <a:rPr lang="en-US" i="1" dirty="0">
                <a:solidFill>
                  <a:srgbClr val="000000"/>
                </a:solidFill>
                <a:cs typeface="Arial" panose="020B0604020202020204" pitchFamily="34" charset="0"/>
              </a:rPr>
              <a:t> </a:t>
            </a:r>
            <a:endParaRPr lang="en-US" sz="2800" i="1" dirty="0">
              <a:solidFill>
                <a:srgbClr val="FFFFFF"/>
              </a:solidFill>
              <a:cs typeface="Arial" panose="020B0604020202020204" pitchFamily="34" charset="0"/>
            </a:endParaRPr>
          </a:p>
        </p:txBody>
      </p:sp>
      <p:graphicFrame>
        <p:nvGraphicFramePr>
          <p:cNvPr id="21" name="Table 20"/>
          <p:cNvGraphicFramePr>
            <a:graphicFrameLocks noGrp="1"/>
          </p:cNvGraphicFramePr>
          <p:nvPr>
            <p:extLst>
              <p:ext uri="{D42A27DB-BD31-4B8C-83A1-F6EECF244321}">
                <p14:modId xmlns:p14="http://schemas.microsoft.com/office/powerpoint/2010/main" xmlns="" val="3372861863"/>
              </p:ext>
            </p:extLst>
          </p:nvPr>
        </p:nvGraphicFramePr>
        <p:xfrm>
          <a:off x="6902896" y="2676525"/>
          <a:ext cx="2133600" cy="752475"/>
        </p:xfrm>
        <a:graphic>
          <a:graphicData uri="http://schemas.openxmlformats.org/drawingml/2006/table">
            <a:tbl>
              <a:tblPr firstRow="1" bandRow="1">
                <a:tableStyleId>{5C22544A-7EE6-4342-B048-85BDC9FD1C3A}</a:tableStyleId>
              </a:tblPr>
              <a:tblGrid>
                <a:gridCol w="807308"/>
                <a:gridCol w="576649"/>
                <a:gridCol w="749643"/>
              </a:tblGrid>
              <a:tr h="381322">
                <a:tc>
                  <a:txBody>
                    <a:bodyPr/>
                    <a:lstStyle/>
                    <a:p>
                      <a:r>
                        <a:rPr lang="en-US" sz="1100" dirty="0" err="1" smtClean="0">
                          <a:solidFill>
                            <a:schemeClr val="tx1"/>
                          </a:solidFill>
                        </a:rPr>
                        <a:t>Ename</a:t>
                      </a:r>
                      <a:endParaRPr lang="en-US" sz="1100" dirty="0">
                        <a:solidFill>
                          <a:schemeClr val="tx1"/>
                        </a:solidFill>
                      </a:endParaRPr>
                    </a:p>
                  </a:txBody>
                  <a:tcPr marT="45759" marB="45759">
                    <a:blipFill>
                      <a:blip r:embed="rId3"/>
                      <a:tile tx="0" ty="0" sx="100000" sy="100000" flip="none" algn="tl"/>
                    </a:blipFill>
                  </a:tcPr>
                </a:tc>
                <a:tc>
                  <a:txBody>
                    <a:bodyPr/>
                    <a:lstStyle/>
                    <a:p>
                      <a:r>
                        <a:rPr lang="en-US" sz="1100" dirty="0" smtClean="0">
                          <a:solidFill>
                            <a:schemeClr val="tx1"/>
                          </a:solidFill>
                        </a:rPr>
                        <a:t>Sal</a:t>
                      </a:r>
                      <a:endParaRPr lang="en-US" sz="1100" dirty="0">
                        <a:solidFill>
                          <a:schemeClr val="tx1"/>
                        </a:solidFill>
                      </a:endParaRPr>
                    </a:p>
                  </a:txBody>
                  <a:tcPr marT="45759" marB="45759">
                    <a:blipFill>
                      <a:blip r:embed="rId3"/>
                      <a:tile tx="0" ty="0" sx="100000" sy="100000" flip="none" algn="tl"/>
                    </a:blipFill>
                  </a:tcPr>
                </a:tc>
                <a:tc>
                  <a:txBody>
                    <a:bodyPr/>
                    <a:lstStyle/>
                    <a:p>
                      <a:r>
                        <a:rPr lang="en-US" sz="1100" dirty="0" err="1" smtClean="0">
                          <a:solidFill>
                            <a:schemeClr val="tx1"/>
                          </a:solidFill>
                        </a:rPr>
                        <a:t>deptno</a:t>
                      </a:r>
                      <a:endParaRPr lang="en-US" sz="1100" dirty="0">
                        <a:solidFill>
                          <a:schemeClr val="tx1"/>
                        </a:solidFill>
                      </a:endParaRPr>
                    </a:p>
                  </a:txBody>
                  <a:tcPr marT="45759" marB="45759">
                    <a:blipFill>
                      <a:blip r:embed="rId3"/>
                      <a:tile tx="0" ty="0" sx="100000" sy="100000" flip="none" algn="tl"/>
                    </a:blipFill>
                  </a:tcPr>
                </a:tc>
              </a:tr>
              <a:tr h="371153">
                <a:tc>
                  <a:txBody>
                    <a:bodyPr/>
                    <a:lstStyle/>
                    <a:p>
                      <a:r>
                        <a:rPr lang="en-US" sz="1100" dirty="0" smtClean="0"/>
                        <a:t>Smith</a:t>
                      </a:r>
                      <a:endParaRPr lang="en-US" sz="1100" dirty="0"/>
                    </a:p>
                  </a:txBody>
                  <a:tcPr marT="45759" marB="45759"/>
                </a:tc>
                <a:tc>
                  <a:txBody>
                    <a:bodyPr/>
                    <a:lstStyle/>
                    <a:p>
                      <a:r>
                        <a:rPr lang="en-US" sz="1100" dirty="0" smtClean="0"/>
                        <a:t>800</a:t>
                      </a:r>
                      <a:endParaRPr lang="en-US" sz="1100" dirty="0"/>
                    </a:p>
                  </a:txBody>
                  <a:tcPr marT="45759" marB="45759"/>
                </a:tc>
                <a:tc>
                  <a:txBody>
                    <a:bodyPr/>
                    <a:lstStyle/>
                    <a:p>
                      <a:r>
                        <a:rPr lang="en-US" sz="1100" dirty="0" smtClean="0"/>
                        <a:t>20</a:t>
                      </a:r>
                      <a:endParaRPr lang="en-US" sz="1100" dirty="0"/>
                    </a:p>
                  </a:txBody>
                  <a:tcPr marT="45759" marB="45759"/>
                </a:tc>
              </a:tr>
            </a:tbl>
          </a:graphicData>
        </a:graphic>
      </p:graphicFrame>
      <p:sp>
        <p:nvSpPr>
          <p:cNvPr id="23" name="Curved Left Arrow 22"/>
          <p:cNvSpPr/>
          <p:nvPr/>
        </p:nvSpPr>
        <p:spPr>
          <a:xfrm>
            <a:off x="8503096" y="3276600"/>
            <a:ext cx="304800" cy="9906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000000"/>
              </a:solidFill>
            </a:endParaRPr>
          </a:p>
        </p:txBody>
      </p:sp>
    </p:spTree>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normAutofit fontScale="90000"/>
          </a:bodyPr>
          <a:lstStyle/>
          <a:p>
            <a:r>
              <a:rPr lang="en-IN" altLang="en-US" b="1" smtClean="0"/>
              <a:t>CASE Expressions</a:t>
            </a:r>
            <a:r>
              <a:rPr lang="en-US" altLang="en-US" smtClean="0"/>
              <a:t/>
            </a:r>
            <a:br>
              <a:rPr lang="en-US" altLang="en-US" smtClean="0"/>
            </a:br>
            <a:endParaRPr lang="en-US" altLang="en-US" smtClean="0"/>
          </a:p>
        </p:txBody>
      </p:sp>
      <p:sp>
        <p:nvSpPr>
          <p:cNvPr id="43011" name="Content Placeholder 2"/>
          <p:cNvSpPr>
            <a:spLocks noGrp="1"/>
          </p:cNvSpPr>
          <p:nvPr>
            <p:ph idx="1"/>
          </p:nvPr>
        </p:nvSpPr>
        <p:spPr/>
        <p:txBody>
          <a:bodyPr/>
          <a:lstStyle/>
          <a:p>
            <a:pPr>
              <a:buFontTx/>
              <a:buNone/>
            </a:pPr>
            <a:r>
              <a:rPr lang="en-IN" altLang="en-US" smtClean="0"/>
              <a:t>SELECT ename,</a:t>
            </a:r>
          </a:p>
          <a:p>
            <a:pPr>
              <a:buFontTx/>
              <a:buNone/>
            </a:pPr>
            <a:r>
              <a:rPr lang="en-IN" altLang="en-US" smtClean="0"/>
              <a:t> CASE WHEN sal = 1000 THEN 'Minimum wage'</a:t>
            </a:r>
            <a:endParaRPr lang="en-US" altLang="en-US" smtClean="0"/>
          </a:p>
          <a:p>
            <a:pPr>
              <a:buFontTx/>
              <a:buNone/>
            </a:pPr>
            <a:r>
              <a:rPr lang="en-IN" altLang="en-US" smtClean="0"/>
              <a:t>                   WHEN sal &gt; 1000 THEN 'Over paid'</a:t>
            </a:r>
            <a:endParaRPr lang="en-US" altLang="en-US" smtClean="0"/>
          </a:p>
          <a:p>
            <a:pPr>
              <a:buFontTx/>
              <a:buNone/>
            </a:pPr>
            <a:r>
              <a:rPr lang="en-IN" altLang="en-US" smtClean="0"/>
              <a:t>                   ELSE 'Under paid'</a:t>
            </a:r>
            <a:endParaRPr lang="en-US" altLang="en-US" smtClean="0"/>
          </a:p>
          <a:p>
            <a:pPr>
              <a:buFontTx/>
              <a:buNone/>
            </a:pPr>
            <a:r>
              <a:rPr lang="en-IN" altLang="en-US" smtClean="0"/>
              <a:t>              END AS "Salary Status"</a:t>
            </a:r>
            <a:endParaRPr lang="en-US" altLang="en-US" smtClean="0"/>
          </a:p>
          <a:p>
            <a:pPr>
              <a:buFontTx/>
              <a:buNone/>
            </a:pPr>
            <a:r>
              <a:rPr lang="en-IN" altLang="en-US" smtClean="0"/>
              <a:t>FROM   emp;</a:t>
            </a:r>
            <a:endParaRPr lang="en-US" altLang="en-US" smtClean="0"/>
          </a:p>
          <a:p>
            <a:endParaRPr lang="en-US" altLang="en-US" smtClean="0"/>
          </a:p>
        </p:txBody>
      </p:sp>
    </p:spTree>
  </p:cSld>
  <p:clrMapOvr>
    <a:masterClrMapping/>
  </p:clrMapOvr>
  <p:transition spd="slow">
    <p:wipe dir="d"/>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755576" y="0"/>
            <a:ext cx="8388424" cy="914400"/>
          </a:xfrm>
          <a:solidFill>
            <a:schemeClr val="bg1"/>
          </a:solidFill>
        </p:spPr>
        <p:txBody>
          <a:bodyPr lIns="92075" tIns="46038" rIns="92075" bIns="46038" anchor="t"/>
          <a:lstStyle/>
          <a:p>
            <a:pPr eaLnBrk="1" hangingPunct="1"/>
            <a:r>
              <a:rPr lang="en-US" altLang="en-US" sz="3600" dirty="0" smtClean="0"/>
              <a:t>DDL commands</a:t>
            </a:r>
          </a:p>
        </p:txBody>
      </p:sp>
      <p:sp>
        <p:nvSpPr>
          <p:cNvPr id="45059" name="Rectangle 3"/>
          <p:cNvSpPr>
            <a:spLocks noGrp="1" noChangeArrowheads="1"/>
          </p:cNvSpPr>
          <p:nvPr>
            <p:ph idx="1"/>
          </p:nvPr>
        </p:nvSpPr>
        <p:spPr>
          <a:xfrm>
            <a:off x="533400" y="1219200"/>
            <a:ext cx="8077200" cy="5638800"/>
          </a:xfrm>
        </p:spPr>
        <p:txBody>
          <a:bodyPr/>
          <a:lstStyle/>
          <a:p>
            <a:pPr eaLnBrk="1" hangingPunct="1">
              <a:lnSpc>
                <a:spcPct val="90000"/>
              </a:lnSpc>
            </a:pPr>
            <a:r>
              <a:rPr lang="en-US" altLang="en-US" sz="2800" smtClean="0"/>
              <a:t>DDL -Data Definition Language</a:t>
            </a:r>
          </a:p>
          <a:p>
            <a:pPr eaLnBrk="1" hangingPunct="1">
              <a:lnSpc>
                <a:spcPct val="90000"/>
              </a:lnSpc>
            </a:pPr>
            <a:endParaRPr lang="en-US" altLang="en-US" sz="2800" smtClean="0"/>
          </a:p>
          <a:p>
            <a:pPr lvl="1" eaLnBrk="1" hangingPunct="1">
              <a:lnSpc>
                <a:spcPct val="90000"/>
              </a:lnSpc>
            </a:pPr>
            <a:r>
              <a:rPr lang="en-US" altLang="en-US" smtClean="0"/>
              <a:t>CREATE: to create a new data structure.</a:t>
            </a:r>
          </a:p>
          <a:p>
            <a:pPr lvl="1" eaLnBrk="1" hangingPunct="1">
              <a:lnSpc>
                <a:spcPct val="90000"/>
              </a:lnSpc>
            </a:pPr>
            <a:endParaRPr lang="en-US" altLang="en-US" smtClean="0"/>
          </a:p>
          <a:p>
            <a:pPr lvl="1" eaLnBrk="1" hangingPunct="1">
              <a:lnSpc>
                <a:spcPct val="90000"/>
              </a:lnSpc>
            </a:pPr>
            <a:r>
              <a:rPr lang="en-US" altLang="en-US" smtClean="0"/>
              <a:t>ALTER: to change an existing data structure.</a:t>
            </a:r>
          </a:p>
          <a:p>
            <a:pPr lvl="1" eaLnBrk="1" hangingPunct="1">
              <a:lnSpc>
                <a:spcPct val="90000"/>
              </a:lnSpc>
              <a:buFontTx/>
              <a:buNone/>
            </a:pPr>
            <a:endParaRPr lang="en-US" altLang="en-US" smtClean="0"/>
          </a:p>
          <a:p>
            <a:pPr lvl="1" eaLnBrk="1" hangingPunct="1">
              <a:lnSpc>
                <a:spcPct val="90000"/>
              </a:lnSpc>
            </a:pPr>
            <a:r>
              <a:rPr lang="en-US" altLang="en-US" smtClean="0"/>
              <a:t>DROP: to remove an entire data structure.</a:t>
            </a:r>
          </a:p>
          <a:p>
            <a:pPr lvl="1" eaLnBrk="1" hangingPunct="1">
              <a:lnSpc>
                <a:spcPct val="90000"/>
              </a:lnSpc>
            </a:pPr>
            <a:endParaRPr lang="en-US" altLang="en-US" smtClean="0"/>
          </a:p>
          <a:p>
            <a:pPr lvl="1" eaLnBrk="1" hangingPunct="1">
              <a:lnSpc>
                <a:spcPct val="90000"/>
              </a:lnSpc>
            </a:pPr>
            <a:r>
              <a:rPr lang="en-US" altLang="en-US" smtClean="0"/>
              <a:t>TRUNCATE : to remove all rows from table</a:t>
            </a:r>
          </a:p>
          <a:p>
            <a:pPr lvl="1" eaLnBrk="1" hangingPunct="1">
              <a:lnSpc>
                <a:spcPct val="90000"/>
              </a:lnSpc>
            </a:pPr>
            <a:endParaRPr lang="en-US" altLang="en-US" smtClean="0"/>
          </a:p>
          <a:p>
            <a:pPr lvl="1" eaLnBrk="1" hangingPunct="1">
              <a:lnSpc>
                <a:spcPct val="90000"/>
              </a:lnSpc>
            </a:pPr>
            <a:r>
              <a:rPr lang="en-US" altLang="en-US" smtClean="0"/>
              <a:t>RENAME : to rename existing table</a:t>
            </a:r>
          </a:p>
        </p:txBody>
      </p:sp>
    </p:spTree>
  </p:cSld>
  <p:clrMapOvr>
    <a:masterClrMapping/>
  </p:clrMapOvr>
  <p:transition spd="slow">
    <p:wipe dir="d"/>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99592" y="0"/>
            <a:ext cx="8244408" cy="762000"/>
          </a:xfrm>
          <a:solidFill>
            <a:schemeClr val="bg1"/>
          </a:solidFill>
        </p:spPr>
        <p:txBody>
          <a:bodyPr lIns="92075" tIns="46038" rIns="92075" bIns="46038" anchor="t"/>
          <a:lstStyle/>
          <a:p>
            <a:pPr eaLnBrk="1" hangingPunct="1"/>
            <a:r>
              <a:rPr lang="en-US" altLang="en-US" sz="3600" dirty="0" smtClean="0"/>
              <a:t>DML commands</a:t>
            </a:r>
          </a:p>
        </p:txBody>
      </p:sp>
      <p:sp>
        <p:nvSpPr>
          <p:cNvPr id="46083" name="Rectangle 3"/>
          <p:cNvSpPr>
            <a:spLocks noGrp="1" noChangeArrowheads="1"/>
          </p:cNvSpPr>
          <p:nvPr>
            <p:ph idx="1"/>
          </p:nvPr>
        </p:nvSpPr>
        <p:spPr>
          <a:xfrm>
            <a:off x="609600" y="1066800"/>
            <a:ext cx="8229600" cy="5410200"/>
          </a:xfrm>
        </p:spPr>
        <p:txBody>
          <a:bodyPr/>
          <a:lstStyle/>
          <a:p>
            <a:pPr eaLnBrk="1" hangingPunct="1"/>
            <a:r>
              <a:rPr lang="en-US" altLang="en-US" smtClean="0"/>
              <a:t>DML-Data Manipulation Language</a:t>
            </a:r>
          </a:p>
          <a:p>
            <a:pPr eaLnBrk="1" hangingPunct="1">
              <a:buFontTx/>
              <a:buNone/>
            </a:pPr>
            <a:endParaRPr lang="en-US" altLang="en-US" smtClean="0"/>
          </a:p>
          <a:p>
            <a:pPr lvl="1" eaLnBrk="1" hangingPunct="1"/>
            <a:r>
              <a:rPr lang="en-US" altLang="en-US" smtClean="0"/>
              <a:t>INSERT: to add records into the table</a:t>
            </a:r>
          </a:p>
          <a:p>
            <a:pPr lvl="1" eaLnBrk="1" hangingPunct="1">
              <a:buFontTx/>
              <a:buNone/>
            </a:pPr>
            <a:endParaRPr lang="en-US" altLang="en-US" smtClean="0"/>
          </a:p>
          <a:p>
            <a:pPr lvl="1" eaLnBrk="1" hangingPunct="1"/>
            <a:r>
              <a:rPr lang="en-US" altLang="en-US" smtClean="0"/>
              <a:t>UPDATE: to change column value in the table</a:t>
            </a:r>
          </a:p>
          <a:p>
            <a:pPr lvl="1" eaLnBrk="1" hangingPunct="1">
              <a:buFontTx/>
              <a:buNone/>
            </a:pPr>
            <a:endParaRPr lang="en-US" altLang="en-US" smtClean="0"/>
          </a:p>
          <a:p>
            <a:pPr lvl="1" eaLnBrk="1" hangingPunct="1"/>
            <a:r>
              <a:rPr lang="en-US" altLang="en-US" smtClean="0"/>
              <a:t>DELETE: to remove rows from the table</a:t>
            </a:r>
          </a:p>
          <a:p>
            <a:pPr lvl="1" eaLnBrk="1" hangingPunct="1">
              <a:buFontTx/>
              <a:buNone/>
            </a:pPr>
            <a:endParaRPr lang="en-US" altLang="en-US" smtClean="0"/>
          </a:p>
        </p:txBody>
      </p:sp>
    </p:spTree>
  </p:cSld>
  <p:clrMapOvr>
    <a:masterClrMapping/>
  </p:clrMapOvr>
  <p:transition spd="slow">
    <p:wipe dir="d"/>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762000" y="0"/>
            <a:ext cx="8382000" cy="685800"/>
          </a:xfrm>
          <a:solidFill>
            <a:schemeClr val="bg1"/>
          </a:solidFill>
        </p:spPr>
        <p:txBody>
          <a:bodyPr lIns="92075" tIns="46038" rIns="92075" bIns="46038" anchor="t"/>
          <a:lstStyle/>
          <a:p>
            <a:pPr eaLnBrk="1" hangingPunct="1"/>
            <a:r>
              <a:rPr lang="en-US" altLang="en-US" sz="3600" dirty="0" smtClean="0"/>
              <a:t>DCL</a:t>
            </a:r>
          </a:p>
        </p:txBody>
      </p:sp>
      <p:sp>
        <p:nvSpPr>
          <p:cNvPr id="47107" name="Rectangle 3"/>
          <p:cNvSpPr>
            <a:spLocks noGrp="1" noChangeArrowheads="1"/>
          </p:cNvSpPr>
          <p:nvPr>
            <p:ph idx="1"/>
          </p:nvPr>
        </p:nvSpPr>
        <p:spPr/>
        <p:txBody>
          <a:bodyPr/>
          <a:lstStyle/>
          <a:p>
            <a:pPr eaLnBrk="1" hangingPunct="1"/>
            <a:r>
              <a:rPr lang="en-US" altLang="en-US" smtClean="0"/>
              <a:t>DCL-Data Control Language</a:t>
            </a:r>
          </a:p>
          <a:p>
            <a:pPr eaLnBrk="1" hangingPunct="1"/>
            <a:endParaRPr lang="en-US" altLang="en-US" smtClean="0"/>
          </a:p>
          <a:p>
            <a:pPr lvl="1" eaLnBrk="1" hangingPunct="1">
              <a:spcBef>
                <a:spcPct val="0"/>
              </a:spcBef>
              <a:spcAft>
                <a:spcPct val="50000"/>
              </a:spcAft>
            </a:pPr>
            <a:r>
              <a:rPr lang="en-US" altLang="en-US" smtClean="0"/>
              <a:t>GRANT :Allow access privileges to users</a:t>
            </a:r>
          </a:p>
          <a:p>
            <a:pPr lvl="1" eaLnBrk="1" hangingPunct="1">
              <a:spcBef>
                <a:spcPct val="0"/>
              </a:spcBef>
              <a:spcAft>
                <a:spcPct val="50000"/>
              </a:spcAft>
            </a:pPr>
            <a:r>
              <a:rPr lang="en-US" altLang="en-US" smtClean="0"/>
              <a:t>REVOKE:Revoke or cancel access privileges</a:t>
            </a:r>
          </a:p>
        </p:txBody>
      </p:sp>
    </p:spTree>
  </p:cSld>
  <p:clrMapOvr>
    <a:masterClrMapping/>
  </p:clrMapOvr>
  <p:transition spd="slow">
    <p:wipe dir="d"/>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971600" y="0"/>
            <a:ext cx="8172400" cy="838200"/>
          </a:xfrm>
          <a:solidFill>
            <a:schemeClr val="bg1"/>
          </a:solidFill>
        </p:spPr>
        <p:txBody>
          <a:bodyPr lIns="92075" tIns="46038" rIns="92075" bIns="46038" anchor="t"/>
          <a:lstStyle/>
          <a:p>
            <a:pPr eaLnBrk="1" hangingPunct="1"/>
            <a:r>
              <a:rPr lang="en-US" altLang="en-US" sz="3600" dirty="0" smtClean="0"/>
              <a:t>TCL</a:t>
            </a:r>
          </a:p>
        </p:txBody>
      </p:sp>
      <p:sp>
        <p:nvSpPr>
          <p:cNvPr id="48131" name="Rectangle 3"/>
          <p:cNvSpPr>
            <a:spLocks noGrp="1" noChangeArrowheads="1"/>
          </p:cNvSpPr>
          <p:nvPr>
            <p:ph idx="1"/>
          </p:nvPr>
        </p:nvSpPr>
        <p:spPr>
          <a:xfrm>
            <a:off x="685800" y="1143000"/>
            <a:ext cx="7772400" cy="4114800"/>
          </a:xfrm>
        </p:spPr>
        <p:txBody>
          <a:bodyPr/>
          <a:lstStyle/>
          <a:p>
            <a:pPr eaLnBrk="1" hangingPunct="1"/>
            <a:r>
              <a:rPr lang="en-US" altLang="en-US" sz="2800" smtClean="0"/>
              <a:t>TCL-Transaction Control Language.</a:t>
            </a:r>
          </a:p>
          <a:p>
            <a:pPr lvl="1" eaLnBrk="1" hangingPunct="1">
              <a:spcBef>
                <a:spcPct val="0"/>
              </a:spcBef>
              <a:spcAft>
                <a:spcPct val="50000"/>
              </a:spcAft>
            </a:pPr>
            <a:endParaRPr lang="en-US" altLang="en-US" sz="2400" smtClean="0"/>
          </a:p>
          <a:p>
            <a:pPr lvl="1" eaLnBrk="1" hangingPunct="1">
              <a:spcBef>
                <a:spcPct val="0"/>
              </a:spcBef>
              <a:spcAft>
                <a:spcPct val="50000"/>
              </a:spcAft>
            </a:pPr>
            <a:r>
              <a:rPr lang="en-US" altLang="en-US" smtClean="0"/>
              <a:t>COMMIT :Save or enable DML changes to the database. </a:t>
            </a:r>
          </a:p>
          <a:p>
            <a:pPr lvl="1" eaLnBrk="1" hangingPunct="1">
              <a:spcBef>
                <a:spcPct val="0"/>
              </a:spcBef>
              <a:spcAft>
                <a:spcPct val="50000"/>
              </a:spcAft>
            </a:pPr>
            <a:r>
              <a:rPr lang="en-US" altLang="en-US" smtClean="0"/>
              <a:t>ROLLBACK: To undo DML changes till in a transaction</a:t>
            </a:r>
          </a:p>
          <a:p>
            <a:pPr lvl="1" eaLnBrk="1" hangingPunct="1">
              <a:spcBef>
                <a:spcPct val="0"/>
              </a:spcBef>
              <a:spcAft>
                <a:spcPct val="50000"/>
              </a:spcAft>
            </a:pPr>
            <a:r>
              <a:rPr lang="en-US" altLang="en-US" smtClean="0"/>
              <a:t>SAVEPOINT: To divide a transaction</a:t>
            </a:r>
          </a:p>
        </p:txBody>
      </p:sp>
    </p:spTree>
  </p:cSld>
  <p:clrMapOvr>
    <a:masterClrMapping/>
  </p:clrMapOvr>
  <p:transition spd="slow">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57130"/>
          </a:xfrm>
        </p:spPr>
        <p:txBody>
          <a:bodyPr>
            <a:normAutofit fontScale="90000"/>
          </a:bodyPr>
          <a:lstStyle/>
          <a:p>
            <a:r>
              <a:rPr lang="en-US" dirty="0" smtClean="0"/>
              <a:t>CTS : Common Type System</a:t>
            </a:r>
            <a:endParaRPr lang="en-US" dirty="0"/>
          </a:p>
        </p:txBody>
      </p:sp>
      <p:sp>
        <p:nvSpPr>
          <p:cNvPr id="3" name="Content Placeholder 2"/>
          <p:cNvSpPr>
            <a:spLocks noGrp="1"/>
          </p:cNvSpPr>
          <p:nvPr>
            <p:ph idx="1"/>
          </p:nvPr>
        </p:nvSpPr>
        <p:spPr>
          <a:xfrm>
            <a:off x="381000" y="1417638"/>
            <a:ext cx="8410575" cy="4524315"/>
          </a:xfrm>
        </p:spPr>
        <p:txBody>
          <a:bodyPr>
            <a:normAutofit lnSpcReduction="10000"/>
          </a:bodyPr>
          <a:lstStyle/>
          <a:p>
            <a:r>
              <a:rPr lang="en-US" dirty="0"/>
              <a:t>A set of rich types that are built directly into the CLR. </a:t>
            </a:r>
          </a:p>
          <a:p>
            <a:r>
              <a:rPr lang="en-US" dirty="0"/>
              <a:t>It is the rule system that all languages (and developers) must adhere to when defining types. </a:t>
            </a:r>
          </a:p>
          <a:p>
            <a:r>
              <a:rPr lang="en-US" dirty="0"/>
              <a:t>The system enforces how types are used (type safety) and managed within the runtime.</a:t>
            </a:r>
          </a:p>
          <a:p>
            <a:r>
              <a:rPr lang="en-US" dirty="0"/>
              <a:t>The CTS is one of the key components to ensuring language-to-language interaction</a:t>
            </a:r>
            <a:r>
              <a:rPr lang="en-US" dirty="0" smtClean="0"/>
              <a:t>.</a:t>
            </a:r>
            <a:endParaRPr lang="en-US" dirty="0"/>
          </a:p>
        </p:txBody>
      </p:sp>
    </p:spTree>
    <p:extLst>
      <p:ext uri="{BB962C8B-B14F-4D97-AF65-F5344CB8AC3E}">
        <p14:creationId xmlns:p14="http://schemas.microsoft.com/office/powerpoint/2010/main" xmlns="" val="2534534263"/>
      </p:ext>
    </p:extLst>
  </p:cSld>
  <p:clrMapOvr>
    <a:masterClrMapping/>
  </p:clrMapOvr>
  <p:transition spd="slow">
    <p:wipe dir="d"/>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899592" y="0"/>
            <a:ext cx="8244408" cy="685800"/>
          </a:xfrm>
          <a:solidFill>
            <a:schemeClr val="bg1"/>
          </a:solidFill>
        </p:spPr>
        <p:txBody>
          <a:bodyPr lIns="92075" tIns="46038" rIns="92075" bIns="46038" anchor="t"/>
          <a:lstStyle/>
          <a:p>
            <a:pPr eaLnBrk="1" hangingPunct="1"/>
            <a:r>
              <a:rPr lang="en-US" altLang="en-US" sz="3600" dirty="0" smtClean="0"/>
              <a:t>SELECT command query</a:t>
            </a:r>
          </a:p>
        </p:txBody>
      </p:sp>
      <p:sp>
        <p:nvSpPr>
          <p:cNvPr id="49155" name="Rectangle 3"/>
          <p:cNvSpPr>
            <a:spLocks noChangeArrowheads="1"/>
          </p:cNvSpPr>
          <p:nvPr/>
        </p:nvSpPr>
        <p:spPr bwMode="auto">
          <a:xfrm>
            <a:off x="533400" y="2286000"/>
            <a:ext cx="7551738" cy="3713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lnSpc>
                <a:spcPct val="75000"/>
              </a:lnSpc>
              <a:spcBef>
                <a:spcPct val="0"/>
              </a:spcBef>
              <a:spcAft>
                <a:spcPct val="50000"/>
              </a:spcAft>
            </a:pPr>
            <a:r>
              <a:rPr lang="en-US" altLang="en-US" sz="2800" smtClean="0">
                <a:solidFill>
                  <a:srgbClr val="000000"/>
                </a:solidFill>
                <a:latin typeface="Times New Roman" panose="02020603050405020304" pitchFamily="18" charset="0"/>
              </a:rPr>
              <a:t>Syntax :	SELECT (column_list )</a:t>
            </a:r>
          </a:p>
          <a:p>
            <a:pPr fontAlgn="base">
              <a:lnSpc>
                <a:spcPct val="75000"/>
              </a:lnSpc>
              <a:spcBef>
                <a:spcPct val="0"/>
              </a:spcBef>
              <a:spcAft>
                <a:spcPct val="50000"/>
              </a:spcAft>
            </a:pPr>
            <a:r>
              <a:rPr lang="en-US" altLang="en-US" sz="2800" smtClean="0">
                <a:solidFill>
                  <a:srgbClr val="000000"/>
                </a:solidFill>
                <a:latin typeface="Times New Roman" panose="02020603050405020304" pitchFamily="18" charset="0"/>
              </a:rPr>
              <a:t>                     FROM    (table_list )</a:t>
            </a:r>
          </a:p>
          <a:p>
            <a:pPr fontAlgn="base">
              <a:lnSpc>
                <a:spcPct val="75000"/>
              </a:lnSpc>
              <a:spcBef>
                <a:spcPct val="0"/>
              </a:spcBef>
              <a:spcAft>
                <a:spcPct val="50000"/>
              </a:spcAft>
            </a:pPr>
            <a:r>
              <a:rPr lang="en-US" altLang="en-US" sz="2800" smtClean="0">
                <a:solidFill>
                  <a:srgbClr val="000000"/>
                </a:solidFill>
                <a:latin typeface="Times New Roman" panose="02020603050405020304" pitchFamily="18" charset="0"/>
              </a:rPr>
              <a:t>                     WHERE   (row restriction)</a:t>
            </a:r>
          </a:p>
          <a:p>
            <a:pPr fontAlgn="base">
              <a:lnSpc>
                <a:spcPct val="75000"/>
              </a:lnSpc>
              <a:spcBef>
                <a:spcPct val="0"/>
              </a:spcBef>
              <a:spcAft>
                <a:spcPct val="50000"/>
              </a:spcAft>
            </a:pPr>
            <a:r>
              <a:rPr lang="en-US" altLang="en-US" sz="2800" smtClean="0">
                <a:solidFill>
                  <a:srgbClr val="000000"/>
                </a:solidFill>
                <a:latin typeface="Times New Roman" panose="02020603050405020304" pitchFamily="18" charset="0"/>
              </a:rPr>
              <a:t> 		GROUP BY (attribute names)</a:t>
            </a:r>
          </a:p>
          <a:p>
            <a:pPr fontAlgn="base">
              <a:lnSpc>
                <a:spcPct val="75000"/>
              </a:lnSpc>
              <a:spcBef>
                <a:spcPct val="0"/>
              </a:spcBef>
              <a:spcAft>
                <a:spcPct val="50000"/>
              </a:spcAft>
            </a:pPr>
            <a:r>
              <a:rPr lang="en-US" altLang="en-US" sz="2800" smtClean="0">
                <a:solidFill>
                  <a:srgbClr val="000000"/>
                </a:solidFill>
                <a:latin typeface="Times New Roman" panose="02020603050405020304" pitchFamily="18" charset="0"/>
              </a:rPr>
              <a:t>                     HAVING (group restriction)</a:t>
            </a:r>
          </a:p>
          <a:p>
            <a:pPr fontAlgn="base">
              <a:spcBef>
                <a:spcPct val="0"/>
              </a:spcBef>
              <a:spcAft>
                <a:spcPct val="50000"/>
              </a:spcAft>
            </a:pPr>
            <a:r>
              <a:rPr lang="en-US" altLang="en-US" sz="2800" smtClean="0">
                <a:solidFill>
                  <a:srgbClr val="000000"/>
                </a:solidFill>
                <a:latin typeface="Times New Roman" panose="02020603050405020304" pitchFamily="18" charset="0"/>
              </a:rPr>
              <a:t>                     ORDER BY (attribute name or names</a:t>
            </a:r>
            <a:r>
              <a:rPr lang="en-US" altLang="en-US" sz="2000" b="1" smtClean="0">
                <a:solidFill>
                  <a:srgbClr val="000000"/>
                </a:solidFill>
                <a:latin typeface="Helvetica" panose="020B0604020202020204" pitchFamily="34" charset="0"/>
              </a:rPr>
              <a:t>)</a:t>
            </a:r>
          </a:p>
          <a:p>
            <a:pPr fontAlgn="base">
              <a:spcBef>
                <a:spcPct val="0"/>
              </a:spcBef>
              <a:spcAft>
                <a:spcPct val="50000"/>
              </a:spcAft>
            </a:pPr>
            <a:endParaRPr lang="en-US" altLang="en-US" sz="2000" b="1" smtClean="0">
              <a:solidFill>
                <a:srgbClr val="000000"/>
              </a:solidFill>
              <a:latin typeface="Helvetica" panose="020B0604020202020204" pitchFamily="34" charset="0"/>
            </a:endParaRPr>
          </a:p>
        </p:txBody>
      </p:sp>
    </p:spTree>
  </p:cSld>
  <p:clrMapOvr>
    <a:masterClrMapping/>
  </p:clrMapOvr>
  <p:transition spd="slow">
    <p:wipe dir="d"/>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flipH="1">
            <a:off x="304800" y="228600"/>
            <a:ext cx="8534400" cy="6694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3000" dirty="0" smtClean="0">
                <a:solidFill>
                  <a:srgbClr val="FFFFFF"/>
                </a:solidFill>
                <a:latin typeface="Times New Roman" panose="02020603050405020304" pitchFamily="18" charset="0"/>
              </a:rPr>
              <a:t>	</a:t>
            </a:r>
            <a:r>
              <a:rPr lang="en-US" altLang="en-US" sz="3000" b="1" u="sng" dirty="0" smtClean="0">
                <a:solidFill>
                  <a:srgbClr val="000000"/>
                </a:solidFill>
                <a:latin typeface="Times New Roman" panose="02020603050405020304" pitchFamily="18" charset="0"/>
              </a:rPr>
              <a:t>Commands</a:t>
            </a:r>
          </a:p>
          <a:p>
            <a:pPr eaLnBrk="1" fontAlgn="base" hangingPunct="1">
              <a:spcBef>
                <a:spcPct val="0"/>
              </a:spcBef>
              <a:spcAft>
                <a:spcPct val="0"/>
              </a:spcAft>
            </a:pPr>
            <a:r>
              <a:rPr lang="en-US" altLang="en-US" sz="3000" dirty="0" smtClean="0">
                <a:solidFill>
                  <a:srgbClr val="FF3300"/>
                </a:solidFill>
                <a:latin typeface="Times New Roman" panose="02020603050405020304" pitchFamily="18" charset="0"/>
              </a:rPr>
              <a:t>    1. To Create Table</a:t>
            </a:r>
          </a:p>
          <a:p>
            <a:pPr eaLnBrk="1" fontAlgn="base" hangingPunct="1">
              <a:spcBef>
                <a:spcPct val="0"/>
              </a:spcBef>
              <a:spcAft>
                <a:spcPct val="0"/>
              </a:spcAft>
            </a:pPr>
            <a:r>
              <a:rPr lang="en-US" altLang="en-US" sz="3000" dirty="0" smtClean="0">
                <a:solidFill>
                  <a:srgbClr val="000000"/>
                </a:solidFill>
                <a:latin typeface="Times New Roman" panose="02020603050405020304" pitchFamily="18" charset="0"/>
              </a:rPr>
              <a:t>     </a:t>
            </a:r>
            <a:r>
              <a:rPr lang="en-US" altLang="en-US" sz="3000" dirty="0" smtClean="0">
                <a:solidFill>
                  <a:srgbClr val="6600FF"/>
                </a:solidFill>
                <a:latin typeface="Times New Roman" panose="02020603050405020304" pitchFamily="18" charset="0"/>
              </a:rPr>
              <a:t>Create Table </a:t>
            </a:r>
            <a:r>
              <a:rPr lang="en-US" altLang="en-US" sz="3000" dirty="0" err="1" smtClean="0">
                <a:solidFill>
                  <a:srgbClr val="6600FF"/>
                </a:solidFill>
                <a:latin typeface="Times New Roman" panose="02020603050405020304" pitchFamily="18" charset="0"/>
              </a:rPr>
              <a:t>Tablename</a:t>
            </a:r>
            <a:endParaRPr lang="en-US" altLang="en-US" sz="3000" dirty="0" smtClean="0">
              <a:solidFill>
                <a:srgbClr val="6600FF"/>
              </a:solidFill>
              <a:latin typeface="Times New Roman" panose="02020603050405020304" pitchFamily="18" charset="0"/>
            </a:endParaRPr>
          </a:p>
          <a:p>
            <a:pPr eaLnBrk="1" fontAlgn="base" hangingPunct="1">
              <a:spcBef>
                <a:spcPct val="0"/>
              </a:spcBef>
              <a:spcAft>
                <a:spcPct val="0"/>
              </a:spcAft>
            </a:pPr>
            <a:r>
              <a:rPr lang="en-US" altLang="en-US" sz="3000" dirty="0" smtClean="0">
                <a:solidFill>
                  <a:srgbClr val="6600FF"/>
                </a:solidFill>
                <a:latin typeface="Times New Roman" panose="02020603050405020304" pitchFamily="18" charset="0"/>
              </a:rPr>
              <a:t>       (</a:t>
            </a:r>
          </a:p>
          <a:p>
            <a:pPr eaLnBrk="1" fontAlgn="base" hangingPunct="1">
              <a:spcBef>
                <a:spcPct val="0"/>
              </a:spcBef>
              <a:spcAft>
                <a:spcPct val="0"/>
              </a:spcAft>
            </a:pPr>
            <a:r>
              <a:rPr lang="en-US" altLang="en-US" sz="3000" dirty="0" smtClean="0">
                <a:solidFill>
                  <a:srgbClr val="6600FF"/>
                </a:solidFill>
                <a:latin typeface="Times New Roman" panose="02020603050405020304" pitchFamily="18" charset="0"/>
              </a:rPr>
              <a:t>          field Name </a:t>
            </a:r>
            <a:r>
              <a:rPr lang="en-US" altLang="en-US" sz="3000" dirty="0" err="1" smtClean="0">
                <a:solidFill>
                  <a:srgbClr val="6600FF"/>
                </a:solidFill>
                <a:latin typeface="Times New Roman" panose="02020603050405020304" pitchFamily="18" charset="0"/>
              </a:rPr>
              <a:t>DataType</a:t>
            </a:r>
            <a:r>
              <a:rPr lang="en-US" altLang="en-US" sz="3000" dirty="0" smtClean="0">
                <a:solidFill>
                  <a:srgbClr val="6600FF"/>
                </a:solidFill>
                <a:latin typeface="Times New Roman" panose="02020603050405020304" pitchFamily="18" charset="0"/>
              </a:rPr>
              <a:t> (Size)</a:t>
            </a:r>
          </a:p>
          <a:p>
            <a:pPr eaLnBrk="1" fontAlgn="base" hangingPunct="1">
              <a:spcBef>
                <a:spcPct val="0"/>
              </a:spcBef>
              <a:spcAft>
                <a:spcPct val="0"/>
              </a:spcAft>
            </a:pPr>
            <a:r>
              <a:rPr lang="en-US" altLang="en-US" sz="3000" dirty="0" smtClean="0">
                <a:solidFill>
                  <a:srgbClr val="6600FF"/>
                </a:solidFill>
                <a:latin typeface="Times New Roman" panose="02020603050405020304" pitchFamily="18" charset="0"/>
              </a:rPr>
              <a:t>       )</a:t>
            </a:r>
          </a:p>
          <a:p>
            <a:pPr eaLnBrk="1" fontAlgn="base" hangingPunct="1">
              <a:spcBef>
                <a:spcPct val="0"/>
              </a:spcBef>
              <a:spcAft>
                <a:spcPct val="0"/>
              </a:spcAft>
            </a:pPr>
            <a:endParaRPr lang="en-US" altLang="en-US" sz="900" dirty="0" smtClean="0">
              <a:solidFill>
                <a:srgbClr val="000000"/>
              </a:solidFill>
              <a:latin typeface="Times New Roman" panose="02020603050405020304" pitchFamily="18" charset="0"/>
            </a:endParaRPr>
          </a:p>
          <a:p>
            <a:pPr eaLnBrk="1" fontAlgn="base" hangingPunct="1">
              <a:spcBef>
                <a:spcPct val="0"/>
              </a:spcBef>
              <a:spcAft>
                <a:spcPct val="0"/>
              </a:spcAft>
            </a:pPr>
            <a:r>
              <a:rPr lang="en-US" altLang="en-US" sz="3000" dirty="0" smtClean="0">
                <a:solidFill>
                  <a:srgbClr val="FF3300"/>
                </a:solidFill>
                <a:latin typeface="Times New Roman" panose="02020603050405020304" pitchFamily="18" charset="0"/>
              </a:rPr>
              <a:t>     2. To Display The Content Of  Table</a:t>
            </a:r>
          </a:p>
          <a:p>
            <a:pPr eaLnBrk="1" fontAlgn="base" hangingPunct="1">
              <a:spcBef>
                <a:spcPct val="0"/>
              </a:spcBef>
              <a:spcAft>
                <a:spcPct val="0"/>
              </a:spcAft>
            </a:pPr>
            <a:r>
              <a:rPr lang="en-US" altLang="en-US" sz="3000" dirty="0" smtClean="0">
                <a:solidFill>
                  <a:srgbClr val="000000"/>
                </a:solidFill>
                <a:latin typeface="Times New Roman" panose="02020603050405020304" pitchFamily="18" charset="0"/>
              </a:rPr>
              <a:t>     </a:t>
            </a:r>
            <a:r>
              <a:rPr lang="en-US" altLang="en-US" sz="3000" dirty="0" smtClean="0">
                <a:solidFill>
                  <a:srgbClr val="6600FF"/>
                </a:solidFill>
                <a:latin typeface="Times New Roman" panose="02020603050405020304" pitchFamily="18" charset="0"/>
              </a:rPr>
              <a:t>Select * From </a:t>
            </a:r>
            <a:r>
              <a:rPr lang="en-US" altLang="en-US" sz="3000" dirty="0" err="1" smtClean="0">
                <a:solidFill>
                  <a:srgbClr val="6600FF"/>
                </a:solidFill>
                <a:latin typeface="Times New Roman" panose="02020603050405020304" pitchFamily="18" charset="0"/>
              </a:rPr>
              <a:t>Tablename</a:t>
            </a:r>
            <a:r>
              <a:rPr lang="en-US" altLang="en-US" sz="3000" dirty="0" smtClean="0">
                <a:solidFill>
                  <a:srgbClr val="6600FF"/>
                </a:solidFill>
                <a:latin typeface="Times New Roman" panose="02020603050405020304" pitchFamily="18" charset="0"/>
              </a:rPr>
              <a:t>;</a:t>
            </a:r>
          </a:p>
          <a:p>
            <a:pPr eaLnBrk="1" fontAlgn="base" hangingPunct="1">
              <a:spcBef>
                <a:spcPct val="0"/>
              </a:spcBef>
              <a:spcAft>
                <a:spcPct val="0"/>
              </a:spcAft>
            </a:pPr>
            <a:endParaRPr lang="en-US" altLang="en-US" sz="3000" dirty="0" smtClean="0">
              <a:solidFill>
                <a:srgbClr val="6600FF"/>
              </a:solidFill>
              <a:latin typeface="Times New Roman" panose="02020603050405020304" pitchFamily="18" charset="0"/>
            </a:endParaRPr>
          </a:p>
          <a:p>
            <a:pPr eaLnBrk="1" fontAlgn="base" hangingPunct="1">
              <a:spcBef>
                <a:spcPct val="0"/>
              </a:spcBef>
              <a:spcAft>
                <a:spcPct val="0"/>
              </a:spcAft>
            </a:pPr>
            <a:r>
              <a:rPr lang="en-US" altLang="en-US" sz="3000" dirty="0" smtClean="0">
                <a:solidFill>
                  <a:srgbClr val="FF3300"/>
                </a:solidFill>
                <a:latin typeface="Times New Roman" panose="02020603050405020304" pitchFamily="18" charset="0"/>
              </a:rPr>
              <a:t>     3. To Display Structure Of Table</a:t>
            </a:r>
          </a:p>
          <a:p>
            <a:pPr eaLnBrk="1" fontAlgn="base" hangingPunct="1">
              <a:spcBef>
                <a:spcPct val="0"/>
              </a:spcBef>
              <a:spcAft>
                <a:spcPct val="0"/>
              </a:spcAft>
            </a:pPr>
            <a:r>
              <a:rPr lang="en-US" altLang="en-US" sz="3000" dirty="0" smtClean="0">
                <a:solidFill>
                  <a:srgbClr val="000000"/>
                </a:solidFill>
                <a:latin typeface="Times New Roman" panose="02020603050405020304" pitchFamily="18" charset="0"/>
              </a:rPr>
              <a:t>     </a:t>
            </a:r>
            <a:r>
              <a:rPr lang="en-US" altLang="en-US" sz="3000" dirty="0" err="1" smtClean="0">
                <a:solidFill>
                  <a:srgbClr val="6600FF"/>
                </a:solidFill>
                <a:latin typeface="Times New Roman" panose="02020603050405020304" pitchFamily="18" charset="0"/>
              </a:rPr>
              <a:t>Desc</a:t>
            </a:r>
            <a:r>
              <a:rPr lang="en-US" altLang="en-US" sz="3000" dirty="0" smtClean="0">
                <a:solidFill>
                  <a:srgbClr val="6600FF"/>
                </a:solidFill>
                <a:latin typeface="Times New Roman" panose="02020603050405020304" pitchFamily="18" charset="0"/>
              </a:rPr>
              <a:t> </a:t>
            </a:r>
            <a:r>
              <a:rPr lang="en-US" altLang="en-US" sz="3000" dirty="0" err="1" smtClean="0">
                <a:solidFill>
                  <a:srgbClr val="6600FF"/>
                </a:solidFill>
                <a:latin typeface="Times New Roman" panose="02020603050405020304" pitchFamily="18" charset="0"/>
              </a:rPr>
              <a:t>Tablename</a:t>
            </a:r>
            <a:r>
              <a:rPr lang="en-US" altLang="en-US" sz="3000" dirty="0" smtClean="0">
                <a:solidFill>
                  <a:srgbClr val="6600FF"/>
                </a:solidFill>
                <a:latin typeface="Times New Roman" panose="02020603050405020304" pitchFamily="18" charset="0"/>
              </a:rPr>
              <a:t>;</a:t>
            </a:r>
          </a:p>
          <a:p>
            <a:pPr eaLnBrk="1" fontAlgn="base" hangingPunct="1">
              <a:spcBef>
                <a:spcPct val="0"/>
              </a:spcBef>
              <a:spcAft>
                <a:spcPct val="0"/>
              </a:spcAft>
            </a:pPr>
            <a:endParaRPr lang="en-US" altLang="en-US" sz="3000" dirty="0" smtClean="0">
              <a:solidFill>
                <a:srgbClr val="6600FF"/>
              </a:solidFill>
              <a:latin typeface="Times New Roman" panose="02020603050405020304" pitchFamily="18" charset="0"/>
            </a:endParaRPr>
          </a:p>
          <a:p>
            <a:pPr eaLnBrk="1" fontAlgn="base" hangingPunct="1">
              <a:spcBef>
                <a:spcPct val="0"/>
              </a:spcBef>
              <a:spcAft>
                <a:spcPct val="0"/>
              </a:spcAft>
            </a:pPr>
            <a:r>
              <a:rPr lang="en-US" altLang="en-US" sz="3000" dirty="0" smtClean="0">
                <a:solidFill>
                  <a:srgbClr val="FF3300"/>
                </a:solidFill>
                <a:latin typeface="Times New Roman" panose="02020603050405020304" pitchFamily="18" charset="0"/>
              </a:rPr>
              <a:t>   4.To Display All Tables (For Current User)</a:t>
            </a:r>
          </a:p>
          <a:p>
            <a:pPr eaLnBrk="1" fontAlgn="base" hangingPunct="1">
              <a:spcBef>
                <a:spcPct val="0"/>
              </a:spcBef>
              <a:spcAft>
                <a:spcPct val="0"/>
              </a:spcAft>
            </a:pPr>
            <a:r>
              <a:rPr lang="en-US" altLang="en-US" sz="3000" dirty="0" smtClean="0">
                <a:solidFill>
                  <a:srgbClr val="6600FF"/>
                </a:solidFill>
                <a:latin typeface="Times New Roman" panose="02020603050405020304" pitchFamily="18" charset="0"/>
              </a:rPr>
              <a:t>      Select * From Tab; </a:t>
            </a:r>
          </a:p>
        </p:txBody>
      </p:sp>
    </p:spTree>
  </p:cSld>
  <p:clrMapOvr>
    <a:masterClrMapping/>
  </p:clrMapOvr>
  <p:transition spd="slow">
    <p:wipe dir="d"/>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title"/>
          </p:nvPr>
        </p:nvSpPr>
        <p:spPr>
          <a:xfrm>
            <a:off x="683568" y="0"/>
            <a:ext cx="8460432" cy="838200"/>
          </a:xfrm>
          <a:solidFill>
            <a:schemeClr val="bg1"/>
          </a:solidFill>
        </p:spPr>
        <p:txBody>
          <a:bodyPr lIns="92075" tIns="46038" rIns="92075" bIns="46038" anchor="t"/>
          <a:lstStyle/>
          <a:p>
            <a:pPr eaLnBrk="1" hangingPunct="1"/>
            <a:r>
              <a:rPr lang="en-US" altLang="en-US" sz="4000" dirty="0" smtClean="0"/>
              <a:t>Creating Tables</a:t>
            </a:r>
          </a:p>
        </p:txBody>
      </p:sp>
      <p:sp>
        <p:nvSpPr>
          <p:cNvPr id="53250" name="Rectangle 2"/>
          <p:cNvSpPr>
            <a:spLocks noGrp="1" noChangeArrowheads="1"/>
          </p:cNvSpPr>
          <p:nvPr>
            <p:ph idx="1"/>
          </p:nvPr>
        </p:nvSpPr>
        <p:spPr>
          <a:xfrm>
            <a:off x="912813" y="1143000"/>
            <a:ext cx="7385050" cy="2916238"/>
          </a:xfrm>
        </p:spPr>
        <p:txBody>
          <a:bodyPr lIns="92075" tIns="46038" rIns="92075" bIns="46038">
            <a:spAutoFit/>
          </a:bodyPr>
          <a:lstStyle/>
          <a:p>
            <a:pPr marL="404813" indent="-404813" defTabSz="346075" eaLnBrk="1" hangingPunct="1">
              <a:tabLst>
                <a:tab pos="571500" algn="l"/>
              </a:tabLst>
            </a:pPr>
            <a:r>
              <a:rPr lang="en-US" altLang="en-US" smtClean="0"/>
              <a:t>Create the table.</a:t>
            </a:r>
          </a:p>
          <a:p>
            <a:pPr marL="404813" indent="-404813" defTabSz="346075" eaLnBrk="1" hangingPunct="1">
              <a:buFontTx/>
              <a:buNone/>
              <a:tabLst>
                <a:tab pos="571500" algn="l"/>
              </a:tabLst>
            </a:pPr>
            <a:endParaRPr lang="en-US" altLang="en-US" smtClean="0"/>
          </a:p>
          <a:p>
            <a:pPr marL="404813" indent="-404813" defTabSz="346075" eaLnBrk="1" hangingPunct="1">
              <a:buFontTx/>
              <a:buNone/>
              <a:tabLst>
                <a:tab pos="571500" algn="l"/>
              </a:tabLst>
            </a:pPr>
            <a:endParaRPr lang="en-US" altLang="en-US" smtClean="0"/>
          </a:p>
          <a:p>
            <a:pPr marL="404813" indent="-404813" defTabSz="346075" eaLnBrk="1" hangingPunct="1">
              <a:buFontTx/>
              <a:buNone/>
              <a:tabLst>
                <a:tab pos="571500" algn="l"/>
              </a:tabLst>
            </a:pPr>
            <a:endParaRPr lang="en-US" altLang="en-US" smtClean="0"/>
          </a:p>
          <a:p>
            <a:pPr marL="404813" indent="-404813" defTabSz="346075" eaLnBrk="1" hangingPunct="1">
              <a:tabLst>
                <a:tab pos="571500" algn="l"/>
              </a:tabLst>
            </a:pPr>
            <a:r>
              <a:rPr lang="en-US" altLang="en-US" smtClean="0"/>
              <a:t>Confirm creation of the table.</a:t>
            </a:r>
          </a:p>
        </p:txBody>
      </p:sp>
      <p:sp>
        <p:nvSpPr>
          <p:cNvPr id="117764" name="Rectangle 4"/>
          <p:cNvSpPr>
            <a:spLocks noChangeArrowheads="1"/>
          </p:cNvSpPr>
          <p:nvPr/>
        </p:nvSpPr>
        <p:spPr bwMode="auto">
          <a:xfrm>
            <a:off x="966788" y="1219200"/>
            <a:ext cx="7385050" cy="1066800"/>
          </a:xfrm>
          <a:prstGeom prst="rect">
            <a:avLst/>
          </a:prstGeom>
          <a:noFill/>
          <a:ln w="9525">
            <a:noFill/>
            <a:miter lim="800000"/>
            <a:headEnd/>
            <a:tailEnd/>
          </a:ln>
          <a:effectLst>
            <a:outerShdw dist="53882" dir="2700000" algn="ctr" rotWithShape="0">
              <a:schemeClr val="bg2"/>
            </a:outerShdw>
          </a:effectLst>
        </p:spPr>
        <p:txBody>
          <a:bodyPr wrap="none" anchor="ctr"/>
          <a:lstStyle/>
          <a:p>
            <a:pPr fontAlgn="base">
              <a:spcBef>
                <a:spcPct val="0"/>
              </a:spcBef>
              <a:spcAft>
                <a:spcPct val="0"/>
              </a:spcAft>
              <a:defRPr/>
            </a:pPr>
            <a:endParaRPr lang="en-US">
              <a:solidFill>
                <a:srgbClr val="000000"/>
              </a:solidFill>
              <a:cs typeface="Arial" panose="020B0604020202020204" pitchFamily="34" charset="0"/>
            </a:endParaRPr>
          </a:p>
        </p:txBody>
      </p:sp>
      <p:sp>
        <p:nvSpPr>
          <p:cNvPr id="117765" name="Rectangle 5"/>
          <p:cNvSpPr>
            <a:spLocks noChangeArrowheads="1"/>
          </p:cNvSpPr>
          <p:nvPr/>
        </p:nvSpPr>
        <p:spPr bwMode="auto">
          <a:xfrm>
            <a:off x="1001713" y="3511550"/>
            <a:ext cx="7385050" cy="1066800"/>
          </a:xfrm>
          <a:prstGeom prst="rect">
            <a:avLst/>
          </a:prstGeom>
          <a:noFill/>
          <a:ln w="9525">
            <a:noFill/>
            <a:miter lim="800000"/>
            <a:headEnd/>
            <a:tailEnd/>
          </a:ln>
          <a:effectLst>
            <a:outerShdw dist="53882" dir="2700000" algn="ctr" rotWithShape="0">
              <a:schemeClr val="bg2"/>
            </a:outerShdw>
          </a:effectLst>
        </p:spPr>
        <p:txBody>
          <a:bodyPr wrap="none" anchor="ctr"/>
          <a:lstStyle/>
          <a:p>
            <a:pPr fontAlgn="base">
              <a:spcBef>
                <a:spcPct val="0"/>
              </a:spcBef>
              <a:spcAft>
                <a:spcPct val="0"/>
              </a:spcAft>
              <a:defRPr/>
            </a:pPr>
            <a:endParaRPr lang="en-US">
              <a:solidFill>
                <a:srgbClr val="000000"/>
              </a:solidFill>
              <a:cs typeface="Arial" panose="020B0604020202020204" pitchFamily="34" charset="0"/>
            </a:endParaRPr>
          </a:p>
        </p:txBody>
      </p:sp>
      <p:sp>
        <p:nvSpPr>
          <p:cNvPr id="117766" name="Rectangle 6"/>
          <p:cNvSpPr>
            <a:spLocks noChangeArrowheads="1"/>
          </p:cNvSpPr>
          <p:nvPr/>
        </p:nvSpPr>
        <p:spPr bwMode="blackWhite">
          <a:xfrm>
            <a:off x="958850" y="2195513"/>
            <a:ext cx="7516813" cy="1333500"/>
          </a:xfrm>
          <a:prstGeom prst="rect">
            <a:avLst/>
          </a:prstGeom>
          <a:solidFill>
            <a:srgbClr val="FFFFCC"/>
          </a:solidFill>
          <a:ln w="9525">
            <a:noFill/>
            <a:miter lim="800000"/>
            <a:headEnd/>
            <a:tailEnd/>
          </a:ln>
          <a:effectLst>
            <a:outerShdw dist="89803" dir="2700000" algn="ctr" rotWithShape="0">
              <a:srgbClr val="000000"/>
            </a:outerShdw>
          </a:effectLst>
        </p:spPr>
        <p:txBody>
          <a:bodyPr wrap="none" lIns="92075" tIns="46038" rIns="92075" bIns="46038" anchor="ctr"/>
          <a:lstStyle/>
          <a:p>
            <a:pPr eaLnBrk="0" fontAlgn="base" hangingPunct="0">
              <a:spcBef>
                <a:spcPct val="0"/>
              </a:spcBef>
              <a:spcAft>
                <a:spcPct val="0"/>
              </a:spcAft>
              <a:tabLst>
                <a:tab pos="1200150" algn="l"/>
              </a:tabLst>
              <a:defRPr/>
            </a:pPr>
            <a:r>
              <a:rPr lang="en-US" b="1">
                <a:solidFill>
                  <a:srgbClr val="000000"/>
                </a:solidFill>
                <a:latin typeface="Courier New" pitchFamily="49" charset="0"/>
                <a:cs typeface="Arial" panose="020B0604020202020204" pitchFamily="34" charset="0"/>
              </a:rPr>
              <a:t> </a:t>
            </a:r>
          </a:p>
        </p:txBody>
      </p:sp>
      <p:sp>
        <p:nvSpPr>
          <p:cNvPr id="117767" name="Rectangle 7"/>
          <p:cNvSpPr>
            <a:spLocks noChangeArrowheads="1"/>
          </p:cNvSpPr>
          <p:nvPr/>
        </p:nvSpPr>
        <p:spPr bwMode="blackWhite">
          <a:xfrm>
            <a:off x="1046163" y="2222500"/>
            <a:ext cx="7315200" cy="1328738"/>
          </a:xfrm>
          <a:prstGeom prst="rect">
            <a:avLst/>
          </a:prstGeom>
          <a:noFill/>
          <a:ln w="9525">
            <a:noFill/>
            <a:miter lim="800000"/>
            <a:headEnd/>
            <a:tailEnd/>
          </a:ln>
          <a:effectLst/>
        </p:spPr>
        <p:txBody>
          <a:bodyPr wrap="none" lIns="92075" tIns="46038" rIns="92075" bIns="46038" anchor="ctr"/>
          <a:lstStyle/>
          <a:p>
            <a:pPr eaLnBrk="0" fontAlgn="base" hangingPunct="0">
              <a:spcBef>
                <a:spcPct val="0"/>
              </a:spcBef>
              <a:spcAft>
                <a:spcPct val="0"/>
              </a:spcAft>
              <a:tabLst>
                <a:tab pos="1601788" algn="l"/>
                <a:tab pos="1717675" algn="l"/>
              </a:tabLst>
              <a:defRPr/>
            </a:pPr>
            <a:r>
              <a:rPr lang="en-US" b="1" dirty="0">
                <a:solidFill>
                  <a:srgbClr val="000000"/>
                </a:solidFill>
                <a:latin typeface="Courier New" pitchFamily="49" charset="0"/>
                <a:cs typeface="Arial" panose="020B0604020202020204" pitchFamily="34" charset="0"/>
              </a:rPr>
              <a:t>CREATE TABLE dept1</a:t>
            </a:r>
            <a:br>
              <a:rPr lang="en-US" b="1" dirty="0">
                <a:solidFill>
                  <a:srgbClr val="000000"/>
                </a:solidFill>
                <a:latin typeface="Courier New" pitchFamily="49" charset="0"/>
                <a:cs typeface="Arial" panose="020B0604020202020204" pitchFamily="34" charset="0"/>
              </a:rPr>
            </a:br>
            <a:r>
              <a:rPr lang="en-US" b="1" dirty="0">
                <a:solidFill>
                  <a:srgbClr val="000000"/>
                </a:solidFill>
                <a:latin typeface="Courier New" pitchFamily="49" charset="0"/>
                <a:cs typeface="Arial" panose="020B0604020202020204" pitchFamily="34" charset="0"/>
              </a:rPr>
              <a:t>	(</a:t>
            </a:r>
            <a:r>
              <a:rPr lang="en-US" b="1" dirty="0" err="1">
                <a:solidFill>
                  <a:srgbClr val="000000"/>
                </a:solidFill>
                <a:latin typeface="Courier New" pitchFamily="49" charset="0"/>
                <a:cs typeface="Arial" panose="020B0604020202020204" pitchFamily="34" charset="0"/>
              </a:rPr>
              <a:t>deptno</a:t>
            </a:r>
            <a:r>
              <a:rPr lang="en-US" b="1" dirty="0">
                <a:solidFill>
                  <a:srgbClr val="000000"/>
                </a:solidFill>
                <a:latin typeface="Courier New" pitchFamily="49" charset="0"/>
                <a:cs typeface="Arial" panose="020B0604020202020204" pitchFamily="34" charset="0"/>
              </a:rPr>
              <a:t> 	NUMBER(2),</a:t>
            </a:r>
          </a:p>
          <a:p>
            <a:pPr eaLnBrk="0" fontAlgn="base" hangingPunct="0">
              <a:spcBef>
                <a:spcPct val="0"/>
              </a:spcBef>
              <a:spcAft>
                <a:spcPct val="0"/>
              </a:spcAft>
              <a:tabLst>
                <a:tab pos="1601788" algn="l"/>
                <a:tab pos="1717675" algn="l"/>
              </a:tabLst>
              <a:defRPr/>
            </a:pPr>
            <a:r>
              <a:rPr lang="en-US" b="1" dirty="0">
                <a:solidFill>
                  <a:srgbClr val="000000"/>
                </a:solidFill>
                <a:latin typeface="Courier New" pitchFamily="49" charset="0"/>
                <a:cs typeface="Arial" panose="020B0604020202020204" pitchFamily="34" charset="0"/>
              </a:rPr>
              <a:t>		</a:t>
            </a:r>
            <a:r>
              <a:rPr lang="en-US" b="1" dirty="0" err="1">
                <a:solidFill>
                  <a:srgbClr val="000000"/>
                </a:solidFill>
                <a:latin typeface="Courier New" pitchFamily="49" charset="0"/>
                <a:cs typeface="Arial" panose="020B0604020202020204" pitchFamily="34" charset="0"/>
              </a:rPr>
              <a:t>dname</a:t>
            </a:r>
            <a:r>
              <a:rPr lang="en-US" b="1" dirty="0">
                <a:solidFill>
                  <a:srgbClr val="000000"/>
                </a:solidFill>
                <a:latin typeface="Courier New" pitchFamily="49" charset="0"/>
                <a:cs typeface="Arial" panose="020B0604020202020204" pitchFamily="34" charset="0"/>
              </a:rPr>
              <a:t> 	VARCHAR2(14),</a:t>
            </a:r>
          </a:p>
          <a:p>
            <a:pPr eaLnBrk="0" fontAlgn="base" hangingPunct="0">
              <a:spcBef>
                <a:spcPct val="0"/>
              </a:spcBef>
              <a:spcAft>
                <a:spcPct val="0"/>
              </a:spcAft>
              <a:tabLst>
                <a:tab pos="1601788" algn="l"/>
                <a:tab pos="1717675" algn="l"/>
              </a:tabLst>
              <a:defRPr/>
            </a:pPr>
            <a:r>
              <a:rPr lang="en-US" b="1" dirty="0">
                <a:solidFill>
                  <a:srgbClr val="000000"/>
                </a:solidFill>
                <a:latin typeface="Courier New" pitchFamily="49" charset="0"/>
                <a:cs typeface="Arial" panose="020B0604020202020204" pitchFamily="34" charset="0"/>
              </a:rPr>
              <a:t>		loc 	VARCHAR2(13));</a:t>
            </a:r>
          </a:p>
          <a:p>
            <a:pPr eaLnBrk="0" fontAlgn="base" hangingPunct="0">
              <a:spcBef>
                <a:spcPct val="0"/>
              </a:spcBef>
              <a:spcAft>
                <a:spcPct val="0"/>
              </a:spcAft>
              <a:tabLst>
                <a:tab pos="1601788" algn="l"/>
                <a:tab pos="1717675" algn="l"/>
              </a:tabLst>
              <a:defRPr/>
            </a:pPr>
            <a:r>
              <a:rPr lang="en-US" b="1" dirty="0">
                <a:solidFill>
                  <a:srgbClr val="FF3300"/>
                </a:solidFill>
                <a:effectLst>
                  <a:outerShdw blurRad="38100" dist="38100" dir="2700000" algn="tl">
                    <a:srgbClr val="C0C0C0"/>
                  </a:outerShdw>
                </a:effectLst>
                <a:latin typeface="Courier New" pitchFamily="49" charset="0"/>
                <a:cs typeface="Arial" panose="020B0604020202020204" pitchFamily="34" charset="0"/>
              </a:rPr>
              <a:t>Table created.</a:t>
            </a:r>
          </a:p>
        </p:txBody>
      </p:sp>
      <p:sp>
        <p:nvSpPr>
          <p:cNvPr id="117768" name="Rectangle 8"/>
          <p:cNvSpPr>
            <a:spLocks noChangeArrowheads="1"/>
          </p:cNvSpPr>
          <p:nvPr/>
        </p:nvSpPr>
        <p:spPr bwMode="blackWhite">
          <a:xfrm>
            <a:off x="958850" y="4038600"/>
            <a:ext cx="7516813" cy="425450"/>
          </a:xfrm>
          <a:prstGeom prst="rect">
            <a:avLst/>
          </a:prstGeom>
          <a:solidFill>
            <a:srgbClr val="FFFFCC"/>
          </a:solidFill>
          <a:ln w="9525">
            <a:noFill/>
            <a:miter lim="800000"/>
            <a:headEnd/>
            <a:tailEnd/>
          </a:ln>
          <a:effectLst>
            <a:outerShdw dist="89803" dir="2700000" algn="ctr" rotWithShape="0">
              <a:srgbClr val="000000"/>
            </a:outerShdw>
          </a:effectLst>
        </p:spPr>
        <p:txBody>
          <a:bodyPr wrap="none" lIns="92075" tIns="46038" rIns="92075" bIns="46038" anchor="ctr"/>
          <a:lstStyle/>
          <a:p>
            <a:pPr eaLnBrk="0" fontAlgn="base" hangingPunct="0">
              <a:spcBef>
                <a:spcPct val="0"/>
              </a:spcBef>
              <a:spcAft>
                <a:spcPct val="0"/>
              </a:spcAft>
              <a:tabLst>
                <a:tab pos="1200150" algn="l"/>
              </a:tabLst>
              <a:defRPr/>
            </a:pPr>
            <a:r>
              <a:rPr lang="en-US" b="1">
                <a:solidFill>
                  <a:srgbClr val="000000"/>
                </a:solidFill>
                <a:latin typeface="Courier New" pitchFamily="49" charset="0"/>
                <a:cs typeface="Arial" panose="020B0604020202020204" pitchFamily="34" charset="0"/>
              </a:rPr>
              <a:t> </a:t>
            </a:r>
          </a:p>
        </p:txBody>
      </p:sp>
      <p:sp>
        <p:nvSpPr>
          <p:cNvPr id="53257" name="Rectangle 9"/>
          <p:cNvSpPr>
            <a:spLocks noChangeArrowheads="1"/>
          </p:cNvSpPr>
          <p:nvPr/>
        </p:nvSpPr>
        <p:spPr bwMode="blackWhite">
          <a:xfrm>
            <a:off x="1092200" y="4003675"/>
            <a:ext cx="7315200"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nchor="ctr"/>
          <a:lstStyle>
            <a:lvl1pPr eaLnBrk="0" hangingPunct="0">
              <a:tabLst>
                <a:tab pos="1601788" algn="l"/>
                <a:tab pos="1717675"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1601788" algn="l"/>
                <a:tab pos="1717675"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1601788" algn="l"/>
                <a:tab pos="1717675"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1601788" algn="l"/>
                <a:tab pos="1717675"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1601788" algn="l"/>
                <a:tab pos="1717675"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601788" algn="l"/>
                <a:tab pos="1717675"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601788" algn="l"/>
                <a:tab pos="1717675"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601788" algn="l"/>
                <a:tab pos="1717675"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601788" algn="l"/>
                <a:tab pos="1717675" algn="l"/>
              </a:tabLs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b="1" smtClean="0">
                <a:solidFill>
                  <a:srgbClr val="000000"/>
                </a:solidFill>
                <a:latin typeface="Courier New" panose="02070309020205020404" pitchFamily="49" charset="0"/>
              </a:rPr>
              <a:t>DESCRIBE dept1</a:t>
            </a:r>
          </a:p>
        </p:txBody>
      </p:sp>
      <p:pic>
        <p:nvPicPr>
          <p:cNvPr id="53258" name="Picture 10"/>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90600" y="4781550"/>
            <a:ext cx="7566025" cy="879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3568" y="0"/>
            <a:ext cx="8460432" cy="838200"/>
          </a:xfrm>
          <a:solidFill>
            <a:schemeClr val="bg1"/>
          </a:solidFill>
        </p:spPr>
        <p:txBody>
          <a:bodyPr lIns="92075" tIns="46038" rIns="92075" bIns="46038" anchor="t"/>
          <a:lstStyle/>
          <a:p>
            <a:pPr eaLnBrk="1" hangingPunct="1"/>
            <a:r>
              <a:rPr lang="en-US" altLang="en-US" dirty="0" smtClean="0"/>
              <a:t>What Are Constraints?</a:t>
            </a:r>
          </a:p>
        </p:txBody>
      </p:sp>
      <p:sp>
        <p:nvSpPr>
          <p:cNvPr id="54275" name="Rectangle 3"/>
          <p:cNvSpPr>
            <a:spLocks noGrp="1" noChangeArrowheads="1"/>
          </p:cNvSpPr>
          <p:nvPr>
            <p:ph idx="1"/>
          </p:nvPr>
        </p:nvSpPr>
        <p:spPr>
          <a:xfrm>
            <a:off x="860425" y="1371600"/>
            <a:ext cx="7921625" cy="5286375"/>
          </a:xfrm>
        </p:spPr>
        <p:txBody>
          <a:bodyPr lIns="92075" tIns="46038" rIns="92075" bIns="46038">
            <a:spAutoFit/>
          </a:bodyPr>
          <a:lstStyle/>
          <a:p>
            <a:pPr marL="404813" indent="-404813" defTabSz="346075" eaLnBrk="1" hangingPunct="1">
              <a:tabLst>
                <a:tab pos="571500" algn="l"/>
              </a:tabLst>
            </a:pPr>
            <a:r>
              <a:rPr lang="en-US" altLang="en-US" smtClean="0">
                <a:solidFill>
                  <a:srgbClr val="FF00FF"/>
                </a:solidFill>
              </a:rPr>
              <a:t>Constraints enforce rules at the table level.</a:t>
            </a:r>
          </a:p>
          <a:p>
            <a:pPr marL="404813" indent="-404813" defTabSz="346075" eaLnBrk="1" hangingPunct="1">
              <a:tabLst>
                <a:tab pos="571500" algn="l"/>
              </a:tabLst>
            </a:pPr>
            <a:r>
              <a:rPr lang="en-US" altLang="en-US" smtClean="0">
                <a:solidFill>
                  <a:srgbClr val="0033CC"/>
                </a:solidFill>
              </a:rPr>
              <a:t>Constraints prevent the deletion of a table if there are dependencies.</a:t>
            </a:r>
          </a:p>
          <a:p>
            <a:pPr marL="404813" indent="-404813" defTabSz="346075" eaLnBrk="1" hangingPunct="1">
              <a:tabLst>
                <a:tab pos="571500" algn="l"/>
              </a:tabLst>
            </a:pPr>
            <a:r>
              <a:rPr lang="en-US" altLang="en-US" smtClean="0">
                <a:solidFill>
                  <a:srgbClr val="FF3300"/>
                </a:solidFill>
              </a:rPr>
              <a:t>The following constraint types are valid:</a:t>
            </a:r>
          </a:p>
          <a:p>
            <a:pPr marL="919163" lvl="1" indent="-400050" defTabSz="346075" eaLnBrk="1" hangingPunct="1">
              <a:tabLst>
                <a:tab pos="571500" algn="l"/>
              </a:tabLst>
            </a:pPr>
            <a:r>
              <a:rPr lang="en-US" altLang="en-US" smtClean="0">
                <a:latin typeface="Courier New" panose="02070309020205020404" pitchFamily="49" charset="0"/>
              </a:rPr>
              <a:t>NOT NULL</a:t>
            </a:r>
          </a:p>
          <a:p>
            <a:pPr marL="919163" lvl="1" indent="-400050" defTabSz="346075" eaLnBrk="1" hangingPunct="1">
              <a:tabLst>
                <a:tab pos="571500" algn="l"/>
              </a:tabLst>
            </a:pPr>
            <a:r>
              <a:rPr lang="en-US" altLang="en-US" smtClean="0">
                <a:latin typeface="Courier New" panose="02070309020205020404" pitchFamily="49" charset="0"/>
              </a:rPr>
              <a:t>UNIQUE </a:t>
            </a:r>
          </a:p>
          <a:p>
            <a:pPr marL="919163" lvl="1" indent="-400050" defTabSz="346075" eaLnBrk="1" hangingPunct="1">
              <a:tabLst>
                <a:tab pos="571500" algn="l"/>
              </a:tabLst>
            </a:pPr>
            <a:r>
              <a:rPr lang="en-US" altLang="en-US" smtClean="0">
                <a:latin typeface="Courier New" panose="02070309020205020404" pitchFamily="49" charset="0"/>
              </a:rPr>
              <a:t>PRIMARY KEY</a:t>
            </a:r>
          </a:p>
          <a:p>
            <a:pPr marL="919163" lvl="1" indent="-400050" defTabSz="346075" eaLnBrk="1" hangingPunct="1">
              <a:tabLst>
                <a:tab pos="571500" algn="l"/>
              </a:tabLst>
            </a:pPr>
            <a:r>
              <a:rPr lang="en-US" altLang="en-US" smtClean="0">
                <a:latin typeface="Courier New" panose="02070309020205020404" pitchFamily="49" charset="0"/>
              </a:rPr>
              <a:t>FOREIGN KEY</a:t>
            </a:r>
          </a:p>
          <a:p>
            <a:pPr marL="919163" lvl="1" indent="-400050" defTabSz="346075" eaLnBrk="1" hangingPunct="1">
              <a:tabLst>
                <a:tab pos="571500" algn="l"/>
              </a:tabLst>
            </a:pPr>
            <a:r>
              <a:rPr lang="en-US" altLang="en-US" smtClean="0">
                <a:latin typeface="Courier New" panose="02070309020205020404" pitchFamily="49" charset="0"/>
              </a:rPr>
              <a:t>CHECK</a:t>
            </a:r>
          </a:p>
        </p:txBody>
      </p:sp>
      <p:sp>
        <p:nvSpPr>
          <p:cNvPr id="54276" name="Arc 4"/>
          <p:cNvSpPr>
            <a:spLocks/>
          </p:cNvSpPr>
          <p:nvPr/>
        </p:nvSpPr>
        <p:spPr bwMode="ltGray">
          <a:xfrm>
            <a:off x="5462588" y="3228975"/>
            <a:ext cx="211137" cy="225425"/>
          </a:xfrm>
          <a:custGeom>
            <a:avLst/>
            <a:gdLst>
              <a:gd name="T0" fmla="*/ 2147483647 w 21600"/>
              <a:gd name="T1" fmla="*/ 2147483647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rnd">
                <a:solidFill>
                  <a:srgbClr val="000000"/>
                </a:solidFill>
                <a:round/>
                <a:headEnd type="none" w="sm" len="sm"/>
                <a:tailEnd type="none" w="sm" len="sm"/>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Tree>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827584" y="0"/>
            <a:ext cx="8316416" cy="838200"/>
          </a:xfrm>
          <a:solidFill>
            <a:schemeClr val="bg1"/>
          </a:solidFill>
        </p:spPr>
        <p:txBody>
          <a:bodyPr lIns="92075" tIns="46038" rIns="92075" bIns="46038" anchor="t"/>
          <a:lstStyle/>
          <a:p>
            <a:pPr eaLnBrk="1" hangingPunct="1"/>
            <a:r>
              <a:rPr lang="en-US" altLang="en-US" dirty="0" smtClean="0"/>
              <a:t>Constraint guidelines</a:t>
            </a:r>
          </a:p>
        </p:txBody>
      </p:sp>
      <p:sp>
        <p:nvSpPr>
          <p:cNvPr id="55299" name="Rectangle 3"/>
          <p:cNvSpPr>
            <a:spLocks noGrp="1" noChangeArrowheads="1"/>
          </p:cNvSpPr>
          <p:nvPr>
            <p:ph idx="1"/>
          </p:nvPr>
        </p:nvSpPr>
        <p:spPr>
          <a:xfrm>
            <a:off x="457200" y="1600200"/>
            <a:ext cx="8229600" cy="4953000"/>
          </a:xfrm>
        </p:spPr>
        <p:txBody>
          <a:bodyPr/>
          <a:lstStyle/>
          <a:p>
            <a:r>
              <a:rPr lang="en-US" altLang="en-US" smtClean="0">
                <a:solidFill>
                  <a:srgbClr val="FF0000"/>
                </a:solidFill>
              </a:rPr>
              <a:t>Name a constraint or the Oracle server will generate a name by using the sys_cn format</a:t>
            </a:r>
          </a:p>
          <a:p>
            <a:r>
              <a:rPr lang="en-US" altLang="en-US" smtClean="0">
                <a:solidFill>
                  <a:srgbClr val="002060"/>
                </a:solidFill>
              </a:rPr>
              <a:t>Create a constraint:</a:t>
            </a:r>
          </a:p>
          <a:p>
            <a:pPr lvl="1" algn="ctr"/>
            <a:r>
              <a:rPr lang="en-US" altLang="en-US" smtClean="0">
                <a:solidFill>
                  <a:srgbClr val="002060"/>
                </a:solidFill>
              </a:rPr>
              <a:t>At the same time as the table is created</a:t>
            </a:r>
          </a:p>
          <a:p>
            <a:pPr lvl="1" algn="ctr"/>
            <a:r>
              <a:rPr lang="en-US" altLang="en-US" smtClean="0">
                <a:solidFill>
                  <a:srgbClr val="002060"/>
                </a:solidFill>
              </a:rPr>
              <a:t>After the table has been created</a:t>
            </a:r>
          </a:p>
          <a:p>
            <a:r>
              <a:rPr lang="en-US" altLang="en-US" smtClean="0"/>
              <a:t>Define a constraint at the column or table level</a:t>
            </a:r>
          </a:p>
          <a:p>
            <a:r>
              <a:rPr lang="en-US" altLang="en-US" smtClean="0">
                <a:solidFill>
                  <a:srgbClr val="009999"/>
                </a:solidFill>
              </a:rPr>
              <a:t>View a constraint in the data dictionary.</a:t>
            </a:r>
          </a:p>
        </p:txBody>
      </p:sp>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5"/>
          <p:cNvSpPr>
            <a:spLocks noChangeArrowheads="1"/>
          </p:cNvSpPr>
          <p:nvPr/>
        </p:nvSpPr>
        <p:spPr bwMode="auto">
          <a:xfrm>
            <a:off x="990600" y="2133600"/>
            <a:ext cx="7391400" cy="914400"/>
          </a:xfrm>
          <a:prstGeom prst="rect">
            <a:avLst/>
          </a:prstGeom>
          <a:no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fontAlgn="base">
              <a:spcBef>
                <a:spcPct val="0"/>
              </a:spcBef>
              <a:spcAft>
                <a:spcPct val="0"/>
              </a:spcAft>
              <a:defRPr/>
            </a:pPr>
            <a:endParaRPr lang="en-US">
              <a:solidFill>
                <a:srgbClr val="000000"/>
              </a:solidFill>
              <a:cs typeface="Arial" panose="020B0604020202020204" pitchFamily="34" charset="0"/>
            </a:endParaRPr>
          </a:p>
        </p:txBody>
      </p:sp>
      <p:sp>
        <p:nvSpPr>
          <p:cNvPr id="56323" name="Rectangle 2"/>
          <p:cNvSpPr>
            <a:spLocks noGrp="1" noChangeArrowheads="1"/>
          </p:cNvSpPr>
          <p:nvPr>
            <p:ph type="title"/>
          </p:nvPr>
        </p:nvSpPr>
        <p:spPr>
          <a:xfrm>
            <a:off x="827584" y="0"/>
            <a:ext cx="8316416" cy="914400"/>
          </a:xfrm>
          <a:solidFill>
            <a:schemeClr val="bg1"/>
          </a:solidFill>
        </p:spPr>
        <p:txBody>
          <a:bodyPr lIns="92075" tIns="46038" rIns="92075" bIns="46038" anchor="t"/>
          <a:lstStyle/>
          <a:p>
            <a:pPr eaLnBrk="1" hangingPunct="1"/>
            <a:r>
              <a:rPr lang="en-US" altLang="en-US" dirty="0" smtClean="0"/>
              <a:t>Defining Constraints</a:t>
            </a:r>
          </a:p>
        </p:txBody>
      </p:sp>
      <p:sp>
        <p:nvSpPr>
          <p:cNvPr id="56324" name="Rectangle 3"/>
          <p:cNvSpPr>
            <a:spLocks noChangeArrowheads="1"/>
          </p:cNvSpPr>
          <p:nvPr/>
        </p:nvSpPr>
        <p:spPr bwMode="auto">
          <a:xfrm>
            <a:off x="609600" y="1295400"/>
            <a:ext cx="7696200" cy="685800"/>
          </a:xfrm>
          <a:prstGeom prst="rect">
            <a:avLst/>
          </a:prstGeom>
          <a:noFill/>
          <a:ln>
            <a:noFill/>
          </a:ln>
          <a:effectLst>
            <a:prstShdw prst="shdw17" dist="17961" dir="2700000">
              <a:srgbClr val="6B6B6B"/>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3200" smtClean="0">
                <a:solidFill>
                  <a:srgbClr val="FF3300"/>
                </a:solidFill>
              </a:rPr>
              <a:t>Column Constraint level</a:t>
            </a:r>
          </a:p>
        </p:txBody>
      </p:sp>
      <p:sp>
        <p:nvSpPr>
          <p:cNvPr id="56325" name="Rectangle 4"/>
          <p:cNvSpPr>
            <a:spLocks noChangeArrowheads="1"/>
          </p:cNvSpPr>
          <p:nvPr/>
        </p:nvSpPr>
        <p:spPr bwMode="auto">
          <a:xfrm>
            <a:off x="304800" y="2209800"/>
            <a:ext cx="8534400" cy="685800"/>
          </a:xfrm>
          <a:prstGeom prst="rect">
            <a:avLst/>
          </a:prstGeom>
          <a:noFill/>
          <a:ln>
            <a:noFill/>
          </a:ln>
          <a:effectLst>
            <a:prstShdw prst="shdw17" dist="17961" dir="2700000">
              <a:srgbClr val="6B6B6B"/>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pPr>
            <a:r>
              <a:rPr lang="en-US" altLang="en-US" i="1" smtClean="0">
                <a:solidFill>
                  <a:srgbClr val="000000"/>
                </a:solidFill>
              </a:rPr>
              <a:t>Column[</a:t>
            </a:r>
            <a:r>
              <a:rPr lang="en-US" altLang="en-US" smtClean="0">
                <a:solidFill>
                  <a:srgbClr val="000000"/>
                </a:solidFill>
              </a:rPr>
              <a:t>Constraint</a:t>
            </a:r>
            <a:r>
              <a:rPr lang="en-US" altLang="en-US" i="1" smtClean="0">
                <a:solidFill>
                  <a:srgbClr val="000000"/>
                </a:solidFill>
              </a:rPr>
              <a:t> constraint_name] constraint_type,</a:t>
            </a:r>
            <a:endParaRPr lang="en-US" altLang="en-US" smtClean="0">
              <a:solidFill>
                <a:srgbClr val="000000"/>
              </a:solidFill>
            </a:endParaRPr>
          </a:p>
        </p:txBody>
      </p:sp>
      <p:sp>
        <p:nvSpPr>
          <p:cNvPr id="56326" name="Rectangle 6"/>
          <p:cNvSpPr>
            <a:spLocks noChangeArrowheads="1"/>
          </p:cNvSpPr>
          <p:nvPr/>
        </p:nvSpPr>
        <p:spPr bwMode="auto">
          <a:xfrm>
            <a:off x="685800" y="3429000"/>
            <a:ext cx="7772400" cy="914400"/>
          </a:xfrm>
          <a:prstGeom prst="rect">
            <a:avLst/>
          </a:prstGeom>
          <a:noFill/>
          <a:ln>
            <a:noFill/>
          </a:ln>
          <a:effectLst>
            <a:prstShdw prst="shdw17" dist="17961" dir="2700000">
              <a:srgbClr val="6B6B6B"/>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3200" smtClean="0">
                <a:solidFill>
                  <a:srgbClr val="002060"/>
                </a:solidFill>
              </a:rPr>
              <a:t>Table Constraint level</a:t>
            </a:r>
          </a:p>
        </p:txBody>
      </p:sp>
      <p:sp>
        <p:nvSpPr>
          <p:cNvPr id="32775" name="Rectangle 7"/>
          <p:cNvSpPr>
            <a:spLocks noChangeArrowheads="1"/>
          </p:cNvSpPr>
          <p:nvPr/>
        </p:nvSpPr>
        <p:spPr bwMode="auto">
          <a:xfrm>
            <a:off x="816027" y="4509120"/>
            <a:ext cx="7642173" cy="1219200"/>
          </a:xfrm>
          <a:prstGeom prst="rect">
            <a:avLst/>
          </a:prstGeom>
          <a:no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fontAlgn="base">
              <a:spcBef>
                <a:spcPct val="0"/>
              </a:spcBef>
              <a:spcAft>
                <a:spcPct val="0"/>
              </a:spcAft>
              <a:defRPr/>
            </a:pPr>
            <a:r>
              <a:rPr lang="en-US" sz="2400" i="1" dirty="0">
                <a:solidFill>
                  <a:srgbClr val="000000"/>
                </a:solidFill>
                <a:cs typeface="Arial" panose="020B0604020202020204" pitchFamily="34" charset="0"/>
              </a:rPr>
              <a:t>Column</a:t>
            </a:r>
            <a:r>
              <a:rPr lang="en-US" sz="2400" i="1" dirty="0" smtClean="0">
                <a:solidFill>
                  <a:srgbClr val="000000"/>
                </a:solidFill>
                <a:cs typeface="Arial" panose="020B0604020202020204" pitchFamily="34" charset="0"/>
              </a:rPr>
              <a:t>,…   </a:t>
            </a:r>
            <a:endParaRPr lang="en-US" sz="2400" i="1" dirty="0">
              <a:solidFill>
                <a:srgbClr val="000000"/>
              </a:solidFill>
              <a:cs typeface="Arial" panose="020B0604020202020204" pitchFamily="34" charset="0"/>
            </a:endParaRPr>
          </a:p>
          <a:p>
            <a:pPr fontAlgn="base">
              <a:spcBef>
                <a:spcPct val="0"/>
              </a:spcBef>
              <a:spcAft>
                <a:spcPct val="0"/>
              </a:spcAft>
              <a:defRPr/>
            </a:pPr>
            <a:r>
              <a:rPr lang="en-US" sz="2400" i="1" dirty="0">
                <a:solidFill>
                  <a:srgbClr val="000000"/>
                </a:solidFill>
                <a:cs typeface="Arial" panose="020B0604020202020204" pitchFamily="34" charset="0"/>
              </a:rPr>
              <a:t>     [</a:t>
            </a:r>
            <a:r>
              <a:rPr lang="en-US" sz="2400" dirty="0">
                <a:solidFill>
                  <a:srgbClr val="000000"/>
                </a:solidFill>
                <a:cs typeface="Arial" panose="020B0604020202020204" pitchFamily="34" charset="0"/>
              </a:rPr>
              <a:t>Constraint</a:t>
            </a:r>
            <a:r>
              <a:rPr lang="en-US" sz="2400" i="1" dirty="0">
                <a:solidFill>
                  <a:srgbClr val="000000"/>
                </a:solidFill>
                <a:cs typeface="Arial" panose="020B0604020202020204" pitchFamily="34" charset="0"/>
              </a:rPr>
              <a:t> </a:t>
            </a:r>
            <a:r>
              <a:rPr lang="en-US" sz="2400" i="1" dirty="0" err="1">
                <a:solidFill>
                  <a:srgbClr val="000000"/>
                </a:solidFill>
                <a:cs typeface="Arial" panose="020B0604020202020204" pitchFamily="34" charset="0"/>
              </a:rPr>
              <a:t>constraint_name</a:t>
            </a:r>
            <a:r>
              <a:rPr lang="en-US" sz="2400" i="1" dirty="0">
                <a:solidFill>
                  <a:srgbClr val="000000"/>
                </a:solidFill>
                <a:cs typeface="Arial" panose="020B0604020202020204" pitchFamily="34" charset="0"/>
              </a:rPr>
              <a:t>] </a:t>
            </a:r>
            <a:r>
              <a:rPr lang="en-US" sz="2400" i="1" dirty="0" err="1">
                <a:solidFill>
                  <a:srgbClr val="000000"/>
                </a:solidFill>
                <a:cs typeface="Arial" panose="020B0604020202020204" pitchFamily="34" charset="0"/>
              </a:rPr>
              <a:t>Constraint_type</a:t>
            </a:r>
            <a:r>
              <a:rPr lang="en-US" sz="2400" i="1" dirty="0">
                <a:solidFill>
                  <a:srgbClr val="000000"/>
                </a:solidFill>
                <a:cs typeface="Arial" panose="020B0604020202020204" pitchFamily="34" charset="0"/>
              </a:rPr>
              <a:t>(column,…),</a:t>
            </a:r>
            <a:endParaRPr lang="en-US" sz="2400" dirty="0">
              <a:solidFill>
                <a:srgbClr val="000000"/>
              </a:solidFill>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914400" y="0"/>
            <a:ext cx="8229600" cy="838200"/>
          </a:xfrm>
          <a:solidFill>
            <a:schemeClr val="bg1"/>
          </a:solidFill>
        </p:spPr>
        <p:txBody>
          <a:bodyPr lIns="92075" tIns="46038" rIns="92075" bIns="46038" anchor="t"/>
          <a:lstStyle/>
          <a:p>
            <a:pPr eaLnBrk="1" hangingPunct="1"/>
            <a:r>
              <a:rPr lang="en-US" altLang="en-US" dirty="0" smtClean="0"/>
              <a:t>Not null Constraint</a:t>
            </a:r>
          </a:p>
        </p:txBody>
      </p:sp>
      <p:sp>
        <p:nvSpPr>
          <p:cNvPr id="33795" name="Rectangle 3"/>
          <p:cNvSpPr>
            <a:spLocks noChangeArrowheads="1"/>
          </p:cNvSpPr>
          <p:nvPr/>
        </p:nvSpPr>
        <p:spPr bwMode="auto">
          <a:xfrm>
            <a:off x="76200" y="1295400"/>
            <a:ext cx="8991600" cy="838200"/>
          </a:xfrm>
          <a:prstGeom prst="rect">
            <a:avLst/>
          </a:prstGeom>
          <a:noFill/>
          <a:ln w="9525">
            <a:noFill/>
            <a:miter lim="800000"/>
            <a:headEnd/>
            <a:tailEnd/>
          </a:ln>
          <a:effectLst>
            <a:prstShdw prst="shdw17" dist="17961" dir="2700000">
              <a:srgbClr val="B2B2B2">
                <a:gamma/>
                <a:shade val="60000"/>
                <a:invGamma/>
              </a:srgbClr>
            </a:prstShdw>
          </a:effectLst>
        </p:spPr>
        <p:txBody>
          <a:bodyPr wrap="none" anchor="ctr"/>
          <a:lstStyle/>
          <a:p>
            <a:pPr fontAlgn="base">
              <a:spcBef>
                <a:spcPct val="0"/>
              </a:spcBef>
              <a:spcAft>
                <a:spcPct val="0"/>
              </a:spcAft>
              <a:defRPr/>
            </a:pPr>
            <a:r>
              <a:rPr lang="en-US" sz="2800" dirty="0">
                <a:solidFill>
                  <a:srgbClr val="2D2D8A">
                    <a:lumMod val="75000"/>
                  </a:srgbClr>
                </a:solidFill>
                <a:cs typeface="Arial" panose="020B0604020202020204" pitchFamily="34" charset="0"/>
              </a:rPr>
              <a:t>Ensures that null values are not permitted for the column</a:t>
            </a:r>
            <a:endParaRPr lang="en-US" dirty="0">
              <a:solidFill>
                <a:srgbClr val="2D2D8A">
                  <a:lumMod val="75000"/>
                </a:srgbClr>
              </a:solidFill>
              <a:cs typeface="Arial" panose="020B0604020202020204" pitchFamily="34" charset="0"/>
            </a:endParaRPr>
          </a:p>
        </p:txBody>
      </p:sp>
      <p:sp>
        <p:nvSpPr>
          <p:cNvPr id="57348" name="Rectangle 20"/>
          <p:cNvSpPr>
            <a:spLocks noChangeArrowheads="1"/>
          </p:cNvSpPr>
          <p:nvPr/>
        </p:nvSpPr>
        <p:spPr bwMode="auto">
          <a:xfrm>
            <a:off x="914400" y="5867400"/>
            <a:ext cx="3962400" cy="457200"/>
          </a:xfrm>
          <a:prstGeom prst="rect">
            <a:avLst/>
          </a:prstGeom>
          <a:noFill/>
          <a:ln>
            <a:noFill/>
          </a:ln>
          <a:effectLst>
            <a:prstShdw prst="shdw17" dist="17961" dir="2700000">
              <a:srgbClr val="6B6B6B"/>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pPr>
            <a:r>
              <a:rPr lang="en-US" altLang="en-US" smtClean="0">
                <a:solidFill>
                  <a:srgbClr val="000000"/>
                </a:solidFill>
              </a:rPr>
              <a:t>Not null Constraint</a:t>
            </a:r>
          </a:p>
        </p:txBody>
      </p:sp>
      <p:sp>
        <p:nvSpPr>
          <p:cNvPr id="57349" name="Rectangle 24"/>
          <p:cNvSpPr>
            <a:spLocks noChangeArrowheads="1"/>
          </p:cNvSpPr>
          <p:nvPr/>
        </p:nvSpPr>
        <p:spPr bwMode="auto">
          <a:xfrm>
            <a:off x="5105400" y="5867400"/>
            <a:ext cx="3429000" cy="457200"/>
          </a:xfrm>
          <a:prstGeom prst="rect">
            <a:avLst/>
          </a:prstGeom>
          <a:noFill/>
          <a:ln>
            <a:noFill/>
          </a:ln>
          <a:effectLst>
            <a:prstShdw prst="shdw17" dist="17961" dir="2700000">
              <a:srgbClr val="6B6B6B"/>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fontAlgn="base" hangingPunct="1">
              <a:spcBef>
                <a:spcPct val="0"/>
              </a:spcBef>
              <a:spcAft>
                <a:spcPct val="0"/>
              </a:spcAft>
            </a:pPr>
            <a:r>
              <a:rPr lang="en-US" altLang="en-US" smtClean="0">
                <a:solidFill>
                  <a:srgbClr val="000000"/>
                </a:solidFill>
              </a:rPr>
              <a:t>Absence of Not null constraint</a:t>
            </a:r>
          </a:p>
        </p:txBody>
      </p:sp>
      <p:sp>
        <p:nvSpPr>
          <p:cNvPr id="57350" name="AutoShape 25"/>
          <p:cNvSpPr>
            <a:spLocks noChangeArrowheads="1"/>
          </p:cNvSpPr>
          <p:nvPr/>
        </p:nvSpPr>
        <p:spPr bwMode="auto">
          <a:xfrm>
            <a:off x="3200400" y="4953000"/>
            <a:ext cx="228600" cy="685800"/>
          </a:xfrm>
          <a:prstGeom prst="upArrow">
            <a:avLst>
              <a:gd name="adj1" fmla="val 50000"/>
              <a:gd name="adj2" fmla="val 75000"/>
            </a:avLst>
          </a:prstGeom>
          <a:solidFill>
            <a:srgbClr val="FF6699"/>
          </a:solidFill>
          <a:ln>
            <a:noFill/>
          </a:ln>
          <a:effectLst>
            <a:prstShdw prst="shdw17" dist="17961" dir="2700000">
              <a:srgbClr val="993D5C"/>
            </a:prstShdw>
          </a:effectLst>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sp>
        <p:nvSpPr>
          <p:cNvPr id="57351" name="AutoShape 26"/>
          <p:cNvSpPr>
            <a:spLocks noChangeArrowheads="1"/>
          </p:cNvSpPr>
          <p:nvPr/>
        </p:nvSpPr>
        <p:spPr bwMode="auto">
          <a:xfrm>
            <a:off x="6324600" y="5029200"/>
            <a:ext cx="228600" cy="685800"/>
          </a:xfrm>
          <a:prstGeom prst="upArrow">
            <a:avLst>
              <a:gd name="adj1" fmla="val 50000"/>
              <a:gd name="adj2" fmla="val 75000"/>
            </a:avLst>
          </a:prstGeom>
          <a:solidFill>
            <a:srgbClr val="FF6699"/>
          </a:solidFill>
          <a:ln>
            <a:noFill/>
          </a:ln>
          <a:effectLst>
            <a:prstShdw prst="shdw17" dist="17961" dir="2700000">
              <a:srgbClr val="993D5C"/>
            </a:prstShdw>
          </a:effectLst>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endParaRPr lang="en-US" altLang="en-US" smtClean="0">
              <a:solidFill>
                <a:srgbClr val="000000"/>
              </a:solidFill>
            </a:endParaRPr>
          </a:p>
        </p:txBody>
      </p:sp>
      <p:graphicFrame>
        <p:nvGraphicFramePr>
          <p:cNvPr id="20" name="Table 19"/>
          <p:cNvGraphicFramePr>
            <a:graphicFrameLocks noGrp="1"/>
          </p:cNvGraphicFramePr>
          <p:nvPr/>
        </p:nvGraphicFramePr>
        <p:xfrm>
          <a:off x="1447800" y="2505075"/>
          <a:ext cx="6858000" cy="2219404"/>
        </p:xfrm>
        <a:graphic>
          <a:graphicData uri="http://schemas.openxmlformats.org/drawingml/2006/table">
            <a:tbl>
              <a:tblPr firstRow="1" bandRow="1">
                <a:tableStyleId>{5C22544A-7EE6-4342-B048-85BDC9FD1C3A}</a:tableStyleId>
              </a:tblPr>
              <a:tblGrid>
                <a:gridCol w="1371600"/>
                <a:gridCol w="1371600"/>
                <a:gridCol w="1371600"/>
                <a:gridCol w="1371600"/>
                <a:gridCol w="1371600"/>
              </a:tblGrid>
              <a:tr h="365655">
                <a:tc>
                  <a:txBody>
                    <a:bodyPr/>
                    <a:lstStyle/>
                    <a:p>
                      <a:r>
                        <a:rPr lang="en-US" sz="1800" dirty="0" err="1" smtClean="0">
                          <a:solidFill>
                            <a:srgbClr val="FF0000"/>
                          </a:solidFill>
                        </a:rPr>
                        <a:t>Empno</a:t>
                      </a:r>
                      <a:endParaRPr lang="en-US" sz="1800" dirty="0">
                        <a:solidFill>
                          <a:srgbClr val="FF0000"/>
                        </a:solidFill>
                      </a:endParaRPr>
                    </a:p>
                  </a:txBody>
                  <a:tcPr marT="45707" marB="45707">
                    <a:solidFill>
                      <a:schemeClr val="accent1">
                        <a:lumMod val="75000"/>
                      </a:schemeClr>
                    </a:solidFill>
                  </a:tcPr>
                </a:tc>
                <a:tc>
                  <a:txBody>
                    <a:bodyPr/>
                    <a:lstStyle/>
                    <a:p>
                      <a:r>
                        <a:rPr lang="en-US" sz="1800" dirty="0" err="1" smtClean="0">
                          <a:solidFill>
                            <a:srgbClr val="FF0000"/>
                          </a:solidFill>
                        </a:rPr>
                        <a:t>Ename</a:t>
                      </a:r>
                      <a:endParaRPr lang="en-US" sz="1800" dirty="0">
                        <a:solidFill>
                          <a:srgbClr val="FF0000"/>
                        </a:solidFill>
                      </a:endParaRPr>
                    </a:p>
                  </a:txBody>
                  <a:tcPr marT="45707" marB="45707">
                    <a:solidFill>
                      <a:schemeClr val="accent1">
                        <a:lumMod val="75000"/>
                      </a:schemeClr>
                    </a:solidFill>
                  </a:tcPr>
                </a:tc>
                <a:tc>
                  <a:txBody>
                    <a:bodyPr/>
                    <a:lstStyle/>
                    <a:p>
                      <a:r>
                        <a:rPr lang="en-US" sz="1800" dirty="0" smtClean="0">
                          <a:solidFill>
                            <a:srgbClr val="FF0000"/>
                          </a:solidFill>
                        </a:rPr>
                        <a:t>Job</a:t>
                      </a:r>
                      <a:endParaRPr lang="en-US" sz="1800" dirty="0">
                        <a:solidFill>
                          <a:srgbClr val="FF0000"/>
                        </a:solidFill>
                      </a:endParaRPr>
                    </a:p>
                  </a:txBody>
                  <a:tcPr marT="45707" marB="45707">
                    <a:solidFill>
                      <a:schemeClr val="accent1">
                        <a:lumMod val="75000"/>
                      </a:schemeClr>
                    </a:solidFill>
                  </a:tcPr>
                </a:tc>
                <a:tc>
                  <a:txBody>
                    <a:bodyPr/>
                    <a:lstStyle/>
                    <a:p>
                      <a:r>
                        <a:rPr lang="en-US" sz="1800" dirty="0" err="1" smtClean="0">
                          <a:solidFill>
                            <a:srgbClr val="FF0000"/>
                          </a:solidFill>
                        </a:rPr>
                        <a:t>Comm</a:t>
                      </a:r>
                      <a:endParaRPr lang="en-US" sz="1800" dirty="0">
                        <a:solidFill>
                          <a:srgbClr val="FF0000"/>
                        </a:solidFill>
                      </a:endParaRPr>
                    </a:p>
                  </a:txBody>
                  <a:tcPr marT="45707" marB="45707">
                    <a:solidFill>
                      <a:schemeClr val="accent1">
                        <a:lumMod val="75000"/>
                      </a:schemeClr>
                    </a:solidFill>
                  </a:tcPr>
                </a:tc>
                <a:tc>
                  <a:txBody>
                    <a:bodyPr/>
                    <a:lstStyle/>
                    <a:p>
                      <a:r>
                        <a:rPr lang="en-US" sz="1800" dirty="0" err="1" smtClean="0">
                          <a:solidFill>
                            <a:srgbClr val="FF0000"/>
                          </a:solidFill>
                        </a:rPr>
                        <a:t>Deptno</a:t>
                      </a:r>
                      <a:endParaRPr lang="en-US" sz="1800" dirty="0">
                        <a:solidFill>
                          <a:srgbClr val="FF0000"/>
                        </a:solidFill>
                      </a:endParaRPr>
                    </a:p>
                  </a:txBody>
                  <a:tcPr marT="45707" marB="45707">
                    <a:solidFill>
                      <a:schemeClr val="accent1">
                        <a:lumMod val="75000"/>
                      </a:schemeClr>
                    </a:solidFill>
                  </a:tcPr>
                </a:tc>
              </a:tr>
              <a:tr h="370734">
                <a:tc>
                  <a:txBody>
                    <a:bodyPr/>
                    <a:lstStyle/>
                    <a:p>
                      <a:r>
                        <a:rPr lang="en-US" sz="1800" dirty="0" smtClean="0"/>
                        <a:t>7839</a:t>
                      </a:r>
                      <a:endParaRPr lang="en-US" sz="1800" dirty="0"/>
                    </a:p>
                  </a:txBody>
                  <a:tcPr marT="45707" marB="45707">
                    <a:solidFill>
                      <a:schemeClr val="accent1">
                        <a:lumMod val="75000"/>
                      </a:schemeClr>
                    </a:solidFill>
                  </a:tcPr>
                </a:tc>
                <a:tc>
                  <a:txBody>
                    <a:bodyPr/>
                    <a:lstStyle/>
                    <a:p>
                      <a:r>
                        <a:rPr lang="en-US" sz="1800" dirty="0" smtClean="0"/>
                        <a:t>King</a:t>
                      </a:r>
                      <a:endParaRPr lang="en-US" sz="1800" dirty="0"/>
                    </a:p>
                  </a:txBody>
                  <a:tcPr marT="45707" marB="45707">
                    <a:solidFill>
                      <a:schemeClr val="accent1">
                        <a:lumMod val="75000"/>
                      </a:schemeClr>
                    </a:solidFill>
                  </a:tcPr>
                </a:tc>
                <a:tc>
                  <a:txBody>
                    <a:bodyPr/>
                    <a:lstStyle/>
                    <a:p>
                      <a:r>
                        <a:rPr lang="en-US" sz="1800" dirty="0" smtClean="0"/>
                        <a:t>President</a:t>
                      </a:r>
                      <a:endParaRPr lang="en-US" sz="1800" dirty="0"/>
                    </a:p>
                  </a:txBody>
                  <a:tcPr marT="45707" marB="45707">
                    <a:solidFill>
                      <a:schemeClr val="accent1">
                        <a:lumMod val="75000"/>
                      </a:schemeClr>
                    </a:solidFill>
                  </a:tcPr>
                </a:tc>
                <a:tc>
                  <a:txBody>
                    <a:bodyPr/>
                    <a:lstStyle/>
                    <a:p>
                      <a:endParaRPr lang="en-US" sz="1800" dirty="0"/>
                    </a:p>
                  </a:txBody>
                  <a:tcPr marT="45707" marB="45707">
                    <a:solidFill>
                      <a:schemeClr val="accent1">
                        <a:lumMod val="75000"/>
                      </a:schemeClr>
                    </a:solidFill>
                  </a:tcPr>
                </a:tc>
                <a:tc>
                  <a:txBody>
                    <a:bodyPr/>
                    <a:lstStyle/>
                    <a:p>
                      <a:r>
                        <a:rPr lang="en-US" sz="1800" dirty="0" smtClean="0"/>
                        <a:t>10</a:t>
                      </a:r>
                      <a:endParaRPr lang="en-US" sz="1800" dirty="0"/>
                    </a:p>
                  </a:txBody>
                  <a:tcPr marT="45707" marB="45707">
                    <a:solidFill>
                      <a:schemeClr val="accent1">
                        <a:lumMod val="75000"/>
                      </a:schemeClr>
                    </a:solidFill>
                  </a:tcPr>
                </a:tc>
              </a:tr>
              <a:tr h="370734">
                <a:tc>
                  <a:txBody>
                    <a:bodyPr/>
                    <a:lstStyle/>
                    <a:p>
                      <a:r>
                        <a:rPr lang="en-US" sz="1800" dirty="0" smtClean="0"/>
                        <a:t>7698</a:t>
                      </a:r>
                      <a:endParaRPr lang="en-US" sz="1800" dirty="0"/>
                    </a:p>
                  </a:txBody>
                  <a:tcPr marT="45707" marB="45707">
                    <a:solidFill>
                      <a:schemeClr val="accent1">
                        <a:lumMod val="75000"/>
                      </a:schemeClr>
                    </a:solidFill>
                  </a:tcPr>
                </a:tc>
                <a:tc>
                  <a:txBody>
                    <a:bodyPr/>
                    <a:lstStyle/>
                    <a:p>
                      <a:r>
                        <a:rPr lang="en-US" sz="1800" dirty="0" smtClean="0"/>
                        <a:t>Blake</a:t>
                      </a:r>
                      <a:endParaRPr lang="en-US" sz="1800" dirty="0"/>
                    </a:p>
                  </a:txBody>
                  <a:tcPr marT="45707" marB="45707">
                    <a:solidFill>
                      <a:schemeClr val="accent1">
                        <a:lumMod val="75000"/>
                      </a:schemeClr>
                    </a:solidFill>
                  </a:tcPr>
                </a:tc>
                <a:tc>
                  <a:txBody>
                    <a:bodyPr/>
                    <a:lstStyle/>
                    <a:p>
                      <a:r>
                        <a:rPr lang="en-US" sz="1800" dirty="0" smtClean="0"/>
                        <a:t>Manager</a:t>
                      </a:r>
                      <a:endParaRPr lang="en-US" sz="1800" dirty="0"/>
                    </a:p>
                  </a:txBody>
                  <a:tcPr marT="45707" marB="45707">
                    <a:solidFill>
                      <a:schemeClr val="accent1">
                        <a:lumMod val="75000"/>
                      </a:schemeClr>
                    </a:solidFill>
                  </a:tcPr>
                </a:tc>
                <a:tc>
                  <a:txBody>
                    <a:bodyPr/>
                    <a:lstStyle/>
                    <a:p>
                      <a:endParaRPr lang="en-US" sz="1800" dirty="0"/>
                    </a:p>
                  </a:txBody>
                  <a:tcPr marT="45707" marB="45707">
                    <a:solidFill>
                      <a:schemeClr val="accent1">
                        <a:lumMod val="75000"/>
                      </a:schemeClr>
                    </a:solidFill>
                  </a:tcPr>
                </a:tc>
                <a:tc>
                  <a:txBody>
                    <a:bodyPr/>
                    <a:lstStyle/>
                    <a:p>
                      <a:r>
                        <a:rPr lang="en-US" sz="1800" dirty="0" smtClean="0"/>
                        <a:t>30</a:t>
                      </a:r>
                      <a:endParaRPr lang="en-US" sz="1800" dirty="0"/>
                    </a:p>
                  </a:txBody>
                  <a:tcPr marT="45707" marB="45707">
                    <a:solidFill>
                      <a:schemeClr val="accent1">
                        <a:lumMod val="75000"/>
                      </a:schemeClr>
                    </a:solidFill>
                  </a:tcPr>
                </a:tc>
              </a:tr>
              <a:tr h="370734">
                <a:tc>
                  <a:txBody>
                    <a:bodyPr/>
                    <a:lstStyle/>
                    <a:p>
                      <a:r>
                        <a:rPr lang="en-US" sz="1800" dirty="0" smtClean="0"/>
                        <a:t>7782</a:t>
                      </a:r>
                      <a:endParaRPr lang="en-US" sz="1800" dirty="0"/>
                    </a:p>
                  </a:txBody>
                  <a:tcPr marT="45707" marB="45707">
                    <a:solidFill>
                      <a:schemeClr val="accent1">
                        <a:lumMod val="75000"/>
                      </a:schemeClr>
                    </a:solidFill>
                  </a:tcPr>
                </a:tc>
                <a:tc>
                  <a:txBody>
                    <a:bodyPr/>
                    <a:lstStyle/>
                    <a:p>
                      <a:r>
                        <a:rPr lang="en-US" sz="1800" dirty="0" smtClean="0"/>
                        <a:t>Clark</a:t>
                      </a:r>
                      <a:endParaRPr lang="en-US" sz="1800" dirty="0"/>
                    </a:p>
                  </a:txBody>
                  <a:tcPr marT="45707" marB="45707">
                    <a:solidFill>
                      <a:schemeClr val="accent1">
                        <a:lumMod val="75000"/>
                      </a:schemeClr>
                    </a:solidFill>
                  </a:tcPr>
                </a:tc>
                <a:tc>
                  <a:txBody>
                    <a:bodyPr/>
                    <a:lstStyle/>
                    <a:p>
                      <a:r>
                        <a:rPr lang="en-US" sz="1800" dirty="0" smtClean="0"/>
                        <a:t>Manager</a:t>
                      </a:r>
                      <a:endParaRPr lang="en-US" sz="1800" dirty="0"/>
                    </a:p>
                  </a:txBody>
                  <a:tcPr marT="45707" marB="45707">
                    <a:solidFill>
                      <a:schemeClr val="accent1">
                        <a:lumMod val="75000"/>
                      </a:schemeClr>
                    </a:solidFill>
                  </a:tcPr>
                </a:tc>
                <a:tc>
                  <a:txBody>
                    <a:bodyPr/>
                    <a:lstStyle/>
                    <a:p>
                      <a:endParaRPr lang="en-US" sz="1800" dirty="0"/>
                    </a:p>
                  </a:txBody>
                  <a:tcPr marT="45707" marB="45707">
                    <a:solidFill>
                      <a:schemeClr val="accent1">
                        <a:lumMod val="75000"/>
                      </a:schemeClr>
                    </a:solidFill>
                  </a:tcPr>
                </a:tc>
                <a:tc>
                  <a:txBody>
                    <a:bodyPr/>
                    <a:lstStyle/>
                    <a:p>
                      <a:r>
                        <a:rPr lang="en-US" sz="1800" dirty="0" smtClean="0"/>
                        <a:t>10</a:t>
                      </a:r>
                      <a:endParaRPr lang="en-US" sz="1800" dirty="0"/>
                    </a:p>
                  </a:txBody>
                  <a:tcPr marT="45707" marB="45707">
                    <a:solidFill>
                      <a:schemeClr val="accent1">
                        <a:lumMod val="75000"/>
                      </a:schemeClr>
                    </a:solidFill>
                  </a:tcPr>
                </a:tc>
              </a:tr>
              <a:tr h="370734">
                <a:tc>
                  <a:txBody>
                    <a:bodyPr/>
                    <a:lstStyle/>
                    <a:p>
                      <a:r>
                        <a:rPr lang="en-US" sz="1800" dirty="0" smtClean="0"/>
                        <a:t>7566</a:t>
                      </a:r>
                      <a:endParaRPr lang="en-US" sz="1800" dirty="0"/>
                    </a:p>
                  </a:txBody>
                  <a:tcPr marT="45707" marB="45707">
                    <a:solidFill>
                      <a:schemeClr val="accent1">
                        <a:lumMod val="75000"/>
                      </a:schemeClr>
                    </a:solidFill>
                  </a:tcPr>
                </a:tc>
                <a:tc>
                  <a:txBody>
                    <a:bodyPr/>
                    <a:lstStyle/>
                    <a:p>
                      <a:r>
                        <a:rPr lang="en-US" sz="1800" dirty="0" smtClean="0"/>
                        <a:t>Jones</a:t>
                      </a:r>
                      <a:endParaRPr lang="en-US" sz="1800" dirty="0"/>
                    </a:p>
                  </a:txBody>
                  <a:tcPr marT="45707" marB="45707">
                    <a:solidFill>
                      <a:schemeClr val="accent1">
                        <a:lumMod val="75000"/>
                      </a:schemeClr>
                    </a:solidFill>
                  </a:tcPr>
                </a:tc>
                <a:tc>
                  <a:txBody>
                    <a:bodyPr/>
                    <a:lstStyle/>
                    <a:p>
                      <a:r>
                        <a:rPr lang="en-US" sz="1800" dirty="0" smtClean="0"/>
                        <a:t>Manager</a:t>
                      </a:r>
                      <a:endParaRPr lang="en-US" sz="1800" dirty="0"/>
                    </a:p>
                  </a:txBody>
                  <a:tcPr marT="45707" marB="45707">
                    <a:solidFill>
                      <a:schemeClr val="accent1">
                        <a:lumMod val="75000"/>
                      </a:schemeClr>
                    </a:solidFill>
                  </a:tcPr>
                </a:tc>
                <a:tc>
                  <a:txBody>
                    <a:bodyPr/>
                    <a:lstStyle/>
                    <a:p>
                      <a:endParaRPr lang="en-US" sz="1800" dirty="0"/>
                    </a:p>
                  </a:txBody>
                  <a:tcPr marT="45707" marB="45707">
                    <a:solidFill>
                      <a:schemeClr val="accent1">
                        <a:lumMod val="75000"/>
                      </a:schemeClr>
                    </a:solidFill>
                  </a:tcPr>
                </a:tc>
                <a:tc>
                  <a:txBody>
                    <a:bodyPr/>
                    <a:lstStyle/>
                    <a:p>
                      <a:r>
                        <a:rPr lang="en-US" sz="1800" dirty="0" smtClean="0"/>
                        <a:t>20</a:t>
                      </a:r>
                      <a:endParaRPr lang="en-US" sz="1800" dirty="0"/>
                    </a:p>
                  </a:txBody>
                  <a:tcPr marT="45707" marB="45707">
                    <a:solidFill>
                      <a:schemeClr val="accent1">
                        <a:lumMod val="75000"/>
                      </a:schemeClr>
                    </a:solidFill>
                  </a:tcPr>
                </a:tc>
              </a:tr>
              <a:tr h="370734">
                <a:tc>
                  <a:txBody>
                    <a:bodyPr/>
                    <a:lstStyle/>
                    <a:p>
                      <a:endParaRPr lang="en-US" sz="1800" dirty="0"/>
                    </a:p>
                  </a:txBody>
                  <a:tcPr marT="45707" marB="45707">
                    <a:solidFill>
                      <a:schemeClr val="accent1">
                        <a:lumMod val="75000"/>
                      </a:schemeClr>
                    </a:solidFill>
                  </a:tcPr>
                </a:tc>
                <a:tc>
                  <a:txBody>
                    <a:bodyPr/>
                    <a:lstStyle/>
                    <a:p>
                      <a:endParaRPr lang="en-US" sz="1800" dirty="0"/>
                    </a:p>
                  </a:txBody>
                  <a:tcPr marT="45707" marB="45707">
                    <a:solidFill>
                      <a:schemeClr val="accent1">
                        <a:lumMod val="75000"/>
                      </a:schemeClr>
                    </a:solidFill>
                  </a:tcPr>
                </a:tc>
                <a:tc>
                  <a:txBody>
                    <a:bodyPr/>
                    <a:lstStyle/>
                    <a:p>
                      <a:endParaRPr lang="en-US" sz="1800"/>
                    </a:p>
                  </a:txBody>
                  <a:tcPr marT="45707" marB="45707">
                    <a:solidFill>
                      <a:schemeClr val="accent1">
                        <a:lumMod val="75000"/>
                      </a:schemeClr>
                    </a:solidFill>
                  </a:tcPr>
                </a:tc>
                <a:tc>
                  <a:txBody>
                    <a:bodyPr/>
                    <a:lstStyle/>
                    <a:p>
                      <a:endParaRPr lang="en-US" sz="1800" dirty="0"/>
                    </a:p>
                  </a:txBody>
                  <a:tcPr marT="45707" marB="45707">
                    <a:solidFill>
                      <a:schemeClr val="accent1">
                        <a:lumMod val="75000"/>
                      </a:schemeClr>
                    </a:solidFill>
                  </a:tcPr>
                </a:tc>
                <a:tc>
                  <a:txBody>
                    <a:bodyPr/>
                    <a:lstStyle/>
                    <a:p>
                      <a:endParaRPr lang="en-US" sz="1800" dirty="0"/>
                    </a:p>
                  </a:txBody>
                  <a:tcPr marT="45707" marB="45707">
                    <a:solidFill>
                      <a:schemeClr val="accent1">
                        <a:lumMod val="75000"/>
                      </a:schemeClr>
                    </a:solidFill>
                  </a:tcPr>
                </a:tc>
              </a:tr>
            </a:tbl>
          </a:graphicData>
        </a:graphic>
      </p:graphicFrame>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755576" y="0"/>
            <a:ext cx="8388424" cy="838200"/>
          </a:xfrm>
          <a:solidFill>
            <a:schemeClr val="bg1"/>
          </a:solidFill>
        </p:spPr>
        <p:txBody>
          <a:bodyPr lIns="92075" tIns="46038" rIns="92075" bIns="46038" anchor="t"/>
          <a:lstStyle/>
          <a:p>
            <a:pPr eaLnBrk="1" hangingPunct="1"/>
            <a:r>
              <a:rPr lang="en-US" altLang="en-US" dirty="0" smtClean="0"/>
              <a:t>The NOT NULL constraint</a:t>
            </a:r>
          </a:p>
        </p:txBody>
      </p:sp>
      <p:sp>
        <p:nvSpPr>
          <p:cNvPr id="58371" name="Rectangle 3"/>
          <p:cNvSpPr>
            <a:spLocks noChangeArrowheads="1"/>
          </p:cNvSpPr>
          <p:nvPr/>
        </p:nvSpPr>
        <p:spPr bwMode="auto">
          <a:xfrm>
            <a:off x="228600" y="914400"/>
            <a:ext cx="8610600" cy="838200"/>
          </a:xfrm>
          <a:prstGeom prst="rect">
            <a:avLst/>
          </a:prstGeom>
          <a:noFill/>
          <a:ln>
            <a:noFill/>
          </a:ln>
          <a:effectLst>
            <a:prstShdw prst="shdw17" dist="17961" dir="2700000">
              <a:srgbClr val="6B6B6B"/>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3200" dirty="0" smtClean="0">
                <a:solidFill>
                  <a:srgbClr val="000000"/>
                </a:solidFill>
              </a:rPr>
              <a:t>     Ensures values to be entered compulsorily</a:t>
            </a:r>
            <a:endParaRPr lang="en-US" altLang="en-US" dirty="0" smtClean="0">
              <a:solidFill>
                <a:srgbClr val="000000"/>
              </a:solidFill>
            </a:endParaRPr>
          </a:p>
        </p:txBody>
      </p:sp>
      <p:sp>
        <p:nvSpPr>
          <p:cNvPr id="58372" name="Rectangle 4"/>
          <p:cNvSpPr>
            <a:spLocks noChangeArrowheads="1"/>
          </p:cNvSpPr>
          <p:nvPr/>
        </p:nvSpPr>
        <p:spPr bwMode="auto">
          <a:xfrm>
            <a:off x="457200" y="1676400"/>
            <a:ext cx="62484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dirty="0" smtClean="0">
                <a:solidFill>
                  <a:srgbClr val="0000CC"/>
                </a:solidFill>
              </a:rPr>
              <a:t>     create table </a:t>
            </a:r>
            <a:r>
              <a:rPr lang="en-US" altLang="en-US" dirty="0" err="1" smtClean="0">
                <a:solidFill>
                  <a:srgbClr val="0000CC"/>
                </a:solidFill>
              </a:rPr>
              <a:t>not_tab</a:t>
            </a:r>
            <a:r>
              <a:rPr lang="en-US" altLang="en-US" dirty="0" smtClean="0">
                <a:solidFill>
                  <a:srgbClr val="000000"/>
                </a:solidFill>
              </a:rPr>
              <a:t>(i1 </a:t>
            </a:r>
            <a:r>
              <a:rPr lang="en-US" altLang="en-US" dirty="0" err="1" smtClean="0">
                <a:solidFill>
                  <a:srgbClr val="000000"/>
                </a:solidFill>
              </a:rPr>
              <a:t>int</a:t>
            </a:r>
            <a:r>
              <a:rPr lang="en-US" altLang="en-US" dirty="0" smtClean="0">
                <a:solidFill>
                  <a:srgbClr val="000000"/>
                </a:solidFill>
              </a:rPr>
              <a:t> </a:t>
            </a:r>
            <a:r>
              <a:rPr lang="en-US" altLang="en-US" dirty="0" smtClean="0">
                <a:solidFill>
                  <a:srgbClr val="FF0000"/>
                </a:solidFill>
              </a:rPr>
              <a:t>not null</a:t>
            </a:r>
            <a:r>
              <a:rPr lang="en-US" altLang="en-US" dirty="0" smtClean="0">
                <a:solidFill>
                  <a:srgbClr val="000000"/>
                </a:solidFill>
              </a:rPr>
              <a:t>,</a:t>
            </a:r>
          </a:p>
          <a:p>
            <a:pPr eaLnBrk="1" fontAlgn="base" hangingPunct="1">
              <a:spcBef>
                <a:spcPct val="0"/>
              </a:spcBef>
              <a:spcAft>
                <a:spcPct val="0"/>
              </a:spcAft>
            </a:pPr>
            <a:r>
              <a:rPr lang="en-US" altLang="en-US" dirty="0" smtClean="0">
                <a:solidFill>
                  <a:srgbClr val="000000"/>
                </a:solidFill>
              </a:rPr>
              <a:t>                                 i2 timestamp);</a:t>
            </a:r>
          </a:p>
          <a:p>
            <a:pPr eaLnBrk="1" fontAlgn="base" hangingPunct="1">
              <a:spcBef>
                <a:spcPct val="0"/>
              </a:spcBef>
              <a:spcAft>
                <a:spcPct val="0"/>
              </a:spcAft>
            </a:pPr>
            <a:r>
              <a:rPr lang="en-US" altLang="en-US" dirty="0" smtClean="0">
                <a:solidFill>
                  <a:srgbClr val="000000"/>
                </a:solidFill>
              </a:rPr>
              <a:t>     Table created.</a:t>
            </a:r>
          </a:p>
        </p:txBody>
      </p:sp>
      <p:sp>
        <p:nvSpPr>
          <p:cNvPr id="58373" name="Rectangle 5"/>
          <p:cNvSpPr>
            <a:spLocks noChangeArrowheads="1"/>
          </p:cNvSpPr>
          <p:nvPr/>
        </p:nvSpPr>
        <p:spPr bwMode="auto">
          <a:xfrm>
            <a:off x="1524000" y="2743200"/>
            <a:ext cx="7162800" cy="3694113"/>
          </a:xfrm>
          <a:prstGeom prst="rect">
            <a:avLst/>
          </a:prstGeom>
          <a:solidFill>
            <a:srgbClr val="FF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IN" altLang="en-US" dirty="0" smtClean="0">
                <a:solidFill>
                  <a:srgbClr val="000000"/>
                </a:solidFill>
              </a:rPr>
              <a:t>SQL&gt; insert into</a:t>
            </a:r>
          </a:p>
          <a:p>
            <a:pPr eaLnBrk="1" fontAlgn="base" hangingPunct="1">
              <a:spcBef>
                <a:spcPct val="0"/>
              </a:spcBef>
              <a:spcAft>
                <a:spcPct val="0"/>
              </a:spcAft>
            </a:pPr>
            <a:r>
              <a:rPr lang="en-IN" altLang="en-US" dirty="0" smtClean="0">
                <a:solidFill>
                  <a:srgbClr val="000000"/>
                </a:solidFill>
              </a:rPr>
              <a:t>          </a:t>
            </a:r>
            <a:r>
              <a:rPr lang="en-IN" altLang="en-US" dirty="0" err="1" smtClean="0">
                <a:solidFill>
                  <a:srgbClr val="000000"/>
                </a:solidFill>
              </a:rPr>
              <a:t>not_tab</a:t>
            </a:r>
            <a:r>
              <a:rPr lang="en-IN" altLang="en-US" dirty="0" smtClean="0">
                <a:solidFill>
                  <a:srgbClr val="000000"/>
                </a:solidFill>
              </a:rPr>
              <a:t> values(1,systimestamp);</a:t>
            </a:r>
          </a:p>
          <a:p>
            <a:pPr eaLnBrk="1" fontAlgn="base" hangingPunct="1">
              <a:spcBef>
                <a:spcPct val="0"/>
              </a:spcBef>
              <a:spcAft>
                <a:spcPct val="0"/>
              </a:spcAft>
            </a:pPr>
            <a:r>
              <a:rPr lang="en-IN" altLang="en-US" dirty="0" smtClean="0">
                <a:solidFill>
                  <a:srgbClr val="000000"/>
                </a:solidFill>
              </a:rPr>
              <a:t>1 row created.</a:t>
            </a:r>
          </a:p>
          <a:p>
            <a:pPr eaLnBrk="1" fontAlgn="base" hangingPunct="1">
              <a:spcBef>
                <a:spcPct val="0"/>
              </a:spcBef>
              <a:spcAft>
                <a:spcPct val="0"/>
              </a:spcAft>
            </a:pPr>
            <a:r>
              <a:rPr lang="en-IN" altLang="en-US" dirty="0" smtClean="0">
                <a:solidFill>
                  <a:srgbClr val="000000"/>
                </a:solidFill>
              </a:rPr>
              <a:t>SQL&gt; select *    from </a:t>
            </a:r>
            <a:r>
              <a:rPr lang="en-IN" altLang="en-US" dirty="0" err="1" smtClean="0">
                <a:solidFill>
                  <a:srgbClr val="000000"/>
                </a:solidFill>
              </a:rPr>
              <a:t>not_tab</a:t>
            </a:r>
            <a:r>
              <a:rPr lang="en-IN" altLang="en-US" dirty="0" smtClean="0">
                <a:solidFill>
                  <a:srgbClr val="000000"/>
                </a:solidFill>
              </a:rPr>
              <a:t>;</a:t>
            </a:r>
          </a:p>
          <a:p>
            <a:pPr eaLnBrk="1" fontAlgn="base" hangingPunct="1">
              <a:spcBef>
                <a:spcPct val="0"/>
              </a:spcBef>
              <a:spcAft>
                <a:spcPct val="0"/>
              </a:spcAft>
            </a:pPr>
            <a:r>
              <a:rPr lang="en-IN" altLang="en-US" dirty="0" smtClean="0">
                <a:solidFill>
                  <a:srgbClr val="000000"/>
                </a:solidFill>
              </a:rPr>
              <a:t>        I1                 I2</a:t>
            </a:r>
          </a:p>
          <a:p>
            <a:pPr eaLnBrk="1" fontAlgn="base" hangingPunct="1">
              <a:spcBef>
                <a:spcPct val="0"/>
              </a:spcBef>
              <a:spcAft>
                <a:spcPct val="0"/>
              </a:spcAft>
            </a:pPr>
            <a:r>
              <a:rPr lang="en-IN" altLang="en-US" dirty="0" smtClean="0">
                <a:solidFill>
                  <a:srgbClr val="000000"/>
                </a:solidFill>
              </a:rPr>
              <a:t>---------- -------------------------------------</a:t>
            </a:r>
          </a:p>
          <a:p>
            <a:pPr eaLnBrk="1" fontAlgn="base" hangingPunct="1">
              <a:spcBef>
                <a:spcPct val="0"/>
              </a:spcBef>
              <a:spcAft>
                <a:spcPct val="0"/>
              </a:spcAft>
            </a:pPr>
            <a:r>
              <a:rPr lang="en-IN" altLang="en-US" dirty="0" smtClean="0">
                <a:solidFill>
                  <a:srgbClr val="000000"/>
                </a:solidFill>
              </a:rPr>
              <a:t>         1 14-JUL-12 08.06.16.870000 AM</a:t>
            </a:r>
            <a:endParaRPr lang="en-US" altLang="en-US" dirty="0" smtClean="0">
              <a:solidFill>
                <a:srgbClr val="000000"/>
              </a:solidFill>
            </a:endParaRPr>
          </a:p>
          <a:p>
            <a:pPr eaLnBrk="1" fontAlgn="base" hangingPunct="1">
              <a:spcBef>
                <a:spcPct val="0"/>
              </a:spcBef>
              <a:spcAft>
                <a:spcPct val="0"/>
              </a:spcAft>
            </a:pPr>
            <a:r>
              <a:rPr lang="en-US" altLang="en-US" dirty="0" smtClean="0">
                <a:solidFill>
                  <a:srgbClr val="000000"/>
                </a:solidFill>
              </a:rPr>
              <a:t>SQL&gt; insert into </a:t>
            </a:r>
          </a:p>
          <a:p>
            <a:pPr eaLnBrk="1" fontAlgn="base" hangingPunct="1">
              <a:spcBef>
                <a:spcPct val="0"/>
              </a:spcBef>
              <a:spcAft>
                <a:spcPct val="0"/>
              </a:spcAft>
            </a:pPr>
            <a:r>
              <a:rPr lang="en-US" altLang="en-US" dirty="0" smtClean="0">
                <a:solidFill>
                  <a:srgbClr val="000000"/>
                </a:solidFill>
              </a:rPr>
              <a:t>          </a:t>
            </a:r>
            <a:r>
              <a:rPr lang="en-US" altLang="en-US" dirty="0" err="1" smtClean="0">
                <a:solidFill>
                  <a:srgbClr val="000000"/>
                </a:solidFill>
              </a:rPr>
              <a:t>not_tab</a:t>
            </a:r>
            <a:r>
              <a:rPr lang="en-US" altLang="en-US" dirty="0" smtClean="0">
                <a:solidFill>
                  <a:srgbClr val="000000"/>
                </a:solidFill>
              </a:rPr>
              <a:t>(i2)  values(</a:t>
            </a:r>
            <a:r>
              <a:rPr lang="en-US" altLang="en-US" dirty="0" err="1" smtClean="0">
                <a:solidFill>
                  <a:srgbClr val="000000"/>
                </a:solidFill>
              </a:rPr>
              <a:t>systimestamp</a:t>
            </a:r>
            <a:r>
              <a:rPr lang="en-US" altLang="en-US" dirty="0" smtClean="0">
                <a:solidFill>
                  <a:srgbClr val="000000"/>
                </a:solidFill>
              </a:rPr>
              <a:t>);</a:t>
            </a:r>
          </a:p>
          <a:p>
            <a:pPr eaLnBrk="1" fontAlgn="base" hangingPunct="1">
              <a:spcBef>
                <a:spcPct val="0"/>
              </a:spcBef>
              <a:spcAft>
                <a:spcPct val="0"/>
              </a:spcAft>
            </a:pPr>
            <a:r>
              <a:rPr lang="en-IN" altLang="en-US" dirty="0" smtClean="0">
                <a:solidFill>
                  <a:srgbClr val="000000"/>
                </a:solidFill>
              </a:rPr>
              <a:t>SQL&gt; /</a:t>
            </a:r>
          </a:p>
          <a:p>
            <a:pPr eaLnBrk="1" fontAlgn="base" hangingPunct="1">
              <a:spcBef>
                <a:spcPct val="0"/>
              </a:spcBef>
              <a:spcAft>
                <a:spcPct val="0"/>
              </a:spcAft>
            </a:pPr>
            <a:r>
              <a:rPr lang="en-IN" altLang="en-US" dirty="0" smtClean="0">
                <a:solidFill>
                  <a:srgbClr val="000000"/>
                </a:solidFill>
              </a:rPr>
              <a:t>insert into</a:t>
            </a:r>
          </a:p>
          <a:p>
            <a:pPr eaLnBrk="1" fontAlgn="base" hangingPunct="1">
              <a:spcBef>
                <a:spcPct val="0"/>
              </a:spcBef>
              <a:spcAft>
                <a:spcPct val="0"/>
              </a:spcAft>
            </a:pPr>
            <a:r>
              <a:rPr lang="en-IN" altLang="en-US" dirty="0" smtClean="0">
                <a:solidFill>
                  <a:srgbClr val="000000"/>
                </a:solidFill>
              </a:rPr>
              <a:t>*</a:t>
            </a:r>
            <a:r>
              <a:rPr lang="en-IN" altLang="en-US" b="1" i="1" dirty="0" smtClean="0">
                <a:solidFill>
                  <a:srgbClr val="FF0000"/>
                </a:solidFill>
              </a:rPr>
              <a:t>ERROR at line 1:</a:t>
            </a:r>
          </a:p>
          <a:p>
            <a:pPr eaLnBrk="1" fontAlgn="base" hangingPunct="1">
              <a:spcBef>
                <a:spcPct val="0"/>
              </a:spcBef>
              <a:spcAft>
                <a:spcPct val="0"/>
              </a:spcAft>
            </a:pPr>
            <a:r>
              <a:rPr lang="en-IN" altLang="en-US" b="1" i="1" dirty="0" smtClean="0">
                <a:solidFill>
                  <a:srgbClr val="FF0000"/>
                </a:solidFill>
              </a:rPr>
              <a:t>ORA-01400: cannot insert NULL into (“scott"."NOT_TAB"."I1“)</a:t>
            </a:r>
            <a:endParaRPr lang="en-US" altLang="en-US" b="1" i="1" dirty="0" smtClean="0">
              <a:solidFill>
                <a:srgbClr val="FF0000"/>
              </a:solidFill>
            </a:endParaRPr>
          </a:p>
        </p:txBody>
      </p:sp>
      <p:sp>
        <p:nvSpPr>
          <p:cNvPr id="9" name="Oval 8"/>
          <p:cNvSpPr/>
          <p:nvPr/>
        </p:nvSpPr>
        <p:spPr>
          <a:xfrm>
            <a:off x="6400800" y="4038600"/>
            <a:ext cx="2209800" cy="1295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dirty="0">
                <a:solidFill>
                  <a:srgbClr val="FF0000"/>
                </a:solidFill>
              </a:rPr>
              <a:t>Not null  violation</a:t>
            </a:r>
          </a:p>
        </p:txBody>
      </p:sp>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27584" y="0"/>
            <a:ext cx="8316416" cy="838200"/>
          </a:xfrm>
          <a:solidFill>
            <a:schemeClr val="bg1"/>
          </a:solidFill>
        </p:spPr>
        <p:txBody>
          <a:bodyPr lIns="92075" tIns="46038" rIns="92075" bIns="46038" anchor="t"/>
          <a:lstStyle/>
          <a:p>
            <a:pPr eaLnBrk="1" hangingPunct="1"/>
            <a:r>
              <a:rPr lang="en-US" altLang="en-US" dirty="0" smtClean="0"/>
              <a:t>The Unique key constraint</a:t>
            </a:r>
          </a:p>
        </p:txBody>
      </p:sp>
      <p:sp>
        <p:nvSpPr>
          <p:cNvPr id="59395" name="Rectangle 3"/>
          <p:cNvSpPr>
            <a:spLocks noChangeArrowheads="1"/>
          </p:cNvSpPr>
          <p:nvPr/>
        </p:nvSpPr>
        <p:spPr bwMode="auto">
          <a:xfrm>
            <a:off x="713928" y="1295400"/>
            <a:ext cx="8610600" cy="838200"/>
          </a:xfrm>
          <a:prstGeom prst="rect">
            <a:avLst/>
          </a:prstGeom>
          <a:noFill/>
          <a:ln>
            <a:noFill/>
          </a:ln>
          <a:effectLst>
            <a:prstShdw prst="shdw17" dist="17961" dir="2700000">
              <a:srgbClr val="6B6B6B"/>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3200" dirty="0" smtClean="0">
                <a:solidFill>
                  <a:srgbClr val="FF0000"/>
                </a:solidFill>
              </a:rPr>
              <a:t>Allows Null</a:t>
            </a:r>
          </a:p>
          <a:p>
            <a:pPr eaLnBrk="1" fontAlgn="base" hangingPunct="1">
              <a:spcBef>
                <a:spcPct val="0"/>
              </a:spcBef>
              <a:spcAft>
                <a:spcPct val="0"/>
              </a:spcAft>
            </a:pPr>
            <a:r>
              <a:rPr lang="en-US" altLang="en-US" sz="3200" dirty="0" smtClean="0">
                <a:solidFill>
                  <a:srgbClr val="000000"/>
                </a:solidFill>
              </a:rPr>
              <a:t>Ensures entered values to be unique</a:t>
            </a:r>
            <a:endParaRPr lang="en-US" altLang="en-US" dirty="0" smtClean="0">
              <a:solidFill>
                <a:srgbClr val="000000"/>
              </a:solidFill>
            </a:endParaRPr>
          </a:p>
        </p:txBody>
      </p:sp>
      <p:sp>
        <p:nvSpPr>
          <p:cNvPr id="35844" name="Rectangle 4"/>
          <p:cNvSpPr>
            <a:spLocks noChangeArrowheads="1"/>
          </p:cNvSpPr>
          <p:nvPr/>
        </p:nvSpPr>
        <p:spPr bwMode="auto">
          <a:xfrm>
            <a:off x="713928" y="2667000"/>
            <a:ext cx="7924800" cy="3352800"/>
          </a:xfrm>
          <a:prstGeom prst="rect">
            <a:avLst/>
          </a:prstGeom>
          <a:noFill/>
          <a:ln w="9525">
            <a:solidFill>
              <a:schemeClr val="tx1"/>
            </a:solidFill>
            <a:miter lim="800000"/>
            <a:headEnd/>
            <a:tailEnd/>
          </a:ln>
          <a:effectLst>
            <a:prstShdw prst="shdw17" dist="17961" dir="2700000">
              <a:schemeClr val="tx1">
                <a:gamma/>
                <a:shade val="60000"/>
                <a:invGamma/>
              </a:schemeClr>
            </a:prstShdw>
          </a:effectLst>
        </p:spPr>
        <p:txBody>
          <a:bodyPr wrap="none" anchor="ctr"/>
          <a:lstStyle/>
          <a:p>
            <a:pPr fontAlgn="base">
              <a:spcBef>
                <a:spcPct val="0"/>
              </a:spcBef>
              <a:spcAft>
                <a:spcPct val="0"/>
              </a:spcAft>
              <a:defRPr/>
            </a:pPr>
            <a:r>
              <a:rPr lang="en-US" sz="2800" dirty="0">
                <a:solidFill>
                  <a:srgbClr val="333399">
                    <a:lumMod val="75000"/>
                  </a:srgbClr>
                </a:solidFill>
                <a:cs typeface="Arial" panose="020B0604020202020204" pitchFamily="34" charset="0"/>
              </a:rPr>
              <a:t>CREATE TABLE dept (</a:t>
            </a:r>
          </a:p>
          <a:p>
            <a:pPr fontAlgn="base">
              <a:spcBef>
                <a:spcPct val="0"/>
              </a:spcBef>
              <a:spcAft>
                <a:spcPct val="0"/>
              </a:spcAft>
              <a:defRPr/>
            </a:pPr>
            <a:r>
              <a:rPr lang="en-US" sz="2800" dirty="0" err="1">
                <a:solidFill>
                  <a:srgbClr val="333399">
                    <a:lumMod val="75000"/>
                  </a:srgbClr>
                </a:solidFill>
                <a:cs typeface="Arial" panose="020B0604020202020204" pitchFamily="34" charset="0"/>
              </a:rPr>
              <a:t>deptno</a:t>
            </a:r>
            <a:r>
              <a:rPr lang="en-US" sz="2800" dirty="0">
                <a:solidFill>
                  <a:srgbClr val="333399">
                    <a:lumMod val="75000"/>
                  </a:srgbClr>
                </a:solidFill>
                <a:cs typeface="Arial" panose="020B0604020202020204" pitchFamily="34" charset="0"/>
              </a:rPr>
              <a:t> number(2),</a:t>
            </a:r>
          </a:p>
          <a:p>
            <a:pPr fontAlgn="base">
              <a:spcBef>
                <a:spcPct val="0"/>
              </a:spcBef>
              <a:spcAft>
                <a:spcPct val="0"/>
              </a:spcAft>
              <a:defRPr/>
            </a:pPr>
            <a:r>
              <a:rPr lang="en-US" sz="2800" dirty="0" err="1">
                <a:solidFill>
                  <a:srgbClr val="333399">
                    <a:lumMod val="75000"/>
                  </a:srgbClr>
                </a:solidFill>
                <a:cs typeface="Arial" panose="020B0604020202020204" pitchFamily="34" charset="0"/>
              </a:rPr>
              <a:t>dname</a:t>
            </a:r>
            <a:r>
              <a:rPr lang="en-US" sz="2800" dirty="0">
                <a:solidFill>
                  <a:srgbClr val="333399">
                    <a:lumMod val="75000"/>
                  </a:srgbClr>
                </a:solidFill>
                <a:cs typeface="Arial" panose="020B0604020202020204" pitchFamily="34" charset="0"/>
              </a:rPr>
              <a:t> varchar2(12),</a:t>
            </a:r>
          </a:p>
          <a:p>
            <a:pPr fontAlgn="base">
              <a:spcBef>
                <a:spcPct val="0"/>
              </a:spcBef>
              <a:spcAft>
                <a:spcPct val="0"/>
              </a:spcAft>
              <a:defRPr/>
            </a:pPr>
            <a:r>
              <a:rPr lang="en-US" sz="2800" dirty="0">
                <a:solidFill>
                  <a:srgbClr val="333399">
                    <a:lumMod val="75000"/>
                  </a:srgbClr>
                </a:solidFill>
                <a:cs typeface="Arial" panose="020B0604020202020204" pitchFamily="34" charset="0"/>
              </a:rPr>
              <a:t>loc varchar2(13),</a:t>
            </a:r>
          </a:p>
          <a:p>
            <a:pPr fontAlgn="base">
              <a:spcBef>
                <a:spcPct val="0"/>
              </a:spcBef>
              <a:spcAft>
                <a:spcPct val="0"/>
              </a:spcAft>
              <a:defRPr/>
            </a:pPr>
            <a:r>
              <a:rPr lang="en-US" sz="2800" i="1" dirty="0">
                <a:solidFill>
                  <a:srgbClr val="333399">
                    <a:lumMod val="75000"/>
                  </a:srgbClr>
                </a:solidFill>
                <a:cs typeface="Arial" panose="020B0604020202020204" pitchFamily="34" charset="0"/>
              </a:rPr>
              <a:t>Constraint </a:t>
            </a:r>
            <a:r>
              <a:rPr lang="en-US" sz="2800" i="1" dirty="0" err="1">
                <a:solidFill>
                  <a:srgbClr val="333399">
                    <a:lumMod val="75000"/>
                  </a:srgbClr>
                </a:solidFill>
                <a:cs typeface="Arial" panose="020B0604020202020204" pitchFamily="34" charset="0"/>
              </a:rPr>
              <a:t>dept_dname_uk</a:t>
            </a:r>
            <a:r>
              <a:rPr lang="en-US" sz="2800" i="1" dirty="0">
                <a:solidFill>
                  <a:srgbClr val="333399">
                    <a:lumMod val="75000"/>
                  </a:srgbClr>
                </a:solidFill>
                <a:cs typeface="Arial" panose="020B0604020202020204" pitchFamily="34" charset="0"/>
              </a:rPr>
              <a:t> UNIQUE(</a:t>
            </a:r>
            <a:r>
              <a:rPr lang="en-US" sz="2800" i="1" dirty="0" err="1">
                <a:solidFill>
                  <a:srgbClr val="333399">
                    <a:lumMod val="75000"/>
                  </a:srgbClr>
                </a:solidFill>
                <a:cs typeface="Arial" panose="020B0604020202020204" pitchFamily="34" charset="0"/>
              </a:rPr>
              <a:t>dname</a:t>
            </a:r>
            <a:r>
              <a:rPr lang="en-US" sz="2800" i="1" dirty="0">
                <a:solidFill>
                  <a:srgbClr val="333399">
                    <a:lumMod val="75000"/>
                  </a:srgbClr>
                </a:solidFill>
                <a:cs typeface="Arial" panose="020B0604020202020204" pitchFamily="34" charset="0"/>
              </a:rPr>
              <a:t>));</a:t>
            </a:r>
          </a:p>
        </p:txBody>
      </p:sp>
    </p:spTree>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3568" y="0"/>
            <a:ext cx="8460432" cy="838200"/>
          </a:xfrm>
          <a:solidFill>
            <a:schemeClr val="bg1"/>
          </a:solidFill>
        </p:spPr>
        <p:txBody>
          <a:bodyPr lIns="92075" tIns="46038" rIns="92075" bIns="46038" anchor="t"/>
          <a:lstStyle/>
          <a:p>
            <a:pPr eaLnBrk="1" hangingPunct="1"/>
            <a:r>
              <a:rPr lang="en-US" altLang="en-US" dirty="0" smtClean="0"/>
              <a:t>The Unique key constraint</a:t>
            </a:r>
          </a:p>
        </p:txBody>
      </p:sp>
      <p:sp>
        <p:nvSpPr>
          <p:cNvPr id="60419" name="Rectangle 3"/>
          <p:cNvSpPr>
            <a:spLocks noChangeArrowheads="1"/>
          </p:cNvSpPr>
          <p:nvPr/>
        </p:nvSpPr>
        <p:spPr bwMode="auto">
          <a:xfrm>
            <a:off x="228600" y="1295400"/>
            <a:ext cx="8610600" cy="838200"/>
          </a:xfrm>
          <a:prstGeom prst="rect">
            <a:avLst/>
          </a:prstGeom>
          <a:noFill/>
          <a:ln>
            <a:noFill/>
          </a:ln>
          <a:effectLst>
            <a:prstShdw prst="shdw17" dist="17961" dir="2700000">
              <a:srgbClr val="6B6B6B"/>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3200" dirty="0" smtClean="0">
                <a:solidFill>
                  <a:srgbClr val="000000"/>
                </a:solidFill>
              </a:rPr>
              <a:t>           Ensures entered values to be unique</a:t>
            </a:r>
            <a:endParaRPr lang="en-US" altLang="en-US" dirty="0" smtClean="0">
              <a:solidFill>
                <a:srgbClr val="000000"/>
              </a:solidFill>
            </a:endParaRPr>
          </a:p>
        </p:txBody>
      </p:sp>
      <p:sp>
        <p:nvSpPr>
          <p:cNvPr id="60420" name="Rectangle 4"/>
          <p:cNvSpPr>
            <a:spLocks noChangeArrowheads="1"/>
          </p:cNvSpPr>
          <p:nvPr/>
        </p:nvSpPr>
        <p:spPr bwMode="auto">
          <a:xfrm>
            <a:off x="457200" y="2057400"/>
            <a:ext cx="6248400"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dirty="0" smtClean="0">
                <a:solidFill>
                  <a:srgbClr val="0000CC"/>
                </a:solidFill>
              </a:rPr>
              <a:t>    create table </a:t>
            </a:r>
            <a:r>
              <a:rPr lang="en-US" altLang="en-US" dirty="0" err="1" smtClean="0">
                <a:solidFill>
                  <a:srgbClr val="0000CC"/>
                </a:solidFill>
              </a:rPr>
              <a:t>uni_tab</a:t>
            </a:r>
            <a:r>
              <a:rPr lang="en-US" altLang="en-US" dirty="0" smtClean="0">
                <a:solidFill>
                  <a:srgbClr val="000000"/>
                </a:solidFill>
              </a:rPr>
              <a:t>(c1 </a:t>
            </a:r>
            <a:r>
              <a:rPr lang="en-US" altLang="en-US" dirty="0" err="1" smtClean="0">
                <a:solidFill>
                  <a:srgbClr val="000000"/>
                </a:solidFill>
              </a:rPr>
              <a:t>int</a:t>
            </a:r>
            <a:r>
              <a:rPr lang="en-US" altLang="en-US" dirty="0" smtClean="0">
                <a:solidFill>
                  <a:srgbClr val="000000"/>
                </a:solidFill>
              </a:rPr>
              <a:t> </a:t>
            </a:r>
            <a:r>
              <a:rPr lang="en-US" altLang="en-US" dirty="0" smtClean="0">
                <a:solidFill>
                  <a:srgbClr val="FF0000"/>
                </a:solidFill>
              </a:rPr>
              <a:t>unique</a:t>
            </a:r>
            <a:r>
              <a:rPr lang="en-US" altLang="en-US" dirty="0" smtClean="0">
                <a:solidFill>
                  <a:srgbClr val="000000"/>
                </a:solidFill>
              </a:rPr>
              <a:t>,</a:t>
            </a:r>
          </a:p>
          <a:p>
            <a:pPr eaLnBrk="1" fontAlgn="base" hangingPunct="1">
              <a:spcBef>
                <a:spcPct val="0"/>
              </a:spcBef>
              <a:spcAft>
                <a:spcPct val="0"/>
              </a:spcAft>
            </a:pPr>
            <a:r>
              <a:rPr lang="en-US" altLang="en-US" dirty="0" smtClean="0">
                <a:solidFill>
                  <a:srgbClr val="000000"/>
                </a:solidFill>
              </a:rPr>
              <a:t>                                 c2 varchar2(20));</a:t>
            </a:r>
          </a:p>
          <a:p>
            <a:pPr eaLnBrk="1" fontAlgn="base" hangingPunct="1">
              <a:spcBef>
                <a:spcPct val="0"/>
              </a:spcBef>
              <a:spcAft>
                <a:spcPct val="0"/>
              </a:spcAft>
            </a:pPr>
            <a:endParaRPr lang="en-US" altLang="en-US" dirty="0" smtClean="0">
              <a:solidFill>
                <a:srgbClr val="000000"/>
              </a:solidFill>
            </a:endParaRPr>
          </a:p>
          <a:p>
            <a:pPr eaLnBrk="1" fontAlgn="base" hangingPunct="1">
              <a:spcBef>
                <a:spcPct val="0"/>
              </a:spcBef>
              <a:spcAft>
                <a:spcPct val="0"/>
              </a:spcAft>
            </a:pPr>
            <a:r>
              <a:rPr lang="en-US" altLang="en-US" dirty="0" smtClean="0">
                <a:solidFill>
                  <a:srgbClr val="000000"/>
                </a:solidFill>
              </a:rPr>
              <a:t>Table created.</a:t>
            </a:r>
          </a:p>
        </p:txBody>
      </p:sp>
      <p:sp>
        <p:nvSpPr>
          <p:cNvPr id="60421" name="Rectangle 5"/>
          <p:cNvSpPr>
            <a:spLocks noChangeArrowheads="1"/>
          </p:cNvSpPr>
          <p:nvPr/>
        </p:nvSpPr>
        <p:spPr bwMode="auto">
          <a:xfrm>
            <a:off x="827584" y="3257550"/>
            <a:ext cx="7162800" cy="3416300"/>
          </a:xfrm>
          <a:prstGeom prst="rect">
            <a:avLst/>
          </a:prstGeom>
          <a:solidFill>
            <a:srgbClr val="FF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dirty="0" smtClean="0">
                <a:solidFill>
                  <a:srgbClr val="000000"/>
                </a:solidFill>
              </a:rPr>
              <a:t>SQL&gt; insert into </a:t>
            </a:r>
          </a:p>
          <a:p>
            <a:pPr eaLnBrk="1" fontAlgn="base" hangingPunct="1">
              <a:spcBef>
                <a:spcPct val="0"/>
              </a:spcBef>
              <a:spcAft>
                <a:spcPct val="0"/>
              </a:spcAft>
            </a:pPr>
            <a:r>
              <a:rPr lang="en-US" altLang="en-US" dirty="0" smtClean="0">
                <a:solidFill>
                  <a:srgbClr val="000000"/>
                </a:solidFill>
              </a:rPr>
              <a:t>          </a:t>
            </a:r>
            <a:r>
              <a:rPr lang="en-US" altLang="en-US" dirty="0" err="1" smtClean="0">
                <a:solidFill>
                  <a:srgbClr val="000000"/>
                </a:solidFill>
              </a:rPr>
              <a:t>uni_tab</a:t>
            </a:r>
            <a:r>
              <a:rPr lang="en-US" altLang="en-US" dirty="0" smtClean="0">
                <a:solidFill>
                  <a:srgbClr val="000000"/>
                </a:solidFill>
              </a:rPr>
              <a:t> values(100,'hp');</a:t>
            </a:r>
          </a:p>
          <a:p>
            <a:pPr eaLnBrk="1" fontAlgn="base" hangingPunct="1">
              <a:spcBef>
                <a:spcPct val="0"/>
              </a:spcBef>
              <a:spcAft>
                <a:spcPct val="0"/>
              </a:spcAft>
            </a:pPr>
            <a:endParaRPr lang="en-US" altLang="en-US" dirty="0" smtClean="0">
              <a:solidFill>
                <a:srgbClr val="000000"/>
              </a:solidFill>
            </a:endParaRPr>
          </a:p>
          <a:p>
            <a:pPr eaLnBrk="1" fontAlgn="base" hangingPunct="1">
              <a:spcBef>
                <a:spcPct val="0"/>
              </a:spcBef>
              <a:spcAft>
                <a:spcPct val="0"/>
              </a:spcAft>
            </a:pPr>
            <a:r>
              <a:rPr lang="en-US" altLang="en-US" dirty="0" smtClean="0">
                <a:solidFill>
                  <a:srgbClr val="000000"/>
                </a:solidFill>
              </a:rPr>
              <a:t>1 row created.</a:t>
            </a:r>
          </a:p>
          <a:p>
            <a:pPr eaLnBrk="1" fontAlgn="base" hangingPunct="1">
              <a:spcBef>
                <a:spcPct val="0"/>
              </a:spcBef>
              <a:spcAft>
                <a:spcPct val="0"/>
              </a:spcAft>
            </a:pPr>
            <a:endParaRPr lang="en-US" altLang="en-US" dirty="0" smtClean="0">
              <a:solidFill>
                <a:srgbClr val="000000"/>
              </a:solidFill>
            </a:endParaRPr>
          </a:p>
          <a:p>
            <a:pPr eaLnBrk="1" fontAlgn="base" hangingPunct="1">
              <a:spcBef>
                <a:spcPct val="0"/>
              </a:spcBef>
              <a:spcAft>
                <a:spcPct val="0"/>
              </a:spcAft>
            </a:pPr>
            <a:r>
              <a:rPr lang="en-US" altLang="en-US" dirty="0" smtClean="0">
                <a:solidFill>
                  <a:srgbClr val="000000"/>
                </a:solidFill>
              </a:rPr>
              <a:t>SQL &gt;insert into</a:t>
            </a:r>
          </a:p>
          <a:p>
            <a:pPr eaLnBrk="1" fontAlgn="base" hangingPunct="1">
              <a:spcBef>
                <a:spcPct val="0"/>
              </a:spcBef>
              <a:spcAft>
                <a:spcPct val="0"/>
              </a:spcAft>
            </a:pPr>
            <a:r>
              <a:rPr lang="en-US" altLang="en-US" dirty="0" smtClean="0">
                <a:solidFill>
                  <a:srgbClr val="000000"/>
                </a:solidFill>
              </a:rPr>
              <a:t>          </a:t>
            </a:r>
            <a:r>
              <a:rPr lang="en-US" altLang="en-US" dirty="0" err="1" smtClean="0">
                <a:solidFill>
                  <a:srgbClr val="000000"/>
                </a:solidFill>
              </a:rPr>
              <a:t>uni_tab</a:t>
            </a:r>
            <a:r>
              <a:rPr lang="en-US" altLang="en-US" dirty="0" smtClean="0">
                <a:solidFill>
                  <a:srgbClr val="000000"/>
                </a:solidFill>
              </a:rPr>
              <a:t> values(100,'wipro')</a:t>
            </a:r>
          </a:p>
          <a:p>
            <a:pPr eaLnBrk="1" fontAlgn="base" hangingPunct="1">
              <a:spcBef>
                <a:spcPct val="0"/>
              </a:spcBef>
              <a:spcAft>
                <a:spcPct val="0"/>
              </a:spcAft>
            </a:pPr>
            <a:r>
              <a:rPr lang="en-US" altLang="en-US" dirty="0" smtClean="0">
                <a:solidFill>
                  <a:srgbClr val="000000"/>
                </a:solidFill>
              </a:rPr>
              <a:t>SQL&gt; /</a:t>
            </a:r>
          </a:p>
          <a:p>
            <a:pPr eaLnBrk="1" fontAlgn="base" hangingPunct="1">
              <a:spcBef>
                <a:spcPct val="0"/>
              </a:spcBef>
              <a:spcAft>
                <a:spcPct val="0"/>
              </a:spcAft>
            </a:pPr>
            <a:r>
              <a:rPr lang="en-US" altLang="en-US" dirty="0" smtClean="0">
                <a:solidFill>
                  <a:srgbClr val="000000"/>
                </a:solidFill>
              </a:rPr>
              <a:t>insert into</a:t>
            </a:r>
          </a:p>
          <a:p>
            <a:pPr eaLnBrk="1" fontAlgn="base" hangingPunct="1">
              <a:spcBef>
                <a:spcPct val="0"/>
              </a:spcBef>
              <a:spcAft>
                <a:spcPct val="0"/>
              </a:spcAft>
            </a:pPr>
            <a:r>
              <a:rPr lang="en-US" altLang="en-US" dirty="0" smtClean="0">
                <a:solidFill>
                  <a:srgbClr val="000000"/>
                </a:solidFill>
              </a:rPr>
              <a:t>*</a:t>
            </a:r>
          </a:p>
          <a:p>
            <a:pPr eaLnBrk="1" fontAlgn="base" hangingPunct="1">
              <a:spcBef>
                <a:spcPct val="0"/>
              </a:spcBef>
              <a:spcAft>
                <a:spcPct val="0"/>
              </a:spcAft>
            </a:pPr>
            <a:r>
              <a:rPr lang="en-US" altLang="en-US" b="1" i="1" dirty="0" smtClean="0">
                <a:solidFill>
                  <a:srgbClr val="FF0000"/>
                </a:solidFill>
              </a:rPr>
              <a:t>ERROR at line 1:</a:t>
            </a:r>
          </a:p>
          <a:p>
            <a:pPr eaLnBrk="1" fontAlgn="base" hangingPunct="1">
              <a:spcBef>
                <a:spcPct val="0"/>
              </a:spcBef>
              <a:spcAft>
                <a:spcPct val="0"/>
              </a:spcAft>
            </a:pPr>
            <a:r>
              <a:rPr lang="en-US" altLang="en-US" b="1" i="1" dirty="0" smtClean="0">
                <a:solidFill>
                  <a:srgbClr val="FF0000"/>
                </a:solidFill>
              </a:rPr>
              <a:t>ORA-00001: unique constraint (SCOTT.SYS_C005035) violated</a:t>
            </a:r>
          </a:p>
        </p:txBody>
      </p:sp>
      <p:cxnSp>
        <p:nvCxnSpPr>
          <p:cNvPr id="8" name="Straight Arrow Connector 7"/>
          <p:cNvCxnSpPr/>
          <p:nvPr/>
        </p:nvCxnSpPr>
        <p:spPr>
          <a:xfrm>
            <a:off x="3962400" y="3886200"/>
            <a:ext cx="1219200" cy="53340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038600" y="4648200"/>
            <a:ext cx="1143000" cy="45720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5486400" y="4114800"/>
            <a:ext cx="2209800" cy="1295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dirty="0">
                <a:solidFill>
                  <a:srgbClr val="FF0000"/>
                </a:solidFill>
              </a:rPr>
              <a:t>Unique  violation</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421928"/>
          </a:xfrm>
        </p:spPr>
        <p:txBody>
          <a:bodyPr>
            <a:normAutofit fontScale="90000"/>
          </a:bodyPr>
          <a:lstStyle/>
          <a:p>
            <a:r>
              <a:rPr lang="en-US" dirty="0" smtClean="0"/>
              <a:t>CLS : Common Language Specification</a:t>
            </a:r>
            <a:endParaRPr lang="en-US" dirty="0"/>
          </a:p>
        </p:txBody>
      </p:sp>
      <p:sp>
        <p:nvSpPr>
          <p:cNvPr id="3" name="Content Placeholder 2"/>
          <p:cNvSpPr>
            <a:spLocks noGrp="1"/>
          </p:cNvSpPr>
          <p:nvPr>
            <p:ph idx="1"/>
          </p:nvPr>
        </p:nvSpPr>
        <p:spPr>
          <a:xfrm>
            <a:off x="381000" y="2220147"/>
            <a:ext cx="8410575" cy="3342453"/>
          </a:xfrm>
        </p:spPr>
        <p:txBody>
          <a:bodyPr>
            <a:normAutofit lnSpcReduction="10000"/>
          </a:bodyPr>
          <a:lstStyle/>
          <a:p>
            <a:r>
              <a:rPr lang="en-US" dirty="0"/>
              <a:t>Defines the basic set of features that each language must implement for it to be considered .NET compliant.</a:t>
            </a:r>
          </a:p>
          <a:p>
            <a:r>
              <a:rPr lang="en-US" dirty="0"/>
              <a:t>Group of rules that provide language and compiler authors a guide when creating or porting a language targeted at the .NET Framework CLR</a:t>
            </a:r>
          </a:p>
        </p:txBody>
      </p:sp>
    </p:spTree>
    <p:extLst>
      <p:ext uri="{BB962C8B-B14F-4D97-AF65-F5344CB8AC3E}">
        <p14:creationId xmlns:p14="http://schemas.microsoft.com/office/powerpoint/2010/main" xmlns="" val="3674826297"/>
      </p:ext>
    </p:extLst>
  </p:cSld>
  <p:clrMapOvr>
    <a:masterClrMapping/>
  </p:clrMapOvr>
  <p:transition spd="slow">
    <p:wipe dir="d"/>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755576" y="0"/>
            <a:ext cx="8388424" cy="838200"/>
          </a:xfrm>
          <a:solidFill>
            <a:schemeClr val="bg1"/>
          </a:solidFill>
        </p:spPr>
        <p:txBody>
          <a:bodyPr lIns="92075" tIns="46038" rIns="92075" bIns="46038" anchor="t"/>
          <a:lstStyle/>
          <a:p>
            <a:pPr eaLnBrk="1" hangingPunct="1"/>
            <a:r>
              <a:rPr lang="en-US" altLang="en-US" dirty="0" smtClean="0"/>
              <a:t>Primary Key</a:t>
            </a:r>
          </a:p>
        </p:txBody>
      </p:sp>
      <p:sp>
        <p:nvSpPr>
          <p:cNvPr id="62467" name="Rectangle 3"/>
          <p:cNvSpPr>
            <a:spLocks noGrp="1" noChangeArrowheads="1"/>
          </p:cNvSpPr>
          <p:nvPr>
            <p:ph idx="1"/>
          </p:nvPr>
        </p:nvSpPr>
        <p:spPr>
          <a:xfrm>
            <a:off x="522288" y="1295400"/>
            <a:ext cx="8280400" cy="5257800"/>
          </a:xfrm>
        </p:spPr>
        <p:txBody>
          <a:bodyPr/>
          <a:lstStyle/>
          <a:p>
            <a:r>
              <a:rPr lang="en-US" altLang="en-US" b="1" smtClean="0">
                <a:solidFill>
                  <a:srgbClr val="FF0000"/>
                </a:solidFill>
              </a:rPr>
              <a:t>What is a primary key?</a:t>
            </a:r>
          </a:p>
          <a:p>
            <a:pPr lvl="1"/>
            <a:r>
              <a:rPr lang="en-US" altLang="en-US" smtClean="0">
                <a:solidFill>
                  <a:srgbClr val="002060"/>
                </a:solidFill>
              </a:rPr>
              <a:t>A </a:t>
            </a:r>
            <a:r>
              <a:rPr lang="en-US" altLang="en-US" b="1" smtClean="0">
                <a:solidFill>
                  <a:srgbClr val="002060"/>
                </a:solidFill>
              </a:rPr>
              <a:t>primary key</a:t>
            </a:r>
            <a:r>
              <a:rPr lang="en-US" altLang="en-US" smtClean="0">
                <a:solidFill>
                  <a:srgbClr val="002060"/>
                </a:solidFill>
              </a:rPr>
              <a:t> is a single field or combination of fields that uniquely defines a record. </a:t>
            </a:r>
          </a:p>
          <a:p>
            <a:pPr lvl="1"/>
            <a:r>
              <a:rPr lang="en-US" altLang="en-US" smtClean="0"/>
              <a:t>A table can have only one primary key.</a:t>
            </a:r>
          </a:p>
          <a:p>
            <a:pPr lvl="1">
              <a:buFontTx/>
              <a:buNone/>
            </a:pPr>
            <a:endParaRPr lang="en-US" altLang="en-US" u="sng" smtClean="0"/>
          </a:p>
          <a:p>
            <a:r>
              <a:rPr lang="en-US" altLang="en-US" u="sng" smtClean="0"/>
              <a:t>Note:</a:t>
            </a:r>
            <a:r>
              <a:rPr lang="en-US" altLang="en-US" smtClean="0"/>
              <a:t> In Oracle, a primary key can not contain more than 32 columns.</a:t>
            </a:r>
          </a:p>
          <a:p>
            <a:r>
              <a:rPr lang="en-US" altLang="en-US" smtClean="0"/>
              <a:t>A primary key can be defined in either a CREATE TABLE statement or an ALTER TABLE statement.</a:t>
            </a:r>
          </a:p>
        </p:txBody>
      </p:sp>
    </p:spTree>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739924" y="26296"/>
            <a:ext cx="7740352" cy="838200"/>
          </a:xfrm>
          <a:solidFill>
            <a:schemeClr val="bg1"/>
          </a:solidFill>
        </p:spPr>
        <p:txBody>
          <a:bodyPr lIns="92075" tIns="46038" rIns="92075" bIns="46038" anchor="t"/>
          <a:lstStyle/>
          <a:p>
            <a:pPr eaLnBrk="1" hangingPunct="1"/>
            <a:r>
              <a:rPr lang="en-US" altLang="en-US" dirty="0" smtClean="0"/>
              <a:t>The Primary key constraint</a:t>
            </a:r>
          </a:p>
        </p:txBody>
      </p:sp>
      <p:sp>
        <p:nvSpPr>
          <p:cNvPr id="63491" name="Rectangle 3"/>
          <p:cNvSpPr>
            <a:spLocks noChangeArrowheads="1"/>
          </p:cNvSpPr>
          <p:nvPr/>
        </p:nvSpPr>
        <p:spPr bwMode="auto">
          <a:xfrm>
            <a:off x="228600" y="914400"/>
            <a:ext cx="8610600" cy="838200"/>
          </a:xfrm>
          <a:prstGeom prst="rect">
            <a:avLst/>
          </a:prstGeom>
          <a:noFill/>
          <a:ln>
            <a:noFill/>
          </a:ln>
          <a:effectLst>
            <a:prstShdw prst="shdw17" dist="17961" dir="2700000">
              <a:srgbClr val="6B6B6B"/>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3200" dirty="0" smtClean="0">
                <a:solidFill>
                  <a:srgbClr val="000000"/>
                </a:solidFill>
              </a:rPr>
              <a:t>     Ensures entered values to be unique</a:t>
            </a:r>
            <a:endParaRPr lang="en-US" altLang="en-US" dirty="0" smtClean="0">
              <a:solidFill>
                <a:srgbClr val="000000"/>
              </a:solidFill>
            </a:endParaRPr>
          </a:p>
        </p:txBody>
      </p:sp>
      <p:sp>
        <p:nvSpPr>
          <p:cNvPr id="63492" name="Rectangle 4"/>
          <p:cNvSpPr>
            <a:spLocks noChangeArrowheads="1"/>
          </p:cNvSpPr>
          <p:nvPr/>
        </p:nvSpPr>
        <p:spPr bwMode="auto">
          <a:xfrm>
            <a:off x="457200" y="2057400"/>
            <a:ext cx="6248400"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dirty="0" smtClean="0">
                <a:solidFill>
                  <a:srgbClr val="0000CC"/>
                </a:solidFill>
              </a:rPr>
              <a:t>    create table </a:t>
            </a:r>
            <a:r>
              <a:rPr lang="en-US" altLang="en-US" dirty="0" err="1" smtClean="0">
                <a:solidFill>
                  <a:srgbClr val="0000CC"/>
                </a:solidFill>
              </a:rPr>
              <a:t>pri_tab</a:t>
            </a:r>
            <a:r>
              <a:rPr lang="en-US" altLang="en-US" dirty="0" smtClean="0">
                <a:solidFill>
                  <a:srgbClr val="000000"/>
                </a:solidFill>
              </a:rPr>
              <a:t>(c1 </a:t>
            </a:r>
            <a:r>
              <a:rPr lang="en-US" altLang="en-US" dirty="0" err="1" smtClean="0">
                <a:solidFill>
                  <a:srgbClr val="000000"/>
                </a:solidFill>
              </a:rPr>
              <a:t>int</a:t>
            </a:r>
            <a:r>
              <a:rPr lang="en-US" altLang="en-US" dirty="0" smtClean="0">
                <a:solidFill>
                  <a:srgbClr val="000000"/>
                </a:solidFill>
              </a:rPr>
              <a:t> </a:t>
            </a:r>
            <a:r>
              <a:rPr lang="en-US" altLang="en-US" dirty="0" smtClean="0">
                <a:solidFill>
                  <a:srgbClr val="FF0000"/>
                </a:solidFill>
              </a:rPr>
              <a:t>primary key</a:t>
            </a:r>
            <a:r>
              <a:rPr lang="en-US" altLang="en-US" dirty="0" smtClean="0">
                <a:solidFill>
                  <a:srgbClr val="000000"/>
                </a:solidFill>
              </a:rPr>
              <a:t>,</a:t>
            </a:r>
          </a:p>
          <a:p>
            <a:pPr eaLnBrk="1" fontAlgn="base" hangingPunct="1">
              <a:spcBef>
                <a:spcPct val="0"/>
              </a:spcBef>
              <a:spcAft>
                <a:spcPct val="0"/>
              </a:spcAft>
            </a:pPr>
            <a:r>
              <a:rPr lang="en-US" altLang="en-US" dirty="0" smtClean="0">
                <a:solidFill>
                  <a:srgbClr val="000000"/>
                </a:solidFill>
              </a:rPr>
              <a:t>                                 c2 date);</a:t>
            </a:r>
          </a:p>
          <a:p>
            <a:pPr eaLnBrk="1" fontAlgn="base" hangingPunct="1">
              <a:spcBef>
                <a:spcPct val="0"/>
              </a:spcBef>
              <a:spcAft>
                <a:spcPct val="0"/>
              </a:spcAft>
            </a:pPr>
            <a:endParaRPr lang="en-US" altLang="en-US" dirty="0" smtClean="0">
              <a:solidFill>
                <a:srgbClr val="000000"/>
              </a:solidFill>
            </a:endParaRPr>
          </a:p>
          <a:p>
            <a:pPr eaLnBrk="1" fontAlgn="base" hangingPunct="1">
              <a:spcBef>
                <a:spcPct val="0"/>
              </a:spcBef>
              <a:spcAft>
                <a:spcPct val="0"/>
              </a:spcAft>
            </a:pPr>
            <a:r>
              <a:rPr lang="en-US" altLang="en-US" dirty="0" smtClean="0">
                <a:solidFill>
                  <a:srgbClr val="000000"/>
                </a:solidFill>
              </a:rPr>
              <a:t>   Table created.</a:t>
            </a:r>
          </a:p>
        </p:txBody>
      </p:sp>
      <p:sp>
        <p:nvSpPr>
          <p:cNvPr id="63493" name="Rectangle 5"/>
          <p:cNvSpPr>
            <a:spLocks noChangeArrowheads="1"/>
          </p:cNvSpPr>
          <p:nvPr/>
        </p:nvSpPr>
        <p:spPr bwMode="auto">
          <a:xfrm>
            <a:off x="739924" y="3257550"/>
            <a:ext cx="7162800" cy="3416300"/>
          </a:xfrm>
          <a:prstGeom prst="rect">
            <a:avLst/>
          </a:prstGeom>
          <a:solidFill>
            <a:srgbClr val="FFCC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dirty="0" smtClean="0">
                <a:solidFill>
                  <a:srgbClr val="000000"/>
                </a:solidFill>
              </a:rPr>
              <a:t>SQL&gt; insert into </a:t>
            </a:r>
          </a:p>
          <a:p>
            <a:pPr eaLnBrk="1" fontAlgn="base" hangingPunct="1">
              <a:spcBef>
                <a:spcPct val="0"/>
              </a:spcBef>
              <a:spcAft>
                <a:spcPct val="0"/>
              </a:spcAft>
            </a:pPr>
            <a:r>
              <a:rPr lang="en-US" altLang="en-US" dirty="0" smtClean="0">
                <a:solidFill>
                  <a:srgbClr val="000000"/>
                </a:solidFill>
              </a:rPr>
              <a:t>          </a:t>
            </a:r>
            <a:r>
              <a:rPr lang="en-US" altLang="en-US" dirty="0" err="1" smtClean="0">
                <a:solidFill>
                  <a:srgbClr val="000000"/>
                </a:solidFill>
              </a:rPr>
              <a:t>pri_tab</a:t>
            </a:r>
            <a:r>
              <a:rPr lang="en-US" altLang="en-US" dirty="0" smtClean="0">
                <a:solidFill>
                  <a:srgbClr val="000000"/>
                </a:solidFill>
              </a:rPr>
              <a:t> values(500,sysdate);</a:t>
            </a:r>
          </a:p>
          <a:p>
            <a:pPr eaLnBrk="1" fontAlgn="base" hangingPunct="1">
              <a:spcBef>
                <a:spcPct val="0"/>
              </a:spcBef>
              <a:spcAft>
                <a:spcPct val="0"/>
              </a:spcAft>
            </a:pPr>
            <a:endParaRPr lang="en-US" altLang="en-US" dirty="0" smtClean="0">
              <a:solidFill>
                <a:srgbClr val="000000"/>
              </a:solidFill>
            </a:endParaRPr>
          </a:p>
          <a:p>
            <a:pPr eaLnBrk="1" fontAlgn="base" hangingPunct="1">
              <a:spcBef>
                <a:spcPct val="0"/>
              </a:spcBef>
              <a:spcAft>
                <a:spcPct val="0"/>
              </a:spcAft>
            </a:pPr>
            <a:r>
              <a:rPr lang="en-US" altLang="en-US" dirty="0" smtClean="0">
                <a:solidFill>
                  <a:srgbClr val="000000"/>
                </a:solidFill>
              </a:rPr>
              <a:t>1 row created.</a:t>
            </a:r>
          </a:p>
          <a:p>
            <a:pPr eaLnBrk="1" fontAlgn="base" hangingPunct="1">
              <a:spcBef>
                <a:spcPct val="0"/>
              </a:spcBef>
              <a:spcAft>
                <a:spcPct val="0"/>
              </a:spcAft>
            </a:pPr>
            <a:endParaRPr lang="en-US" altLang="en-US" dirty="0" smtClean="0">
              <a:solidFill>
                <a:srgbClr val="000000"/>
              </a:solidFill>
            </a:endParaRPr>
          </a:p>
          <a:p>
            <a:pPr eaLnBrk="1" fontAlgn="base" hangingPunct="1">
              <a:spcBef>
                <a:spcPct val="0"/>
              </a:spcBef>
              <a:spcAft>
                <a:spcPct val="0"/>
              </a:spcAft>
            </a:pPr>
            <a:r>
              <a:rPr lang="en-US" altLang="en-US" dirty="0" smtClean="0">
                <a:solidFill>
                  <a:srgbClr val="000000"/>
                </a:solidFill>
              </a:rPr>
              <a:t>SQL &gt;insert into</a:t>
            </a:r>
          </a:p>
          <a:p>
            <a:pPr eaLnBrk="1" fontAlgn="base" hangingPunct="1">
              <a:spcBef>
                <a:spcPct val="0"/>
              </a:spcBef>
              <a:spcAft>
                <a:spcPct val="0"/>
              </a:spcAft>
            </a:pPr>
            <a:r>
              <a:rPr lang="en-US" altLang="en-US" dirty="0" smtClean="0">
                <a:solidFill>
                  <a:srgbClr val="000000"/>
                </a:solidFill>
              </a:rPr>
              <a:t>          </a:t>
            </a:r>
            <a:r>
              <a:rPr lang="en-US" altLang="en-US" dirty="0" err="1" smtClean="0">
                <a:solidFill>
                  <a:srgbClr val="000000"/>
                </a:solidFill>
              </a:rPr>
              <a:t>pri_tab</a:t>
            </a:r>
            <a:r>
              <a:rPr lang="en-US" altLang="en-US" dirty="0" smtClean="0">
                <a:solidFill>
                  <a:srgbClr val="000000"/>
                </a:solidFill>
              </a:rPr>
              <a:t> values(500,‘12-feb-2010')</a:t>
            </a:r>
          </a:p>
          <a:p>
            <a:pPr eaLnBrk="1" fontAlgn="base" hangingPunct="1">
              <a:spcBef>
                <a:spcPct val="0"/>
              </a:spcBef>
              <a:spcAft>
                <a:spcPct val="0"/>
              </a:spcAft>
            </a:pPr>
            <a:r>
              <a:rPr lang="en-US" altLang="en-US" dirty="0" smtClean="0">
                <a:solidFill>
                  <a:srgbClr val="000000"/>
                </a:solidFill>
              </a:rPr>
              <a:t>SQL&gt; /</a:t>
            </a:r>
          </a:p>
          <a:p>
            <a:pPr eaLnBrk="1" fontAlgn="base" hangingPunct="1">
              <a:spcBef>
                <a:spcPct val="0"/>
              </a:spcBef>
              <a:spcAft>
                <a:spcPct val="0"/>
              </a:spcAft>
            </a:pPr>
            <a:r>
              <a:rPr lang="en-US" altLang="en-US" dirty="0" smtClean="0">
                <a:solidFill>
                  <a:srgbClr val="000000"/>
                </a:solidFill>
              </a:rPr>
              <a:t>insert into</a:t>
            </a:r>
          </a:p>
          <a:p>
            <a:pPr eaLnBrk="1" fontAlgn="base" hangingPunct="1">
              <a:spcBef>
                <a:spcPct val="0"/>
              </a:spcBef>
              <a:spcAft>
                <a:spcPct val="0"/>
              </a:spcAft>
            </a:pPr>
            <a:r>
              <a:rPr lang="en-US" altLang="en-US" dirty="0" smtClean="0">
                <a:solidFill>
                  <a:srgbClr val="000000"/>
                </a:solidFill>
              </a:rPr>
              <a:t>*</a:t>
            </a:r>
          </a:p>
          <a:p>
            <a:pPr eaLnBrk="1" fontAlgn="base" hangingPunct="1">
              <a:spcBef>
                <a:spcPct val="0"/>
              </a:spcBef>
              <a:spcAft>
                <a:spcPct val="0"/>
              </a:spcAft>
            </a:pPr>
            <a:r>
              <a:rPr lang="en-US" altLang="en-US" b="1" i="1" dirty="0" smtClean="0">
                <a:solidFill>
                  <a:srgbClr val="FF0000"/>
                </a:solidFill>
              </a:rPr>
              <a:t>ERROR at line 1:</a:t>
            </a:r>
          </a:p>
          <a:p>
            <a:pPr eaLnBrk="1" fontAlgn="base" hangingPunct="1">
              <a:spcBef>
                <a:spcPct val="0"/>
              </a:spcBef>
              <a:spcAft>
                <a:spcPct val="0"/>
              </a:spcAft>
            </a:pPr>
            <a:r>
              <a:rPr lang="en-US" altLang="en-US" b="1" i="1" dirty="0" smtClean="0">
                <a:solidFill>
                  <a:srgbClr val="FF0000"/>
                </a:solidFill>
              </a:rPr>
              <a:t>ORA-00001: unique constraint (SCOTT.SYS_C005036) violated</a:t>
            </a:r>
          </a:p>
        </p:txBody>
      </p:sp>
      <p:cxnSp>
        <p:nvCxnSpPr>
          <p:cNvPr id="8" name="Straight Arrow Connector 7"/>
          <p:cNvCxnSpPr/>
          <p:nvPr/>
        </p:nvCxnSpPr>
        <p:spPr>
          <a:xfrm>
            <a:off x="3962400" y="3886200"/>
            <a:ext cx="1219200" cy="53340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038600" y="4648200"/>
            <a:ext cx="1143000" cy="457200"/>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5486400" y="4114800"/>
            <a:ext cx="2209800" cy="1295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dirty="0">
                <a:solidFill>
                  <a:srgbClr val="FF0000"/>
                </a:solidFill>
              </a:rPr>
              <a:t>Unique  violation</a:t>
            </a:r>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827584" y="0"/>
            <a:ext cx="8316416" cy="838200"/>
          </a:xfrm>
          <a:solidFill>
            <a:schemeClr val="bg1"/>
          </a:solidFill>
        </p:spPr>
        <p:txBody>
          <a:bodyPr lIns="92075" tIns="46038" rIns="92075" bIns="46038" anchor="t"/>
          <a:lstStyle/>
          <a:p>
            <a:pPr eaLnBrk="1" hangingPunct="1"/>
            <a:r>
              <a:rPr lang="en-US" altLang="en-US" dirty="0" smtClean="0"/>
              <a:t>The Primary key constraint</a:t>
            </a:r>
          </a:p>
        </p:txBody>
      </p:sp>
      <p:sp>
        <p:nvSpPr>
          <p:cNvPr id="64515" name="Rectangle 3"/>
          <p:cNvSpPr>
            <a:spLocks noChangeArrowheads="1"/>
          </p:cNvSpPr>
          <p:nvPr/>
        </p:nvSpPr>
        <p:spPr bwMode="auto">
          <a:xfrm>
            <a:off x="228600" y="914400"/>
            <a:ext cx="8610600" cy="838200"/>
          </a:xfrm>
          <a:prstGeom prst="rect">
            <a:avLst/>
          </a:prstGeom>
          <a:noFill/>
          <a:ln>
            <a:noFill/>
          </a:ln>
          <a:effectLst>
            <a:prstShdw prst="shdw17" dist="17961" dir="2700000">
              <a:srgbClr val="6B6B6B"/>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3200" dirty="0" smtClean="0">
                <a:solidFill>
                  <a:srgbClr val="FF33CC"/>
                </a:solidFill>
              </a:rPr>
              <a:t>       Does not allow </a:t>
            </a:r>
            <a:r>
              <a:rPr lang="en-US" altLang="en-US" sz="3200" b="1" i="1" dirty="0" smtClean="0">
                <a:solidFill>
                  <a:srgbClr val="FF0000"/>
                </a:solidFill>
              </a:rPr>
              <a:t>NULLS</a:t>
            </a:r>
            <a:endParaRPr lang="en-US" altLang="en-US" b="1" i="1" dirty="0" smtClean="0">
              <a:solidFill>
                <a:srgbClr val="FF0000"/>
              </a:solidFill>
            </a:endParaRPr>
          </a:p>
        </p:txBody>
      </p:sp>
      <p:sp>
        <p:nvSpPr>
          <p:cNvPr id="64516" name="Rectangle 5"/>
          <p:cNvSpPr>
            <a:spLocks noChangeArrowheads="1"/>
          </p:cNvSpPr>
          <p:nvPr/>
        </p:nvSpPr>
        <p:spPr bwMode="auto">
          <a:xfrm>
            <a:off x="1524000" y="2133600"/>
            <a:ext cx="7162800" cy="2462213"/>
          </a:xfrm>
          <a:prstGeom prst="rect">
            <a:avLst/>
          </a:prstGeom>
          <a:solidFill>
            <a:srgbClr val="66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mtClean="0">
                <a:solidFill>
                  <a:srgbClr val="000000"/>
                </a:solidFill>
              </a:rPr>
              <a:t>SQL&gt; insert into</a:t>
            </a:r>
          </a:p>
          <a:p>
            <a:pPr eaLnBrk="1" fontAlgn="base" hangingPunct="1">
              <a:spcBef>
                <a:spcPct val="0"/>
              </a:spcBef>
              <a:spcAft>
                <a:spcPct val="0"/>
              </a:spcAft>
            </a:pPr>
            <a:r>
              <a:rPr lang="en-US" altLang="en-US" smtClean="0">
                <a:solidFill>
                  <a:srgbClr val="000000"/>
                </a:solidFill>
              </a:rPr>
              <a:t>          pri_tab(c2)</a:t>
            </a:r>
          </a:p>
          <a:p>
            <a:pPr eaLnBrk="1" fontAlgn="base" hangingPunct="1">
              <a:spcBef>
                <a:spcPct val="0"/>
              </a:spcBef>
              <a:spcAft>
                <a:spcPct val="0"/>
              </a:spcAft>
            </a:pPr>
            <a:r>
              <a:rPr lang="en-US" altLang="en-US" smtClean="0">
                <a:solidFill>
                  <a:srgbClr val="000000"/>
                </a:solidFill>
              </a:rPr>
              <a:t>          values ('01-jan-2010');</a:t>
            </a:r>
          </a:p>
          <a:p>
            <a:pPr eaLnBrk="1" fontAlgn="base" hangingPunct="1">
              <a:spcBef>
                <a:spcPct val="0"/>
              </a:spcBef>
              <a:spcAft>
                <a:spcPct val="0"/>
              </a:spcAft>
            </a:pPr>
            <a:r>
              <a:rPr lang="en-US" altLang="en-US" sz="2000" smtClean="0">
                <a:solidFill>
                  <a:srgbClr val="FF0000"/>
                </a:solidFill>
              </a:rPr>
              <a:t>insert into</a:t>
            </a:r>
          </a:p>
          <a:p>
            <a:pPr eaLnBrk="1" fontAlgn="base" hangingPunct="1">
              <a:spcBef>
                <a:spcPct val="0"/>
              </a:spcBef>
              <a:spcAft>
                <a:spcPct val="0"/>
              </a:spcAft>
            </a:pPr>
            <a:r>
              <a:rPr lang="en-US" altLang="en-US" sz="2000" smtClean="0">
                <a:solidFill>
                  <a:srgbClr val="FF0000"/>
                </a:solidFill>
              </a:rPr>
              <a:t>*</a:t>
            </a:r>
          </a:p>
          <a:p>
            <a:pPr eaLnBrk="1" fontAlgn="base" hangingPunct="1">
              <a:spcBef>
                <a:spcPct val="0"/>
              </a:spcBef>
              <a:spcAft>
                <a:spcPct val="0"/>
              </a:spcAft>
            </a:pPr>
            <a:r>
              <a:rPr lang="en-US" altLang="en-US" sz="2000" i="1" smtClean="0">
                <a:solidFill>
                  <a:srgbClr val="FF0000"/>
                </a:solidFill>
              </a:rPr>
              <a:t>ERROR at line 1:</a:t>
            </a:r>
          </a:p>
          <a:p>
            <a:pPr eaLnBrk="1" fontAlgn="base" hangingPunct="1">
              <a:spcBef>
                <a:spcPct val="0"/>
              </a:spcBef>
              <a:spcAft>
                <a:spcPct val="0"/>
              </a:spcAft>
            </a:pPr>
            <a:r>
              <a:rPr lang="en-US" altLang="en-US" sz="2000" i="1" smtClean="0">
                <a:solidFill>
                  <a:srgbClr val="FF0000"/>
                </a:solidFill>
              </a:rPr>
              <a:t>ORA-01400: cannot insert NULL into ("SCOTT"."PRI_TAB"."C1")</a:t>
            </a:r>
          </a:p>
        </p:txBody>
      </p:sp>
    </p:spTree>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043608" y="0"/>
            <a:ext cx="8100392" cy="838200"/>
          </a:xfrm>
          <a:solidFill>
            <a:schemeClr val="bg1"/>
          </a:solidFill>
        </p:spPr>
        <p:txBody>
          <a:bodyPr lIns="92075" tIns="46038" rIns="92075" bIns="46038" anchor="t"/>
          <a:lstStyle/>
          <a:p>
            <a:pPr eaLnBrk="1" hangingPunct="1"/>
            <a:r>
              <a:rPr lang="en-US" altLang="en-US" dirty="0" smtClean="0"/>
              <a:t>Foreign Key</a:t>
            </a:r>
          </a:p>
        </p:txBody>
      </p:sp>
      <p:sp>
        <p:nvSpPr>
          <p:cNvPr id="65539" name="Rectangle 3"/>
          <p:cNvSpPr>
            <a:spLocks noGrp="1" noChangeArrowheads="1"/>
          </p:cNvSpPr>
          <p:nvPr>
            <p:ph idx="1"/>
          </p:nvPr>
        </p:nvSpPr>
        <p:spPr>
          <a:xfrm>
            <a:off x="533400" y="1295400"/>
            <a:ext cx="8280400" cy="5410200"/>
          </a:xfrm>
        </p:spPr>
        <p:txBody>
          <a:bodyPr/>
          <a:lstStyle/>
          <a:p>
            <a:r>
              <a:rPr lang="en-US" altLang="en-US" sz="2000" b="1" smtClean="0">
                <a:solidFill>
                  <a:srgbClr val="FF0000"/>
                </a:solidFill>
              </a:rPr>
              <a:t>What is a foreign key?</a:t>
            </a:r>
          </a:p>
          <a:p>
            <a:r>
              <a:rPr lang="en-US" altLang="en-US" sz="2000" smtClean="0"/>
              <a:t>A </a:t>
            </a:r>
            <a:r>
              <a:rPr lang="en-US" altLang="en-US" sz="2000" b="1" smtClean="0"/>
              <a:t>foreign key</a:t>
            </a:r>
            <a:r>
              <a:rPr lang="en-US" altLang="en-US" sz="2000" smtClean="0"/>
              <a:t> means that values in one table must also appear in another table.</a:t>
            </a:r>
          </a:p>
          <a:p>
            <a:r>
              <a:rPr lang="en-US" altLang="en-US" sz="2000" smtClean="0"/>
              <a:t>The referenced table is called the </a:t>
            </a:r>
            <a:r>
              <a:rPr lang="en-US" altLang="en-US" sz="2000" b="1" smtClean="0"/>
              <a:t>parent table</a:t>
            </a:r>
            <a:r>
              <a:rPr lang="en-US" altLang="en-US" sz="2000" smtClean="0"/>
              <a:t> while the table with the foreign key is called the </a:t>
            </a:r>
            <a:r>
              <a:rPr lang="en-US" altLang="en-US" sz="2000" b="1" smtClean="0"/>
              <a:t>child table</a:t>
            </a:r>
            <a:r>
              <a:rPr lang="en-US" altLang="en-US" sz="2000" smtClean="0"/>
              <a:t>. The foreign key in the child table will generally reference a primary key in the parent table.</a:t>
            </a:r>
          </a:p>
          <a:p>
            <a:r>
              <a:rPr lang="en-US" altLang="en-US" sz="2000" smtClean="0"/>
              <a:t>A foreign key can be defined in either a CREATE TABLE statement or an ALTER TABLE statement.</a:t>
            </a:r>
          </a:p>
          <a:p>
            <a:endParaRPr lang="en-US" altLang="en-US" sz="2000" smtClean="0"/>
          </a:p>
          <a:p>
            <a:pPr>
              <a:buFontTx/>
              <a:buNone/>
            </a:pPr>
            <a:r>
              <a:rPr lang="en-US" altLang="en-US" sz="2000" smtClean="0">
                <a:solidFill>
                  <a:srgbClr val="0000CC"/>
                </a:solidFill>
              </a:rPr>
              <a:t>ALTER TABLE </a:t>
            </a:r>
            <a:r>
              <a:rPr lang="en-US" altLang="en-US" sz="2000" b="1" i="1" smtClean="0">
                <a:solidFill>
                  <a:srgbClr val="FF0000"/>
                </a:solidFill>
              </a:rPr>
              <a:t>&lt;TABLE_NAME&gt;</a:t>
            </a:r>
          </a:p>
          <a:p>
            <a:pPr>
              <a:buFontTx/>
              <a:buNone/>
            </a:pPr>
            <a:r>
              <a:rPr lang="en-US" altLang="en-US" sz="2000" smtClean="0">
                <a:solidFill>
                  <a:srgbClr val="0000CC"/>
                </a:solidFill>
              </a:rPr>
              <a:t>ADD CONSTRAINT </a:t>
            </a:r>
            <a:r>
              <a:rPr lang="en-US" altLang="en-US" sz="2000" b="1" i="1" smtClean="0">
                <a:solidFill>
                  <a:srgbClr val="FF0000"/>
                </a:solidFill>
              </a:rPr>
              <a:t>&lt;constraint_name&gt; </a:t>
            </a:r>
          </a:p>
          <a:p>
            <a:pPr>
              <a:buFontTx/>
              <a:buNone/>
            </a:pPr>
            <a:r>
              <a:rPr lang="en-US" altLang="en-US" sz="2000" smtClean="0">
                <a:solidFill>
                  <a:srgbClr val="0000CC"/>
                </a:solidFill>
              </a:rPr>
              <a:t>FOREIGN KEY (COL_NAME, COL_NAME) </a:t>
            </a:r>
          </a:p>
          <a:p>
            <a:pPr>
              <a:buFontTx/>
              <a:buNone/>
            </a:pPr>
            <a:r>
              <a:rPr lang="en-US" altLang="en-US" sz="2000" smtClean="0">
                <a:solidFill>
                  <a:srgbClr val="0000CC"/>
                </a:solidFill>
              </a:rPr>
              <a:t>REFERENCEs </a:t>
            </a:r>
          </a:p>
          <a:p>
            <a:pPr>
              <a:buFontTx/>
              <a:buNone/>
            </a:pPr>
            <a:r>
              <a:rPr lang="en-US" altLang="en-US" sz="2000" b="1" i="1" smtClean="0">
                <a:solidFill>
                  <a:srgbClr val="FF0000"/>
                </a:solidFill>
              </a:rPr>
              <a:t>PARENT_TABLE</a:t>
            </a:r>
            <a:r>
              <a:rPr lang="en-US" altLang="en-US" sz="2000" smtClean="0">
                <a:solidFill>
                  <a:srgbClr val="0000CC"/>
                </a:solidFill>
              </a:rPr>
              <a:t>(COL_NAME1, COL_NAME2)</a:t>
            </a:r>
          </a:p>
        </p:txBody>
      </p:sp>
    </p:spTree>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rot="10800000" flipV="1">
            <a:off x="971600" y="0"/>
            <a:ext cx="8172400" cy="762000"/>
          </a:xfrm>
          <a:solidFill>
            <a:schemeClr val="bg1"/>
          </a:solidFill>
        </p:spPr>
        <p:txBody>
          <a:bodyPr lIns="92075" tIns="46038" rIns="92075" bIns="46038" anchor="t">
            <a:normAutofit fontScale="90000"/>
          </a:bodyPr>
          <a:lstStyle/>
          <a:p>
            <a:pPr eaLnBrk="1" hangingPunct="1"/>
            <a:r>
              <a:rPr lang="en-US" altLang="en-US" dirty="0" smtClean="0"/>
              <a:t>Check Constraints</a:t>
            </a:r>
          </a:p>
        </p:txBody>
      </p:sp>
      <p:sp>
        <p:nvSpPr>
          <p:cNvPr id="69635" name="Rectangle 4"/>
          <p:cNvSpPr>
            <a:spLocks noChangeArrowheads="1"/>
          </p:cNvSpPr>
          <p:nvPr/>
        </p:nvSpPr>
        <p:spPr bwMode="auto">
          <a:xfrm>
            <a:off x="457200" y="1295400"/>
            <a:ext cx="8229600" cy="5570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buFontTx/>
              <a:buChar char="•"/>
            </a:pPr>
            <a:endParaRPr lang="en-US" altLang="en-US" sz="1400" dirty="0" smtClean="0">
              <a:solidFill>
                <a:srgbClr val="000000"/>
              </a:solidFill>
            </a:endParaRPr>
          </a:p>
          <a:p>
            <a:pPr eaLnBrk="1" fontAlgn="base" hangingPunct="1">
              <a:spcBef>
                <a:spcPct val="0"/>
              </a:spcBef>
              <a:spcAft>
                <a:spcPct val="0"/>
              </a:spcAft>
              <a:buFontTx/>
              <a:buChar char="•"/>
            </a:pPr>
            <a:r>
              <a:rPr lang="en-US" altLang="en-US" sz="1400" dirty="0" smtClean="0">
                <a:solidFill>
                  <a:srgbClr val="3366FF"/>
                </a:solidFill>
              </a:rPr>
              <a:t>    </a:t>
            </a:r>
            <a:r>
              <a:rPr lang="en-US" altLang="en-US" dirty="0" smtClean="0">
                <a:solidFill>
                  <a:srgbClr val="3366FF"/>
                </a:solidFill>
              </a:rPr>
              <a:t>Values within certain range</a:t>
            </a:r>
          </a:p>
          <a:p>
            <a:pPr eaLnBrk="1" fontAlgn="base" hangingPunct="1">
              <a:spcBef>
                <a:spcPct val="0"/>
              </a:spcBef>
              <a:spcAft>
                <a:spcPct val="0"/>
              </a:spcAft>
            </a:pPr>
            <a:endParaRPr lang="en-US" altLang="en-US" dirty="0" smtClean="0">
              <a:solidFill>
                <a:srgbClr val="3366FF"/>
              </a:solidFill>
            </a:endParaRPr>
          </a:p>
          <a:p>
            <a:pPr eaLnBrk="1" fontAlgn="base" hangingPunct="1">
              <a:spcBef>
                <a:spcPct val="0"/>
              </a:spcBef>
              <a:spcAft>
                <a:spcPct val="0"/>
              </a:spcAft>
              <a:buFontTx/>
              <a:buChar char="•"/>
            </a:pPr>
            <a:r>
              <a:rPr lang="en-US" altLang="en-US" dirty="0" smtClean="0">
                <a:solidFill>
                  <a:srgbClr val="FF33CC"/>
                </a:solidFill>
              </a:rPr>
              <a:t>    Check constraints allow users to restrict possible attribute values for a        column to admissible ones. </a:t>
            </a:r>
          </a:p>
          <a:p>
            <a:pPr eaLnBrk="1" fontAlgn="base" hangingPunct="1">
              <a:spcBef>
                <a:spcPct val="0"/>
              </a:spcBef>
              <a:spcAft>
                <a:spcPct val="0"/>
              </a:spcAft>
            </a:pPr>
            <a:endParaRPr lang="en-US" altLang="en-US" dirty="0" smtClean="0">
              <a:solidFill>
                <a:srgbClr val="000000"/>
              </a:solidFill>
            </a:endParaRPr>
          </a:p>
          <a:p>
            <a:pPr eaLnBrk="1" fontAlgn="base" hangingPunct="1">
              <a:spcBef>
                <a:spcPct val="0"/>
              </a:spcBef>
              <a:spcAft>
                <a:spcPct val="0"/>
              </a:spcAft>
            </a:pPr>
            <a:r>
              <a:rPr lang="en-US" altLang="en-US" dirty="0" smtClean="0">
                <a:solidFill>
                  <a:srgbClr val="000000"/>
                </a:solidFill>
              </a:rPr>
              <a:t>    Syntax</a:t>
            </a:r>
          </a:p>
          <a:p>
            <a:pPr eaLnBrk="1" fontAlgn="base" hangingPunct="1">
              <a:spcBef>
                <a:spcPct val="0"/>
              </a:spcBef>
              <a:spcAft>
                <a:spcPct val="0"/>
              </a:spcAft>
            </a:pPr>
            <a:r>
              <a:rPr lang="en-US" altLang="en-US" dirty="0" smtClean="0">
                <a:solidFill>
                  <a:srgbClr val="000000"/>
                </a:solidFill>
              </a:rPr>
              <a:t>[    </a:t>
            </a:r>
            <a:r>
              <a:rPr lang="en-US" altLang="en-US" b="1" dirty="0" smtClean="0">
                <a:solidFill>
                  <a:srgbClr val="000000"/>
                </a:solidFill>
              </a:rPr>
              <a:t>constraint</a:t>
            </a:r>
            <a:r>
              <a:rPr lang="en-US" altLang="en-US" dirty="0" smtClean="0">
                <a:solidFill>
                  <a:srgbClr val="000000"/>
                </a:solidFill>
              </a:rPr>
              <a:t> &lt;name&gt;] </a:t>
            </a:r>
            <a:r>
              <a:rPr lang="en-US" altLang="en-US" b="1" dirty="0" smtClean="0">
                <a:solidFill>
                  <a:srgbClr val="000000"/>
                </a:solidFill>
              </a:rPr>
              <a:t>check</a:t>
            </a:r>
            <a:r>
              <a:rPr lang="en-US" altLang="en-US" dirty="0" smtClean="0">
                <a:solidFill>
                  <a:srgbClr val="000000"/>
                </a:solidFill>
              </a:rPr>
              <a:t>(&lt;condition&gt;)</a:t>
            </a:r>
          </a:p>
          <a:p>
            <a:pPr eaLnBrk="1" fontAlgn="base" hangingPunct="1">
              <a:spcBef>
                <a:spcPct val="0"/>
              </a:spcBef>
              <a:spcAft>
                <a:spcPct val="0"/>
              </a:spcAft>
            </a:pPr>
            <a:endParaRPr lang="en-US" altLang="en-US" dirty="0" smtClean="0">
              <a:solidFill>
                <a:srgbClr val="000000"/>
              </a:solidFill>
            </a:endParaRPr>
          </a:p>
          <a:p>
            <a:pPr eaLnBrk="1" fontAlgn="base" hangingPunct="1">
              <a:spcBef>
                <a:spcPct val="0"/>
              </a:spcBef>
              <a:spcAft>
                <a:spcPct val="0"/>
              </a:spcAft>
            </a:pPr>
            <a:r>
              <a:rPr lang="en-US" altLang="en-US" dirty="0" smtClean="0">
                <a:solidFill>
                  <a:srgbClr val="000000"/>
                </a:solidFill>
              </a:rPr>
              <a:t>      Example: The minimum salary of an employee is 500</a:t>
            </a:r>
          </a:p>
          <a:p>
            <a:pPr eaLnBrk="1" fontAlgn="base" hangingPunct="1">
              <a:spcBef>
                <a:spcPct val="0"/>
              </a:spcBef>
              <a:spcAft>
                <a:spcPct val="0"/>
              </a:spcAft>
            </a:pPr>
            <a:endParaRPr lang="en-US" altLang="en-US" dirty="0" smtClean="0">
              <a:solidFill>
                <a:srgbClr val="000000"/>
              </a:solidFill>
            </a:endParaRPr>
          </a:p>
          <a:p>
            <a:pPr eaLnBrk="1" fontAlgn="base" hangingPunct="1">
              <a:spcBef>
                <a:spcPct val="0"/>
              </a:spcBef>
              <a:spcAft>
                <a:spcPct val="0"/>
              </a:spcAft>
            </a:pPr>
            <a:r>
              <a:rPr lang="en-US" altLang="en-US" dirty="0" smtClean="0">
                <a:solidFill>
                  <a:srgbClr val="FF0000"/>
                </a:solidFill>
              </a:rPr>
              <a:t>    create table EMP</a:t>
            </a:r>
          </a:p>
          <a:p>
            <a:pPr eaLnBrk="1" fontAlgn="base" hangingPunct="1">
              <a:spcBef>
                <a:spcPct val="0"/>
              </a:spcBef>
              <a:spcAft>
                <a:spcPct val="0"/>
              </a:spcAft>
            </a:pPr>
            <a:r>
              <a:rPr lang="en-US" altLang="en-US" dirty="0" smtClean="0">
                <a:solidFill>
                  <a:srgbClr val="FF0000"/>
                </a:solidFill>
              </a:rPr>
              <a:t>    ( . . . ,</a:t>
            </a:r>
          </a:p>
          <a:p>
            <a:pPr eaLnBrk="1" fontAlgn="base" hangingPunct="1">
              <a:spcBef>
                <a:spcPct val="0"/>
              </a:spcBef>
              <a:spcAft>
                <a:spcPct val="0"/>
              </a:spcAft>
            </a:pPr>
            <a:r>
              <a:rPr lang="en-US" altLang="en-US" dirty="0" smtClean="0">
                <a:solidFill>
                  <a:srgbClr val="FF0000"/>
                </a:solidFill>
              </a:rPr>
              <a:t>         SAL number(5,2) constraint </a:t>
            </a:r>
            <a:r>
              <a:rPr lang="en-US" altLang="en-US" dirty="0" err="1" smtClean="0">
                <a:solidFill>
                  <a:srgbClr val="FF0000"/>
                </a:solidFill>
              </a:rPr>
              <a:t>check_sal</a:t>
            </a:r>
            <a:r>
              <a:rPr lang="en-US" altLang="en-US" dirty="0" smtClean="0">
                <a:solidFill>
                  <a:srgbClr val="FF0000"/>
                </a:solidFill>
              </a:rPr>
              <a:t> check(SAL &gt;= 500),</a:t>
            </a:r>
          </a:p>
          <a:p>
            <a:pPr eaLnBrk="1" fontAlgn="base" hangingPunct="1">
              <a:spcBef>
                <a:spcPct val="0"/>
              </a:spcBef>
              <a:spcAft>
                <a:spcPct val="0"/>
              </a:spcAft>
            </a:pPr>
            <a:r>
              <a:rPr lang="en-US" altLang="en-US" dirty="0" smtClean="0">
                <a:solidFill>
                  <a:srgbClr val="FF0000"/>
                </a:solidFill>
              </a:rPr>
              <a:t>  …</a:t>
            </a:r>
          </a:p>
          <a:p>
            <a:pPr eaLnBrk="1" fontAlgn="base" hangingPunct="1">
              <a:spcBef>
                <a:spcPct val="0"/>
              </a:spcBef>
              <a:spcAft>
                <a:spcPct val="0"/>
              </a:spcAft>
            </a:pPr>
            <a:r>
              <a:rPr lang="en-US" altLang="en-US" dirty="0" smtClean="0">
                <a:solidFill>
                  <a:srgbClr val="FF0000"/>
                </a:solidFill>
              </a:rPr>
              <a:t>     );</a:t>
            </a:r>
          </a:p>
          <a:p>
            <a:pPr eaLnBrk="1" fontAlgn="base" hangingPunct="1">
              <a:spcBef>
                <a:spcPct val="0"/>
              </a:spcBef>
              <a:spcAft>
                <a:spcPct val="0"/>
              </a:spcAft>
            </a:pPr>
            <a:endParaRPr lang="en-US" altLang="en-US" dirty="0" smtClean="0">
              <a:solidFill>
                <a:srgbClr val="000000"/>
              </a:solidFill>
            </a:endParaRPr>
          </a:p>
          <a:p>
            <a:pPr eaLnBrk="1" fontAlgn="base" hangingPunct="1">
              <a:spcBef>
                <a:spcPct val="0"/>
              </a:spcBef>
              <a:spcAft>
                <a:spcPct val="0"/>
              </a:spcAft>
            </a:pPr>
            <a:r>
              <a:rPr lang="en-US" altLang="en-US" dirty="0" smtClean="0">
                <a:solidFill>
                  <a:srgbClr val="00B050"/>
                </a:solidFill>
              </a:rPr>
              <a:t>     ALTER TABLE &lt;</a:t>
            </a:r>
            <a:r>
              <a:rPr lang="en-US" altLang="en-US" dirty="0" err="1" smtClean="0">
                <a:solidFill>
                  <a:srgbClr val="00B050"/>
                </a:solidFill>
              </a:rPr>
              <a:t>table_name</a:t>
            </a:r>
            <a:r>
              <a:rPr lang="en-US" altLang="en-US" dirty="0" smtClean="0">
                <a:solidFill>
                  <a:srgbClr val="00B050"/>
                </a:solidFill>
              </a:rPr>
              <a:t>&gt;</a:t>
            </a:r>
          </a:p>
          <a:p>
            <a:pPr eaLnBrk="1" fontAlgn="base" hangingPunct="1">
              <a:spcBef>
                <a:spcPct val="0"/>
              </a:spcBef>
              <a:spcAft>
                <a:spcPct val="0"/>
              </a:spcAft>
            </a:pPr>
            <a:r>
              <a:rPr lang="en-US" altLang="en-US" dirty="0" smtClean="0">
                <a:solidFill>
                  <a:srgbClr val="00B050"/>
                </a:solidFill>
              </a:rPr>
              <a:t>     ADD CONSTRAINT &lt;</a:t>
            </a:r>
            <a:r>
              <a:rPr lang="en-US" altLang="en-US" dirty="0" err="1" smtClean="0">
                <a:solidFill>
                  <a:srgbClr val="00B050"/>
                </a:solidFill>
              </a:rPr>
              <a:t>constraint_name</a:t>
            </a:r>
            <a:r>
              <a:rPr lang="en-US" altLang="en-US" dirty="0" smtClean="0">
                <a:solidFill>
                  <a:srgbClr val="00B050"/>
                </a:solidFill>
              </a:rPr>
              <a:t>&gt; CHECK ( COL_NAME)           CONDITION;</a:t>
            </a:r>
          </a:p>
        </p:txBody>
      </p:sp>
    </p:spTree>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rot="10800000" flipV="1">
            <a:off x="755576" y="96838"/>
            <a:ext cx="8388424" cy="762000"/>
          </a:xfrm>
          <a:solidFill>
            <a:schemeClr val="bg1"/>
          </a:solidFill>
        </p:spPr>
        <p:txBody>
          <a:bodyPr lIns="92075" tIns="46038" rIns="92075" bIns="46038" anchor="t">
            <a:normAutofit fontScale="90000"/>
          </a:bodyPr>
          <a:lstStyle/>
          <a:p>
            <a:pPr eaLnBrk="1" hangingPunct="1"/>
            <a:r>
              <a:rPr lang="en-US" altLang="en-US" dirty="0" smtClean="0"/>
              <a:t>Check Constraints</a:t>
            </a:r>
          </a:p>
        </p:txBody>
      </p:sp>
      <p:sp>
        <p:nvSpPr>
          <p:cNvPr id="6" name="Rectangle 5"/>
          <p:cNvSpPr/>
          <p:nvPr/>
        </p:nvSpPr>
        <p:spPr>
          <a:xfrm>
            <a:off x="2438400" y="3454400"/>
            <a:ext cx="4572000" cy="2032000"/>
          </a:xfrm>
          <a:prstGeom prst="rect">
            <a:avLst/>
          </a:prstGeom>
          <a:solidFill>
            <a:srgbClr val="3366FF"/>
          </a:solidFill>
        </p:spPr>
        <p:txBody>
          <a:bodyPr>
            <a:spAutoFit/>
          </a:bodyPr>
          <a:lstStyle/>
          <a:p>
            <a:pPr fontAlgn="base">
              <a:spcBef>
                <a:spcPct val="0"/>
              </a:spcBef>
              <a:spcAft>
                <a:spcPct val="0"/>
              </a:spcAft>
              <a:defRPr/>
            </a:pPr>
            <a:r>
              <a:rPr lang="en-US" dirty="0">
                <a:solidFill>
                  <a:srgbClr val="FFFFFF"/>
                </a:solidFill>
                <a:cs typeface="Arial" panose="020B0604020202020204" pitchFamily="34" charset="0"/>
              </a:rPr>
              <a:t>SQL&gt; insert into</a:t>
            </a:r>
          </a:p>
          <a:p>
            <a:pPr fontAlgn="base">
              <a:spcBef>
                <a:spcPct val="0"/>
              </a:spcBef>
              <a:spcAft>
                <a:spcPct val="0"/>
              </a:spcAft>
              <a:defRPr/>
            </a:pPr>
            <a:r>
              <a:rPr lang="en-US" dirty="0">
                <a:solidFill>
                  <a:srgbClr val="FFFFFF"/>
                </a:solidFill>
                <a:cs typeface="Arial" panose="020B0604020202020204" pitchFamily="34" charset="0"/>
              </a:rPr>
              <a:t>        vote values(17,'rahul');</a:t>
            </a:r>
          </a:p>
          <a:p>
            <a:pPr fontAlgn="base">
              <a:spcBef>
                <a:spcPct val="0"/>
              </a:spcBef>
              <a:spcAft>
                <a:spcPct val="0"/>
              </a:spcAft>
              <a:defRPr/>
            </a:pPr>
            <a:r>
              <a:rPr lang="en-US" dirty="0">
                <a:solidFill>
                  <a:srgbClr val="000000"/>
                </a:solidFill>
                <a:cs typeface="Arial" panose="020B0604020202020204" pitchFamily="34" charset="0"/>
              </a:rPr>
              <a:t>insert into</a:t>
            </a:r>
          </a:p>
          <a:p>
            <a:pPr fontAlgn="base">
              <a:spcBef>
                <a:spcPct val="0"/>
              </a:spcBef>
              <a:spcAft>
                <a:spcPct val="0"/>
              </a:spcAft>
              <a:defRPr/>
            </a:pPr>
            <a:r>
              <a:rPr lang="en-US" dirty="0">
                <a:solidFill>
                  <a:srgbClr val="000000"/>
                </a:solidFill>
                <a:cs typeface="Arial" panose="020B0604020202020204" pitchFamily="34" charset="0"/>
              </a:rPr>
              <a:t>*</a:t>
            </a:r>
          </a:p>
          <a:p>
            <a:pPr fontAlgn="base">
              <a:spcBef>
                <a:spcPct val="0"/>
              </a:spcBef>
              <a:spcAft>
                <a:spcPct val="0"/>
              </a:spcAft>
              <a:defRPr/>
            </a:pPr>
            <a:r>
              <a:rPr lang="en-US" b="1" i="1" dirty="0">
                <a:solidFill>
                  <a:srgbClr val="FF0000"/>
                </a:solidFill>
                <a:cs typeface="Arial" panose="020B0604020202020204" pitchFamily="34" charset="0"/>
              </a:rPr>
              <a:t>ERROR at line 1:</a:t>
            </a:r>
          </a:p>
          <a:p>
            <a:pPr fontAlgn="base">
              <a:spcBef>
                <a:spcPct val="0"/>
              </a:spcBef>
              <a:spcAft>
                <a:spcPct val="0"/>
              </a:spcAft>
              <a:defRPr/>
            </a:pPr>
            <a:r>
              <a:rPr lang="en-US" b="1" i="1" dirty="0">
                <a:solidFill>
                  <a:srgbClr val="FF0000"/>
                </a:solidFill>
                <a:cs typeface="Arial" panose="020B0604020202020204" pitchFamily="34" charset="0"/>
              </a:rPr>
              <a:t>ORA-02290: check constraint (SCOTT.SYS_C005043) violated</a:t>
            </a:r>
          </a:p>
        </p:txBody>
      </p:sp>
      <p:sp>
        <p:nvSpPr>
          <p:cNvPr id="70660" name="Rectangle 6"/>
          <p:cNvSpPr>
            <a:spLocks noChangeArrowheads="1"/>
          </p:cNvSpPr>
          <p:nvPr/>
        </p:nvSpPr>
        <p:spPr bwMode="auto">
          <a:xfrm>
            <a:off x="457200" y="1417638"/>
            <a:ext cx="4572000" cy="1477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mtClean="0">
                <a:solidFill>
                  <a:srgbClr val="000000"/>
                </a:solidFill>
              </a:rPr>
              <a:t>SQL&gt; create table </a:t>
            </a:r>
          </a:p>
          <a:p>
            <a:pPr eaLnBrk="1" fontAlgn="base" hangingPunct="1">
              <a:spcBef>
                <a:spcPct val="0"/>
              </a:spcBef>
              <a:spcAft>
                <a:spcPct val="0"/>
              </a:spcAft>
            </a:pPr>
            <a:r>
              <a:rPr lang="en-US" altLang="en-US" smtClean="0">
                <a:solidFill>
                  <a:srgbClr val="000000"/>
                </a:solidFill>
              </a:rPr>
              <a:t>           vote(age int check (age&gt;=18),</a:t>
            </a:r>
          </a:p>
          <a:p>
            <a:pPr eaLnBrk="1" fontAlgn="base" hangingPunct="1">
              <a:spcBef>
                <a:spcPct val="0"/>
              </a:spcBef>
              <a:spcAft>
                <a:spcPct val="0"/>
              </a:spcAft>
            </a:pPr>
            <a:r>
              <a:rPr lang="en-US" altLang="en-US" smtClean="0">
                <a:solidFill>
                  <a:srgbClr val="000000"/>
                </a:solidFill>
              </a:rPr>
              <a:t>         name varchar2(10));</a:t>
            </a:r>
          </a:p>
          <a:p>
            <a:pPr eaLnBrk="1" fontAlgn="base" hangingPunct="1">
              <a:spcBef>
                <a:spcPct val="0"/>
              </a:spcBef>
              <a:spcAft>
                <a:spcPct val="0"/>
              </a:spcAft>
            </a:pPr>
            <a:endParaRPr lang="en-US" altLang="en-US" smtClean="0">
              <a:solidFill>
                <a:srgbClr val="000000"/>
              </a:solidFill>
            </a:endParaRPr>
          </a:p>
          <a:p>
            <a:pPr eaLnBrk="1" fontAlgn="base" hangingPunct="1">
              <a:spcBef>
                <a:spcPct val="0"/>
              </a:spcBef>
              <a:spcAft>
                <a:spcPct val="0"/>
              </a:spcAft>
            </a:pPr>
            <a:r>
              <a:rPr lang="en-US" altLang="en-US" smtClean="0">
                <a:solidFill>
                  <a:srgbClr val="000000"/>
                </a:solidFill>
              </a:rPr>
              <a:t>Table created.</a:t>
            </a:r>
          </a:p>
        </p:txBody>
      </p:sp>
    </p:spTree>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1619672" y="0"/>
            <a:ext cx="7524328" cy="762000"/>
          </a:xfrm>
          <a:solidFill>
            <a:schemeClr val="bg1"/>
          </a:solidFill>
        </p:spPr>
        <p:txBody>
          <a:bodyPr lIns="92075" tIns="46038" rIns="92075" bIns="46038" anchor="t">
            <a:normAutofit fontScale="90000"/>
          </a:bodyPr>
          <a:lstStyle/>
          <a:p>
            <a:pPr eaLnBrk="1" hangingPunct="1"/>
            <a:r>
              <a:rPr lang="en-US" altLang="en-US" dirty="0" smtClean="0"/>
              <a:t>Adding a Column</a:t>
            </a:r>
          </a:p>
        </p:txBody>
      </p:sp>
      <p:sp>
        <p:nvSpPr>
          <p:cNvPr id="73731" name="Rectangle 3"/>
          <p:cNvSpPr>
            <a:spLocks noChangeArrowheads="1"/>
          </p:cNvSpPr>
          <p:nvPr/>
        </p:nvSpPr>
        <p:spPr bwMode="auto">
          <a:xfrm>
            <a:off x="625475" y="1582738"/>
            <a:ext cx="10985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000" b="1" smtClean="0">
                <a:solidFill>
                  <a:srgbClr val="000000"/>
                </a:solidFill>
                <a:latin typeface="Courier New" panose="02070309020205020404" pitchFamily="49" charset="0"/>
              </a:rPr>
              <a:t>DEPT80</a:t>
            </a:r>
          </a:p>
        </p:txBody>
      </p:sp>
      <p:sp>
        <p:nvSpPr>
          <p:cNvPr id="73732" name="Rectangle 4"/>
          <p:cNvSpPr>
            <a:spLocks noChangeArrowheads="1"/>
          </p:cNvSpPr>
          <p:nvPr/>
        </p:nvSpPr>
        <p:spPr bwMode="auto">
          <a:xfrm>
            <a:off x="7543800" y="2733675"/>
            <a:ext cx="1512888"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lvl1pPr defTabSz="346075" eaLnBrk="0" hangingPunct="0">
              <a:tabLst>
                <a:tab pos="576263" algn="l"/>
              </a:tabLst>
              <a:defRPr>
                <a:solidFill>
                  <a:schemeClr val="tx1"/>
                </a:solidFill>
                <a:latin typeface="Arial" panose="020B0604020202020204" pitchFamily="34" charset="0"/>
                <a:cs typeface="Arial" panose="020B0604020202020204" pitchFamily="34" charset="0"/>
              </a:defRPr>
            </a:lvl1pPr>
            <a:lvl2pPr marL="742950" indent="-285750" defTabSz="346075" eaLnBrk="0" hangingPunct="0">
              <a:tabLst>
                <a:tab pos="576263" algn="l"/>
              </a:tabLst>
              <a:defRPr>
                <a:solidFill>
                  <a:schemeClr val="tx1"/>
                </a:solidFill>
                <a:latin typeface="Arial" panose="020B0604020202020204" pitchFamily="34" charset="0"/>
                <a:cs typeface="Arial" panose="020B0604020202020204" pitchFamily="34" charset="0"/>
              </a:defRPr>
            </a:lvl2pPr>
            <a:lvl3pPr marL="1143000" indent="-228600" defTabSz="346075" eaLnBrk="0" hangingPunct="0">
              <a:tabLst>
                <a:tab pos="576263" algn="l"/>
              </a:tabLst>
              <a:defRPr>
                <a:solidFill>
                  <a:schemeClr val="tx1"/>
                </a:solidFill>
                <a:latin typeface="Arial" panose="020B0604020202020204" pitchFamily="34" charset="0"/>
                <a:cs typeface="Arial" panose="020B0604020202020204" pitchFamily="34" charset="0"/>
              </a:defRPr>
            </a:lvl3pPr>
            <a:lvl4pPr marL="1600200" indent="-228600" defTabSz="346075" eaLnBrk="0" hangingPunct="0">
              <a:tabLst>
                <a:tab pos="576263" algn="l"/>
              </a:tabLst>
              <a:defRPr>
                <a:solidFill>
                  <a:schemeClr val="tx1"/>
                </a:solidFill>
                <a:latin typeface="Arial" panose="020B0604020202020204" pitchFamily="34" charset="0"/>
                <a:cs typeface="Arial" panose="020B0604020202020204" pitchFamily="34" charset="0"/>
              </a:defRPr>
            </a:lvl4pPr>
            <a:lvl5pPr marL="2057400" indent="-228600" defTabSz="346075" eaLnBrk="0" hangingPunct="0">
              <a:tabLst>
                <a:tab pos="576263" algn="l"/>
              </a:tabLst>
              <a:defRPr>
                <a:solidFill>
                  <a:schemeClr val="tx1"/>
                </a:solidFill>
                <a:latin typeface="Arial" panose="020B0604020202020204" pitchFamily="34" charset="0"/>
                <a:cs typeface="Arial" panose="020B0604020202020204" pitchFamily="34" charset="0"/>
              </a:defRPr>
            </a:lvl5pPr>
            <a:lvl6pPr marL="2514600" indent="-228600" defTabSz="346075" eaLnBrk="0" fontAlgn="base" hangingPunct="0">
              <a:spcBef>
                <a:spcPct val="0"/>
              </a:spcBef>
              <a:spcAft>
                <a:spcPct val="0"/>
              </a:spcAft>
              <a:tabLst>
                <a:tab pos="576263" algn="l"/>
              </a:tabLst>
              <a:defRPr>
                <a:solidFill>
                  <a:schemeClr val="tx1"/>
                </a:solidFill>
                <a:latin typeface="Arial" panose="020B0604020202020204" pitchFamily="34" charset="0"/>
                <a:cs typeface="Arial" panose="020B0604020202020204" pitchFamily="34" charset="0"/>
              </a:defRPr>
            </a:lvl6pPr>
            <a:lvl7pPr marL="2971800" indent="-228600" defTabSz="346075" eaLnBrk="0" fontAlgn="base" hangingPunct="0">
              <a:spcBef>
                <a:spcPct val="0"/>
              </a:spcBef>
              <a:spcAft>
                <a:spcPct val="0"/>
              </a:spcAft>
              <a:tabLst>
                <a:tab pos="576263" algn="l"/>
              </a:tabLst>
              <a:defRPr>
                <a:solidFill>
                  <a:schemeClr val="tx1"/>
                </a:solidFill>
                <a:latin typeface="Arial" panose="020B0604020202020204" pitchFamily="34" charset="0"/>
                <a:cs typeface="Arial" panose="020B0604020202020204" pitchFamily="34" charset="0"/>
              </a:defRPr>
            </a:lvl7pPr>
            <a:lvl8pPr marL="3429000" indent="-228600" defTabSz="346075" eaLnBrk="0" fontAlgn="base" hangingPunct="0">
              <a:spcBef>
                <a:spcPct val="0"/>
              </a:spcBef>
              <a:spcAft>
                <a:spcPct val="0"/>
              </a:spcAft>
              <a:tabLst>
                <a:tab pos="576263" algn="l"/>
              </a:tabLst>
              <a:defRPr>
                <a:solidFill>
                  <a:schemeClr val="tx1"/>
                </a:solidFill>
                <a:latin typeface="Arial" panose="020B0604020202020204" pitchFamily="34" charset="0"/>
                <a:cs typeface="Arial" panose="020B0604020202020204" pitchFamily="34" charset="0"/>
              </a:defRPr>
            </a:lvl8pPr>
            <a:lvl9pPr marL="3886200" indent="-228600" defTabSz="346075" eaLnBrk="0" fontAlgn="base" hangingPunct="0">
              <a:spcBef>
                <a:spcPct val="0"/>
              </a:spcBef>
              <a:spcAft>
                <a:spcPct val="0"/>
              </a:spcAft>
              <a:tabLst>
                <a:tab pos="576263" algn="l"/>
              </a:tabLst>
              <a:defRPr>
                <a:solidFill>
                  <a:schemeClr val="tx1"/>
                </a:solidFill>
                <a:latin typeface="Arial" panose="020B0604020202020204" pitchFamily="34" charset="0"/>
                <a:cs typeface="Arial" panose="020B0604020202020204" pitchFamily="34" charset="0"/>
              </a:defRPr>
            </a:lvl9pPr>
          </a:lstStyle>
          <a:p>
            <a:pPr fontAlgn="base">
              <a:lnSpc>
                <a:spcPct val="85000"/>
              </a:lnSpc>
              <a:spcBef>
                <a:spcPct val="35000"/>
              </a:spcBef>
              <a:spcAft>
                <a:spcPct val="0"/>
              </a:spcAft>
            </a:pPr>
            <a:r>
              <a:rPr lang="en-US" altLang="en-US" sz="1600" b="1" smtClean="0">
                <a:solidFill>
                  <a:srgbClr val="000000"/>
                </a:solidFill>
              </a:rPr>
              <a:t>Add a new column to the </a:t>
            </a:r>
            <a:r>
              <a:rPr lang="en-US" altLang="en-US" sz="1600" b="1" smtClean="0">
                <a:solidFill>
                  <a:srgbClr val="000000"/>
                </a:solidFill>
                <a:latin typeface="Courier New" panose="02070309020205020404" pitchFamily="49" charset="0"/>
              </a:rPr>
              <a:t>DEPT80</a:t>
            </a:r>
            <a:r>
              <a:rPr lang="en-US" altLang="en-US" sz="1600" b="1" smtClean="0">
                <a:solidFill>
                  <a:srgbClr val="000000"/>
                </a:solidFill>
              </a:rPr>
              <a:t> table.</a:t>
            </a:r>
          </a:p>
        </p:txBody>
      </p:sp>
      <p:sp>
        <p:nvSpPr>
          <p:cNvPr id="73733" name="Rectangle 5"/>
          <p:cNvSpPr>
            <a:spLocks noChangeArrowheads="1"/>
          </p:cNvSpPr>
          <p:nvPr/>
        </p:nvSpPr>
        <p:spPr bwMode="auto">
          <a:xfrm>
            <a:off x="596900" y="3765550"/>
            <a:ext cx="10985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000" b="1" smtClean="0">
                <a:solidFill>
                  <a:srgbClr val="000000"/>
                </a:solidFill>
                <a:latin typeface="Courier New" panose="02070309020205020404" pitchFamily="49" charset="0"/>
              </a:rPr>
              <a:t>DEPT80</a:t>
            </a:r>
          </a:p>
        </p:txBody>
      </p:sp>
      <p:sp>
        <p:nvSpPr>
          <p:cNvPr id="73734" name="Rectangle 6"/>
          <p:cNvSpPr>
            <a:spLocks noChangeArrowheads="1"/>
          </p:cNvSpPr>
          <p:nvPr/>
        </p:nvSpPr>
        <p:spPr bwMode="auto">
          <a:xfrm>
            <a:off x="6311900" y="1249363"/>
            <a:ext cx="16795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sz="2000" b="1" smtClean="0">
                <a:solidFill>
                  <a:srgbClr val="000000"/>
                </a:solidFill>
              </a:rPr>
              <a:t>New column</a:t>
            </a:r>
          </a:p>
        </p:txBody>
      </p:sp>
      <p:pic>
        <p:nvPicPr>
          <p:cNvPr id="73735" name="Picture 7"/>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19138" y="2109788"/>
            <a:ext cx="5289550" cy="88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736" name="Picture 8"/>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09613" y="4195763"/>
            <a:ext cx="5289550" cy="88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737" name="Picture 9"/>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691313" y="1628775"/>
            <a:ext cx="812800" cy="898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738" name="Picture 10"/>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967413" y="4191000"/>
            <a:ext cx="812800" cy="898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a:spLocks noChangeArrowheads="1"/>
          </p:cNvSpPr>
          <p:nvPr/>
        </p:nvSpPr>
        <p:spPr bwMode="auto">
          <a:xfrm>
            <a:off x="1752600" y="4495800"/>
            <a:ext cx="3402013" cy="1754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2400" smtClean="0">
                <a:solidFill>
                  <a:srgbClr val="000000"/>
                </a:solidFill>
              </a:rPr>
              <a:t> alter table </a:t>
            </a:r>
            <a:r>
              <a:rPr lang="en-US" altLang="en-US" sz="3600" b="1" i="1" smtClean="0">
                <a:solidFill>
                  <a:srgbClr val="000000"/>
                </a:solidFill>
              </a:rPr>
              <a:t>e2 </a:t>
            </a:r>
          </a:p>
          <a:p>
            <a:pPr eaLnBrk="1" fontAlgn="base" hangingPunct="1">
              <a:spcBef>
                <a:spcPct val="0"/>
              </a:spcBef>
              <a:spcAft>
                <a:spcPct val="0"/>
              </a:spcAft>
            </a:pPr>
            <a:r>
              <a:rPr lang="en-US" altLang="en-US" sz="2400" smtClean="0">
                <a:solidFill>
                  <a:srgbClr val="000000"/>
                </a:solidFill>
              </a:rPr>
              <a:t>add constraint </a:t>
            </a:r>
          </a:p>
          <a:p>
            <a:pPr eaLnBrk="1" fontAlgn="base" hangingPunct="1">
              <a:spcBef>
                <a:spcPct val="0"/>
              </a:spcBef>
              <a:spcAft>
                <a:spcPct val="0"/>
              </a:spcAft>
            </a:pPr>
            <a:r>
              <a:rPr lang="en-US" altLang="en-US" sz="2400" smtClean="0">
                <a:solidFill>
                  <a:srgbClr val="000000"/>
                </a:solidFill>
              </a:rPr>
              <a:t> </a:t>
            </a:r>
            <a:r>
              <a:rPr lang="en-US" altLang="en-US" sz="2400" b="1" i="1" smtClean="0">
                <a:solidFill>
                  <a:srgbClr val="FF5050"/>
                </a:solidFill>
              </a:rPr>
              <a:t>pk_pe </a:t>
            </a:r>
          </a:p>
          <a:p>
            <a:pPr eaLnBrk="1" fontAlgn="base" hangingPunct="1">
              <a:spcBef>
                <a:spcPct val="0"/>
              </a:spcBef>
              <a:spcAft>
                <a:spcPct val="0"/>
              </a:spcAft>
            </a:pPr>
            <a:r>
              <a:rPr lang="en-US" altLang="en-US" sz="2400" smtClean="0">
                <a:solidFill>
                  <a:srgbClr val="000000"/>
                </a:solidFill>
              </a:rPr>
              <a:t> </a:t>
            </a:r>
            <a:r>
              <a:rPr lang="en-US" altLang="en-US" sz="2400" b="1" i="1" smtClean="0">
                <a:solidFill>
                  <a:srgbClr val="3366FF"/>
                </a:solidFill>
              </a:rPr>
              <a:t>primary key  </a:t>
            </a:r>
            <a:r>
              <a:rPr lang="en-US" altLang="en-US" sz="2400" smtClean="0">
                <a:solidFill>
                  <a:srgbClr val="000000"/>
                </a:solidFill>
              </a:rPr>
              <a:t>( empno)</a:t>
            </a:r>
          </a:p>
        </p:txBody>
      </p:sp>
      <p:sp>
        <p:nvSpPr>
          <p:cNvPr id="74755" name="Rectangle 2"/>
          <p:cNvSpPr>
            <a:spLocks noGrp="1" noChangeArrowheads="1"/>
          </p:cNvSpPr>
          <p:nvPr>
            <p:ph type="title"/>
          </p:nvPr>
        </p:nvSpPr>
        <p:spPr>
          <a:xfrm>
            <a:off x="683568" y="0"/>
            <a:ext cx="8460432" cy="838200"/>
          </a:xfrm>
          <a:solidFill>
            <a:schemeClr val="bg1"/>
          </a:solidFill>
        </p:spPr>
        <p:txBody>
          <a:bodyPr lIns="92075" tIns="46038" rIns="92075" bIns="46038" anchor="t"/>
          <a:lstStyle/>
          <a:p>
            <a:pPr eaLnBrk="1" hangingPunct="1"/>
            <a:r>
              <a:rPr lang="en-US" altLang="en-US" dirty="0" smtClean="0"/>
              <a:t>Adding  a Constraint</a:t>
            </a:r>
          </a:p>
        </p:txBody>
      </p:sp>
      <p:sp>
        <p:nvSpPr>
          <p:cNvPr id="74756" name="TextBox 3"/>
          <p:cNvSpPr txBox="1">
            <a:spLocks noChangeArrowheads="1"/>
          </p:cNvSpPr>
          <p:nvPr/>
        </p:nvSpPr>
        <p:spPr bwMode="auto">
          <a:xfrm>
            <a:off x="1524000" y="1600200"/>
            <a:ext cx="10906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mtClean="0">
                <a:solidFill>
                  <a:srgbClr val="FF0000"/>
                </a:solidFill>
              </a:rPr>
              <a:t>SYNTAX</a:t>
            </a:r>
          </a:p>
        </p:txBody>
      </p:sp>
      <p:sp>
        <p:nvSpPr>
          <p:cNvPr id="5" name="Rectangle 4"/>
          <p:cNvSpPr/>
          <p:nvPr/>
        </p:nvSpPr>
        <p:spPr>
          <a:xfrm>
            <a:off x="1600200" y="2133600"/>
            <a:ext cx="6477000" cy="1570038"/>
          </a:xfrm>
          <a:prstGeom prst="rect">
            <a:avLst/>
          </a:prstGeom>
        </p:spPr>
        <p:txBody>
          <a:bodyPr>
            <a:spAutoFit/>
          </a:bodyPr>
          <a:lstStyle/>
          <a:p>
            <a:pPr fontAlgn="base">
              <a:spcBef>
                <a:spcPct val="0"/>
              </a:spcBef>
              <a:spcAft>
                <a:spcPct val="0"/>
              </a:spcAft>
              <a:defRPr/>
            </a:pPr>
            <a:r>
              <a:rPr lang="en-US" sz="2400" dirty="0">
                <a:solidFill>
                  <a:srgbClr val="2D2D8A"/>
                </a:solidFill>
                <a:cs typeface="Arial" panose="020B0604020202020204" pitchFamily="34" charset="0"/>
              </a:rPr>
              <a:t>alter table </a:t>
            </a:r>
            <a:r>
              <a:rPr lang="en-US" sz="2400" b="1" i="1" dirty="0">
                <a:solidFill>
                  <a:srgbClr val="002060"/>
                </a:solidFill>
                <a:cs typeface="Arial" panose="020B0604020202020204" pitchFamily="34" charset="0"/>
              </a:rPr>
              <a:t>&lt;TABLENAME&gt;</a:t>
            </a:r>
          </a:p>
          <a:p>
            <a:pPr fontAlgn="base">
              <a:spcBef>
                <a:spcPct val="0"/>
              </a:spcBef>
              <a:spcAft>
                <a:spcPct val="0"/>
              </a:spcAft>
              <a:defRPr/>
            </a:pPr>
            <a:r>
              <a:rPr lang="en-US" sz="2400" dirty="0">
                <a:solidFill>
                  <a:srgbClr val="2D2D8A"/>
                </a:solidFill>
                <a:cs typeface="Arial" panose="020B0604020202020204" pitchFamily="34" charset="0"/>
              </a:rPr>
              <a:t>add constraint </a:t>
            </a:r>
          </a:p>
          <a:p>
            <a:pPr fontAlgn="base">
              <a:spcBef>
                <a:spcPct val="0"/>
              </a:spcBef>
              <a:spcAft>
                <a:spcPct val="0"/>
              </a:spcAft>
              <a:defRPr/>
            </a:pPr>
            <a:r>
              <a:rPr lang="en-US" sz="2400" dirty="0">
                <a:solidFill>
                  <a:srgbClr val="2D2D8A"/>
                </a:solidFill>
                <a:cs typeface="Arial" panose="020B0604020202020204" pitchFamily="34" charset="0"/>
              </a:rPr>
              <a:t> </a:t>
            </a:r>
            <a:r>
              <a:rPr lang="en-US" sz="2400" b="1" i="1" dirty="0">
                <a:solidFill>
                  <a:srgbClr val="FF5050"/>
                </a:solidFill>
                <a:cs typeface="Arial" panose="020B0604020202020204" pitchFamily="34" charset="0"/>
              </a:rPr>
              <a:t>&lt;CONSTRAINT NAME&gt;</a:t>
            </a:r>
          </a:p>
          <a:p>
            <a:pPr fontAlgn="base">
              <a:spcBef>
                <a:spcPct val="0"/>
              </a:spcBef>
              <a:spcAft>
                <a:spcPct val="0"/>
              </a:spcAft>
              <a:defRPr/>
            </a:pPr>
            <a:r>
              <a:rPr lang="en-US" sz="2400" dirty="0">
                <a:solidFill>
                  <a:srgbClr val="2D2D8A"/>
                </a:solidFill>
                <a:cs typeface="Arial" panose="020B0604020202020204" pitchFamily="34" charset="0"/>
              </a:rPr>
              <a:t> </a:t>
            </a:r>
            <a:r>
              <a:rPr lang="en-US" sz="2400" b="1" i="1" dirty="0">
                <a:solidFill>
                  <a:srgbClr val="3366FF"/>
                </a:solidFill>
                <a:cs typeface="Arial" panose="020B0604020202020204" pitchFamily="34" charset="0"/>
              </a:rPr>
              <a:t>&lt;CONSTRAINT TYPE&gt;</a:t>
            </a:r>
            <a:r>
              <a:rPr lang="en-US" sz="2400" b="1" i="1" dirty="0">
                <a:solidFill>
                  <a:srgbClr val="2D2D8A"/>
                </a:solidFill>
                <a:cs typeface="Arial" panose="020B0604020202020204" pitchFamily="34" charset="0"/>
              </a:rPr>
              <a:t>  </a:t>
            </a:r>
            <a:r>
              <a:rPr lang="en-US" sz="2400" dirty="0">
                <a:solidFill>
                  <a:srgbClr val="2D2D8A"/>
                </a:solidFill>
                <a:cs typeface="Arial" panose="020B0604020202020204" pitchFamily="34" charset="0"/>
              </a:rPr>
              <a:t>( Column name)</a:t>
            </a:r>
          </a:p>
        </p:txBody>
      </p:sp>
      <p:sp>
        <p:nvSpPr>
          <p:cNvPr id="6" name="Curved Left Arrow 5"/>
          <p:cNvSpPr/>
          <p:nvPr/>
        </p:nvSpPr>
        <p:spPr>
          <a:xfrm rot="10583882">
            <a:off x="617538" y="2914650"/>
            <a:ext cx="1196975" cy="2917825"/>
          </a:xfrm>
          <a:prstGeom prst="curvedLeftArrow">
            <a:avLst>
              <a:gd name="adj1" fmla="val 25000"/>
              <a:gd name="adj2" fmla="val 50000"/>
              <a:gd name="adj3" fmla="val 8657"/>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000000"/>
              </a:solidFill>
            </a:endParaRPr>
          </a:p>
        </p:txBody>
      </p:sp>
    </p:spTree>
  </p:cSld>
  <p:clrMapOvr>
    <a:masterClrMapping/>
  </p:clrMapOvr>
  <p:transition spd="slow">
    <p:wipe dir="d"/>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755576" y="0"/>
            <a:ext cx="8388424" cy="762000"/>
          </a:xfrm>
          <a:solidFill>
            <a:schemeClr val="bg1"/>
          </a:solidFill>
        </p:spPr>
        <p:txBody>
          <a:bodyPr lIns="92075" tIns="46038" rIns="92075" bIns="46038" anchor="t">
            <a:normAutofit fontScale="90000"/>
          </a:bodyPr>
          <a:lstStyle/>
          <a:p>
            <a:pPr eaLnBrk="1" hangingPunct="1"/>
            <a:r>
              <a:rPr lang="en-US" altLang="en-US" dirty="0" smtClean="0"/>
              <a:t>Dropping a Column</a:t>
            </a:r>
          </a:p>
        </p:txBody>
      </p:sp>
      <p:sp>
        <p:nvSpPr>
          <p:cNvPr id="75779" name="Rectangle 3"/>
          <p:cNvSpPr>
            <a:spLocks noGrp="1" noChangeArrowheads="1"/>
          </p:cNvSpPr>
          <p:nvPr>
            <p:ph idx="1"/>
          </p:nvPr>
        </p:nvSpPr>
        <p:spPr>
          <a:xfrm>
            <a:off x="858838" y="1905000"/>
            <a:ext cx="7385050" cy="1238250"/>
          </a:xfrm>
        </p:spPr>
        <p:txBody>
          <a:bodyPr lIns="92075" tIns="46038" rIns="92075" bIns="46038">
            <a:spAutoFit/>
          </a:bodyPr>
          <a:lstStyle/>
          <a:p>
            <a:pPr marL="404813" indent="-404813" defTabSz="346075" eaLnBrk="1" hangingPunct="1">
              <a:lnSpc>
                <a:spcPct val="65000"/>
              </a:lnSpc>
              <a:buFontTx/>
              <a:buNone/>
              <a:tabLst>
                <a:tab pos="571500" algn="l"/>
              </a:tabLst>
            </a:pPr>
            <a:r>
              <a:rPr lang="en-US" altLang="en-US" smtClean="0"/>
              <a:t>Use the </a:t>
            </a:r>
            <a:r>
              <a:rPr lang="en-US" altLang="en-US" smtClean="0">
                <a:latin typeface="Courier New" panose="02070309020205020404" pitchFamily="49" charset="0"/>
              </a:rPr>
              <a:t>DROP COLUMN</a:t>
            </a:r>
            <a:r>
              <a:rPr lang="en-US" altLang="en-US" smtClean="0"/>
              <a:t> clause to drop </a:t>
            </a:r>
          </a:p>
          <a:p>
            <a:pPr marL="404813" indent="-404813" defTabSz="346075" eaLnBrk="1" hangingPunct="1">
              <a:lnSpc>
                <a:spcPct val="65000"/>
              </a:lnSpc>
              <a:buFontTx/>
              <a:buNone/>
              <a:tabLst>
                <a:tab pos="571500" algn="l"/>
              </a:tabLst>
            </a:pPr>
            <a:r>
              <a:rPr lang="en-US" altLang="en-US" smtClean="0"/>
              <a:t>columns you no longer need from the</a:t>
            </a:r>
          </a:p>
          <a:p>
            <a:pPr marL="404813" indent="-404813" defTabSz="346075" eaLnBrk="1" hangingPunct="1">
              <a:lnSpc>
                <a:spcPct val="65000"/>
              </a:lnSpc>
              <a:buFontTx/>
              <a:buNone/>
              <a:tabLst>
                <a:tab pos="571500" algn="l"/>
              </a:tabLst>
            </a:pPr>
            <a:r>
              <a:rPr lang="en-US" altLang="en-US" smtClean="0"/>
              <a:t>table.</a:t>
            </a:r>
          </a:p>
        </p:txBody>
      </p:sp>
      <p:grpSp>
        <p:nvGrpSpPr>
          <p:cNvPr id="75780" name="Group 4"/>
          <p:cNvGrpSpPr>
            <a:grpSpLocks/>
          </p:cNvGrpSpPr>
          <p:nvPr/>
        </p:nvGrpSpPr>
        <p:grpSpPr bwMode="auto">
          <a:xfrm>
            <a:off x="903288" y="3549650"/>
            <a:ext cx="7510462" cy="946150"/>
            <a:chOff x="569" y="1775"/>
            <a:chExt cx="4731" cy="596"/>
          </a:xfrm>
        </p:grpSpPr>
        <p:sp>
          <p:nvSpPr>
            <p:cNvPr id="119813" name="Rectangle 5"/>
            <p:cNvSpPr>
              <a:spLocks noChangeArrowheads="1"/>
            </p:cNvSpPr>
            <p:nvPr/>
          </p:nvSpPr>
          <p:spPr bwMode="blackWhite">
            <a:xfrm>
              <a:off x="569" y="1775"/>
              <a:ext cx="4731" cy="596"/>
            </a:xfrm>
            <a:prstGeom prst="rect">
              <a:avLst/>
            </a:prstGeom>
            <a:solidFill>
              <a:srgbClr val="FFFFCC"/>
            </a:solidFill>
            <a:ln w="25400">
              <a:solidFill>
                <a:srgbClr val="000000"/>
              </a:solidFill>
              <a:miter lim="800000"/>
              <a:headEnd/>
              <a:tailEnd/>
            </a:ln>
            <a:effectLst>
              <a:outerShdw dist="89803" dir="2700000" algn="ctr" rotWithShape="0">
                <a:srgbClr val="000000"/>
              </a:outerShdw>
            </a:effectLst>
          </p:spPr>
          <p:txBody>
            <a:bodyPr wrap="none" lIns="92075" tIns="46038" rIns="92075" bIns="46038" anchor="ctr"/>
            <a:lstStyle/>
            <a:p>
              <a:pPr eaLnBrk="0" fontAlgn="base" hangingPunct="0">
                <a:lnSpc>
                  <a:spcPct val="95000"/>
                </a:lnSpc>
                <a:spcBef>
                  <a:spcPct val="0"/>
                </a:spcBef>
                <a:spcAft>
                  <a:spcPct val="0"/>
                </a:spcAft>
                <a:tabLst>
                  <a:tab pos="1200150" algn="l"/>
                </a:tabLst>
                <a:defRPr/>
              </a:pPr>
              <a:endParaRPr lang="en-US" b="1">
                <a:solidFill>
                  <a:srgbClr val="000000"/>
                </a:solidFill>
                <a:latin typeface="Courier New" pitchFamily="49" charset="0"/>
                <a:cs typeface="Arial" panose="020B0604020202020204" pitchFamily="34" charset="0"/>
              </a:endParaRPr>
            </a:p>
            <a:p>
              <a:pPr eaLnBrk="0" fontAlgn="base" hangingPunct="0">
                <a:lnSpc>
                  <a:spcPct val="95000"/>
                </a:lnSpc>
                <a:spcBef>
                  <a:spcPct val="0"/>
                </a:spcBef>
                <a:spcAft>
                  <a:spcPct val="0"/>
                </a:spcAft>
                <a:tabLst>
                  <a:tab pos="1200150" algn="l"/>
                </a:tabLst>
                <a:defRPr/>
              </a:pPr>
              <a:endParaRPr lang="en-US" b="1">
                <a:solidFill>
                  <a:srgbClr val="000000"/>
                </a:solidFill>
                <a:latin typeface="Courier New" pitchFamily="49" charset="0"/>
                <a:cs typeface="Arial" panose="020B0604020202020204" pitchFamily="34" charset="0"/>
              </a:endParaRPr>
            </a:p>
            <a:p>
              <a:pPr eaLnBrk="0" fontAlgn="base" hangingPunct="0">
                <a:lnSpc>
                  <a:spcPct val="95000"/>
                </a:lnSpc>
                <a:spcBef>
                  <a:spcPct val="0"/>
                </a:spcBef>
                <a:spcAft>
                  <a:spcPct val="0"/>
                </a:spcAft>
                <a:tabLst>
                  <a:tab pos="1200150" algn="l"/>
                </a:tabLst>
                <a:defRPr/>
              </a:pPr>
              <a:endParaRPr lang="en-US" b="1">
                <a:solidFill>
                  <a:srgbClr val="000000"/>
                </a:solidFill>
                <a:latin typeface="Courier New" pitchFamily="49" charset="0"/>
                <a:cs typeface="Arial" panose="020B0604020202020204" pitchFamily="34" charset="0"/>
              </a:endParaRPr>
            </a:p>
            <a:p>
              <a:pPr eaLnBrk="0" fontAlgn="base" hangingPunct="0">
                <a:lnSpc>
                  <a:spcPct val="95000"/>
                </a:lnSpc>
                <a:spcBef>
                  <a:spcPct val="0"/>
                </a:spcBef>
                <a:spcAft>
                  <a:spcPct val="0"/>
                </a:spcAft>
                <a:tabLst>
                  <a:tab pos="1200150" algn="l"/>
                </a:tabLst>
                <a:defRPr/>
              </a:pPr>
              <a:endParaRPr lang="en-US" b="1">
                <a:solidFill>
                  <a:srgbClr val="000000"/>
                </a:solidFill>
                <a:latin typeface="Courier New" pitchFamily="49" charset="0"/>
                <a:cs typeface="Arial" panose="020B0604020202020204" pitchFamily="34" charset="0"/>
              </a:endParaRPr>
            </a:p>
          </p:txBody>
        </p:sp>
        <p:sp>
          <p:nvSpPr>
            <p:cNvPr id="119814" name="Rectangle 6"/>
            <p:cNvSpPr>
              <a:spLocks noChangeArrowheads="1"/>
            </p:cNvSpPr>
            <p:nvPr/>
          </p:nvSpPr>
          <p:spPr bwMode="blackWhite">
            <a:xfrm>
              <a:off x="620" y="1808"/>
              <a:ext cx="4144" cy="542"/>
            </a:xfrm>
            <a:prstGeom prst="rect">
              <a:avLst/>
            </a:prstGeom>
            <a:noFill/>
            <a:ln w="9525">
              <a:noFill/>
              <a:miter lim="800000"/>
              <a:headEnd/>
              <a:tailEnd/>
            </a:ln>
            <a:effectLst/>
          </p:spPr>
          <p:txBody>
            <a:bodyPr wrap="none" lIns="92075" tIns="46038" rIns="92075" bIns="46038" anchor="ctr"/>
            <a:lstStyle/>
            <a:p>
              <a:pPr eaLnBrk="0" fontAlgn="base" hangingPunct="0">
                <a:spcBef>
                  <a:spcPct val="0"/>
                </a:spcBef>
                <a:spcAft>
                  <a:spcPct val="0"/>
                </a:spcAft>
                <a:tabLst>
                  <a:tab pos="1200150" algn="l"/>
                </a:tabLst>
                <a:defRPr/>
              </a:pPr>
              <a:r>
                <a:rPr lang="en-US" b="1">
                  <a:solidFill>
                    <a:srgbClr val="000000"/>
                  </a:solidFill>
                  <a:latin typeface="Courier New" pitchFamily="49" charset="0"/>
                  <a:cs typeface="Arial" panose="020B0604020202020204" pitchFamily="34" charset="0"/>
                </a:rPr>
                <a:t>ALTER TABLE	dept80</a:t>
              </a:r>
            </a:p>
            <a:p>
              <a:pPr eaLnBrk="0" fontAlgn="base" hangingPunct="0">
                <a:spcBef>
                  <a:spcPct val="0"/>
                </a:spcBef>
                <a:spcAft>
                  <a:spcPct val="0"/>
                </a:spcAft>
                <a:tabLst>
                  <a:tab pos="1200150" algn="l"/>
                </a:tabLst>
                <a:defRPr/>
              </a:pPr>
              <a:r>
                <a:rPr lang="en-US" b="1">
                  <a:solidFill>
                    <a:srgbClr val="000000"/>
                  </a:solidFill>
                  <a:latin typeface="Courier New" pitchFamily="49" charset="0"/>
                  <a:cs typeface="Arial" panose="020B0604020202020204" pitchFamily="34" charset="0"/>
                </a:rPr>
                <a:t>DROP  COLUMN   job_id; </a:t>
              </a:r>
            </a:p>
            <a:p>
              <a:pPr eaLnBrk="0" fontAlgn="base" hangingPunct="0">
                <a:spcBef>
                  <a:spcPct val="0"/>
                </a:spcBef>
                <a:spcAft>
                  <a:spcPct val="0"/>
                </a:spcAft>
                <a:tabLst>
                  <a:tab pos="1200150" algn="l"/>
                </a:tabLst>
                <a:defRPr/>
              </a:pPr>
              <a:r>
                <a:rPr lang="en-US" b="1">
                  <a:solidFill>
                    <a:srgbClr val="FF3300"/>
                  </a:solidFill>
                  <a:effectLst>
                    <a:outerShdw blurRad="38100" dist="38100" dir="2700000" algn="tl">
                      <a:srgbClr val="C0C0C0"/>
                    </a:outerShdw>
                  </a:effectLst>
                  <a:latin typeface="Courier New" pitchFamily="49" charset="0"/>
                  <a:cs typeface="Arial" panose="020B0604020202020204" pitchFamily="34" charset="0"/>
                </a:rPr>
                <a:t>Table altered.</a:t>
              </a:r>
            </a:p>
          </p:txBody>
        </p:sp>
      </p:grpSp>
    </p:spTree>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6"/>
          <p:cNvSpPr>
            <a:spLocks noChangeArrowheads="1"/>
          </p:cNvSpPr>
          <p:nvPr/>
        </p:nvSpPr>
        <p:spPr bwMode="auto">
          <a:xfrm>
            <a:off x="1981200" y="4724400"/>
            <a:ext cx="3121025" cy="1570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z="3200" smtClean="0">
                <a:solidFill>
                  <a:srgbClr val="000000"/>
                </a:solidFill>
              </a:rPr>
              <a:t>Alter table e2 </a:t>
            </a:r>
          </a:p>
          <a:p>
            <a:pPr eaLnBrk="1" fontAlgn="base" hangingPunct="1">
              <a:spcBef>
                <a:spcPct val="0"/>
              </a:spcBef>
              <a:spcAft>
                <a:spcPct val="0"/>
              </a:spcAft>
            </a:pPr>
            <a:r>
              <a:rPr lang="en-US" altLang="en-US" sz="3200" smtClean="0">
                <a:solidFill>
                  <a:srgbClr val="000000"/>
                </a:solidFill>
              </a:rPr>
              <a:t>drop constraint  </a:t>
            </a:r>
          </a:p>
          <a:p>
            <a:pPr eaLnBrk="1" fontAlgn="base" hangingPunct="1">
              <a:spcBef>
                <a:spcPct val="0"/>
              </a:spcBef>
              <a:spcAft>
                <a:spcPct val="0"/>
              </a:spcAft>
            </a:pPr>
            <a:r>
              <a:rPr lang="en-US" altLang="en-US" sz="3200" smtClean="0">
                <a:solidFill>
                  <a:srgbClr val="000000"/>
                </a:solidFill>
              </a:rPr>
              <a:t>pk_pe;</a:t>
            </a:r>
          </a:p>
        </p:txBody>
      </p:sp>
      <p:sp>
        <p:nvSpPr>
          <p:cNvPr id="76803" name="Rectangle 2"/>
          <p:cNvSpPr>
            <a:spLocks noGrp="1" noChangeArrowheads="1"/>
          </p:cNvSpPr>
          <p:nvPr>
            <p:ph type="title"/>
          </p:nvPr>
        </p:nvSpPr>
        <p:spPr>
          <a:xfrm>
            <a:off x="899592" y="0"/>
            <a:ext cx="8244408" cy="838200"/>
          </a:xfrm>
          <a:solidFill>
            <a:schemeClr val="bg1"/>
          </a:solidFill>
        </p:spPr>
        <p:txBody>
          <a:bodyPr lIns="92075" tIns="46038" rIns="92075" bIns="46038" anchor="t"/>
          <a:lstStyle/>
          <a:p>
            <a:pPr eaLnBrk="1" hangingPunct="1"/>
            <a:r>
              <a:rPr lang="en-US" altLang="en-US" dirty="0" smtClean="0"/>
              <a:t>Dropping   a Constraint</a:t>
            </a:r>
          </a:p>
        </p:txBody>
      </p:sp>
      <p:sp>
        <p:nvSpPr>
          <p:cNvPr id="76804" name="TextBox 5"/>
          <p:cNvSpPr txBox="1">
            <a:spLocks noChangeArrowheads="1"/>
          </p:cNvSpPr>
          <p:nvPr/>
        </p:nvSpPr>
        <p:spPr bwMode="auto">
          <a:xfrm>
            <a:off x="1524000" y="1600200"/>
            <a:ext cx="10906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mtClean="0">
                <a:solidFill>
                  <a:srgbClr val="FF0000"/>
                </a:solidFill>
              </a:rPr>
              <a:t>SYNTAX</a:t>
            </a:r>
          </a:p>
        </p:txBody>
      </p:sp>
      <p:sp>
        <p:nvSpPr>
          <p:cNvPr id="7" name="Rectangle 6"/>
          <p:cNvSpPr/>
          <p:nvPr/>
        </p:nvSpPr>
        <p:spPr>
          <a:xfrm>
            <a:off x="1600200" y="2133600"/>
            <a:ext cx="5334000" cy="1570038"/>
          </a:xfrm>
          <a:prstGeom prst="rect">
            <a:avLst/>
          </a:prstGeom>
        </p:spPr>
        <p:txBody>
          <a:bodyPr>
            <a:spAutoFit/>
          </a:bodyPr>
          <a:lstStyle/>
          <a:p>
            <a:pPr fontAlgn="base">
              <a:spcBef>
                <a:spcPct val="0"/>
              </a:spcBef>
              <a:spcAft>
                <a:spcPct val="0"/>
              </a:spcAft>
              <a:defRPr/>
            </a:pPr>
            <a:r>
              <a:rPr lang="en-US" sz="3200" dirty="0">
                <a:solidFill>
                  <a:srgbClr val="2D2D8A"/>
                </a:solidFill>
                <a:cs typeface="Arial" panose="020B0604020202020204" pitchFamily="34" charset="0"/>
              </a:rPr>
              <a:t>alter table &lt;TABLENAME&gt;</a:t>
            </a:r>
          </a:p>
          <a:p>
            <a:pPr fontAlgn="base">
              <a:spcBef>
                <a:spcPct val="0"/>
              </a:spcBef>
              <a:spcAft>
                <a:spcPct val="0"/>
              </a:spcAft>
              <a:defRPr/>
            </a:pPr>
            <a:r>
              <a:rPr lang="en-US" sz="3200" dirty="0">
                <a:solidFill>
                  <a:srgbClr val="2D2D8A"/>
                </a:solidFill>
                <a:cs typeface="Arial" panose="020B0604020202020204" pitchFamily="34" charset="0"/>
              </a:rPr>
              <a:t>Drop  constraint </a:t>
            </a:r>
          </a:p>
          <a:p>
            <a:pPr fontAlgn="base">
              <a:spcBef>
                <a:spcPct val="0"/>
              </a:spcBef>
              <a:spcAft>
                <a:spcPct val="0"/>
              </a:spcAft>
              <a:defRPr/>
            </a:pPr>
            <a:r>
              <a:rPr lang="en-US" sz="3200" dirty="0">
                <a:solidFill>
                  <a:srgbClr val="2D2D8A"/>
                </a:solidFill>
                <a:cs typeface="Arial" panose="020B0604020202020204" pitchFamily="34" charset="0"/>
              </a:rPr>
              <a:t> &lt;CONSTRAINT NAME&gt;</a:t>
            </a:r>
          </a:p>
        </p:txBody>
      </p:sp>
    </p:spTree>
  </p:cSld>
  <p:clrMapOvr>
    <a:masterClrMapping/>
  </p:clrMapOvr>
  <p:transition spd="slow">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CLR Execution Model</a:t>
            </a:r>
            <a:endParaRPr lang="en-US" dirty="0"/>
          </a:p>
        </p:txBody>
      </p:sp>
      <p:grpSp>
        <p:nvGrpSpPr>
          <p:cNvPr id="4" name="Group 4"/>
          <p:cNvGrpSpPr>
            <a:grpSpLocks/>
          </p:cNvGrpSpPr>
          <p:nvPr/>
        </p:nvGrpSpPr>
        <p:grpSpPr bwMode="auto">
          <a:xfrm>
            <a:off x="2438400" y="2057400"/>
            <a:ext cx="5867400" cy="3810000"/>
            <a:chOff x="1536" y="1440"/>
            <a:chExt cx="3696" cy="2160"/>
          </a:xfrm>
        </p:grpSpPr>
        <p:sp>
          <p:nvSpPr>
            <p:cNvPr id="5" name="Rectangle 5"/>
            <p:cNvSpPr>
              <a:spLocks noChangeArrowheads="1"/>
            </p:cNvSpPr>
            <p:nvPr/>
          </p:nvSpPr>
          <p:spPr bwMode="auto">
            <a:xfrm>
              <a:off x="1536" y="1440"/>
              <a:ext cx="3696" cy="2160"/>
            </a:xfrm>
            <a:prstGeom prst="rect">
              <a:avLst/>
            </a:prstGeom>
            <a:noFill/>
            <a:ln w="19050">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IN"/>
            </a:p>
          </p:txBody>
        </p:sp>
        <p:sp>
          <p:nvSpPr>
            <p:cNvPr id="6" name="Rectangle 6"/>
            <p:cNvSpPr>
              <a:spLocks noChangeArrowheads="1"/>
            </p:cNvSpPr>
            <p:nvPr/>
          </p:nvSpPr>
          <p:spPr bwMode="auto">
            <a:xfrm>
              <a:off x="1728" y="1566"/>
              <a:ext cx="3264" cy="768"/>
            </a:xfrm>
            <a:prstGeom prst="rect">
              <a:avLst/>
            </a:prstGeom>
            <a:noFill/>
            <a:ln w="9525">
              <a:solidFill>
                <a:srgbClr val="FF9933"/>
              </a:solidFill>
              <a:prstDash val="dash"/>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endParaRPr lang="en-IN"/>
            </a:p>
          </p:txBody>
        </p:sp>
        <p:sp>
          <p:nvSpPr>
            <p:cNvPr id="7" name="Rectangle 7"/>
            <p:cNvSpPr>
              <a:spLocks noChangeArrowheads="1"/>
            </p:cNvSpPr>
            <p:nvPr/>
          </p:nvSpPr>
          <p:spPr bwMode="auto">
            <a:xfrm>
              <a:off x="1728" y="2736"/>
              <a:ext cx="3264" cy="768"/>
            </a:xfrm>
            <a:prstGeom prst="rect">
              <a:avLst/>
            </a:prstGeom>
            <a:noFill/>
            <a:ln w="9525">
              <a:solidFill>
                <a:srgbClr val="FF9933"/>
              </a:solidFill>
              <a:prstDash val="dash"/>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 name="Rectangle 8"/>
            <p:cNvSpPr>
              <a:spLocks noChangeArrowheads="1"/>
            </p:cNvSpPr>
            <p:nvPr/>
          </p:nvSpPr>
          <p:spPr bwMode="auto">
            <a:xfrm>
              <a:off x="1995" y="1872"/>
              <a:ext cx="720" cy="411"/>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b="1">
                  <a:latin typeface="Palatino Linotype" pitchFamily="18" charset="0"/>
                </a:rPr>
                <a:t>Source </a:t>
              </a:r>
            </a:p>
            <a:p>
              <a:pPr algn="ctr" eaLnBrk="1" hangingPunct="1"/>
              <a:r>
                <a:rPr lang="en-US" b="1">
                  <a:latin typeface="Palatino Linotype" pitchFamily="18" charset="0"/>
                </a:rPr>
                <a:t>code</a:t>
              </a:r>
            </a:p>
          </p:txBody>
        </p:sp>
        <p:sp>
          <p:nvSpPr>
            <p:cNvPr id="9" name="Rectangle 9"/>
            <p:cNvSpPr>
              <a:spLocks noChangeArrowheads="1"/>
            </p:cNvSpPr>
            <p:nvPr/>
          </p:nvSpPr>
          <p:spPr bwMode="auto">
            <a:xfrm>
              <a:off x="2955" y="1872"/>
              <a:ext cx="720" cy="411"/>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b="1">
                  <a:latin typeface="Palatino Linotype" pitchFamily="18" charset="0"/>
                </a:rPr>
                <a:t>Language</a:t>
              </a:r>
            </a:p>
            <a:p>
              <a:pPr algn="ctr" eaLnBrk="1" hangingPunct="1"/>
              <a:r>
                <a:rPr lang="en-US" b="1">
                  <a:latin typeface="Palatino Linotype" pitchFamily="18" charset="0"/>
                </a:rPr>
                <a:t>Compiler</a:t>
              </a:r>
            </a:p>
          </p:txBody>
        </p:sp>
        <p:sp>
          <p:nvSpPr>
            <p:cNvPr id="10" name="Rectangle 10"/>
            <p:cNvSpPr>
              <a:spLocks noChangeArrowheads="1"/>
            </p:cNvSpPr>
            <p:nvPr/>
          </p:nvSpPr>
          <p:spPr bwMode="auto">
            <a:xfrm>
              <a:off x="3915" y="1875"/>
              <a:ext cx="720" cy="411"/>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b="1">
                  <a:latin typeface="Palatino Linotype" pitchFamily="18" charset="0"/>
                </a:rPr>
                <a:t>MSIL &amp;</a:t>
              </a:r>
            </a:p>
            <a:p>
              <a:pPr algn="ctr" eaLnBrk="1" hangingPunct="1"/>
              <a:r>
                <a:rPr lang="en-US" b="1">
                  <a:latin typeface="Palatino Linotype" pitchFamily="18" charset="0"/>
                </a:rPr>
                <a:t>Metadata</a:t>
              </a:r>
            </a:p>
          </p:txBody>
        </p:sp>
        <p:sp>
          <p:nvSpPr>
            <p:cNvPr id="11" name="Line 11"/>
            <p:cNvSpPr>
              <a:spLocks noChangeShapeType="1"/>
            </p:cNvSpPr>
            <p:nvPr/>
          </p:nvSpPr>
          <p:spPr bwMode="auto">
            <a:xfrm>
              <a:off x="2715" y="2064"/>
              <a:ext cx="230" cy="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2" name="Line 12"/>
            <p:cNvSpPr>
              <a:spLocks noChangeShapeType="1"/>
            </p:cNvSpPr>
            <p:nvPr/>
          </p:nvSpPr>
          <p:spPr bwMode="auto">
            <a:xfrm>
              <a:off x="3688" y="2064"/>
              <a:ext cx="230" cy="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3" name="Text Box 13"/>
            <p:cNvSpPr txBox="1">
              <a:spLocks noChangeArrowheads="1"/>
            </p:cNvSpPr>
            <p:nvPr/>
          </p:nvSpPr>
          <p:spPr bwMode="auto">
            <a:xfrm>
              <a:off x="2880" y="1584"/>
              <a:ext cx="948" cy="1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r>
                <a:rPr lang="en-US" sz="1600" b="1">
                  <a:latin typeface="Palatino Linotype" pitchFamily="18" charset="0"/>
                </a:rPr>
                <a:t>Compilation</a:t>
              </a:r>
            </a:p>
          </p:txBody>
        </p:sp>
        <p:sp>
          <p:nvSpPr>
            <p:cNvPr id="14" name="Rectangle 14"/>
            <p:cNvSpPr>
              <a:spLocks noChangeArrowheads="1"/>
            </p:cNvSpPr>
            <p:nvPr/>
          </p:nvSpPr>
          <p:spPr bwMode="auto">
            <a:xfrm>
              <a:off x="1968" y="2862"/>
              <a:ext cx="720" cy="411"/>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b="1">
                  <a:latin typeface="Palatino Linotype" pitchFamily="18" charset="0"/>
                </a:rPr>
                <a:t>Native </a:t>
              </a:r>
            </a:p>
            <a:p>
              <a:pPr algn="ctr" eaLnBrk="1" hangingPunct="1"/>
              <a:r>
                <a:rPr lang="en-US" b="1">
                  <a:latin typeface="Palatino Linotype" pitchFamily="18" charset="0"/>
                </a:rPr>
                <a:t>code</a:t>
              </a:r>
            </a:p>
          </p:txBody>
        </p:sp>
        <p:sp>
          <p:nvSpPr>
            <p:cNvPr id="15" name="Rectangle 15"/>
            <p:cNvSpPr>
              <a:spLocks noChangeArrowheads="1"/>
            </p:cNvSpPr>
            <p:nvPr/>
          </p:nvSpPr>
          <p:spPr bwMode="auto">
            <a:xfrm>
              <a:off x="2928" y="2862"/>
              <a:ext cx="720" cy="411"/>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b="1">
                  <a:latin typeface="Palatino Linotype" pitchFamily="18" charset="0"/>
                </a:rPr>
                <a:t>JIT</a:t>
              </a:r>
            </a:p>
            <a:p>
              <a:pPr algn="ctr" eaLnBrk="1" hangingPunct="1"/>
              <a:r>
                <a:rPr lang="en-US" b="1">
                  <a:latin typeface="Palatino Linotype" pitchFamily="18" charset="0"/>
                </a:rPr>
                <a:t>Compiler</a:t>
              </a:r>
            </a:p>
          </p:txBody>
        </p:sp>
        <p:sp>
          <p:nvSpPr>
            <p:cNvPr id="16" name="Line 16"/>
            <p:cNvSpPr>
              <a:spLocks noChangeShapeType="1"/>
            </p:cNvSpPr>
            <p:nvPr/>
          </p:nvSpPr>
          <p:spPr bwMode="auto">
            <a:xfrm flipH="1">
              <a:off x="2678" y="3082"/>
              <a:ext cx="250" cy="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7" name="Arc 17"/>
            <p:cNvSpPr>
              <a:spLocks/>
            </p:cNvSpPr>
            <p:nvPr/>
          </p:nvSpPr>
          <p:spPr bwMode="auto">
            <a:xfrm>
              <a:off x="3648" y="2304"/>
              <a:ext cx="960" cy="672"/>
            </a:xfrm>
            <a:custGeom>
              <a:avLst/>
              <a:gdLst>
                <a:gd name="G0" fmla="+- 0 0 0"/>
                <a:gd name="G1" fmla="+- 11087 0 0"/>
                <a:gd name="G2" fmla="+- 21600 0 0"/>
                <a:gd name="T0" fmla="*/ 18538 w 21600"/>
                <a:gd name="T1" fmla="*/ 0 h 32687"/>
                <a:gd name="T2" fmla="*/ 19 w 21600"/>
                <a:gd name="T3" fmla="*/ 32687 h 32687"/>
                <a:gd name="T4" fmla="*/ 0 w 21600"/>
                <a:gd name="T5" fmla="*/ 11087 h 32687"/>
              </a:gdLst>
              <a:ahLst/>
              <a:cxnLst>
                <a:cxn ang="0">
                  <a:pos x="T0" y="T1"/>
                </a:cxn>
                <a:cxn ang="0">
                  <a:pos x="T2" y="T3"/>
                </a:cxn>
                <a:cxn ang="0">
                  <a:pos x="T4" y="T5"/>
                </a:cxn>
              </a:cxnLst>
              <a:rect l="0" t="0" r="r" b="b"/>
              <a:pathLst>
                <a:path w="21600" h="32687" fill="none" extrusionOk="0">
                  <a:moveTo>
                    <a:pt x="18537" y="0"/>
                  </a:moveTo>
                  <a:cubicBezTo>
                    <a:pt x="20541" y="3351"/>
                    <a:pt x="21600" y="7182"/>
                    <a:pt x="21600" y="11087"/>
                  </a:cubicBezTo>
                  <a:cubicBezTo>
                    <a:pt x="21600" y="23008"/>
                    <a:pt x="11940" y="32676"/>
                    <a:pt x="18" y="32686"/>
                  </a:cubicBezTo>
                </a:path>
                <a:path w="21600" h="32687" stroke="0" extrusionOk="0">
                  <a:moveTo>
                    <a:pt x="18537" y="0"/>
                  </a:moveTo>
                  <a:cubicBezTo>
                    <a:pt x="20541" y="3351"/>
                    <a:pt x="21600" y="7182"/>
                    <a:pt x="21600" y="11087"/>
                  </a:cubicBezTo>
                  <a:cubicBezTo>
                    <a:pt x="21600" y="23008"/>
                    <a:pt x="11940" y="32676"/>
                    <a:pt x="18" y="32686"/>
                  </a:cubicBezTo>
                  <a:lnTo>
                    <a:pt x="0" y="11087"/>
                  </a:lnTo>
                  <a:close/>
                </a:path>
              </a:pathLst>
            </a:custGeom>
            <a:noFill/>
            <a:ln w="28575">
              <a:solidFill>
                <a:schemeClr val="tx1"/>
              </a:solidFill>
              <a:round/>
              <a:headEnd/>
              <a:tailEnd type="arrow"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8" name="Text Box 18"/>
            <p:cNvSpPr txBox="1">
              <a:spLocks noChangeArrowheads="1"/>
            </p:cNvSpPr>
            <p:nvPr/>
          </p:nvSpPr>
          <p:spPr bwMode="auto">
            <a:xfrm>
              <a:off x="3749" y="3129"/>
              <a:ext cx="763" cy="2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1" hangingPunct="1"/>
              <a:r>
                <a:rPr lang="en-US" b="1">
                  <a:latin typeface="Palatino Linotype" pitchFamily="18" charset="0"/>
                </a:rPr>
                <a:t>Execution</a:t>
              </a:r>
            </a:p>
          </p:txBody>
        </p:sp>
        <p:sp>
          <p:nvSpPr>
            <p:cNvPr id="19" name="Text Box 19"/>
            <p:cNvSpPr txBox="1">
              <a:spLocks noChangeArrowheads="1"/>
            </p:cNvSpPr>
            <p:nvPr/>
          </p:nvSpPr>
          <p:spPr bwMode="auto">
            <a:xfrm>
              <a:off x="2976" y="2371"/>
              <a:ext cx="2021" cy="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1" hangingPunct="1"/>
              <a:r>
                <a:rPr lang="en-US" sz="1400" b="1" dirty="0">
                  <a:latin typeface="Palatino Linotype" pitchFamily="18" charset="0"/>
                </a:rPr>
                <a:t>Before installation or the first time each method is called</a:t>
              </a:r>
              <a:r>
                <a:rPr lang="en-US" dirty="0"/>
                <a:t> </a:t>
              </a:r>
            </a:p>
          </p:txBody>
        </p:sp>
      </p:grpSp>
    </p:spTree>
    <p:extLst>
      <p:ext uri="{BB962C8B-B14F-4D97-AF65-F5344CB8AC3E}">
        <p14:creationId xmlns:p14="http://schemas.microsoft.com/office/powerpoint/2010/main" xmlns="" val="3015742294"/>
      </p:ext>
    </p:extLst>
  </p:cSld>
  <p:clrMapOvr>
    <a:masterClrMapping/>
  </p:clrMapOvr>
  <p:transition spd="slow">
    <p:wipe dir="d"/>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755576" y="0"/>
            <a:ext cx="8388424" cy="914400"/>
          </a:xfrm>
          <a:solidFill>
            <a:schemeClr val="bg1"/>
          </a:solidFill>
        </p:spPr>
        <p:txBody>
          <a:bodyPr lIns="92075" tIns="46038" rIns="92075" bIns="46038" anchor="t"/>
          <a:lstStyle/>
          <a:p>
            <a:pPr eaLnBrk="1" hangingPunct="1"/>
            <a:r>
              <a:rPr lang="en-US" altLang="en-US" dirty="0" smtClean="0"/>
              <a:t>Dropping a Table</a:t>
            </a:r>
          </a:p>
        </p:txBody>
      </p:sp>
      <p:sp>
        <p:nvSpPr>
          <p:cNvPr id="77827" name="Rectangle 3"/>
          <p:cNvSpPr>
            <a:spLocks noGrp="1" noChangeArrowheads="1"/>
          </p:cNvSpPr>
          <p:nvPr>
            <p:ph idx="1"/>
          </p:nvPr>
        </p:nvSpPr>
        <p:spPr>
          <a:xfrm>
            <a:off x="457200" y="1189038"/>
            <a:ext cx="8229600" cy="3306762"/>
          </a:xfrm>
        </p:spPr>
        <p:txBody>
          <a:bodyPr lIns="92075" tIns="46038" rIns="92075" bIns="46038">
            <a:spAutoFit/>
          </a:bodyPr>
          <a:lstStyle/>
          <a:p>
            <a:pPr marL="404813" indent="-404813" defTabSz="346075" eaLnBrk="1" hangingPunct="1">
              <a:tabLst>
                <a:tab pos="571500" algn="l"/>
              </a:tabLst>
            </a:pPr>
            <a:r>
              <a:rPr lang="en-US" altLang="en-US" smtClean="0"/>
              <a:t>All data and structure in the table is deleted.</a:t>
            </a:r>
          </a:p>
          <a:p>
            <a:pPr marL="404813" indent="-404813" defTabSz="346075" eaLnBrk="1" hangingPunct="1">
              <a:tabLst>
                <a:tab pos="571500" algn="l"/>
              </a:tabLst>
            </a:pPr>
            <a:r>
              <a:rPr lang="en-US" altLang="en-US" smtClean="0"/>
              <a:t>Any pending transactions are committed.</a:t>
            </a:r>
          </a:p>
          <a:p>
            <a:pPr marL="404813" indent="-404813" defTabSz="346075" eaLnBrk="1" hangingPunct="1">
              <a:tabLst>
                <a:tab pos="571500" algn="l"/>
              </a:tabLst>
            </a:pPr>
            <a:r>
              <a:rPr lang="en-US" altLang="en-US" smtClean="0"/>
              <a:t>All indexes are dropped.</a:t>
            </a:r>
          </a:p>
          <a:p>
            <a:pPr marL="404813" indent="-404813" defTabSz="346075" eaLnBrk="1" hangingPunct="1">
              <a:tabLst>
                <a:tab pos="571500" algn="l"/>
              </a:tabLst>
            </a:pPr>
            <a:r>
              <a:rPr lang="en-US" altLang="en-US" smtClean="0"/>
              <a:t>You </a:t>
            </a:r>
            <a:r>
              <a:rPr lang="en-US" altLang="en-US" i="1" smtClean="0"/>
              <a:t>cannot</a:t>
            </a:r>
            <a:r>
              <a:rPr lang="en-US" altLang="en-US" smtClean="0"/>
              <a:t> roll back the </a:t>
            </a:r>
            <a:r>
              <a:rPr lang="en-US" altLang="en-US" smtClean="0">
                <a:latin typeface="Courier New" panose="02070309020205020404" pitchFamily="49" charset="0"/>
              </a:rPr>
              <a:t>DROP TABLE</a:t>
            </a:r>
            <a:r>
              <a:rPr lang="en-US" altLang="en-US" smtClean="0"/>
              <a:t> statement.</a:t>
            </a:r>
          </a:p>
        </p:txBody>
      </p:sp>
      <p:sp>
        <p:nvSpPr>
          <p:cNvPr id="130052" name="Rectangle 4"/>
          <p:cNvSpPr>
            <a:spLocks noChangeArrowheads="1"/>
          </p:cNvSpPr>
          <p:nvPr/>
        </p:nvSpPr>
        <p:spPr bwMode="blackWhite">
          <a:xfrm>
            <a:off x="895350" y="4822825"/>
            <a:ext cx="7529513" cy="758825"/>
          </a:xfrm>
          <a:prstGeom prst="rect">
            <a:avLst/>
          </a:prstGeom>
          <a:solidFill>
            <a:srgbClr val="FFFFCC"/>
          </a:solidFill>
          <a:ln w="25400">
            <a:solidFill>
              <a:srgbClr val="000000"/>
            </a:solidFill>
            <a:miter lim="800000"/>
            <a:headEnd/>
            <a:tailEnd/>
          </a:ln>
          <a:effectLst>
            <a:outerShdw dist="89803" dir="2700000" algn="ctr" rotWithShape="0">
              <a:srgbClr val="000000"/>
            </a:outerShdw>
          </a:effectLst>
        </p:spPr>
        <p:txBody>
          <a:bodyPr wrap="none" lIns="92075" tIns="46038" rIns="92075" bIns="46038" anchor="ctr"/>
          <a:lstStyle/>
          <a:p>
            <a:pPr eaLnBrk="0" fontAlgn="base" hangingPunct="0">
              <a:lnSpc>
                <a:spcPct val="150000"/>
              </a:lnSpc>
              <a:spcBef>
                <a:spcPct val="0"/>
              </a:spcBef>
              <a:spcAft>
                <a:spcPct val="0"/>
              </a:spcAft>
              <a:tabLst>
                <a:tab pos="1200150" algn="l"/>
              </a:tabLst>
              <a:defRPr/>
            </a:pPr>
            <a:endParaRPr lang="en-US" b="1">
              <a:solidFill>
                <a:srgbClr val="000000"/>
              </a:solidFill>
              <a:latin typeface="Courier New" pitchFamily="49" charset="0"/>
              <a:cs typeface="Arial" panose="020B0604020202020204" pitchFamily="34" charset="0"/>
            </a:endParaRPr>
          </a:p>
          <a:p>
            <a:pPr eaLnBrk="0" fontAlgn="base" hangingPunct="0">
              <a:lnSpc>
                <a:spcPct val="150000"/>
              </a:lnSpc>
              <a:spcBef>
                <a:spcPct val="0"/>
              </a:spcBef>
              <a:spcAft>
                <a:spcPct val="0"/>
              </a:spcAft>
              <a:tabLst>
                <a:tab pos="1200150" algn="l"/>
              </a:tabLst>
              <a:defRPr/>
            </a:pPr>
            <a:endParaRPr lang="en-US" b="1">
              <a:solidFill>
                <a:srgbClr val="000000"/>
              </a:solidFill>
              <a:latin typeface="Courier New" pitchFamily="49" charset="0"/>
              <a:cs typeface="Arial" panose="020B0604020202020204" pitchFamily="34" charset="0"/>
            </a:endParaRPr>
          </a:p>
          <a:p>
            <a:pPr eaLnBrk="0" fontAlgn="base" hangingPunct="0">
              <a:lnSpc>
                <a:spcPct val="150000"/>
              </a:lnSpc>
              <a:spcBef>
                <a:spcPct val="0"/>
              </a:spcBef>
              <a:spcAft>
                <a:spcPct val="0"/>
              </a:spcAft>
              <a:tabLst>
                <a:tab pos="1200150" algn="l"/>
              </a:tabLst>
              <a:defRPr/>
            </a:pPr>
            <a:endParaRPr lang="en-US" b="1">
              <a:solidFill>
                <a:srgbClr val="000000"/>
              </a:solidFill>
              <a:latin typeface="Courier New" pitchFamily="49" charset="0"/>
              <a:cs typeface="Arial" panose="020B0604020202020204" pitchFamily="34" charset="0"/>
            </a:endParaRPr>
          </a:p>
        </p:txBody>
      </p:sp>
      <p:sp>
        <p:nvSpPr>
          <p:cNvPr id="130053" name="Rectangle 5"/>
          <p:cNvSpPr>
            <a:spLocks noChangeArrowheads="1"/>
          </p:cNvSpPr>
          <p:nvPr/>
        </p:nvSpPr>
        <p:spPr bwMode="blackWhite">
          <a:xfrm>
            <a:off x="1039813" y="4719638"/>
            <a:ext cx="6446837" cy="995362"/>
          </a:xfrm>
          <a:prstGeom prst="rect">
            <a:avLst/>
          </a:prstGeom>
          <a:noFill/>
          <a:ln w="9525">
            <a:noFill/>
            <a:miter lim="800000"/>
            <a:headEnd/>
            <a:tailEnd/>
          </a:ln>
          <a:effectLst/>
        </p:spPr>
        <p:txBody>
          <a:bodyPr wrap="none" lIns="92075" tIns="46038" rIns="92075" bIns="46038" anchor="ctr"/>
          <a:lstStyle/>
          <a:p>
            <a:pPr eaLnBrk="0" fontAlgn="base" hangingPunct="0">
              <a:spcBef>
                <a:spcPct val="0"/>
              </a:spcBef>
              <a:spcAft>
                <a:spcPct val="0"/>
              </a:spcAft>
              <a:tabLst>
                <a:tab pos="1200150" algn="l"/>
              </a:tabLst>
              <a:defRPr/>
            </a:pPr>
            <a:r>
              <a:rPr lang="en-US" b="1">
                <a:solidFill>
                  <a:srgbClr val="000000"/>
                </a:solidFill>
                <a:latin typeface="Courier New" pitchFamily="49" charset="0"/>
                <a:cs typeface="Arial" panose="020B0604020202020204" pitchFamily="34" charset="0"/>
              </a:rPr>
              <a:t>DROP TABLE dept80;</a:t>
            </a:r>
          </a:p>
          <a:p>
            <a:pPr eaLnBrk="0" fontAlgn="base" hangingPunct="0">
              <a:spcBef>
                <a:spcPct val="0"/>
              </a:spcBef>
              <a:spcAft>
                <a:spcPct val="0"/>
              </a:spcAft>
              <a:tabLst>
                <a:tab pos="1200150" algn="l"/>
              </a:tabLst>
              <a:defRPr/>
            </a:pPr>
            <a:r>
              <a:rPr lang="en-US" b="1">
                <a:solidFill>
                  <a:srgbClr val="FF3300"/>
                </a:solidFill>
                <a:effectLst>
                  <a:outerShdw blurRad="38100" dist="38100" dir="2700000" algn="tl">
                    <a:srgbClr val="C0C0C0"/>
                  </a:outerShdw>
                </a:effectLst>
                <a:latin typeface="Courier New" pitchFamily="49" charset="0"/>
                <a:cs typeface="Arial" panose="020B0604020202020204" pitchFamily="34" charset="0"/>
              </a:rPr>
              <a:t>Table dropped.</a:t>
            </a:r>
          </a:p>
        </p:txBody>
      </p:sp>
    </p:spTree>
  </p:cSld>
  <p:clrMapOvr>
    <a:masterClrMapping/>
  </p:clrMapOvr>
  <p:transition spd="slow">
    <p:cut/>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683568" y="0"/>
            <a:ext cx="8460432" cy="792163"/>
          </a:xfrm>
          <a:solidFill>
            <a:schemeClr val="bg1"/>
          </a:solidFill>
        </p:spPr>
        <p:txBody>
          <a:bodyPr lIns="92075" tIns="46038" rIns="92075" bIns="46038" anchor="t"/>
          <a:lstStyle/>
          <a:p>
            <a:pPr eaLnBrk="1" hangingPunct="1"/>
            <a:r>
              <a:rPr lang="en-US" altLang="en-US" dirty="0" smtClean="0"/>
              <a:t>Truncating a Table</a:t>
            </a:r>
          </a:p>
        </p:txBody>
      </p:sp>
      <p:sp>
        <p:nvSpPr>
          <p:cNvPr id="78851" name="Rectangle 3"/>
          <p:cNvSpPr>
            <a:spLocks noGrp="1" noChangeArrowheads="1"/>
          </p:cNvSpPr>
          <p:nvPr>
            <p:ph idx="1"/>
          </p:nvPr>
        </p:nvSpPr>
        <p:spPr>
          <a:xfrm>
            <a:off x="858838" y="1123950"/>
            <a:ext cx="7385050" cy="5200650"/>
          </a:xfrm>
        </p:spPr>
        <p:txBody>
          <a:bodyPr lIns="92075" tIns="46038" rIns="92075" bIns="46038">
            <a:spAutoFit/>
          </a:bodyPr>
          <a:lstStyle/>
          <a:p>
            <a:pPr marL="404813" indent="-404813" defTabSz="346075" eaLnBrk="1" hangingPunct="1">
              <a:tabLst>
                <a:tab pos="571500" algn="l"/>
              </a:tabLst>
            </a:pPr>
            <a:r>
              <a:rPr lang="en-US" altLang="en-US" smtClean="0"/>
              <a:t>The </a:t>
            </a:r>
            <a:r>
              <a:rPr lang="en-US" altLang="en-US" smtClean="0">
                <a:latin typeface="Courier New" panose="02070309020205020404" pitchFamily="49" charset="0"/>
              </a:rPr>
              <a:t>TRUNCATE TABLE</a:t>
            </a:r>
            <a:r>
              <a:rPr lang="en-US" altLang="en-US" smtClean="0"/>
              <a:t> statement:</a:t>
            </a:r>
          </a:p>
          <a:p>
            <a:pPr marL="919163" lvl="1" indent="-400050" defTabSz="346075" eaLnBrk="1" hangingPunct="1">
              <a:tabLst>
                <a:tab pos="571500" algn="l"/>
              </a:tabLst>
            </a:pPr>
            <a:r>
              <a:rPr lang="en-US" altLang="en-US" smtClean="0"/>
              <a:t>Removes all rows from a table</a:t>
            </a:r>
          </a:p>
          <a:p>
            <a:pPr marL="919163" lvl="1" indent="-400050" defTabSz="346075" eaLnBrk="1" hangingPunct="1">
              <a:tabLst>
                <a:tab pos="571500" algn="l"/>
              </a:tabLst>
            </a:pPr>
            <a:r>
              <a:rPr lang="en-US" altLang="en-US" smtClean="0"/>
              <a:t>Releases the storage space used by that table</a:t>
            </a:r>
          </a:p>
          <a:p>
            <a:pPr marL="919163" lvl="1" indent="-400050" defTabSz="346075" eaLnBrk="1" hangingPunct="1">
              <a:buFontTx/>
              <a:buNone/>
              <a:tabLst>
                <a:tab pos="571500" algn="l"/>
              </a:tabLst>
            </a:pPr>
            <a:endParaRPr lang="en-US" altLang="en-US" smtClean="0"/>
          </a:p>
          <a:p>
            <a:pPr marL="919163" lvl="1" indent="-400050" defTabSz="346075" eaLnBrk="1" hangingPunct="1">
              <a:buFontTx/>
              <a:buNone/>
              <a:tabLst>
                <a:tab pos="571500" algn="l"/>
              </a:tabLst>
            </a:pPr>
            <a:endParaRPr lang="en-US" altLang="en-US" smtClean="0"/>
          </a:p>
          <a:p>
            <a:pPr marL="404813" indent="-404813" defTabSz="346075" eaLnBrk="1" hangingPunct="1">
              <a:tabLst>
                <a:tab pos="571500" algn="l"/>
              </a:tabLst>
            </a:pPr>
            <a:r>
              <a:rPr lang="en-US" altLang="en-US" smtClean="0"/>
              <a:t>You cannot roll back row removal when using </a:t>
            </a:r>
            <a:r>
              <a:rPr lang="en-US" altLang="en-US" smtClean="0">
                <a:latin typeface="Courier New" panose="02070309020205020404" pitchFamily="49" charset="0"/>
              </a:rPr>
              <a:t>TRUNCATE</a:t>
            </a:r>
            <a:r>
              <a:rPr lang="en-US" altLang="en-US" smtClean="0"/>
              <a:t>.</a:t>
            </a:r>
          </a:p>
          <a:p>
            <a:pPr marL="404813" indent="-404813" defTabSz="346075" eaLnBrk="1" hangingPunct="1">
              <a:tabLst>
                <a:tab pos="571500" algn="l"/>
              </a:tabLst>
            </a:pPr>
            <a:r>
              <a:rPr lang="en-US" altLang="en-US" smtClean="0"/>
              <a:t>Alternatively, you can remove rows by using the </a:t>
            </a:r>
            <a:r>
              <a:rPr lang="en-US" altLang="en-US" smtClean="0">
                <a:latin typeface="Courier New" panose="02070309020205020404" pitchFamily="49" charset="0"/>
              </a:rPr>
              <a:t>DELETE</a:t>
            </a:r>
            <a:r>
              <a:rPr lang="en-US" altLang="en-US" smtClean="0"/>
              <a:t> statement.</a:t>
            </a:r>
          </a:p>
        </p:txBody>
      </p:sp>
      <p:sp>
        <p:nvSpPr>
          <p:cNvPr id="134148" name="Rectangle 4"/>
          <p:cNvSpPr>
            <a:spLocks noChangeArrowheads="1"/>
          </p:cNvSpPr>
          <p:nvPr/>
        </p:nvSpPr>
        <p:spPr bwMode="blackWhite">
          <a:xfrm>
            <a:off x="858838" y="3424238"/>
            <a:ext cx="7142162" cy="766762"/>
          </a:xfrm>
          <a:prstGeom prst="rect">
            <a:avLst/>
          </a:prstGeom>
          <a:solidFill>
            <a:srgbClr val="FFFFCC"/>
          </a:solidFill>
          <a:ln w="25400">
            <a:solidFill>
              <a:srgbClr val="000000"/>
            </a:solidFill>
            <a:miter lim="800000"/>
            <a:headEnd/>
            <a:tailEnd/>
          </a:ln>
          <a:effectLst>
            <a:outerShdw dist="89803" dir="2700000" algn="ctr" rotWithShape="0">
              <a:srgbClr val="000000"/>
            </a:outerShdw>
          </a:effectLst>
        </p:spPr>
        <p:txBody>
          <a:bodyPr wrap="none" lIns="92075" tIns="46038" rIns="92075" bIns="46038" anchor="ctr"/>
          <a:lstStyle/>
          <a:p>
            <a:pPr eaLnBrk="0" fontAlgn="base" hangingPunct="0">
              <a:lnSpc>
                <a:spcPct val="150000"/>
              </a:lnSpc>
              <a:spcBef>
                <a:spcPct val="0"/>
              </a:spcBef>
              <a:spcAft>
                <a:spcPct val="0"/>
              </a:spcAft>
              <a:tabLst>
                <a:tab pos="1200150" algn="l"/>
              </a:tabLst>
              <a:defRPr/>
            </a:pPr>
            <a:endParaRPr lang="en-US" b="1">
              <a:solidFill>
                <a:srgbClr val="000000"/>
              </a:solidFill>
              <a:latin typeface="Courier New" pitchFamily="49" charset="0"/>
              <a:cs typeface="Arial" panose="020B0604020202020204" pitchFamily="34" charset="0"/>
            </a:endParaRPr>
          </a:p>
          <a:p>
            <a:pPr eaLnBrk="0" fontAlgn="base" hangingPunct="0">
              <a:lnSpc>
                <a:spcPct val="150000"/>
              </a:lnSpc>
              <a:spcBef>
                <a:spcPct val="0"/>
              </a:spcBef>
              <a:spcAft>
                <a:spcPct val="0"/>
              </a:spcAft>
              <a:tabLst>
                <a:tab pos="1200150" algn="l"/>
              </a:tabLst>
              <a:defRPr/>
            </a:pPr>
            <a:endParaRPr lang="en-US" b="1">
              <a:solidFill>
                <a:srgbClr val="000000"/>
              </a:solidFill>
              <a:latin typeface="Courier New" pitchFamily="49" charset="0"/>
              <a:cs typeface="Arial" panose="020B0604020202020204" pitchFamily="34" charset="0"/>
            </a:endParaRPr>
          </a:p>
          <a:p>
            <a:pPr eaLnBrk="0" fontAlgn="base" hangingPunct="0">
              <a:lnSpc>
                <a:spcPct val="150000"/>
              </a:lnSpc>
              <a:spcBef>
                <a:spcPct val="0"/>
              </a:spcBef>
              <a:spcAft>
                <a:spcPct val="0"/>
              </a:spcAft>
              <a:tabLst>
                <a:tab pos="1200150" algn="l"/>
              </a:tabLst>
              <a:defRPr/>
            </a:pPr>
            <a:endParaRPr lang="en-US" b="1">
              <a:solidFill>
                <a:srgbClr val="000000"/>
              </a:solidFill>
              <a:latin typeface="Courier New" pitchFamily="49" charset="0"/>
              <a:cs typeface="Arial" panose="020B0604020202020204" pitchFamily="34" charset="0"/>
            </a:endParaRPr>
          </a:p>
        </p:txBody>
      </p:sp>
      <p:sp>
        <p:nvSpPr>
          <p:cNvPr id="134149" name="Rectangle 5"/>
          <p:cNvSpPr>
            <a:spLocks noChangeArrowheads="1"/>
          </p:cNvSpPr>
          <p:nvPr/>
        </p:nvSpPr>
        <p:spPr bwMode="blackWhite">
          <a:xfrm>
            <a:off x="1039813" y="3405188"/>
            <a:ext cx="5957887" cy="938212"/>
          </a:xfrm>
          <a:prstGeom prst="rect">
            <a:avLst/>
          </a:prstGeom>
          <a:noFill/>
          <a:ln w="9525">
            <a:noFill/>
            <a:miter lim="800000"/>
            <a:headEnd/>
            <a:tailEnd/>
          </a:ln>
          <a:effectLst/>
        </p:spPr>
        <p:txBody>
          <a:bodyPr wrap="none" lIns="92075" tIns="46038" rIns="92075" bIns="46038" anchor="ctr"/>
          <a:lstStyle/>
          <a:p>
            <a:pPr eaLnBrk="0" fontAlgn="base" hangingPunct="0">
              <a:spcBef>
                <a:spcPct val="0"/>
              </a:spcBef>
              <a:spcAft>
                <a:spcPct val="0"/>
              </a:spcAft>
              <a:tabLst>
                <a:tab pos="1200150" algn="l"/>
              </a:tabLst>
              <a:defRPr/>
            </a:pPr>
            <a:r>
              <a:rPr lang="en-US" b="1" dirty="0">
                <a:solidFill>
                  <a:srgbClr val="000000"/>
                </a:solidFill>
                <a:latin typeface="Courier New" pitchFamily="49" charset="0"/>
                <a:cs typeface="Arial" panose="020B0604020202020204" pitchFamily="34" charset="0"/>
              </a:rPr>
              <a:t>TRUNCATE TABLE </a:t>
            </a:r>
            <a:r>
              <a:rPr lang="en-US" b="1" dirty="0" err="1">
                <a:solidFill>
                  <a:srgbClr val="000000"/>
                </a:solidFill>
                <a:latin typeface="Courier New" pitchFamily="49" charset="0"/>
                <a:cs typeface="Arial" panose="020B0604020202020204" pitchFamily="34" charset="0"/>
              </a:rPr>
              <a:t>detail_dept</a:t>
            </a:r>
            <a:r>
              <a:rPr lang="en-US" b="1" dirty="0">
                <a:solidFill>
                  <a:srgbClr val="000000"/>
                </a:solidFill>
                <a:latin typeface="Courier New" pitchFamily="49" charset="0"/>
                <a:cs typeface="Arial" panose="020B0604020202020204" pitchFamily="34" charset="0"/>
              </a:rPr>
              <a:t>;</a:t>
            </a:r>
            <a:endParaRPr lang="en-US" b="1" dirty="0">
              <a:solidFill>
                <a:srgbClr val="000000"/>
              </a:solidFill>
              <a:effectLst>
                <a:outerShdw blurRad="38100" dist="38100" dir="2700000" algn="tl">
                  <a:srgbClr val="C0C0C0"/>
                </a:outerShdw>
              </a:effectLst>
              <a:latin typeface="Courier New" pitchFamily="49" charset="0"/>
              <a:cs typeface="Arial" panose="020B0604020202020204" pitchFamily="34" charset="0"/>
            </a:endParaRPr>
          </a:p>
          <a:p>
            <a:pPr eaLnBrk="0" fontAlgn="base" hangingPunct="0">
              <a:spcBef>
                <a:spcPct val="0"/>
              </a:spcBef>
              <a:spcAft>
                <a:spcPct val="0"/>
              </a:spcAft>
              <a:tabLst>
                <a:tab pos="1200150" algn="l"/>
              </a:tabLst>
              <a:defRPr/>
            </a:pPr>
            <a:r>
              <a:rPr lang="en-US" b="1" dirty="0">
                <a:solidFill>
                  <a:srgbClr val="FF3300"/>
                </a:solidFill>
                <a:effectLst>
                  <a:outerShdw blurRad="38100" dist="38100" dir="2700000" algn="tl">
                    <a:srgbClr val="C0C0C0"/>
                  </a:outerShdw>
                </a:effectLst>
                <a:latin typeface="Courier New" pitchFamily="49" charset="0"/>
                <a:cs typeface="Arial" panose="020B0604020202020204" pitchFamily="34" charset="0"/>
              </a:rPr>
              <a:t>Table truncated.</a:t>
            </a:r>
          </a:p>
        </p:txBody>
      </p:sp>
    </p:spTree>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6258" name="Group 66"/>
          <p:cNvGraphicFramePr>
            <a:graphicFrameLocks noGrp="1"/>
          </p:cNvGraphicFramePr>
          <p:nvPr>
            <p:ph/>
          </p:nvPr>
        </p:nvGraphicFramePr>
        <p:xfrm>
          <a:off x="609600" y="1441450"/>
          <a:ext cx="8229600" cy="4425950"/>
        </p:xfrm>
        <a:graphic>
          <a:graphicData uri="http://schemas.openxmlformats.org/drawingml/2006/table">
            <a:tbl>
              <a:tblPr/>
              <a:tblGrid>
                <a:gridCol w="2668588"/>
                <a:gridCol w="5561012"/>
              </a:tblGrid>
              <a:tr h="838200">
                <a:tc>
                  <a:txBody>
                    <a:bodyPr/>
                    <a:lstStyle/>
                    <a:p>
                      <a:pPr marL="0" marR="0" lvl="0" indent="0" algn="ctr" defTabSz="914400" rtl="0" eaLnBrk="0" fontAlgn="base" latinLnBrk="0" hangingPunct="0">
                        <a:lnSpc>
                          <a:spcPct val="110000"/>
                        </a:lnSpc>
                        <a:spcBef>
                          <a:spcPct val="60000"/>
                        </a:spcBef>
                        <a:spcAft>
                          <a:spcPct val="0"/>
                        </a:spcAft>
                        <a:buClrTx/>
                        <a:buSzTx/>
                        <a:buFontTx/>
                        <a:buNone/>
                        <a:tabLst/>
                      </a:pPr>
                      <a:r>
                        <a:rPr kumimoji="0" lang="en-US" sz="2800" b="0" i="0" u="none" strike="noStrike" cap="none" normalizeH="0" baseline="0" dirty="0" smtClean="0">
                          <a:ln>
                            <a:noFill/>
                          </a:ln>
                          <a:solidFill>
                            <a:srgbClr val="000000"/>
                          </a:solidFill>
                          <a:effectLst/>
                          <a:latin typeface="Arial" pitchFamily="34" charset="0"/>
                        </a:rPr>
                        <a:t>STATEMENT</a:t>
                      </a:r>
                      <a:endParaRPr kumimoji="0" lang="en-US" sz="2800" b="0" i="0" u="none" strike="noStrike" cap="none" normalizeH="0" baseline="0" dirty="0" smtClean="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ctr" defTabSz="914400" rtl="0" eaLnBrk="0" fontAlgn="base" latinLnBrk="0" hangingPunct="0">
                        <a:lnSpc>
                          <a:spcPct val="110000"/>
                        </a:lnSpc>
                        <a:spcBef>
                          <a:spcPct val="60000"/>
                        </a:spcBef>
                        <a:spcAft>
                          <a:spcPct val="0"/>
                        </a:spcAft>
                        <a:buClrTx/>
                        <a:buSzTx/>
                        <a:buFontTx/>
                        <a:buNone/>
                        <a:tabLst/>
                      </a:pPr>
                      <a:r>
                        <a:rPr kumimoji="0" lang="en-US" sz="2800" b="0" i="0" u="none" strike="noStrike" cap="none" normalizeH="0" baseline="0" dirty="0" smtClean="0">
                          <a:ln>
                            <a:noFill/>
                          </a:ln>
                          <a:solidFill>
                            <a:srgbClr val="000000"/>
                          </a:solidFill>
                          <a:effectLst/>
                          <a:latin typeface="Arial" pitchFamily="34" charset="0"/>
                        </a:rPr>
                        <a:t>DESCRIPTION</a:t>
                      </a:r>
                      <a:endParaRPr kumimoji="0" lang="en-US" sz="2800" b="0" i="0" u="none" strike="noStrike" cap="none" normalizeH="0" baseline="0" dirty="0" smtClean="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r>
              <a:tr h="692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pitchFamily="34" charset="0"/>
                        </a:rPr>
                        <a:t>CREATE TABLE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pitchFamily="34" charset="0"/>
                        </a:rPr>
                        <a:t>Creates a table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r>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pitchFamily="34" charset="0"/>
                        </a:rPr>
                        <a:t>ALTER TABLE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pitchFamily="34" charset="0"/>
                        </a:rPr>
                        <a:t>Modifies table structures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r>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pitchFamily="34" charset="0"/>
                        </a:rPr>
                        <a:t>DROP TABLE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pitchFamily="34" charset="0"/>
                        </a:rPr>
                        <a:t>Removes the rows  &amp; table structure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r>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pitchFamily="34" charset="0"/>
                        </a:rPr>
                        <a:t>RENAME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pitchFamily="34" charset="0"/>
                        </a:rPr>
                        <a:t>Changes the name of object (table, view etc)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r>
              <a:tr h="762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pitchFamily="34" charset="0"/>
                        </a:rPr>
                        <a:t>TRUNCATE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pitchFamily="34" charset="0"/>
                        </a:rPr>
                        <a:t>Removes all rows from table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99"/>
                    </a:solidFill>
                  </a:tcPr>
                </a:tc>
              </a:tr>
            </a:tbl>
          </a:graphicData>
        </a:graphic>
      </p:graphicFrame>
      <p:sp>
        <p:nvSpPr>
          <p:cNvPr id="3" name="Rectangle 2"/>
          <p:cNvSpPr txBox="1">
            <a:spLocks noChangeArrowheads="1"/>
          </p:cNvSpPr>
          <p:nvPr/>
        </p:nvSpPr>
        <p:spPr bwMode="auto">
          <a:xfrm>
            <a:off x="899592" y="0"/>
            <a:ext cx="8244408" cy="762000"/>
          </a:xfrm>
          <a:prstGeom prst="rect">
            <a:avLst/>
          </a:prstGeom>
          <a:solidFill>
            <a:schemeClr val="bg1"/>
          </a:solidFill>
          <a:ln w="9525">
            <a:noFill/>
            <a:miter lim="800000"/>
            <a:headEnd/>
            <a:tailEnd/>
          </a:ln>
        </p:spPr>
        <p:txBody>
          <a:bodyPr lIns="92075" tIns="46038" rIns="92075" bIns="46038"/>
          <a:lstStyle/>
          <a:p>
            <a:pPr marL="342900" indent="-342900" algn="ctr" fontAlgn="base">
              <a:spcBef>
                <a:spcPct val="20000"/>
              </a:spcBef>
              <a:spcAft>
                <a:spcPct val="0"/>
              </a:spcAft>
              <a:defRPr/>
            </a:pPr>
            <a:r>
              <a:rPr lang="en-US" sz="3200" kern="0" dirty="0">
                <a:cs typeface="Arial" panose="020B0604020202020204" pitchFamily="34" charset="0"/>
              </a:rPr>
              <a:t>DDL</a:t>
            </a:r>
          </a:p>
        </p:txBody>
      </p:sp>
    </p:spTree>
  </p:cSld>
  <p:clrMapOvr>
    <a:masterClrMapping/>
  </p:clrMapOvr>
  <p:transition spd="slow">
    <p:cu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Box 17"/>
          <p:cNvSpPr txBox="1">
            <a:spLocks noChangeArrowheads="1"/>
          </p:cNvSpPr>
          <p:nvPr/>
        </p:nvSpPr>
        <p:spPr bwMode="auto">
          <a:xfrm>
            <a:off x="914400" y="2514600"/>
            <a:ext cx="16764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mtClean="0">
                <a:solidFill>
                  <a:srgbClr val="FF0000"/>
                </a:solidFill>
              </a:rPr>
              <a:t>Default order</a:t>
            </a:r>
          </a:p>
        </p:txBody>
      </p:sp>
      <p:sp>
        <p:nvSpPr>
          <p:cNvPr id="82947" name="TextBox 18"/>
          <p:cNvSpPr txBox="1">
            <a:spLocks noChangeArrowheads="1"/>
          </p:cNvSpPr>
          <p:nvPr/>
        </p:nvSpPr>
        <p:spPr bwMode="auto">
          <a:xfrm>
            <a:off x="2743200" y="2514600"/>
            <a:ext cx="1676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mtClean="0">
                <a:solidFill>
                  <a:srgbClr val="00B050"/>
                </a:solidFill>
              </a:rPr>
              <a:t>Changed order</a:t>
            </a:r>
          </a:p>
        </p:txBody>
      </p:sp>
      <p:sp>
        <p:nvSpPr>
          <p:cNvPr id="82948" name="TextBox 24"/>
          <p:cNvSpPr txBox="1">
            <a:spLocks noChangeArrowheads="1"/>
          </p:cNvSpPr>
          <p:nvPr/>
        </p:nvSpPr>
        <p:spPr bwMode="auto">
          <a:xfrm>
            <a:off x="3886200" y="2590800"/>
            <a:ext cx="1676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mtClean="0">
                <a:solidFill>
                  <a:srgbClr val="0000CC"/>
                </a:solidFill>
              </a:rPr>
              <a:t>Substitution</a:t>
            </a:r>
          </a:p>
          <a:p>
            <a:pPr eaLnBrk="1" fontAlgn="base" hangingPunct="1">
              <a:spcBef>
                <a:spcPct val="0"/>
              </a:spcBef>
              <a:spcAft>
                <a:spcPct val="0"/>
              </a:spcAft>
            </a:pPr>
            <a:r>
              <a:rPr lang="en-US" altLang="en-US" smtClean="0">
                <a:solidFill>
                  <a:srgbClr val="0000CC"/>
                </a:solidFill>
              </a:rPr>
              <a:t>variable</a:t>
            </a:r>
          </a:p>
        </p:txBody>
      </p:sp>
      <p:sp>
        <p:nvSpPr>
          <p:cNvPr id="82949" name="Rectangle 25"/>
          <p:cNvSpPr>
            <a:spLocks noChangeArrowheads="1"/>
          </p:cNvSpPr>
          <p:nvPr/>
        </p:nvSpPr>
        <p:spPr bwMode="auto">
          <a:xfrm>
            <a:off x="5257800" y="2514600"/>
            <a:ext cx="17526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mtClean="0">
                <a:solidFill>
                  <a:srgbClr val="000000"/>
                </a:solidFill>
              </a:rPr>
              <a:t>Copying Rows </a:t>
            </a:r>
          </a:p>
          <a:p>
            <a:pPr eaLnBrk="1" fontAlgn="base" hangingPunct="1">
              <a:spcBef>
                <a:spcPct val="0"/>
              </a:spcBef>
              <a:spcAft>
                <a:spcPct val="0"/>
              </a:spcAft>
            </a:pPr>
            <a:r>
              <a:rPr lang="en-US" altLang="en-US" smtClean="0">
                <a:solidFill>
                  <a:srgbClr val="000000"/>
                </a:solidFill>
              </a:rPr>
              <a:t>from Another Table</a:t>
            </a:r>
          </a:p>
        </p:txBody>
      </p:sp>
      <p:sp>
        <p:nvSpPr>
          <p:cNvPr id="82950" name="Rectangle 28"/>
          <p:cNvSpPr>
            <a:spLocks noChangeArrowheads="1"/>
          </p:cNvSpPr>
          <p:nvPr/>
        </p:nvSpPr>
        <p:spPr bwMode="auto">
          <a:xfrm>
            <a:off x="6934200" y="2514600"/>
            <a:ext cx="1752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mtClean="0">
                <a:solidFill>
                  <a:srgbClr val="C00000"/>
                </a:solidFill>
              </a:rPr>
              <a:t>Inserting Nulls</a:t>
            </a:r>
          </a:p>
        </p:txBody>
      </p:sp>
      <p:cxnSp>
        <p:nvCxnSpPr>
          <p:cNvPr id="39" name="Straight Connector 38"/>
          <p:cNvCxnSpPr/>
          <p:nvPr/>
        </p:nvCxnSpPr>
        <p:spPr>
          <a:xfrm>
            <a:off x="1676400" y="1676400"/>
            <a:ext cx="56388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82952" name="Rectangle 2"/>
          <p:cNvSpPr>
            <a:spLocks noGrp="1" noChangeArrowheads="1"/>
          </p:cNvSpPr>
          <p:nvPr>
            <p:ph type="title"/>
          </p:nvPr>
        </p:nvSpPr>
        <p:spPr>
          <a:xfrm>
            <a:off x="755576" y="0"/>
            <a:ext cx="8388424" cy="838200"/>
          </a:xfrm>
          <a:solidFill>
            <a:schemeClr val="bg1"/>
          </a:solidFill>
        </p:spPr>
        <p:txBody>
          <a:bodyPr lIns="92075" tIns="46038" rIns="92075" bIns="46038" anchor="t"/>
          <a:lstStyle/>
          <a:p>
            <a:r>
              <a:rPr lang="en-US" altLang="en-US" dirty="0" smtClean="0">
                <a:latin typeface="Courier New" panose="02070309020205020404" pitchFamily="49" charset="0"/>
              </a:rPr>
              <a:t>INSERT</a:t>
            </a:r>
            <a:r>
              <a:rPr lang="en-US" altLang="en-US" dirty="0" smtClean="0"/>
              <a:t> Statement</a:t>
            </a:r>
          </a:p>
        </p:txBody>
      </p:sp>
      <p:cxnSp>
        <p:nvCxnSpPr>
          <p:cNvPr id="17" name="Straight Arrow Connector 16"/>
          <p:cNvCxnSpPr/>
          <p:nvPr/>
        </p:nvCxnSpPr>
        <p:spPr>
          <a:xfrm rot="5400000">
            <a:off x="1294607" y="2055019"/>
            <a:ext cx="762000" cy="1587"/>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a:off x="2896394" y="2056606"/>
            <a:ext cx="762000" cy="1588"/>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4190207" y="2056606"/>
            <a:ext cx="762000" cy="1587"/>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5485607" y="2056606"/>
            <a:ext cx="762000" cy="1587"/>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5400000">
            <a:off x="6933407" y="2056606"/>
            <a:ext cx="762000" cy="1587"/>
          </a:xfrm>
          <a:prstGeom prst="straightConnector1">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u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Box 10"/>
          <p:cNvSpPr txBox="1">
            <a:spLocks noChangeArrowheads="1"/>
          </p:cNvSpPr>
          <p:nvPr/>
        </p:nvSpPr>
        <p:spPr bwMode="auto">
          <a:xfrm>
            <a:off x="838200" y="2743200"/>
            <a:ext cx="4953000" cy="923925"/>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pPr>
            <a:r>
              <a:rPr lang="en-US" altLang="en-US" smtClean="0">
                <a:solidFill>
                  <a:srgbClr val="000000"/>
                </a:solidFill>
              </a:rPr>
              <a:t>INSERT    </a:t>
            </a:r>
            <a:r>
              <a:rPr lang="en-US" altLang="en-US" smtClean="0">
                <a:solidFill>
                  <a:srgbClr val="0000CC"/>
                </a:solidFill>
              </a:rPr>
              <a:t>INTO</a:t>
            </a:r>
          </a:p>
          <a:p>
            <a:pPr eaLnBrk="1" fontAlgn="base" hangingPunct="1">
              <a:spcBef>
                <a:spcPct val="0"/>
              </a:spcBef>
              <a:spcAft>
                <a:spcPct val="0"/>
              </a:spcAft>
            </a:pPr>
            <a:r>
              <a:rPr lang="en-US" altLang="en-US" smtClean="0">
                <a:solidFill>
                  <a:srgbClr val="000000"/>
                </a:solidFill>
              </a:rPr>
              <a:t>DEPT1      </a:t>
            </a:r>
            <a:r>
              <a:rPr lang="en-US" altLang="en-US" smtClean="0">
                <a:solidFill>
                  <a:srgbClr val="0000CC"/>
                </a:solidFill>
              </a:rPr>
              <a:t>VALUES </a:t>
            </a:r>
            <a:r>
              <a:rPr lang="en-US" altLang="en-US" i="1" smtClean="0">
                <a:solidFill>
                  <a:srgbClr val="0000CC"/>
                </a:solidFill>
              </a:rPr>
              <a:t>(&amp;DEPTNO,’&amp;DNAME’,’&amp;LOC’) </a:t>
            </a:r>
          </a:p>
        </p:txBody>
      </p:sp>
      <p:pic>
        <p:nvPicPr>
          <p:cNvPr id="86019" name="Picture 10"/>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22399" y="1635125"/>
            <a:ext cx="7566025" cy="879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6020" name="Rectangle 14"/>
          <p:cNvSpPr>
            <a:spLocks noChangeArrowheads="1"/>
          </p:cNvSpPr>
          <p:nvPr/>
        </p:nvSpPr>
        <p:spPr bwMode="auto">
          <a:xfrm>
            <a:off x="801266" y="1143000"/>
            <a:ext cx="21145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tabLst>
                <a:tab pos="1601788" algn="l"/>
                <a:tab pos="1717675"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1601788" algn="l"/>
                <a:tab pos="1717675"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1601788" algn="l"/>
                <a:tab pos="1717675"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1601788" algn="l"/>
                <a:tab pos="1717675"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1601788" algn="l"/>
                <a:tab pos="1717675"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1601788" algn="l"/>
                <a:tab pos="1717675"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1601788" algn="l"/>
                <a:tab pos="1717675"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1601788" algn="l"/>
                <a:tab pos="1717675"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1601788" algn="l"/>
                <a:tab pos="1717675" algn="l"/>
              </a:tabLs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pPr>
            <a:r>
              <a:rPr lang="en-US" altLang="en-US" b="1" dirty="0" smtClean="0">
                <a:solidFill>
                  <a:srgbClr val="000000"/>
                </a:solidFill>
                <a:latin typeface="Courier New" panose="02070309020205020404" pitchFamily="49" charset="0"/>
              </a:rPr>
              <a:t>DESCRIBE dept1</a:t>
            </a:r>
          </a:p>
        </p:txBody>
      </p:sp>
      <p:sp>
        <p:nvSpPr>
          <p:cNvPr id="6" name="TextBox 5"/>
          <p:cNvSpPr txBox="1"/>
          <p:nvPr/>
        </p:nvSpPr>
        <p:spPr>
          <a:xfrm>
            <a:off x="4953000" y="5791200"/>
            <a:ext cx="3429000" cy="381000"/>
          </a:xfrm>
          <a:prstGeom prst="rect">
            <a:avLst/>
          </a:prstGeom>
          <a:solidFill>
            <a:srgbClr val="FF33CC"/>
          </a:solidFill>
          <a:ln>
            <a:solidFill>
              <a:schemeClr val="bg2">
                <a:lumMod val="50000"/>
              </a:schemeClr>
            </a:solidFill>
          </a:ln>
        </p:spPr>
        <p:txBody>
          <a:bodyPr>
            <a:spAutoFit/>
          </a:bodyPr>
          <a:lstStyle/>
          <a:p>
            <a:pPr fontAlgn="base">
              <a:spcBef>
                <a:spcPct val="0"/>
              </a:spcBef>
              <a:spcAft>
                <a:spcPct val="0"/>
              </a:spcAft>
              <a:defRPr/>
            </a:pPr>
            <a:r>
              <a:rPr lang="en-US" i="1" dirty="0">
                <a:solidFill>
                  <a:srgbClr val="FFFFFF"/>
                </a:solidFill>
                <a:cs typeface="Arial" panose="020B0604020202020204" pitchFamily="34" charset="0"/>
              </a:rPr>
              <a:t>SUBSTITUTION VARIABLES</a:t>
            </a:r>
          </a:p>
        </p:txBody>
      </p:sp>
      <p:sp>
        <p:nvSpPr>
          <p:cNvPr id="86022" name="Rectangle 2"/>
          <p:cNvSpPr>
            <a:spLocks noGrp="1" noChangeArrowheads="1"/>
          </p:cNvSpPr>
          <p:nvPr>
            <p:ph type="title"/>
          </p:nvPr>
        </p:nvSpPr>
        <p:spPr>
          <a:xfrm>
            <a:off x="838200" y="0"/>
            <a:ext cx="8305800" cy="838200"/>
          </a:xfrm>
          <a:solidFill>
            <a:schemeClr val="bg1"/>
          </a:solidFill>
        </p:spPr>
        <p:txBody>
          <a:bodyPr lIns="92075" tIns="46038" rIns="92075" bIns="46038" anchor="t"/>
          <a:lstStyle/>
          <a:p>
            <a:r>
              <a:rPr lang="en-US" altLang="en-US" dirty="0" smtClean="0">
                <a:latin typeface="Courier New" panose="02070309020205020404" pitchFamily="49" charset="0"/>
              </a:rPr>
              <a:t>INSERT</a:t>
            </a:r>
            <a:r>
              <a:rPr lang="en-US" altLang="en-US" dirty="0" smtClean="0"/>
              <a:t> Statement</a:t>
            </a:r>
          </a:p>
        </p:txBody>
      </p:sp>
    </p:spTree>
  </p:cSld>
  <p:clrMapOvr>
    <a:masterClrMapping/>
  </p:clrMapOvr>
  <p:transition spd="slow">
    <p:cut/>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935038" y="0"/>
            <a:ext cx="8208962" cy="762000"/>
          </a:xfrm>
          <a:solidFill>
            <a:schemeClr val="bg1"/>
          </a:solidFill>
        </p:spPr>
        <p:txBody>
          <a:bodyPr lIns="92075" tIns="46038" rIns="92075" bIns="46038" anchor="t">
            <a:normAutofit fontScale="90000"/>
          </a:bodyPr>
          <a:lstStyle/>
          <a:p>
            <a:r>
              <a:rPr lang="en-US" altLang="en-US" dirty="0" smtClean="0">
                <a:latin typeface="Courier New" panose="02070309020205020404" pitchFamily="49" charset="0"/>
              </a:rPr>
              <a:t>UPDATE</a:t>
            </a:r>
            <a:r>
              <a:rPr lang="en-US" altLang="en-US" dirty="0" smtClean="0"/>
              <a:t> Statement</a:t>
            </a:r>
          </a:p>
        </p:txBody>
      </p:sp>
      <p:sp>
        <p:nvSpPr>
          <p:cNvPr id="7" name="Rectangle 3"/>
          <p:cNvSpPr txBox="1">
            <a:spLocks noChangeArrowheads="1"/>
          </p:cNvSpPr>
          <p:nvPr/>
        </p:nvSpPr>
        <p:spPr bwMode="auto">
          <a:xfrm>
            <a:off x="533400" y="1295400"/>
            <a:ext cx="7385050" cy="3419475"/>
          </a:xfrm>
          <a:prstGeom prst="rect">
            <a:avLst/>
          </a:prstGeom>
          <a:noFill/>
          <a:ln w="9525">
            <a:noFill/>
            <a:miter lim="800000"/>
            <a:headEnd/>
            <a:tailEnd/>
          </a:ln>
        </p:spPr>
        <p:txBody>
          <a:bodyPr/>
          <a:lstStyle/>
          <a:p>
            <a:pPr marL="342900" indent="-342900" eaLnBrk="0" fontAlgn="base" hangingPunct="0">
              <a:spcBef>
                <a:spcPct val="20000"/>
              </a:spcBef>
              <a:spcAft>
                <a:spcPct val="0"/>
              </a:spcAft>
              <a:buFontTx/>
              <a:buChar char="•"/>
              <a:defRPr/>
            </a:pPr>
            <a:r>
              <a:rPr lang="en-US" sz="3200" kern="0" dirty="0">
                <a:solidFill>
                  <a:srgbClr val="000000"/>
                </a:solidFill>
                <a:cs typeface="Arial" panose="020B0604020202020204" pitchFamily="34" charset="0"/>
              </a:rPr>
              <a:t>Modify existing rows with the </a:t>
            </a:r>
            <a:r>
              <a:rPr lang="en-US" sz="3200" kern="0" dirty="0">
                <a:solidFill>
                  <a:srgbClr val="000000"/>
                </a:solidFill>
                <a:latin typeface="Courier New" pitchFamily="49" charset="0"/>
                <a:cs typeface="Arial" panose="020B0604020202020204" pitchFamily="34" charset="0"/>
              </a:rPr>
              <a:t>UPDATE</a:t>
            </a:r>
            <a:r>
              <a:rPr lang="en-US" sz="3200" kern="0" dirty="0">
                <a:solidFill>
                  <a:srgbClr val="000000"/>
                </a:solidFill>
                <a:cs typeface="Arial" panose="020B0604020202020204" pitchFamily="34" charset="0"/>
              </a:rPr>
              <a:t> statement.</a:t>
            </a:r>
          </a:p>
          <a:p>
            <a:pPr marL="342900" indent="-342900" eaLnBrk="0" fontAlgn="base" hangingPunct="0">
              <a:spcBef>
                <a:spcPct val="20000"/>
              </a:spcBef>
              <a:spcAft>
                <a:spcPct val="0"/>
              </a:spcAft>
              <a:buFont typeface="Arial" pitchFamily="34" charset="0"/>
              <a:buNone/>
              <a:defRPr/>
            </a:pPr>
            <a:r>
              <a:rPr lang="en-US" sz="3200" kern="0" dirty="0">
                <a:solidFill>
                  <a:srgbClr val="000000"/>
                </a:solidFill>
                <a:cs typeface="Arial" panose="020B0604020202020204" pitchFamily="34" charset="0"/>
              </a:rPr>
              <a:t/>
            </a:r>
            <a:br>
              <a:rPr lang="en-US" sz="3200" kern="0" dirty="0">
                <a:solidFill>
                  <a:srgbClr val="000000"/>
                </a:solidFill>
                <a:cs typeface="Arial" panose="020B0604020202020204" pitchFamily="34" charset="0"/>
              </a:rPr>
            </a:br>
            <a:r>
              <a:rPr lang="en-US" sz="3200" kern="0" dirty="0">
                <a:solidFill>
                  <a:srgbClr val="000000"/>
                </a:solidFill>
                <a:cs typeface="Arial" panose="020B0604020202020204" pitchFamily="34" charset="0"/>
              </a:rPr>
              <a:t/>
            </a:r>
            <a:br>
              <a:rPr lang="en-US" sz="3200" kern="0" dirty="0">
                <a:solidFill>
                  <a:srgbClr val="000000"/>
                </a:solidFill>
                <a:cs typeface="Arial" panose="020B0604020202020204" pitchFamily="34" charset="0"/>
              </a:rPr>
            </a:br>
            <a:r>
              <a:rPr lang="en-US" sz="3200" kern="0" dirty="0">
                <a:solidFill>
                  <a:srgbClr val="000000"/>
                </a:solidFill>
                <a:cs typeface="Arial" panose="020B0604020202020204" pitchFamily="34" charset="0"/>
              </a:rPr>
              <a:t>Update more than one row at a time, if required.</a:t>
            </a:r>
          </a:p>
        </p:txBody>
      </p:sp>
      <p:sp>
        <p:nvSpPr>
          <p:cNvPr id="9" name="Rectangle 4"/>
          <p:cNvSpPr>
            <a:spLocks noChangeArrowheads="1"/>
          </p:cNvSpPr>
          <p:nvPr/>
        </p:nvSpPr>
        <p:spPr bwMode="blackWhite">
          <a:xfrm>
            <a:off x="935038" y="2270125"/>
            <a:ext cx="7497762" cy="1082675"/>
          </a:xfrm>
          <a:prstGeom prst="rect">
            <a:avLst/>
          </a:prstGeom>
          <a:solidFill>
            <a:srgbClr val="FFFFCC"/>
          </a:solidFill>
          <a:ln w="25400">
            <a:solidFill>
              <a:srgbClr val="000000"/>
            </a:solidFill>
            <a:miter lim="800000"/>
            <a:headEnd/>
            <a:tailEnd/>
          </a:ln>
          <a:effectLst>
            <a:outerShdw dist="89803" dir="2700000" algn="ctr" rotWithShape="0">
              <a:srgbClr val="000000"/>
            </a:outerShdw>
          </a:effectLst>
        </p:spPr>
        <p:txBody>
          <a:bodyPr wrap="none" lIns="92075" tIns="46038" rIns="92075" bIns="46038" anchor="ctr"/>
          <a:lstStyle/>
          <a:p>
            <a:pPr fontAlgn="base">
              <a:spcBef>
                <a:spcPct val="0"/>
              </a:spcBef>
              <a:spcAft>
                <a:spcPct val="0"/>
              </a:spcAft>
              <a:tabLst>
                <a:tab pos="1200150" algn="l"/>
              </a:tabLst>
              <a:defRPr/>
            </a:pPr>
            <a:r>
              <a:rPr lang="en-US" b="1">
                <a:solidFill>
                  <a:srgbClr val="000000"/>
                </a:solidFill>
                <a:latin typeface="Courier New" pitchFamily="49" charset="0"/>
                <a:cs typeface="Arial" panose="020B0604020202020204" pitchFamily="34" charset="0"/>
              </a:rPr>
              <a:t>UPDATE		</a:t>
            </a:r>
            <a:r>
              <a:rPr lang="en-US" b="1" i="1">
                <a:solidFill>
                  <a:srgbClr val="000000"/>
                </a:solidFill>
                <a:latin typeface="Courier New" pitchFamily="49" charset="0"/>
                <a:cs typeface="Arial" panose="020B0604020202020204" pitchFamily="34" charset="0"/>
              </a:rPr>
              <a:t>table</a:t>
            </a:r>
            <a:endParaRPr lang="en-US" b="1">
              <a:solidFill>
                <a:srgbClr val="000000"/>
              </a:solidFill>
              <a:latin typeface="Courier New" pitchFamily="49" charset="0"/>
              <a:cs typeface="Arial" panose="020B0604020202020204" pitchFamily="34" charset="0"/>
            </a:endParaRPr>
          </a:p>
          <a:p>
            <a:pPr fontAlgn="base">
              <a:spcBef>
                <a:spcPct val="0"/>
              </a:spcBef>
              <a:spcAft>
                <a:spcPct val="0"/>
              </a:spcAft>
              <a:tabLst>
                <a:tab pos="1200150" algn="l"/>
              </a:tabLst>
              <a:defRPr/>
            </a:pPr>
            <a:r>
              <a:rPr lang="en-US" b="1">
                <a:solidFill>
                  <a:srgbClr val="000000"/>
                </a:solidFill>
                <a:latin typeface="Courier New" pitchFamily="49" charset="0"/>
                <a:cs typeface="Arial" panose="020B0604020202020204" pitchFamily="34" charset="0"/>
              </a:rPr>
              <a:t>SET		</a:t>
            </a:r>
            <a:r>
              <a:rPr lang="en-US" b="1" i="1">
                <a:solidFill>
                  <a:srgbClr val="000000"/>
                </a:solidFill>
                <a:latin typeface="Courier New" pitchFamily="49" charset="0"/>
                <a:cs typeface="Arial" panose="020B0604020202020204" pitchFamily="34" charset="0"/>
              </a:rPr>
              <a:t>column</a:t>
            </a:r>
            <a:r>
              <a:rPr lang="en-US" b="1">
                <a:solidFill>
                  <a:srgbClr val="000000"/>
                </a:solidFill>
                <a:latin typeface="Courier New" pitchFamily="49" charset="0"/>
                <a:cs typeface="Arial" panose="020B0604020202020204" pitchFamily="34" charset="0"/>
              </a:rPr>
              <a:t> = </a:t>
            </a:r>
            <a:r>
              <a:rPr lang="en-US" b="1" i="1">
                <a:solidFill>
                  <a:srgbClr val="000000"/>
                </a:solidFill>
                <a:latin typeface="Courier New" pitchFamily="49" charset="0"/>
                <a:cs typeface="Arial" panose="020B0604020202020204" pitchFamily="34" charset="0"/>
              </a:rPr>
              <a:t>value</a:t>
            </a:r>
            <a:r>
              <a:rPr lang="en-US" b="1">
                <a:solidFill>
                  <a:srgbClr val="000000"/>
                </a:solidFill>
                <a:latin typeface="Courier New" pitchFamily="49" charset="0"/>
                <a:cs typeface="Arial" panose="020B0604020202020204" pitchFamily="34" charset="0"/>
              </a:rPr>
              <a:t> [, </a:t>
            </a:r>
            <a:r>
              <a:rPr lang="en-US" b="1" i="1">
                <a:solidFill>
                  <a:srgbClr val="000000"/>
                </a:solidFill>
                <a:latin typeface="Courier New" pitchFamily="49" charset="0"/>
                <a:cs typeface="Arial" panose="020B0604020202020204" pitchFamily="34" charset="0"/>
              </a:rPr>
              <a:t>column </a:t>
            </a:r>
            <a:r>
              <a:rPr lang="en-US" b="1">
                <a:solidFill>
                  <a:srgbClr val="000000"/>
                </a:solidFill>
                <a:latin typeface="Courier New" pitchFamily="49" charset="0"/>
                <a:cs typeface="Arial" panose="020B0604020202020204" pitchFamily="34" charset="0"/>
              </a:rPr>
              <a:t>= </a:t>
            </a:r>
            <a:r>
              <a:rPr lang="en-US" b="1" i="1">
                <a:solidFill>
                  <a:srgbClr val="000000"/>
                </a:solidFill>
                <a:latin typeface="Courier New" pitchFamily="49" charset="0"/>
                <a:cs typeface="Arial" panose="020B0604020202020204" pitchFamily="34" charset="0"/>
              </a:rPr>
              <a:t>value, ...</a:t>
            </a:r>
            <a:r>
              <a:rPr lang="en-US" b="1">
                <a:solidFill>
                  <a:srgbClr val="000000"/>
                </a:solidFill>
                <a:latin typeface="Courier New" pitchFamily="49" charset="0"/>
                <a:cs typeface="Arial" panose="020B0604020202020204" pitchFamily="34" charset="0"/>
              </a:rPr>
              <a:t>]</a:t>
            </a:r>
          </a:p>
          <a:p>
            <a:pPr fontAlgn="base">
              <a:spcBef>
                <a:spcPct val="0"/>
              </a:spcBef>
              <a:spcAft>
                <a:spcPct val="0"/>
              </a:spcAft>
              <a:tabLst>
                <a:tab pos="1200150" algn="l"/>
              </a:tabLst>
              <a:defRPr/>
            </a:pPr>
            <a:r>
              <a:rPr lang="en-US" b="1">
                <a:solidFill>
                  <a:srgbClr val="000000"/>
                </a:solidFill>
                <a:latin typeface="Courier New" pitchFamily="49" charset="0"/>
                <a:cs typeface="Arial" panose="020B0604020202020204" pitchFamily="34" charset="0"/>
              </a:rPr>
              <a:t>[WHERE 		</a:t>
            </a:r>
            <a:r>
              <a:rPr lang="en-US" b="1" i="1">
                <a:solidFill>
                  <a:srgbClr val="000000"/>
                </a:solidFill>
                <a:latin typeface="Courier New" pitchFamily="49" charset="0"/>
                <a:cs typeface="Arial" panose="020B0604020202020204" pitchFamily="34" charset="0"/>
              </a:rPr>
              <a:t>condition</a:t>
            </a:r>
            <a:r>
              <a:rPr lang="en-US" b="1">
                <a:solidFill>
                  <a:srgbClr val="000000"/>
                </a:solidFill>
                <a:latin typeface="Courier New" pitchFamily="49" charset="0"/>
                <a:cs typeface="Arial" panose="020B0604020202020204" pitchFamily="34" charset="0"/>
              </a:rPr>
              <a:t>];</a:t>
            </a:r>
          </a:p>
        </p:txBody>
      </p:sp>
    </p:spTree>
  </p:cSld>
  <p:clrMapOvr>
    <a:masterClrMapping/>
  </p:clrMapOvr>
  <p:transition spd="slow">
    <p:cut/>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533400" y="1295400"/>
            <a:ext cx="7239000" cy="2895600"/>
          </a:xfrm>
          <a:prstGeom prst="rect">
            <a:avLst/>
          </a:prstGeom>
          <a:noFill/>
          <a:ln w="9525">
            <a:noFill/>
            <a:miter lim="800000"/>
            <a:headEnd/>
            <a:tailEnd/>
          </a:ln>
        </p:spPr>
        <p:txBody>
          <a:bodyPr/>
          <a:lstStyle/>
          <a:p>
            <a:pPr marL="342900" indent="-342900" eaLnBrk="0" fontAlgn="base" hangingPunct="0">
              <a:spcBef>
                <a:spcPct val="20000"/>
              </a:spcBef>
              <a:spcAft>
                <a:spcPct val="0"/>
              </a:spcAft>
              <a:buFontTx/>
              <a:buChar char="•"/>
              <a:defRPr/>
            </a:pPr>
            <a:r>
              <a:rPr lang="en-US" sz="3200" kern="0" dirty="0">
                <a:solidFill>
                  <a:srgbClr val="000000"/>
                </a:solidFill>
                <a:cs typeface="Arial" panose="020B0604020202020204" pitchFamily="34" charset="0"/>
              </a:rPr>
              <a:t>Specific row or rows are modified if you specify the </a:t>
            </a:r>
            <a:r>
              <a:rPr lang="en-US" sz="3200" kern="0" dirty="0">
                <a:solidFill>
                  <a:srgbClr val="000000"/>
                </a:solidFill>
                <a:latin typeface="Courier New" pitchFamily="49" charset="0"/>
                <a:cs typeface="Arial" panose="020B0604020202020204" pitchFamily="34" charset="0"/>
              </a:rPr>
              <a:t>WHERE</a:t>
            </a:r>
            <a:r>
              <a:rPr lang="en-US" sz="3200" kern="0" dirty="0">
                <a:solidFill>
                  <a:srgbClr val="000000"/>
                </a:solidFill>
                <a:cs typeface="Arial" panose="020B0604020202020204" pitchFamily="34" charset="0"/>
              </a:rPr>
              <a:t> clause.</a:t>
            </a:r>
          </a:p>
          <a:p>
            <a:pPr marL="342900" indent="-342900" eaLnBrk="0" fontAlgn="base" hangingPunct="0">
              <a:spcBef>
                <a:spcPct val="20000"/>
              </a:spcBef>
              <a:spcAft>
                <a:spcPct val="0"/>
              </a:spcAft>
              <a:buFontTx/>
              <a:buChar char="•"/>
              <a:defRPr/>
            </a:pPr>
            <a:endParaRPr lang="en-US" sz="3200" kern="0" dirty="0">
              <a:solidFill>
                <a:srgbClr val="000000"/>
              </a:solidFill>
              <a:cs typeface="Arial" panose="020B0604020202020204" pitchFamily="34" charset="0"/>
            </a:endParaRPr>
          </a:p>
        </p:txBody>
      </p:sp>
      <p:sp>
        <p:nvSpPr>
          <p:cNvPr id="10" name="Rectangle 12"/>
          <p:cNvSpPr>
            <a:spLocks noChangeArrowheads="1"/>
          </p:cNvSpPr>
          <p:nvPr/>
        </p:nvSpPr>
        <p:spPr bwMode="blackWhite">
          <a:xfrm>
            <a:off x="1066800" y="2667000"/>
            <a:ext cx="7504113" cy="1174750"/>
          </a:xfrm>
          <a:prstGeom prst="rect">
            <a:avLst/>
          </a:prstGeom>
          <a:solidFill>
            <a:srgbClr val="FFFFCC"/>
          </a:solidFill>
          <a:ln w="25400">
            <a:solidFill>
              <a:srgbClr val="000000"/>
            </a:solidFill>
            <a:miter lim="800000"/>
            <a:headEnd/>
            <a:tailEnd/>
          </a:ln>
          <a:effectLst>
            <a:outerShdw dist="89803" dir="2700000" algn="ctr" rotWithShape="0">
              <a:srgbClr val="000000"/>
            </a:outerShdw>
          </a:effectLst>
        </p:spPr>
        <p:txBody>
          <a:bodyPr wrap="none" anchor="ctr"/>
          <a:lstStyle/>
          <a:p>
            <a:pPr fontAlgn="base">
              <a:spcBef>
                <a:spcPct val="0"/>
              </a:spcBef>
              <a:spcAft>
                <a:spcPct val="0"/>
              </a:spcAft>
              <a:tabLst>
                <a:tab pos="1200150" algn="l"/>
              </a:tabLst>
              <a:defRPr/>
            </a:pPr>
            <a:r>
              <a:rPr lang="en-US" b="1" dirty="0">
                <a:solidFill>
                  <a:srgbClr val="000000"/>
                </a:solidFill>
                <a:latin typeface="Courier New" pitchFamily="49" charset="0"/>
                <a:cs typeface="Arial" panose="020B0604020202020204" pitchFamily="34" charset="0"/>
              </a:rPr>
              <a:t>UPDATE </a:t>
            </a:r>
            <a:r>
              <a:rPr lang="en-US" b="1" dirty="0" err="1">
                <a:solidFill>
                  <a:srgbClr val="000000"/>
                </a:solidFill>
                <a:latin typeface="Courier New" pitchFamily="49" charset="0"/>
                <a:cs typeface="Arial" panose="020B0604020202020204" pitchFamily="34" charset="0"/>
              </a:rPr>
              <a:t>emp</a:t>
            </a:r>
            <a:endParaRPr lang="en-US" b="1" dirty="0">
              <a:solidFill>
                <a:srgbClr val="000000"/>
              </a:solidFill>
              <a:latin typeface="Courier New" pitchFamily="49" charset="0"/>
              <a:cs typeface="Arial" panose="020B0604020202020204" pitchFamily="34" charset="0"/>
            </a:endParaRPr>
          </a:p>
          <a:p>
            <a:pPr fontAlgn="base">
              <a:spcBef>
                <a:spcPct val="0"/>
              </a:spcBef>
              <a:spcAft>
                <a:spcPct val="0"/>
              </a:spcAft>
              <a:tabLst>
                <a:tab pos="1200150" algn="l"/>
              </a:tabLst>
              <a:defRPr/>
            </a:pPr>
            <a:r>
              <a:rPr lang="en-US" b="1" dirty="0">
                <a:solidFill>
                  <a:srgbClr val="000000"/>
                </a:solidFill>
                <a:latin typeface="Courier New" pitchFamily="49" charset="0"/>
                <a:cs typeface="Arial" panose="020B0604020202020204" pitchFamily="34" charset="0"/>
              </a:rPr>
              <a:t>SET    </a:t>
            </a:r>
            <a:r>
              <a:rPr lang="en-US" b="1" dirty="0" err="1">
                <a:solidFill>
                  <a:srgbClr val="000000"/>
                </a:solidFill>
                <a:latin typeface="Courier New" pitchFamily="49" charset="0"/>
                <a:cs typeface="Arial" panose="020B0604020202020204" pitchFamily="34" charset="0"/>
              </a:rPr>
              <a:t>sal</a:t>
            </a:r>
            <a:r>
              <a:rPr lang="en-US" b="1" dirty="0">
                <a:solidFill>
                  <a:srgbClr val="000000"/>
                </a:solidFill>
                <a:latin typeface="Courier New" pitchFamily="49" charset="0"/>
                <a:cs typeface="Arial" panose="020B0604020202020204" pitchFamily="34" charset="0"/>
              </a:rPr>
              <a:t>=1.1*</a:t>
            </a:r>
            <a:r>
              <a:rPr lang="en-US" b="1" dirty="0" err="1">
                <a:solidFill>
                  <a:srgbClr val="000000"/>
                </a:solidFill>
                <a:latin typeface="Courier New" pitchFamily="49" charset="0"/>
                <a:cs typeface="Arial" panose="020B0604020202020204" pitchFamily="34" charset="0"/>
              </a:rPr>
              <a:t>sal</a:t>
            </a:r>
            <a:endParaRPr lang="en-US" b="1" dirty="0">
              <a:solidFill>
                <a:srgbClr val="000000"/>
              </a:solidFill>
              <a:latin typeface="Courier New" pitchFamily="49" charset="0"/>
              <a:cs typeface="Arial" panose="020B0604020202020204" pitchFamily="34" charset="0"/>
            </a:endParaRPr>
          </a:p>
          <a:p>
            <a:pPr fontAlgn="base">
              <a:spcBef>
                <a:spcPct val="0"/>
              </a:spcBef>
              <a:spcAft>
                <a:spcPct val="0"/>
              </a:spcAft>
              <a:tabLst>
                <a:tab pos="1200150" algn="l"/>
              </a:tabLst>
              <a:defRPr/>
            </a:pPr>
            <a:r>
              <a:rPr lang="en-US" b="1" dirty="0">
                <a:solidFill>
                  <a:srgbClr val="000000"/>
                </a:solidFill>
                <a:latin typeface="Courier New" pitchFamily="49" charset="0"/>
                <a:cs typeface="Arial" panose="020B0604020202020204" pitchFamily="34" charset="0"/>
              </a:rPr>
              <a:t>WHERE  </a:t>
            </a:r>
            <a:r>
              <a:rPr lang="en-US" b="1" dirty="0" err="1">
                <a:solidFill>
                  <a:srgbClr val="000000"/>
                </a:solidFill>
                <a:latin typeface="Courier New" pitchFamily="49" charset="0"/>
                <a:cs typeface="Arial" panose="020B0604020202020204" pitchFamily="34" charset="0"/>
              </a:rPr>
              <a:t>empno</a:t>
            </a:r>
            <a:r>
              <a:rPr lang="en-US" b="1" dirty="0">
                <a:solidFill>
                  <a:srgbClr val="000000"/>
                </a:solidFill>
                <a:latin typeface="Courier New" pitchFamily="49" charset="0"/>
                <a:cs typeface="Arial" panose="020B0604020202020204" pitchFamily="34" charset="0"/>
              </a:rPr>
              <a:t>=7566;</a:t>
            </a:r>
            <a:endParaRPr lang="en-US" b="1" dirty="0">
              <a:solidFill>
                <a:srgbClr val="FF3300"/>
              </a:solidFill>
              <a:effectLst>
                <a:outerShdw blurRad="38100" dist="38100" dir="2700000" algn="tl">
                  <a:srgbClr val="FFFFFF"/>
                </a:outerShdw>
              </a:effectLst>
              <a:latin typeface="Courier New" pitchFamily="49" charset="0"/>
              <a:cs typeface="Arial" panose="020B0604020202020204" pitchFamily="34" charset="0"/>
            </a:endParaRPr>
          </a:p>
          <a:p>
            <a:pPr fontAlgn="base">
              <a:spcBef>
                <a:spcPct val="0"/>
              </a:spcBef>
              <a:spcAft>
                <a:spcPct val="0"/>
              </a:spcAft>
              <a:tabLst>
                <a:tab pos="1200150" algn="l"/>
              </a:tabLst>
              <a:defRPr/>
            </a:pPr>
            <a:r>
              <a:rPr lang="en-US" b="1" dirty="0">
                <a:solidFill>
                  <a:srgbClr val="FF3300"/>
                </a:solidFill>
                <a:effectLst>
                  <a:outerShdw blurRad="38100" dist="38100" dir="2700000" algn="tl">
                    <a:srgbClr val="FFFFFF"/>
                  </a:outerShdw>
                </a:effectLst>
                <a:latin typeface="Courier New" pitchFamily="49" charset="0"/>
                <a:cs typeface="Arial" panose="020B0604020202020204" pitchFamily="34" charset="0"/>
              </a:rPr>
              <a:t>1 row updated.</a:t>
            </a:r>
          </a:p>
        </p:txBody>
      </p:sp>
      <p:sp>
        <p:nvSpPr>
          <p:cNvPr id="90116" name="Rectangle 2"/>
          <p:cNvSpPr>
            <a:spLocks noGrp="1" noChangeArrowheads="1"/>
          </p:cNvSpPr>
          <p:nvPr>
            <p:ph type="title"/>
          </p:nvPr>
        </p:nvSpPr>
        <p:spPr>
          <a:xfrm>
            <a:off x="755576" y="0"/>
            <a:ext cx="8388424" cy="762000"/>
          </a:xfrm>
          <a:solidFill>
            <a:schemeClr val="bg1"/>
          </a:solidFill>
        </p:spPr>
        <p:txBody>
          <a:bodyPr lIns="92075" tIns="46038" rIns="92075" bIns="46038" anchor="t">
            <a:normAutofit fontScale="90000"/>
          </a:bodyPr>
          <a:lstStyle/>
          <a:p>
            <a:r>
              <a:rPr lang="en-US" altLang="en-US" dirty="0" smtClean="0">
                <a:latin typeface="Courier New" panose="02070309020205020404" pitchFamily="49" charset="0"/>
              </a:rPr>
              <a:t>UPDATE</a:t>
            </a:r>
            <a:r>
              <a:rPr lang="en-US" altLang="en-US" dirty="0" smtClean="0"/>
              <a:t> Statement</a:t>
            </a:r>
          </a:p>
        </p:txBody>
      </p:sp>
    </p:spTree>
  </p:cSld>
  <p:clrMapOvr>
    <a:masterClrMapping/>
  </p:clrMapOvr>
  <p:transition spd="slow">
    <p:cut/>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874712" y="0"/>
            <a:ext cx="8269287" cy="792163"/>
          </a:xfrm>
          <a:solidFill>
            <a:schemeClr val="bg1"/>
          </a:solidFill>
        </p:spPr>
        <p:txBody>
          <a:bodyPr lIns="92075" tIns="46038" rIns="92075" bIns="46038" anchor="t"/>
          <a:lstStyle/>
          <a:p>
            <a:r>
              <a:rPr lang="en-US" altLang="en-US" dirty="0" smtClean="0">
                <a:latin typeface="Courier New" panose="02070309020205020404" pitchFamily="49" charset="0"/>
              </a:rPr>
              <a:t>DELETE</a:t>
            </a:r>
            <a:r>
              <a:rPr lang="en-US" altLang="en-US" dirty="0" smtClean="0"/>
              <a:t> Statement</a:t>
            </a:r>
          </a:p>
        </p:txBody>
      </p:sp>
      <p:sp>
        <p:nvSpPr>
          <p:cNvPr id="10" name="Rectangle 12"/>
          <p:cNvSpPr>
            <a:spLocks noChangeArrowheads="1"/>
          </p:cNvSpPr>
          <p:nvPr/>
        </p:nvSpPr>
        <p:spPr bwMode="blackWhite">
          <a:xfrm>
            <a:off x="1066800" y="2667000"/>
            <a:ext cx="7504113" cy="1174750"/>
          </a:xfrm>
          <a:prstGeom prst="rect">
            <a:avLst/>
          </a:prstGeom>
          <a:solidFill>
            <a:srgbClr val="FFFFCC"/>
          </a:solidFill>
          <a:ln w="25400">
            <a:solidFill>
              <a:srgbClr val="000000"/>
            </a:solidFill>
            <a:miter lim="800000"/>
            <a:headEnd/>
            <a:tailEnd/>
          </a:ln>
          <a:effectLst>
            <a:outerShdw dist="89803" dir="2700000" algn="ctr" rotWithShape="0">
              <a:srgbClr val="000000"/>
            </a:outerShdw>
          </a:effectLst>
        </p:spPr>
        <p:txBody>
          <a:bodyPr wrap="none" anchor="ctr"/>
          <a:lstStyle/>
          <a:p>
            <a:pPr fontAlgn="base">
              <a:spcBef>
                <a:spcPct val="0"/>
              </a:spcBef>
              <a:spcAft>
                <a:spcPct val="0"/>
              </a:spcAft>
              <a:tabLst>
                <a:tab pos="688975" algn="l"/>
                <a:tab pos="1824038" algn="l"/>
                <a:tab pos="3324225" algn="l"/>
                <a:tab pos="4579938" algn="l"/>
              </a:tabLst>
              <a:defRPr/>
            </a:pPr>
            <a:r>
              <a:rPr lang="en-US" dirty="0">
                <a:solidFill>
                  <a:srgbClr val="000000"/>
                </a:solidFill>
                <a:latin typeface="Courier New" pitchFamily="49" charset="0"/>
                <a:cs typeface="Arial" panose="020B0604020202020204" pitchFamily="34" charset="0"/>
              </a:rPr>
              <a:t>DELETE [FROM]	  </a:t>
            </a:r>
            <a:r>
              <a:rPr lang="en-US" i="1" dirty="0">
                <a:solidFill>
                  <a:srgbClr val="000000"/>
                </a:solidFill>
                <a:latin typeface="Courier New" pitchFamily="49" charset="0"/>
                <a:cs typeface="Arial" panose="020B0604020202020204" pitchFamily="34" charset="0"/>
              </a:rPr>
              <a:t>table</a:t>
            </a:r>
            <a:endParaRPr lang="en-US" dirty="0">
              <a:solidFill>
                <a:srgbClr val="000000"/>
              </a:solidFill>
              <a:latin typeface="Courier New" pitchFamily="49" charset="0"/>
              <a:cs typeface="Arial" panose="020B0604020202020204" pitchFamily="34" charset="0"/>
            </a:endParaRPr>
          </a:p>
          <a:p>
            <a:pPr fontAlgn="base">
              <a:spcBef>
                <a:spcPct val="0"/>
              </a:spcBef>
              <a:spcAft>
                <a:spcPct val="0"/>
              </a:spcAft>
              <a:tabLst>
                <a:tab pos="688975" algn="l"/>
                <a:tab pos="1824038" algn="l"/>
                <a:tab pos="3324225" algn="l"/>
                <a:tab pos="4579938" algn="l"/>
              </a:tabLst>
              <a:defRPr/>
            </a:pPr>
            <a:r>
              <a:rPr lang="en-US" dirty="0">
                <a:solidFill>
                  <a:srgbClr val="000000"/>
                </a:solidFill>
                <a:latin typeface="Courier New" pitchFamily="49" charset="0"/>
                <a:cs typeface="Arial" panose="020B0604020202020204" pitchFamily="34" charset="0"/>
              </a:rPr>
              <a:t>[WHERE	  </a:t>
            </a:r>
            <a:r>
              <a:rPr lang="en-US" i="1" dirty="0">
                <a:solidFill>
                  <a:srgbClr val="000000"/>
                </a:solidFill>
                <a:latin typeface="Courier New" pitchFamily="49" charset="0"/>
                <a:cs typeface="Arial" panose="020B0604020202020204" pitchFamily="34" charset="0"/>
              </a:rPr>
              <a:t>condition</a:t>
            </a:r>
            <a:r>
              <a:rPr lang="en-US" dirty="0">
                <a:solidFill>
                  <a:srgbClr val="000000"/>
                </a:solidFill>
                <a:latin typeface="Courier New" pitchFamily="49" charset="0"/>
                <a:cs typeface="Arial" panose="020B0604020202020204" pitchFamily="34" charset="0"/>
              </a:rPr>
              <a:t>];</a:t>
            </a:r>
          </a:p>
        </p:txBody>
      </p:sp>
      <p:sp>
        <p:nvSpPr>
          <p:cNvPr id="5" name="Rectangle 3"/>
          <p:cNvSpPr txBox="1">
            <a:spLocks noChangeArrowheads="1"/>
          </p:cNvSpPr>
          <p:nvPr/>
        </p:nvSpPr>
        <p:spPr bwMode="auto">
          <a:xfrm>
            <a:off x="874713" y="1447800"/>
            <a:ext cx="7888287" cy="685800"/>
          </a:xfrm>
          <a:prstGeom prst="rect">
            <a:avLst/>
          </a:prstGeom>
          <a:noFill/>
          <a:ln w="9525">
            <a:noFill/>
            <a:miter lim="800000"/>
            <a:headEnd/>
            <a:tailEnd/>
          </a:ln>
        </p:spPr>
        <p:txBody>
          <a:bodyPr/>
          <a:lstStyle/>
          <a:p>
            <a:pPr marL="342900" indent="-342900" eaLnBrk="0" fontAlgn="base" hangingPunct="0">
              <a:lnSpc>
                <a:spcPct val="65000"/>
              </a:lnSpc>
              <a:spcBef>
                <a:spcPct val="20000"/>
              </a:spcBef>
              <a:spcAft>
                <a:spcPct val="0"/>
              </a:spcAft>
              <a:buFont typeface="Arial" pitchFamily="34" charset="0"/>
              <a:buNone/>
              <a:defRPr/>
            </a:pPr>
            <a:r>
              <a:rPr lang="en-US" sz="3200" kern="0" dirty="0">
                <a:solidFill>
                  <a:srgbClr val="000000"/>
                </a:solidFill>
                <a:cs typeface="Arial" panose="020B0604020202020204" pitchFamily="34" charset="0"/>
              </a:rPr>
              <a:t>You can remove existing rows from a table</a:t>
            </a:r>
          </a:p>
          <a:p>
            <a:pPr marL="342900" indent="-342900" eaLnBrk="0" fontAlgn="base" hangingPunct="0">
              <a:lnSpc>
                <a:spcPct val="65000"/>
              </a:lnSpc>
              <a:spcBef>
                <a:spcPct val="20000"/>
              </a:spcBef>
              <a:spcAft>
                <a:spcPct val="0"/>
              </a:spcAft>
              <a:buFont typeface="Arial" pitchFamily="34" charset="0"/>
              <a:buNone/>
              <a:defRPr/>
            </a:pPr>
            <a:r>
              <a:rPr lang="en-US" sz="3200" kern="0" dirty="0">
                <a:solidFill>
                  <a:srgbClr val="000000"/>
                </a:solidFill>
                <a:cs typeface="Arial" panose="020B0604020202020204" pitchFamily="34" charset="0"/>
              </a:rPr>
              <a:t> by using  the </a:t>
            </a:r>
            <a:r>
              <a:rPr lang="en-US" sz="3200" kern="0" dirty="0">
                <a:solidFill>
                  <a:srgbClr val="000000"/>
                </a:solidFill>
                <a:latin typeface="Courier New" pitchFamily="49" charset="0"/>
                <a:cs typeface="Arial" panose="020B0604020202020204" pitchFamily="34" charset="0"/>
              </a:rPr>
              <a:t>DELETE</a:t>
            </a:r>
            <a:r>
              <a:rPr lang="en-US" sz="3200" kern="0" dirty="0">
                <a:solidFill>
                  <a:srgbClr val="000000"/>
                </a:solidFill>
                <a:cs typeface="Arial" panose="020B0604020202020204" pitchFamily="34" charset="0"/>
              </a:rPr>
              <a:t> statement.</a:t>
            </a:r>
          </a:p>
        </p:txBody>
      </p:sp>
    </p:spTree>
  </p:cSld>
  <p:clrMapOvr>
    <a:masterClrMapping/>
  </p:clrMapOvr>
  <p:transition spd="slow">
    <p:cut/>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r>
              <a:rPr lang="en-US" altLang="en-US" smtClean="0"/>
              <a:t>Drop and Truncate</a:t>
            </a:r>
            <a:endParaRPr lang="en-IN" altLang="en-US" smtClean="0"/>
          </a:p>
        </p:txBody>
      </p:sp>
      <p:sp>
        <p:nvSpPr>
          <p:cNvPr id="94211" name="Content Placeholder 2"/>
          <p:cNvSpPr>
            <a:spLocks noGrp="1"/>
          </p:cNvSpPr>
          <p:nvPr>
            <p:ph idx="1"/>
          </p:nvPr>
        </p:nvSpPr>
        <p:spPr/>
        <p:txBody>
          <a:bodyPr/>
          <a:lstStyle/>
          <a:p>
            <a:r>
              <a:rPr lang="en-IN" altLang="en-US" sz="2400" b="1" smtClean="0"/>
              <a:t>Difference between DROP and TRUNCATE Statement:</a:t>
            </a:r>
            <a:endParaRPr lang="en-IN" altLang="en-US" sz="2400" smtClean="0"/>
          </a:p>
          <a:p>
            <a:r>
              <a:rPr lang="en-IN" altLang="en-US" sz="2400" smtClean="0"/>
              <a:t>If a table is dropped, all the relationships with other tables will no longer be valid, the integrity constraints will be dropped, grant or access privileges on the table will also be dropped, if you want use the table again it has to be recreated with the integrity constraints, access privileges and the relationships with other tables should be established again. But, if a table is truncated, the table structure remains the same, therefore any of the above problems will not exist. </a:t>
            </a:r>
          </a:p>
          <a:p>
            <a:endParaRPr lang="en-IN" altLang="en-US" sz="2400" smtClean="0"/>
          </a:p>
        </p:txBody>
      </p:sp>
    </p:spTree>
  </p:cSld>
  <p:clrMapOvr>
    <a:masterClrMapping/>
  </p:clrMapOvr>
  <p:transition spd="slow">
    <p:wipe dir="d"/>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en-US" altLang="en-US" smtClean="0"/>
              <a:t>Delete and Truncate</a:t>
            </a:r>
            <a:endParaRPr lang="en-IN" altLang="en-US" smtClean="0"/>
          </a:p>
        </p:txBody>
      </p:sp>
      <p:sp>
        <p:nvSpPr>
          <p:cNvPr id="95235" name="Content Placeholder 2"/>
          <p:cNvSpPr>
            <a:spLocks noGrp="1"/>
          </p:cNvSpPr>
          <p:nvPr>
            <p:ph idx="1"/>
          </p:nvPr>
        </p:nvSpPr>
        <p:spPr/>
        <p:txBody>
          <a:bodyPr>
            <a:normAutofit lnSpcReduction="10000"/>
          </a:bodyPr>
          <a:lstStyle/>
          <a:p>
            <a:r>
              <a:rPr lang="en-IN" altLang="en-US" b="1" smtClean="0"/>
              <a:t>DELETE Statement:</a:t>
            </a:r>
            <a:r>
              <a:rPr lang="en-IN" altLang="en-US" smtClean="0"/>
              <a:t> This command deletes only the rows from the table based on the condition given in the where clause or deletes all the rows from the table if no condition is specified. But it does not free the space containing the table. </a:t>
            </a:r>
          </a:p>
          <a:p>
            <a:r>
              <a:rPr lang="en-IN" altLang="en-US" b="1" smtClean="0"/>
              <a:t>TRUNCATE statement:</a:t>
            </a:r>
            <a:r>
              <a:rPr lang="en-IN" altLang="en-US" smtClean="0"/>
              <a:t> This command is used to delete all the rows from the table and free the space containing the table.</a:t>
            </a:r>
          </a:p>
          <a:p>
            <a:endParaRPr lang="en-IN" altLang="en-US" smtClean="0"/>
          </a:p>
        </p:txBody>
      </p:sp>
    </p:spTree>
  </p:cSld>
  <p:clrMapOvr>
    <a:masterClrMapping/>
  </p:clrMapOvr>
  <p:transition spd="slow">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Assemblies</a:t>
            </a:r>
          </a:p>
        </p:txBody>
      </p:sp>
      <p:sp>
        <p:nvSpPr>
          <p:cNvPr id="3" name="Content Placeholder 2"/>
          <p:cNvSpPr>
            <a:spLocks noGrp="1"/>
          </p:cNvSpPr>
          <p:nvPr>
            <p:ph idx="1"/>
          </p:nvPr>
        </p:nvSpPr>
        <p:spPr>
          <a:xfrm>
            <a:off x="381000" y="1417638"/>
            <a:ext cx="8410575" cy="4598182"/>
          </a:xfrm>
        </p:spPr>
        <p:txBody>
          <a:bodyPr/>
          <a:lstStyle/>
          <a:p>
            <a:pPr>
              <a:lnSpc>
                <a:spcPct val="80000"/>
              </a:lnSpc>
            </a:pPr>
            <a:r>
              <a:rPr lang="en-US" dirty="0"/>
              <a:t>An Assembly is the managed equivalent of an EXE/DLL</a:t>
            </a:r>
          </a:p>
          <a:p>
            <a:pPr>
              <a:lnSpc>
                <a:spcPct val="80000"/>
              </a:lnSpc>
            </a:pPr>
            <a:r>
              <a:rPr lang="en-US" dirty="0"/>
              <a:t>It is the unit of versioning, security, and deployment</a:t>
            </a:r>
          </a:p>
          <a:p>
            <a:pPr>
              <a:lnSpc>
                <a:spcPct val="80000"/>
              </a:lnSpc>
            </a:pPr>
            <a:r>
              <a:rPr lang="en-US" dirty="0"/>
              <a:t>Parts of an Assembly file</a:t>
            </a:r>
          </a:p>
          <a:p>
            <a:pPr lvl="1">
              <a:lnSpc>
                <a:spcPct val="80000"/>
              </a:lnSpc>
            </a:pPr>
            <a:r>
              <a:rPr lang="en-US" dirty="0"/>
              <a:t>Windows PE header</a:t>
            </a:r>
          </a:p>
          <a:p>
            <a:pPr lvl="1">
              <a:lnSpc>
                <a:spcPct val="80000"/>
              </a:lnSpc>
            </a:pPr>
            <a:r>
              <a:rPr lang="en-US" dirty="0"/>
              <a:t>CLR header (Information interpreted by the CLR and utilities)</a:t>
            </a:r>
          </a:p>
          <a:p>
            <a:pPr lvl="1">
              <a:lnSpc>
                <a:spcPct val="80000"/>
              </a:lnSpc>
            </a:pPr>
            <a:r>
              <a:rPr lang="en-US" dirty="0"/>
              <a:t>Metadata (Type definition and reference tables)</a:t>
            </a:r>
          </a:p>
          <a:p>
            <a:pPr lvl="1">
              <a:lnSpc>
                <a:spcPct val="80000"/>
              </a:lnSpc>
            </a:pPr>
            <a:r>
              <a:rPr lang="en-US" dirty="0"/>
              <a:t>Intermediate Language (code emitted by compiler</a:t>
            </a:r>
            <a:r>
              <a:rPr lang="en-US" dirty="0" smtClean="0"/>
              <a:t>)</a:t>
            </a:r>
          </a:p>
        </p:txBody>
      </p:sp>
    </p:spTree>
    <p:extLst>
      <p:ext uri="{BB962C8B-B14F-4D97-AF65-F5344CB8AC3E}">
        <p14:creationId xmlns:p14="http://schemas.microsoft.com/office/powerpoint/2010/main" xmlns="" val="4237119078"/>
      </p:ext>
    </p:extLst>
  </p:cSld>
  <p:clrMapOvr>
    <a:masterClrMapping/>
  </p:clrMapOvr>
  <p:transition spd="slow">
    <p:wipe dir="d"/>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914400"/>
            <a:ext cx="7620000" cy="2686050"/>
          </a:xfrm>
          <a:solidFill>
            <a:schemeClr val="bg1"/>
          </a:solidFill>
          <a:ln/>
        </p:spPr>
        <p:txBody>
          <a:bodyPr>
            <a:normAutofit fontScale="90000"/>
            <a:flatTx/>
          </a:bodyPr>
          <a:lstStyle/>
          <a:p>
            <a:r>
              <a:rPr lang="en-US" sz="6000" dirty="0">
                <a:solidFill>
                  <a:srgbClr val="FF0000"/>
                </a:solidFill>
              </a:rPr>
              <a:t/>
            </a:r>
            <a:br>
              <a:rPr lang="en-US" sz="6000" dirty="0">
                <a:solidFill>
                  <a:srgbClr val="FF0000"/>
                </a:solidFill>
              </a:rPr>
            </a:br>
            <a:r>
              <a:rPr lang="en-US" sz="7200" dirty="0"/>
              <a:t>Introduction</a:t>
            </a:r>
            <a:r>
              <a:rPr lang="en-US" sz="6000" dirty="0"/>
              <a:t> to</a:t>
            </a:r>
            <a:br>
              <a:rPr lang="en-US" sz="6000" dirty="0"/>
            </a:br>
            <a:r>
              <a:rPr lang="en-US" sz="6000" dirty="0"/>
              <a:t> </a:t>
            </a:r>
            <a:r>
              <a:rPr lang="en-US" sz="8800" dirty="0"/>
              <a:t>HTML</a:t>
            </a:r>
            <a:r>
              <a:rPr lang="en-US" sz="8800" dirty="0">
                <a:solidFill>
                  <a:schemeClr val="bg1"/>
                </a:solidFill>
              </a:rPr>
              <a:t/>
            </a:r>
            <a:br>
              <a:rPr lang="en-US" sz="8800" dirty="0">
                <a:solidFill>
                  <a:schemeClr val="bg1"/>
                </a:solidFill>
              </a:rPr>
            </a:br>
            <a:endParaRPr lang="en-US" sz="8800" dirty="0">
              <a:solidFill>
                <a:schemeClr val="bg1"/>
              </a:solidFill>
            </a:endParaRPr>
          </a:p>
        </p:txBody>
      </p:sp>
      <p:grpSp>
        <p:nvGrpSpPr>
          <p:cNvPr id="3076" name="Group 4"/>
          <p:cNvGrpSpPr>
            <a:grpSpLocks/>
          </p:cNvGrpSpPr>
          <p:nvPr/>
        </p:nvGrpSpPr>
        <p:grpSpPr bwMode="auto">
          <a:xfrm>
            <a:off x="685800" y="5105400"/>
            <a:ext cx="925513" cy="1068388"/>
            <a:chOff x="480" y="3168"/>
            <a:chExt cx="583" cy="673"/>
          </a:xfrm>
        </p:grpSpPr>
        <p:sp>
          <p:nvSpPr>
            <p:cNvPr id="3077" name="Freeform 5"/>
            <p:cNvSpPr>
              <a:spLocks/>
            </p:cNvSpPr>
            <p:nvPr/>
          </p:nvSpPr>
          <p:spPr bwMode="auto">
            <a:xfrm>
              <a:off x="487" y="3172"/>
              <a:ext cx="418" cy="663"/>
            </a:xfrm>
            <a:custGeom>
              <a:avLst/>
              <a:gdLst/>
              <a:ahLst/>
              <a:cxnLst>
                <a:cxn ang="0">
                  <a:pos x="2389" y="220"/>
                </a:cxn>
                <a:cxn ang="0">
                  <a:pos x="1751" y="45"/>
                </a:cxn>
                <a:cxn ang="0">
                  <a:pos x="639" y="0"/>
                </a:cxn>
                <a:cxn ang="0">
                  <a:pos x="78" y="123"/>
                </a:cxn>
                <a:cxn ang="0">
                  <a:pos x="72" y="1024"/>
                </a:cxn>
                <a:cxn ang="0">
                  <a:pos x="251" y="1767"/>
                </a:cxn>
                <a:cxn ang="0">
                  <a:pos x="418" y="1805"/>
                </a:cxn>
                <a:cxn ang="0">
                  <a:pos x="251" y="2307"/>
                </a:cxn>
                <a:cxn ang="0">
                  <a:pos x="407" y="2862"/>
                </a:cxn>
                <a:cxn ang="0">
                  <a:pos x="226" y="2881"/>
                </a:cxn>
                <a:cxn ang="0">
                  <a:pos x="0" y="3571"/>
                </a:cxn>
                <a:cxn ang="0">
                  <a:pos x="116" y="3668"/>
                </a:cxn>
                <a:cxn ang="0">
                  <a:pos x="2389" y="3687"/>
                </a:cxn>
                <a:cxn ang="0">
                  <a:pos x="2492" y="3539"/>
                </a:cxn>
                <a:cxn ang="0">
                  <a:pos x="2171" y="2862"/>
                </a:cxn>
                <a:cxn ang="0">
                  <a:pos x="1990" y="2862"/>
                </a:cxn>
                <a:cxn ang="0">
                  <a:pos x="2233" y="2339"/>
                </a:cxn>
                <a:cxn ang="0">
                  <a:pos x="1996" y="1965"/>
                </a:cxn>
                <a:cxn ang="0">
                  <a:pos x="2036" y="1838"/>
                </a:cxn>
                <a:cxn ang="0">
                  <a:pos x="2176" y="1798"/>
                </a:cxn>
                <a:cxn ang="0">
                  <a:pos x="2349" y="1064"/>
                </a:cxn>
                <a:cxn ang="0">
                  <a:pos x="2389" y="220"/>
                </a:cxn>
                <a:cxn ang="0">
                  <a:pos x="2389" y="220"/>
                </a:cxn>
              </a:cxnLst>
              <a:rect l="0" t="0" r="r" b="b"/>
              <a:pathLst>
                <a:path w="2492" h="3687">
                  <a:moveTo>
                    <a:pt x="2389" y="220"/>
                  </a:moveTo>
                  <a:lnTo>
                    <a:pt x="1751" y="45"/>
                  </a:lnTo>
                  <a:lnTo>
                    <a:pt x="639" y="0"/>
                  </a:lnTo>
                  <a:lnTo>
                    <a:pt x="78" y="123"/>
                  </a:lnTo>
                  <a:lnTo>
                    <a:pt x="72" y="1024"/>
                  </a:lnTo>
                  <a:lnTo>
                    <a:pt x="251" y="1767"/>
                  </a:lnTo>
                  <a:lnTo>
                    <a:pt x="418" y="1805"/>
                  </a:lnTo>
                  <a:lnTo>
                    <a:pt x="251" y="2307"/>
                  </a:lnTo>
                  <a:lnTo>
                    <a:pt x="407" y="2862"/>
                  </a:lnTo>
                  <a:lnTo>
                    <a:pt x="226" y="2881"/>
                  </a:lnTo>
                  <a:lnTo>
                    <a:pt x="0" y="3571"/>
                  </a:lnTo>
                  <a:lnTo>
                    <a:pt x="116" y="3668"/>
                  </a:lnTo>
                  <a:lnTo>
                    <a:pt x="2389" y="3687"/>
                  </a:lnTo>
                  <a:lnTo>
                    <a:pt x="2492" y="3539"/>
                  </a:lnTo>
                  <a:lnTo>
                    <a:pt x="2171" y="2862"/>
                  </a:lnTo>
                  <a:lnTo>
                    <a:pt x="1990" y="2862"/>
                  </a:lnTo>
                  <a:lnTo>
                    <a:pt x="2233" y="2339"/>
                  </a:lnTo>
                  <a:lnTo>
                    <a:pt x="1996" y="1965"/>
                  </a:lnTo>
                  <a:lnTo>
                    <a:pt x="2036" y="1838"/>
                  </a:lnTo>
                  <a:lnTo>
                    <a:pt x="2176" y="1798"/>
                  </a:lnTo>
                  <a:lnTo>
                    <a:pt x="2349" y="1064"/>
                  </a:lnTo>
                  <a:lnTo>
                    <a:pt x="2389" y="220"/>
                  </a:lnTo>
                  <a:lnTo>
                    <a:pt x="2389" y="220"/>
                  </a:lnTo>
                  <a:close/>
                </a:path>
              </a:pathLst>
            </a:custGeom>
            <a:solidFill>
              <a:srgbClr val="FFFFFF"/>
            </a:solidFill>
            <a:ln w="9525">
              <a:noFill/>
              <a:round/>
              <a:headEnd/>
              <a:tailEnd/>
            </a:ln>
          </p:spPr>
          <p:txBody>
            <a:bodyPr/>
            <a:lstStyle/>
            <a:p>
              <a:endParaRPr lang="en-US"/>
            </a:p>
          </p:txBody>
        </p:sp>
        <p:sp>
          <p:nvSpPr>
            <p:cNvPr id="3078" name="Freeform 6"/>
            <p:cNvSpPr>
              <a:spLocks/>
            </p:cNvSpPr>
            <p:nvPr/>
          </p:nvSpPr>
          <p:spPr bwMode="auto">
            <a:xfrm>
              <a:off x="495" y="3188"/>
              <a:ext cx="411" cy="645"/>
            </a:xfrm>
            <a:custGeom>
              <a:avLst/>
              <a:gdLst/>
              <a:ahLst/>
              <a:cxnLst>
                <a:cxn ang="0">
                  <a:pos x="69" y="108"/>
                </a:cxn>
                <a:cxn ang="0">
                  <a:pos x="650" y="0"/>
                </a:cxn>
                <a:cxn ang="0">
                  <a:pos x="1648" y="27"/>
                </a:cxn>
                <a:cxn ang="0">
                  <a:pos x="2306" y="125"/>
                </a:cxn>
                <a:cxn ang="0">
                  <a:pos x="2331" y="734"/>
                </a:cxn>
                <a:cxn ang="0">
                  <a:pos x="2116" y="1734"/>
                </a:cxn>
                <a:cxn ang="0">
                  <a:pos x="1966" y="1783"/>
                </a:cxn>
                <a:cxn ang="0">
                  <a:pos x="2173" y="2283"/>
                </a:cxn>
                <a:cxn ang="0">
                  <a:pos x="1966" y="2792"/>
                </a:cxn>
                <a:cxn ang="0">
                  <a:pos x="2131" y="2800"/>
                </a:cxn>
                <a:cxn ang="0">
                  <a:pos x="2449" y="3376"/>
                </a:cxn>
                <a:cxn ang="0">
                  <a:pos x="2407" y="3534"/>
                </a:cxn>
                <a:cxn ang="0">
                  <a:pos x="76" y="3593"/>
                </a:cxn>
                <a:cxn ang="0">
                  <a:pos x="0" y="3444"/>
                </a:cxn>
                <a:cxn ang="0">
                  <a:pos x="232" y="2832"/>
                </a:cxn>
                <a:cxn ang="0">
                  <a:pos x="496" y="2807"/>
                </a:cxn>
                <a:cxn ang="0">
                  <a:pos x="265" y="2271"/>
                </a:cxn>
                <a:cxn ang="0">
                  <a:pos x="825" y="2279"/>
                </a:cxn>
                <a:cxn ang="0">
                  <a:pos x="291" y="2175"/>
                </a:cxn>
                <a:cxn ang="0">
                  <a:pos x="384" y="1692"/>
                </a:cxn>
                <a:cxn ang="0">
                  <a:pos x="234" y="1650"/>
                </a:cxn>
                <a:cxn ang="0">
                  <a:pos x="94" y="834"/>
                </a:cxn>
                <a:cxn ang="0">
                  <a:pos x="69" y="108"/>
                </a:cxn>
                <a:cxn ang="0">
                  <a:pos x="69" y="108"/>
                </a:cxn>
              </a:cxnLst>
              <a:rect l="0" t="0" r="r" b="b"/>
              <a:pathLst>
                <a:path w="2449" h="3593">
                  <a:moveTo>
                    <a:pt x="69" y="108"/>
                  </a:moveTo>
                  <a:lnTo>
                    <a:pt x="650" y="0"/>
                  </a:lnTo>
                  <a:lnTo>
                    <a:pt x="1648" y="27"/>
                  </a:lnTo>
                  <a:lnTo>
                    <a:pt x="2306" y="125"/>
                  </a:lnTo>
                  <a:lnTo>
                    <a:pt x="2331" y="734"/>
                  </a:lnTo>
                  <a:lnTo>
                    <a:pt x="2116" y="1734"/>
                  </a:lnTo>
                  <a:lnTo>
                    <a:pt x="1966" y="1783"/>
                  </a:lnTo>
                  <a:lnTo>
                    <a:pt x="2173" y="2283"/>
                  </a:lnTo>
                  <a:lnTo>
                    <a:pt x="1966" y="2792"/>
                  </a:lnTo>
                  <a:lnTo>
                    <a:pt x="2131" y="2800"/>
                  </a:lnTo>
                  <a:lnTo>
                    <a:pt x="2449" y="3376"/>
                  </a:lnTo>
                  <a:lnTo>
                    <a:pt x="2407" y="3534"/>
                  </a:lnTo>
                  <a:lnTo>
                    <a:pt x="76" y="3593"/>
                  </a:lnTo>
                  <a:lnTo>
                    <a:pt x="0" y="3444"/>
                  </a:lnTo>
                  <a:lnTo>
                    <a:pt x="232" y="2832"/>
                  </a:lnTo>
                  <a:lnTo>
                    <a:pt x="496" y="2807"/>
                  </a:lnTo>
                  <a:lnTo>
                    <a:pt x="265" y="2271"/>
                  </a:lnTo>
                  <a:lnTo>
                    <a:pt x="825" y="2279"/>
                  </a:lnTo>
                  <a:lnTo>
                    <a:pt x="291" y="2175"/>
                  </a:lnTo>
                  <a:lnTo>
                    <a:pt x="384" y="1692"/>
                  </a:lnTo>
                  <a:lnTo>
                    <a:pt x="234" y="1650"/>
                  </a:lnTo>
                  <a:lnTo>
                    <a:pt x="94" y="834"/>
                  </a:lnTo>
                  <a:lnTo>
                    <a:pt x="69" y="108"/>
                  </a:lnTo>
                  <a:lnTo>
                    <a:pt x="69" y="108"/>
                  </a:lnTo>
                  <a:close/>
                </a:path>
              </a:pathLst>
            </a:custGeom>
            <a:solidFill>
              <a:srgbClr val="E8D9D9"/>
            </a:solidFill>
            <a:ln w="9525">
              <a:noFill/>
              <a:round/>
              <a:headEnd/>
              <a:tailEnd/>
            </a:ln>
          </p:spPr>
          <p:txBody>
            <a:bodyPr/>
            <a:lstStyle/>
            <a:p>
              <a:endParaRPr lang="en-US"/>
            </a:p>
          </p:txBody>
        </p:sp>
        <p:sp>
          <p:nvSpPr>
            <p:cNvPr id="3079" name="Freeform 7"/>
            <p:cNvSpPr>
              <a:spLocks/>
            </p:cNvSpPr>
            <p:nvPr/>
          </p:nvSpPr>
          <p:spPr bwMode="auto">
            <a:xfrm>
              <a:off x="951" y="3740"/>
              <a:ext cx="106" cy="88"/>
            </a:xfrm>
            <a:custGeom>
              <a:avLst/>
              <a:gdLst/>
              <a:ahLst/>
              <a:cxnLst>
                <a:cxn ang="0">
                  <a:pos x="406" y="75"/>
                </a:cxn>
                <a:cxn ang="0">
                  <a:pos x="332" y="0"/>
                </a:cxn>
                <a:cxn ang="0">
                  <a:pos x="57" y="25"/>
                </a:cxn>
                <a:cxn ang="0">
                  <a:pos x="0" y="116"/>
                </a:cxn>
                <a:cxn ang="0">
                  <a:pos x="83" y="367"/>
                </a:cxn>
                <a:cxn ang="0">
                  <a:pos x="315" y="491"/>
                </a:cxn>
                <a:cxn ang="0">
                  <a:pos x="574" y="417"/>
                </a:cxn>
                <a:cxn ang="0">
                  <a:pos x="633" y="274"/>
                </a:cxn>
                <a:cxn ang="0">
                  <a:pos x="406" y="75"/>
                </a:cxn>
                <a:cxn ang="0">
                  <a:pos x="406" y="75"/>
                </a:cxn>
              </a:cxnLst>
              <a:rect l="0" t="0" r="r" b="b"/>
              <a:pathLst>
                <a:path w="633" h="491">
                  <a:moveTo>
                    <a:pt x="406" y="75"/>
                  </a:moveTo>
                  <a:lnTo>
                    <a:pt x="332" y="0"/>
                  </a:lnTo>
                  <a:lnTo>
                    <a:pt x="57" y="25"/>
                  </a:lnTo>
                  <a:lnTo>
                    <a:pt x="0" y="116"/>
                  </a:lnTo>
                  <a:lnTo>
                    <a:pt x="83" y="367"/>
                  </a:lnTo>
                  <a:lnTo>
                    <a:pt x="315" y="491"/>
                  </a:lnTo>
                  <a:lnTo>
                    <a:pt x="574" y="417"/>
                  </a:lnTo>
                  <a:lnTo>
                    <a:pt x="633" y="274"/>
                  </a:lnTo>
                  <a:lnTo>
                    <a:pt x="406" y="75"/>
                  </a:lnTo>
                  <a:lnTo>
                    <a:pt x="406" y="75"/>
                  </a:lnTo>
                  <a:close/>
                </a:path>
              </a:pathLst>
            </a:custGeom>
            <a:solidFill>
              <a:srgbClr val="E8D9D9"/>
            </a:solidFill>
            <a:ln w="9525">
              <a:noFill/>
              <a:round/>
              <a:headEnd/>
              <a:tailEnd/>
            </a:ln>
          </p:spPr>
          <p:txBody>
            <a:bodyPr/>
            <a:lstStyle/>
            <a:p>
              <a:endParaRPr lang="en-US"/>
            </a:p>
          </p:txBody>
        </p:sp>
        <p:sp>
          <p:nvSpPr>
            <p:cNvPr id="3080" name="Freeform 8"/>
            <p:cNvSpPr>
              <a:spLocks/>
            </p:cNvSpPr>
            <p:nvPr/>
          </p:nvSpPr>
          <p:spPr bwMode="auto">
            <a:xfrm>
              <a:off x="551" y="3228"/>
              <a:ext cx="283" cy="228"/>
            </a:xfrm>
            <a:custGeom>
              <a:avLst/>
              <a:gdLst/>
              <a:ahLst/>
              <a:cxnLst>
                <a:cxn ang="0">
                  <a:pos x="0" y="84"/>
                </a:cxn>
                <a:cxn ang="0">
                  <a:pos x="15" y="650"/>
                </a:cxn>
                <a:cxn ang="0">
                  <a:pos x="99" y="1182"/>
                </a:cxn>
                <a:cxn ang="0">
                  <a:pos x="557" y="1249"/>
                </a:cxn>
                <a:cxn ang="0">
                  <a:pos x="1131" y="1266"/>
                </a:cxn>
                <a:cxn ang="0">
                  <a:pos x="1540" y="1224"/>
                </a:cxn>
                <a:cxn ang="0">
                  <a:pos x="1688" y="732"/>
                </a:cxn>
                <a:cxn ang="0">
                  <a:pos x="1663" y="74"/>
                </a:cxn>
                <a:cxn ang="0">
                  <a:pos x="1165" y="25"/>
                </a:cxn>
                <a:cxn ang="0">
                  <a:pos x="407" y="0"/>
                </a:cxn>
                <a:cxn ang="0">
                  <a:pos x="0" y="84"/>
                </a:cxn>
                <a:cxn ang="0">
                  <a:pos x="0" y="84"/>
                </a:cxn>
              </a:cxnLst>
              <a:rect l="0" t="0" r="r" b="b"/>
              <a:pathLst>
                <a:path w="1688" h="1266">
                  <a:moveTo>
                    <a:pt x="0" y="84"/>
                  </a:moveTo>
                  <a:lnTo>
                    <a:pt x="15" y="650"/>
                  </a:lnTo>
                  <a:lnTo>
                    <a:pt x="99" y="1182"/>
                  </a:lnTo>
                  <a:lnTo>
                    <a:pt x="557" y="1249"/>
                  </a:lnTo>
                  <a:lnTo>
                    <a:pt x="1131" y="1266"/>
                  </a:lnTo>
                  <a:lnTo>
                    <a:pt x="1540" y="1224"/>
                  </a:lnTo>
                  <a:lnTo>
                    <a:pt x="1688" y="732"/>
                  </a:lnTo>
                  <a:lnTo>
                    <a:pt x="1663" y="74"/>
                  </a:lnTo>
                  <a:lnTo>
                    <a:pt x="1165" y="25"/>
                  </a:lnTo>
                  <a:lnTo>
                    <a:pt x="407" y="0"/>
                  </a:lnTo>
                  <a:lnTo>
                    <a:pt x="0" y="84"/>
                  </a:lnTo>
                  <a:lnTo>
                    <a:pt x="0" y="84"/>
                  </a:lnTo>
                  <a:close/>
                </a:path>
              </a:pathLst>
            </a:custGeom>
            <a:solidFill>
              <a:srgbClr val="FFCC99"/>
            </a:solidFill>
            <a:ln w="9525">
              <a:noFill/>
              <a:round/>
              <a:headEnd/>
              <a:tailEnd/>
            </a:ln>
          </p:spPr>
          <p:txBody>
            <a:bodyPr/>
            <a:lstStyle/>
            <a:p>
              <a:endParaRPr lang="en-US"/>
            </a:p>
          </p:txBody>
        </p:sp>
        <p:sp>
          <p:nvSpPr>
            <p:cNvPr id="3081" name="Freeform 9"/>
            <p:cNvSpPr>
              <a:spLocks/>
            </p:cNvSpPr>
            <p:nvPr/>
          </p:nvSpPr>
          <p:spPr bwMode="auto">
            <a:xfrm>
              <a:off x="536" y="3592"/>
              <a:ext cx="342" cy="153"/>
            </a:xfrm>
            <a:custGeom>
              <a:avLst/>
              <a:gdLst/>
              <a:ahLst/>
              <a:cxnLst>
                <a:cxn ang="0">
                  <a:pos x="0" y="24"/>
                </a:cxn>
                <a:cxn ang="0">
                  <a:pos x="118" y="524"/>
                </a:cxn>
                <a:cxn ang="0">
                  <a:pos x="625" y="640"/>
                </a:cxn>
                <a:cxn ang="0">
                  <a:pos x="1807" y="650"/>
                </a:cxn>
                <a:cxn ang="0">
                  <a:pos x="2039" y="849"/>
                </a:cxn>
                <a:cxn ang="0">
                  <a:pos x="1857" y="532"/>
                </a:cxn>
                <a:cxn ang="0">
                  <a:pos x="1682" y="517"/>
                </a:cxn>
                <a:cxn ang="0">
                  <a:pos x="1931" y="0"/>
                </a:cxn>
                <a:cxn ang="0">
                  <a:pos x="733" y="115"/>
                </a:cxn>
                <a:cxn ang="0">
                  <a:pos x="642" y="441"/>
                </a:cxn>
                <a:cxn ang="0">
                  <a:pos x="591" y="58"/>
                </a:cxn>
                <a:cxn ang="0">
                  <a:pos x="0" y="24"/>
                </a:cxn>
                <a:cxn ang="0">
                  <a:pos x="0" y="24"/>
                </a:cxn>
              </a:cxnLst>
              <a:rect l="0" t="0" r="r" b="b"/>
              <a:pathLst>
                <a:path w="2039" h="849">
                  <a:moveTo>
                    <a:pt x="0" y="24"/>
                  </a:moveTo>
                  <a:lnTo>
                    <a:pt x="118" y="524"/>
                  </a:lnTo>
                  <a:lnTo>
                    <a:pt x="625" y="640"/>
                  </a:lnTo>
                  <a:lnTo>
                    <a:pt x="1807" y="650"/>
                  </a:lnTo>
                  <a:lnTo>
                    <a:pt x="2039" y="849"/>
                  </a:lnTo>
                  <a:lnTo>
                    <a:pt x="1857" y="532"/>
                  </a:lnTo>
                  <a:lnTo>
                    <a:pt x="1682" y="517"/>
                  </a:lnTo>
                  <a:lnTo>
                    <a:pt x="1931" y="0"/>
                  </a:lnTo>
                  <a:lnTo>
                    <a:pt x="733" y="115"/>
                  </a:lnTo>
                  <a:lnTo>
                    <a:pt x="642" y="441"/>
                  </a:lnTo>
                  <a:lnTo>
                    <a:pt x="591" y="58"/>
                  </a:lnTo>
                  <a:lnTo>
                    <a:pt x="0" y="24"/>
                  </a:lnTo>
                  <a:lnTo>
                    <a:pt x="0" y="24"/>
                  </a:lnTo>
                  <a:close/>
                </a:path>
              </a:pathLst>
            </a:custGeom>
            <a:solidFill>
              <a:srgbClr val="A39494"/>
            </a:solidFill>
            <a:ln w="9525">
              <a:noFill/>
              <a:round/>
              <a:headEnd/>
              <a:tailEnd/>
            </a:ln>
          </p:spPr>
          <p:txBody>
            <a:bodyPr/>
            <a:lstStyle/>
            <a:p>
              <a:endParaRPr lang="en-US"/>
            </a:p>
          </p:txBody>
        </p:sp>
        <p:sp>
          <p:nvSpPr>
            <p:cNvPr id="3082" name="Freeform 10"/>
            <p:cNvSpPr>
              <a:spLocks/>
            </p:cNvSpPr>
            <p:nvPr/>
          </p:nvSpPr>
          <p:spPr bwMode="auto">
            <a:xfrm>
              <a:off x="491" y="3788"/>
              <a:ext cx="412" cy="45"/>
            </a:xfrm>
            <a:custGeom>
              <a:avLst/>
              <a:gdLst/>
              <a:ahLst/>
              <a:cxnLst>
                <a:cxn ang="0">
                  <a:pos x="0" y="100"/>
                </a:cxn>
                <a:cxn ang="0">
                  <a:pos x="159" y="142"/>
                </a:cxn>
                <a:cxn ang="0">
                  <a:pos x="2347" y="133"/>
                </a:cxn>
                <a:cxn ang="0">
                  <a:pos x="2455" y="0"/>
                </a:cxn>
                <a:cxn ang="0">
                  <a:pos x="2431" y="209"/>
                </a:cxn>
                <a:cxn ang="0">
                  <a:pos x="2305" y="251"/>
                </a:cxn>
                <a:cxn ang="0">
                  <a:pos x="76" y="241"/>
                </a:cxn>
                <a:cxn ang="0">
                  <a:pos x="0" y="100"/>
                </a:cxn>
                <a:cxn ang="0">
                  <a:pos x="0" y="100"/>
                </a:cxn>
              </a:cxnLst>
              <a:rect l="0" t="0" r="r" b="b"/>
              <a:pathLst>
                <a:path w="2455" h="251">
                  <a:moveTo>
                    <a:pt x="0" y="100"/>
                  </a:moveTo>
                  <a:lnTo>
                    <a:pt x="159" y="142"/>
                  </a:lnTo>
                  <a:lnTo>
                    <a:pt x="2347" y="133"/>
                  </a:lnTo>
                  <a:lnTo>
                    <a:pt x="2455" y="0"/>
                  </a:lnTo>
                  <a:lnTo>
                    <a:pt x="2431" y="209"/>
                  </a:lnTo>
                  <a:lnTo>
                    <a:pt x="2305" y="251"/>
                  </a:lnTo>
                  <a:lnTo>
                    <a:pt x="76" y="241"/>
                  </a:lnTo>
                  <a:lnTo>
                    <a:pt x="0" y="100"/>
                  </a:lnTo>
                  <a:lnTo>
                    <a:pt x="0" y="100"/>
                  </a:lnTo>
                  <a:close/>
                </a:path>
              </a:pathLst>
            </a:custGeom>
            <a:solidFill>
              <a:srgbClr val="A39494"/>
            </a:solidFill>
            <a:ln w="9525">
              <a:noFill/>
              <a:round/>
              <a:headEnd/>
              <a:tailEnd/>
            </a:ln>
          </p:spPr>
          <p:txBody>
            <a:bodyPr/>
            <a:lstStyle/>
            <a:p>
              <a:endParaRPr lang="en-US"/>
            </a:p>
          </p:txBody>
        </p:sp>
        <p:sp>
          <p:nvSpPr>
            <p:cNvPr id="3083" name="Freeform 11"/>
            <p:cNvSpPr>
              <a:spLocks/>
            </p:cNvSpPr>
            <p:nvPr/>
          </p:nvSpPr>
          <p:spPr bwMode="auto">
            <a:xfrm>
              <a:off x="524" y="3204"/>
              <a:ext cx="368" cy="361"/>
            </a:xfrm>
            <a:custGeom>
              <a:avLst/>
              <a:gdLst/>
              <a:ahLst/>
              <a:cxnLst>
                <a:cxn ang="0">
                  <a:pos x="41" y="158"/>
                </a:cxn>
                <a:cxn ang="0">
                  <a:pos x="0" y="741"/>
                </a:cxn>
                <a:cxn ang="0">
                  <a:pos x="59" y="1557"/>
                </a:cxn>
                <a:cxn ang="0">
                  <a:pos x="598" y="1699"/>
                </a:cxn>
                <a:cxn ang="0">
                  <a:pos x="1056" y="2000"/>
                </a:cxn>
                <a:cxn ang="0">
                  <a:pos x="1680" y="2007"/>
                </a:cxn>
                <a:cxn ang="0">
                  <a:pos x="1840" y="1633"/>
                </a:cxn>
                <a:cxn ang="0">
                  <a:pos x="1956" y="1616"/>
                </a:cxn>
                <a:cxn ang="0">
                  <a:pos x="2138" y="874"/>
                </a:cxn>
                <a:cxn ang="0">
                  <a:pos x="2195" y="72"/>
                </a:cxn>
                <a:cxn ang="0">
                  <a:pos x="1553" y="0"/>
                </a:cxn>
                <a:cxn ang="0">
                  <a:pos x="484" y="65"/>
                </a:cxn>
                <a:cxn ang="0">
                  <a:pos x="1836" y="226"/>
                </a:cxn>
                <a:cxn ang="0">
                  <a:pos x="1781" y="1433"/>
                </a:cxn>
                <a:cxn ang="0">
                  <a:pos x="998" y="1490"/>
                </a:cxn>
                <a:cxn ang="0">
                  <a:pos x="216" y="1399"/>
                </a:cxn>
                <a:cxn ang="0">
                  <a:pos x="142" y="259"/>
                </a:cxn>
                <a:cxn ang="0">
                  <a:pos x="41" y="158"/>
                </a:cxn>
                <a:cxn ang="0">
                  <a:pos x="41" y="158"/>
                </a:cxn>
              </a:cxnLst>
              <a:rect l="0" t="0" r="r" b="b"/>
              <a:pathLst>
                <a:path w="2195" h="2007">
                  <a:moveTo>
                    <a:pt x="41" y="158"/>
                  </a:moveTo>
                  <a:lnTo>
                    <a:pt x="0" y="741"/>
                  </a:lnTo>
                  <a:lnTo>
                    <a:pt x="59" y="1557"/>
                  </a:lnTo>
                  <a:lnTo>
                    <a:pt x="598" y="1699"/>
                  </a:lnTo>
                  <a:lnTo>
                    <a:pt x="1056" y="2000"/>
                  </a:lnTo>
                  <a:lnTo>
                    <a:pt x="1680" y="2007"/>
                  </a:lnTo>
                  <a:lnTo>
                    <a:pt x="1840" y="1633"/>
                  </a:lnTo>
                  <a:lnTo>
                    <a:pt x="1956" y="1616"/>
                  </a:lnTo>
                  <a:lnTo>
                    <a:pt x="2138" y="874"/>
                  </a:lnTo>
                  <a:lnTo>
                    <a:pt x="2195" y="72"/>
                  </a:lnTo>
                  <a:lnTo>
                    <a:pt x="1553" y="0"/>
                  </a:lnTo>
                  <a:lnTo>
                    <a:pt x="484" y="65"/>
                  </a:lnTo>
                  <a:lnTo>
                    <a:pt x="1836" y="226"/>
                  </a:lnTo>
                  <a:lnTo>
                    <a:pt x="1781" y="1433"/>
                  </a:lnTo>
                  <a:lnTo>
                    <a:pt x="998" y="1490"/>
                  </a:lnTo>
                  <a:lnTo>
                    <a:pt x="216" y="1399"/>
                  </a:lnTo>
                  <a:lnTo>
                    <a:pt x="142" y="259"/>
                  </a:lnTo>
                  <a:lnTo>
                    <a:pt x="41" y="158"/>
                  </a:lnTo>
                  <a:lnTo>
                    <a:pt x="41" y="158"/>
                  </a:lnTo>
                  <a:close/>
                </a:path>
              </a:pathLst>
            </a:custGeom>
            <a:solidFill>
              <a:srgbClr val="A39494"/>
            </a:solidFill>
            <a:ln w="9525">
              <a:noFill/>
              <a:round/>
              <a:headEnd/>
              <a:tailEnd/>
            </a:ln>
          </p:spPr>
          <p:txBody>
            <a:bodyPr/>
            <a:lstStyle/>
            <a:p>
              <a:endParaRPr lang="en-US"/>
            </a:p>
          </p:txBody>
        </p:sp>
        <p:sp>
          <p:nvSpPr>
            <p:cNvPr id="3084" name="Freeform 12"/>
            <p:cNvSpPr>
              <a:spLocks/>
            </p:cNvSpPr>
            <p:nvPr/>
          </p:nvSpPr>
          <p:spPr bwMode="auto">
            <a:xfrm>
              <a:off x="596" y="3228"/>
              <a:ext cx="231" cy="229"/>
            </a:xfrm>
            <a:custGeom>
              <a:avLst/>
              <a:gdLst/>
              <a:ahLst/>
              <a:cxnLst>
                <a:cxn ang="0">
                  <a:pos x="1355" y="74"/>
                </a:cxn>
                <a:cxn ang="0">
                  <a:pos x="1372" y="783"/>
                </a:cxn>
                <a:cxn ang="0">
                  <a:pos x="1289" y="1217"/>
                </a:cxn>
                <a:cxn ang="0">
                  <a:pos x="857" y="1274"/>
                </a:cxn>
                <a:cxn ang="0">
                  <a:pos x="333" y="1274"/>
                </a:cxn>
                <a:cxn ang="0">
                  <a:pos x="0" y="1207"/>
                </a:cxn>
                <a:cxn ang="0">
                  <a:pos x="599" y="1125"/>
                </a:cxn>
                <a:cxn ang="0">
                  <a:pos x="1089" y="799"/>
                </a:cxn>
                <a:cxn ang="0">
                  <a:pos x="1047" y="291"/>
                </a:cxn>
                <a:cxn ang="0">
                  <a:pos x="190" y="0"/>
                </a:cxn>
                <a:cxn ang="0">
                  <a:pos x="1355" y="74"/>
                </a:cxn>
                <a:cxn ang="0">
                  <a:pos x="1355" y="74"/>
                </a:cxn>
              </a:cxnLst>
              <a:rect l="0" t="0" r="r" b="b"/>
              <a:pathLst>
                <a:path w="1372" h="1274">
                  <a:moveTo>
                    <a:pt x="1355" y="74"/>
                  </a:moveTo>
                  <a:lnTo>
                    <a:pt x="1372" y="783"/>
                  </a:lnTo>
                  <a:lnTo>
                    <a:pt x="1289" y="1217"/>
                  </a:lnTo>
                  <a:lnTo>
                    <a:pt x="857" y="1274"/>
                  </a:lnTo>
                  <a:lnTo>
                    <a:pt x="333" y="1274"/>
                  </a:lnTo>
                  <a:lnTo>
                    <a:pt x="0" y="1207"/>
                  </a:lnTo>
                  <a:lnTo>
                    <a:pt x="599" y="1125"/>
                  </a:lnTo>
                  <a:lnTo>
                    <a:pt x="1089" y="799"/>
                  </a:lnTo>
                  <a:lnTo>
                    <a:pt x="1047" y="291"/>
                  </a:lnTo>
                  <a:lnTo>
                    <a:pt x="190" y="0"/>
                  </a:lnTo>
                  <a:lnTo>
                    <a:pt x="1355" y="74"/>
                  </a:lnTo>
                  <a:lnTo>
                    <a:pt x="1355" y="74"/>
                  </a:lnTo>
                  <a:close/>
                </a:path>
              </a:pathLst>
            </a:custGeom>
            <a:solidFill>
              <a:schemeClr val="folHlink"/>
            </a:solidFill>
            <a:ln w="9525">
              <a:noFill/>
              <a:round/>
              <a:headEnd/>
              <a:tailEnd/>
            </a:ln>
          </p:spPr>
          <p:txBody>
            <a:bodyPr/>
            <a:lstStyle/>
            <a:p>
              <a:endParaRPr lang="en-US"/>
            </a:p>
          </p:txBody>
        </p:sp>
        <p:sp>
          <p:nvSpPr>
            <p:cNvPr id="3085" name="Freeform 13"/>
            <p:cNvSpPr>
              <a:spLocks/>
            </p:cNvSpPr>
            <p:nvPr/>
          </p:nvSpPr>
          <p:spPr bwMode="auto">
            <a:xfrm>
              <a:off x="725" y="3618"/>
              <a:ext cx="103" cy="26"/>
            </a:xfrm>
            <a:custGeom>
              <a:avLst/>
              <a:gdLst/>
              <a:ahLst/>
              <a:cxnLst>
                <a:cxn ang="0">
                  <a:pos x="78" y="15"/>
                </a:cxn>
                <a:cxn ang="0">
                  <a:pos x="0" y="137"/>
                </a:cxn>
                <a:cxn ang="0">
                  <a:pos x="532" y="144"/>
                </a:cxn>
                <a:cxn ang="0">
                  <a:pos x="620" y="0"/>
                </a:cxn>
                <a:cxn ang="0">
                  <a:pos x="78" y="15"/>
                </a:cxn>
                <a:cxn ang="0">
                  <a:pos x="78" y="15"/>
                </a:cxn>
              </a:cxnLst>
              <a:rect l="0" t="0" r="r" b="b"/>
              <a:pathLst>
                <a:path w="620" h="144">
                  <a:moveTo>
                    <a:pt x="78" y="15"/>
                  </a:moveTo>
                  <a:lnTo>
                    <a:pt x="0" y="137"/>
                  </a:lnTo>
                  <a:lnTo>
                    <a:pt x="532" y="144"/>
                  </a:lnTo>
                  <a:lnTo>
                    <a:pt x="620" y="0"/>
                  </a:lnTo>
                  <a:lnTo>
                    <a:pt x="78" y="15"/>
                  </a:lnTo>
                  <a:lnTo>
                    <a:pt x="78" y="15"/>
                  </a:lnTo>
                  <a:close/>
                </a:path>
              </a:pathLst>
            </a:custGeom>
            <a:solidFill>
              <a:srgbClr val="756868"/>
            </a:solidFill>
            <a:ln w="9525">
              <a:noFill/>
              <a:round/>
              <a:headEnd/>
              <a:tailEnd/>
            </a:ln>
          </p:spPr>
          <p:txBody>
            <a:bodyPr/>
            <a:lstStyle/>
            <a:p>
              <a:endParaRPr lang="en-US"/>
            </a:p>
          </p:txBody>
        </p:sp>
        <p:sp>
          <p:nvSpPr>
            <p:cNvPr id="3086" name="Freeform 14"/>
            <p:cNvSpPr>
              <a:spLocks/>
            </p:cNvSpPr>
            <p:nvPr/>
          </p:nvSpPr>
          <p:spPr bwMode="auto">
            <a:xfrm>
              <a:off x="969" y="3743"/>
              <a:ext cx="92" cy="88"/>
            </a:xfrm>
            <a:custGeom>
              <a:avLst/>
              <a:gdLst/>
              <a:ahLst/>
              <a:cxnLst>
                <a:cxn ang="0">
                  <a:pos x="0" y="249"/>
                </a:cxn>
                <a:cxn ang="0">
                  <a:pos x="175" y="357"/>
                </a:cxn>
                <a:cxn ang="0">
                  <a:pos x="367" y="348"/>
                </a:cxn>
                <a:cxn ang="0">
                  <a:pos x="325" y="197"/>
                </a:cxn>
                <a:cxn ang="0">
                  <a:pos x="91" y="106"/>
                </a:cxn>
                <a:cxn ang="0">
                  <a:pos x="258" y="74"/>
                </a:cxn>
                <a:cxn ang="0">
                  <a:pos x="17" y="32"/>
                </a:cxn>
                <a:cxn ang="0">
                  <a:pos x="192" y="0"/>
                </a:cxn>
                <a:cxn ang="0">
                  <a:pos x="266" y="15"/>
                </a:cxn>
                <a:cxn ang="0">
                  <a:pos x="549" y="298"/>
                </a:cxn>
                <a:cxn ang="0">
                  <a:pos x="458" y="448"/>
                </a:cxn>
                <a:cxn ang="0">
                  <a:pos x="118" y="490"/>
                </a:cxn>
                <a:cxn ang="0">
                  <a:pos x="0" y="249"/>
                </a:cxn>
                <a:cxn ang="0">
                  <a:pos x="0" y="249"/>
                </a:cxn>
              </a:cxnLst>
              <a:rect l="0" t="0" r="r" b="b"/>
              <a:pathLst>
                <a:path w="549" h="490">
                  <a:moveTo>
                    <a:pt x="0" y="249"/>
                  </a:moveTo>
                  <a:lnTo>
                    <a:pt x="175" y="357"/>
                  </a:lnTo>
                  <a:lnTo>
                    <a:pt x="367" y="348"/>
                  </a:lnTo>
                  <a:lnTo>
                    <a:pt x="325" y="197"/>
                  </a:lnTo>
                  <a:lnTo>
                    <a:pt x="91" y="106"/>
                  </a:lnTo>
                  <a:lnTo>
                    <a:pt x="258" y="74"/>
                  </a:lnTo>
                  <a:lnTo>
                    <a:pt x="17" y="32"/>
                  </a:lnTo>
                  <a:lnTo>
                    <a:pt x="192" y="0"/>
                  </a:lnTo>
                  <a:lnTo>
                    <a:pt x="266" y="15"/>
                  </a:lnTo>
                  <a:lnTo>
                    <a:pt x="549" y="298"/>
                  </a:lnTo>
                  <a:lnTo>
                    <a:pt x="458" y="448"/>
                  </a:lnTo>
                  <a:lnTo>
                    <a:pt x="118" y="490"/>
                  </a:lnTo>
                  <a:lnTo>
                    <a:pt x="0" y="249"/>
                  </a:lnTo>
                  <a:lnTo>
                    <a:pt x="0" y="249"/>
                  </a:lnTo>
                  <a:close/>
                </a:path>
              </a:pathLst>
            </a:custGeom>
            <a:solidFill>
              <a:srgbClr val="A39494"/>
            </a:solidFill>
            <a:ln w="9525">
              <a:noFill/>
              <a:round/>
              <a:headEnd/>
              <a:tailEnd/>
            </a:ln>
          </p:spPr>
          <p:txBody>
            <a:bodyPr/>
            <a:lstStyle/>
            <a:p>
              <a:endParaRPr lang="en-US"/>
            </a:p>
          </p:txBody>
        </p:sp>
        <p:sp>
          <p:nvSpPr>
            <p:cNvPr id="3087" name="Freeform 15"/>
            <p:cNvSpPr>
              <a:spLocks/>
            </p:cNvSpPr>
            <p:nvPr/>
          </p:nvSpPr>
          <p:spPr bwMode="auto">
            <a:xfrm>
              <a:off x="525" y="3718"/>
              <a:ext cx="251" cy="75"/>
            </a:xfrm>
            <a:custGeom>
              <a:avLst/>
              <a:gdLst/>
              <a:ahLst/>
              <a:cxnLst>
                <a:cxn ang="0">
                  <a:pos x="84" y="0"/>
                </a:cxn>
                <a:cxn ang="0">
                  <a:pos x="1433" y="25"/>
                </a:cxn>
                <a:cxn ang="0">
                  <a:pos x="1500" y="409"/>
                </a:cxn>
                <a:cxn ang="0">
                  <a:pos x="0" y="416"/>
                </a:cxn>
                <a:cxn ang="0">
                  <a:pos x="84" y="0"/>
                </a:cxn>
                <a:cxn ang="0">
                  <a:pos x="84" y="0"/>
                </a:cxn>
              </a:cxnLst>
              <a:rect l="0" t="0" r="r" b="b"/>
              <a:pathLst>
                <a:path w="1500" h="416">
                  <a:moveTo>
                    <a:pt x="84" y="0"/>
                  </a:moveTo>
                  <a:lnTo>
                    <a:pt x="1433" y="25"/>
                  </a:lnTo>
                  <a:lnTo>
                    <a:pt x="1500" y="409"/>
                  </a:lnTo>
                  <a:lnTo>
                    <a:pt x="0" y="416"/>
                  </a:lnTo>
                  <a:lnTo>
                    <a:pt x="84" y="0"/>
                  </a:lnTo>
                  <a:lnTo>
                    <a:pt x="84" y="0"/>
                  </a:lnTo>
                  <a:close/>
                </a:path>
              </a:pathLst>
            </a:custGeom>
            <a:solidFill>
              <a:srgbClr val="FFEDED"/>
            </a:solidFill>
            <a:ln w="9525">
              <a:noFill/>
              <a:round/>
              <a:headEnd/>
              <a:tailEnd/>
            </a:ln>
          </p:spPr>
          <p:txBody>
            <a:bodyPr/>
            <a:lstStyle/>
            <a:p>
              <a:endParaRPr lang="en-US"/>
            </a:p>
          </p:txBody>
        </p:sp>
        <p:sp>
          <p:nvSpPr>
            <p:cNvPr id="3088" name="Freeform 16"/>
            <p:cNvSpPr>
              <a:spLocks/>
            </p:cNvSpPr>
            <p:nvPr/>
          </p:nvSpPr>
          <p:spPr bwMode="auto">
            <a:xfrm>
              <a:off x="796" y="3715"/>
              <a:ext cx="71" cy="75"/>
            </a:xfrm>
            <a:custGeom>
              <a:avLst/>
              <a:gdLst/>
              <a:ahLst/>
              <a:cxnLst>
                <a:cxn ang="0">
                  <a:pos x="283" y="76"/>
                </a:cxn>
                <a:cxn ang="0">
                  <a:pos x="217" y="0"/>
                </a:cxn>
                <a:cxn ang="0">
                  <a:pos x="0" y="17"/>
                </a:cxn>
                <a:cxn ang="0">
                  <a:pos x="125" y="416"/>
                </a:cxn>
                <a:cxn ang="0">
                  <a:pos x="424" y="401"/>
                </a:cxn>
                <a:cxn ang="0">
                  <a:pos x="283" y="76"/>
                </a:cxn>
                <a:cxn ang="0">
                  <a:pos x="283" y="76"/>
                </a:cxn>
              </a:cxnLst>
              <a:rect l="0" t="0" r="r" b="b"/>
              <a:pathLst>
                <a:path w="424" h="416">
                  <a:moveTo>
                    <a:pt x="283" y="76"/>
                  </a:moveTo>
                  <a:lnTo>
                    <a:pt x="217" y="0"/>
                  </a:lnTo>
                  <a:lnTo>
                    <a:pt x="0" y="17"/>
                  </a:lnTo>
                  <a:lnTo>
                    <a:pt x="125" y="416"/>
                  </a:lnTo>
                  <a:lnTo>
                    <a:pt x="424" y="401"/>
                  </a:lnTo>
                  <a:lnTo>
                    <a:pt x="283" y="76"/>
                  </a:lnTo>
                  <a:lnTo>
                    <a:pt x="283" y="76"/>
                  </a:lnTo>
                  <a:close/>
                </a:path>
              </a:pathLst>
            </a:custGeom>
            <a:solidFill>
              <a:srgbClr val="FFEDED"/>
            </a:solidFill>
            <a:ln w="9525">
              <a:noFill/>
              <a:round/>
              <a:headEnd/>
              <a:tailEnd/>
            </a:ln>
          </p:spPr>
          <p:txBody>
            <a:bodyPr/>
            <a:lstStyle/>
            <a:p>
              <a:endParaRPr lang="en-US"/>
            </a:p>
          </p:txBody>
        </p:sp>
        <p:sp>
          <p:nvSpPr>
            <p:cNvPr id="3089" name="Freeform 17"/>
            <p:cNvSpPr>
              <a:spLocks/>
            </p:cNvSpPr>
            <p:nvPr/>
          </p:nvSpPr>
          <p:spPr bwMode="auto">
            <a:xfrm>
              <a:off x="954" y="3748"/>
              <a:ext cx="49" cy="45"/>
            </a:xfrm>
            <a:custGeom>
              <a:avLst/>
              <a:gdLst/>
              <a:ahLst/>
              <a:cxnLst>
                <a:cxn ang="0">
                  <a:pos x="57" y="0"/>
                </a:cxn>
                <a:cxn ang="0">
                  <a:pos x="0" y="42"/>
                </a:cxn>
                <a:cxn ang="0">
                  <a:pos x="40" y="200"/>
                </a:cxn>
                <a:cxn ang="0">
                  <a:pos x="298" y="249"/>
                </a:cxn>
                <a:cxn ang="0">
                  <a:pos x="66" y="74"/>
                </a:cxn>
                <a:cxn ang="0">
                  <a:pos x="57" y="0"/>
                </a:cxn>
                <a:cxn ang="0">
                  <a:pos x="57" y="0"/>
                </a:cxn>
              </a:cxnLst>
              <a:rect l="0" t="0" r="r" b="b"/>
              <a:pathLst>
                <a:path w="298" h="249">
                  <a:moveTo>
                    <a:pt x="57" y="0"/>
                  </a:moveTo>
                  <a:lnTo>
                    <a:pt x="0" y="42"/>
                  </a:lnTo>
                  <a:lnTo>
                    <a:pt x="40" y="200"/>
                  </a:lnTo>
                  <a:lnTo>
                    <a:pt x="298" y="249"/>
                  </a:lnTo>
                  <a:lnTo>
                    <a:pt x="66" y="74"/>
                  </a:lnTo>
                  <a:lnTo>
                    <a:pt x="57" y="0"/>
                  </a:lnTo>
                  <a:lnTo>
                    <a:pt x="57" y="0"/>
                  </a:lnTo>
                  <a:close/>
                </a:path>
              </a:pathLst>
            </a:custGeom>
            <a:solidFill>
              <a:srgbClr val="FFEDED"/>
            </a:solidFill>
            <a:ln w="9525">
              <a:noFill/>
              <a:round/>
              <a:headEnd/>
              <a:tailEnd/>
            </a:ln>
          </p:spPr>
          <p:txBody>
            <a:bodyPr/>
            <a:lstStyle/>
            <a:p>
              <a:endParaRPr lang="en-US"/>
            </a:p>
          </p:txBody>
        </p:sp>
        <p:sp>
          <p:nvSpPr>
            <p:cNvPr id="3090" name="Freeform 18"/>
            <p:cNvSpPr>
              <a:spLocks/>
            </p:cNvSpPr>
            <p:nvPr/>
          </p:nvSpPr>
          <p:spPr bwMode="auto">
            <a:xfrm>
              <a:off x="529" y="3216"/>
              <a:ext cx="328" cy="250"/>
            </a:xfrm>
            <a:custGeom>
              <a:avLst/>
              <a:gdLst/>
              <a:ahLst/>
              <a:cxnLst>
                <a:cxn ang="0">
                  <a:pos x="0" y="91"/>
                </a:cxn>
                <a:cxn ang="0">
                  <a:pos x="424" y="0"/>
                </a:cxn>
                <a:cxn ang="0">
                  <a:pos x="1456" y="24"/>
                </a:cxn>
                <a:cxn ang="0">
                  <a:pos x="1954" y="123"/>
                </a:cxn>
                <a:cxn ang="0">
                  <a:pos x="1897" y="273"/>
                </a:cxn>
                <a:cxn ang="0">
                  <a:pos x="1897" y="766"/>
                </a:cxn>
                <a:cxn ang="0">
                  <a:pos x="1754" y="1391"/>
                </a:cxn>
                <a:cxn ang="0">
                  <a:pos x="1646" y="1298"/>
                </a:cxn>
                <a:cxn ang="0">
                  <a:pos x="1754" y="857"/>
                </a:cxn>
                <a:cxn ang="0">
                  <a:pos x="1722" y="182"/>
                </a:cxn>
                <a:cxn ang="0">
                  <a:pos x="1190" y="98"/>
                </a:cxn>
                <a:cxn ang="0">
                  <a:pos x="739" y="81"/>
                </a:cxn>
                <a:cxn ang="0">
                  <a:pos x="224" y="150"/>
                </a:cxn>
                <a:cxn ang="0">
                  <a:pos x="182" y="724"/>
                </a:cxn>
                <a:cxn ang="0">
                  <a:pos x="241" y="1241"/>
                </a:cxn>
                <a:cxn ang="0">
                  <a:pos x="158" y="1332"/>
                </a:cxn>
                <a:cxn ang="0">
                  <a:pos x="32" y="741"/>
                </a:cxn>
                <a:cxn ang="0">
                  <a:pos x="49" y="157"/>
                </a:cxn>
                <a:cxn ang="0">
                  <a:pos x="0" y="91"/>
                </a:cxn>
                <a:cxn ang="0">
                  <a:pos x="0" y="91"/>
                </a:cxn>
              </a:cxnLst>
              <a:rect l="0" t="0" r="r" b="b"/>
              <a:pathLst>
                <a:path w="1954" h="1391">
                  <a:moveTo>
                    <a:pt x="0" y="91"/>
                  </a:moveTo>
                  <a:lnTo>
                    <a:pt x="424" y="0"/>
                  </a:lnTo>
                  <a:lnTo>
                    <a:pt x="1456" y="24"/>
                  </a:lnTo>
                  <a:lnTo>
                    <a:pt x="1954" y="123"/>
                  </a:lnTo>
                  <a:lnTo>
                    <a:pt x="1897" y="273"/>
                  </a:lnTo>
                  <a:lnTo>
                    <a:pt x="1897" y="766"/>
                  </a:lnTo>
                  <a:lnTo>
                    <a:pt x="1754" y="1391"/>
                  </a:lnTo>
                  <a:lnTo>
                    <a:pt x="1646" y="1298"/>
                  </a:lnTo>
                  <a:lnTo>
                    <a:pt x="1754" y="857"/>
                  </a:lnTo>
                  <a:lnTo>
                    <a:pt x="1722" y="182"/>
                  </a:lnTo>
                  <a:lnTo>
                    <a:pt x="1190" y="98"/>
                  </a:lnTo>
                  <a:lnTo>
                    <a:pt x="739" y="81"/>
                  </a:lnTo>
                  <a:lnTo>
                    <a:pt x="224" y="150"/>
                  </a:lnTo>
                  <a:lnTo>
                    <a:pt x="182" y="724"/>
                  </a:lnTo>
                  <a:lnTo>
                    <a:pt x="241" y="1241"/>
                  </a:lnTo>
                  <a:lnTo>
                    <a:pt x="158" y="1332"/>
                  </a:lnTo>
                  <a:lnTo>
                    <a:pt x="32" y="741"/>
                  </a:lnTo>
                  <a:lnTo>
                    <a:pt x="49" y="157"/>
                  </a:lnTo>
                  <a:lnTo>
                    <a:pt x="0" y="91"/>
                  </a:lnTo>
                  <a:lnTo>
                    <a:pt x="0" y="91"/>
                  </a:lnTo>
                  <a:close/>
                </a:path>
              </a:pathLst>
            </a:custGeom>
            <a:solidFill>
              <a:srgbClr val="000000"/>
            </a:solidFill>
            <a:ln w="9525">
              <a:noFill/>
              <a:round/>
              <a:headEnd/>
              <a:tailEnd/>
            </a:ln>
          </p:spPr>
          <p:txBody>
            <a:bodyPr/>
            <a:lstStyle/>
            <a:p>
              <a:endParaRPr lang="en-US"/>
            </a:p>
          </p:txBody>
        </p:sp>
        <p:sp>
          <p:nvSpPr>
            <p:cNvPr id="3091" name="Freeform 19"/>
            <p:cNvSpPr>
              <a:spLocks/>
            </p:cNvSpPr>
            <p:nvPr/>
          </p:nvSpPr>
          <p:spPr bwMode="auto">
            <a:xfrm>
              <a:off x="515" y="3168"/>
              <a:ext cx="355" cy="39"/>
            </a:xfrm>
            <a:custGeom>
              <a:avLst/>
              <a:gdLst/>
              <a:ahLst/>
              <a:cxnLst>
                <a:cxn ang="0">
                  <a:pos x="0" y="125"/>
                </a:cxn>
                <a:cxn ang="0">
                  <a:pos x="483" y="0"/>
                </a:cxn>
                <a:cxn ang="0">
                  <a:pos x="1589" y="41"/>
                </a:cxn>
                <a:cxn ang="0">
                  <a:pos x="2114" y="216"/>
                </a:cxn>
                <a:cxn ang="0">
                  <a:pos x="1490" y="83"/>
                </a:cxn>
                <a:cxn ang="0">
                  <a:pos x="591" y="51"/>
                </a:cxn>
                <a:cxn ang="0">
                  <a:pos x="0" y="125"/>
                </a:cxn>
                <a:cxn ang="0">
                  <a:pos x="0" y="125"/>
                </a:cxn>
              </a:cxnLst>
              <a:rect l="0" t="0" r="r" b="b"/>
              <a:pathLst>
                <a:path w="2114" h="216">
                  <a:moveTo>
                    <a:pt x="0" y="125"/>
                  </a:moveTo>
                  <a:lnTo>
                    <a:pt x="483" y="0"/>
                  </a:lnTo>
                  <a:lnTo>
                    <a:pt x="1589" y="41"/>
                  </a:lnTo>
                  <a:lnTo>
                    <a:pt x="2114" y="216"/>
                  </a:lnTo>
                  <a:lnTo>
                    <a:pt x="1490" y="83"/>
                  </a:lnTo>
                  <a:lnTo>
                    <a:pt x="591" y="51"/>
                  </a:lnTo>
                  <a:lnTo>
                    <a:pt x="0" y="125"/>
                  </a:lnTo>
                  <a:lnTo>
                    <a:pt x="0" y="125"/>
                  </a:lnTo>
                  <a:close/>
                </a:path>
              </a:pathLst>
            </a:custGeom>
            <a:solidFill>
              <a:srgbClr val="000000"/>
            </a:solidFill>
            <a:ln w="9525">
              <a:noFill/>
              <a:round/>
              <a:headEnd/>
              <a:tailEnd/>
            </a:ln>
          </p:spPr>
          <p:txBody>
            <a:bodyPr/>
            <a:lstStyle/>
            <a:p>
              <a:endParaRPr lang="en-US"/>
            </a:p>
          </p:txBody>
        </p:sp>
        <p:sp>
          <p:nvSpPr>
            <p:cNvPr id="3092" name="Freeform 20"/>
            <p:cNvSpPr>
              <a:spLocks/>
            </p:cNvSpPr>
            <p:nvPr/>
          </p:nvSpPr>
          <p:spPr bwMode="auto">
            <a:xfrm>
              <a:off x="497" y="3237"/>
              <a:ext cx="392" cy="291"/>
            </a:xfrm>
            <a:custGeom>
              <a:avLst/>
              <a:gdLst/>
              <a:ahLst/>
              <a:cxnLst>
                <a:cxn ang="0">
                  <a:pos x="2338" y="83"/>
                </a:cxn>
                <a:cxn ang="0">
                  <a:pos x="2306" y="800"/>
                </a:cxn>
                <a:cxn ang="0">
                  <a:pos x="2163" y="1425"/>
                </a:cxn>
                <a:cxn ang="0">
                  <a:pos x="2106" y="1475"/>
                </a:cxn>
                <a:cxn ang="0">
                  <a:pos x="1914" y="1516"/>
                </a:cxn>
                <a:cxn ang="0">
                  <a:pos x="1865" y="1615"/>
                </a:cxn>
                <a:cxn ang="0">
                  <a:pos x="500" y="1591"/>
                </a:cxn>
                <a:cxn ang="0">
                  <a:pos x="416" y="1458"/>
                </a:cxn>
                <a:cxn ang="0">
                  <a:pos x="192" y="1450"/>
                </a:cxn>
                <a:cxn ang="0">
                  <a:pos x="84" y="1115"/>
                </a:cxn>
                <a:cxn ang="0">
                  <a:pos x="0" y="699"/>
                </a:cxn>
                <a:cxn ang="0">
                  <a:pos x="7" y="0"/>
                </a:cxn>
                <a:cxn ang="0">
                  <a:pos x="59" y="674"/>
                </a:cxn>
                <a:cxn ang="0">
                  <a:pos x="232" y="1366"/>
                </a:cxn>
                <a:cxn ang="0">
                  <a:pos x="633" y="1440"/>
                </a:cxn>
                <a:cxn ang="0">
                  <a:pos x="1756" y="1482"/>
                </a:cxn>
                <a:cxn ang="0">
                  <a:pos x="2064" y="1433"/>
                </a:cxn>
                <a:cxn ang="0">
                  <a:pos x="2281" y="633"/>
                </a:cxn>
                <a:cxn ang="0">
                  <a:pos x="2338" y="83"/>
                </a:cxn>
                <a:cxn ang="0">
                  <a:pos x="2338" y="83"/>
                </a:cxn>
              </a:cxnLst>
              <a:rect l="0" t="0" r="r" b="b"/>
              <a:pathLst>
                <a:path w="2338" h="1615">
                  <a:moveTo>
                    <a:pt x="2338" y="83"/>
                  </a:moveTo>
                  <a:lnTo>
                    <a:pt x="2306" y="800"/>
                  </a:lnTo>
                  <a:lnTo>
                    <a:pt x="2163" y="1425"/>
                  </a:lnTo>
                  <a:lnTo>
                    <a:pt x="2106" y="1475"/>
                  </a:lnTo>
                  <a:lnTo>
                    <a:pt x="1914" y="1516"/>
                  </a:lnTo>
                  <a:lnTo>
                    <a:pt x="1865" y="1615"/>
                  </a:lnTo>
                  <a:lnTo>
                    <a:pt x="500" y="1591"/>
                  </a:lnTo>
                  <a:lnTo>
                    <a:pt x="416" y="1458"/>
                  </a:lnTo>
                  <a:lnTo>
                    <a:pt x="192" y="1450"/>
                  </a:lnTo>
                  <a:lnTo>
                    <a:pt x="84" y="1115"/>
                  </a:lnTo>
                  <a:lnTo>
                    <a:pt x="0" y="699"/>
                  </a:lnTo>
                  <a:lnTo>
                    <a:pt x="7" y="0"/>
                  </a:lnTo>
                  <a:lnTo>
                    <a:pt x="59" y="674"/>
                  </a:lnTo>
                  <a:lnTo>
                    <a:pt x="232" y="1366"/>
                  </a:lnTo>
                  <a:lnTo>
                    <a:pt x="633" y="1440"/>
                  </a:lnTo>
                  <a:lnTo>
                    <a:pt x="1756" y="1482"/>
                  </a:lnTo>
                  <a:lnTo>
                    <a:pt x="2064" y="1433"/>
                  </a:lnTo>
                  <a:lnTo>
                    <a:pt x="2281" y="633"/>
                  </a:lnTo>
                  <a:lnTo>
                    <a:pt x="2338" y="83"/>
                  </a:lnTo>
                  <a:lnTo>
                    <a:pt x="2338" y="83"/>
                  </a:lnTo>
                  <a:close/>
                </a:path>
              </a:pathLst>
            </a:custGeom>
            <a:solidFill>
              <a:srgbClr val="000000"/>
            </a:solidFill>
            <a:ln w="9525">
              <a:noFill/>
              <a:round/>
              <a:headEnd/>
              <a:tailEnd/>
            </a:ln>
          </p:spPr>
          <p:txBody>
            <a:bodyPr/>
            <a:lstStyle/>
            <a:p>
              <a:endParaRPr lang="en-US"/>
            </a:p>
          </p:txBody>
        </p:sp>
        <p:sp>
          <p:nvSpPr>
            <p:cNvPr id="3093" name="Freeform 21"/>
            <p:cNvSpPr>
              <a:spLocks/>
            </p:cNvSpPr>
            <p:nvPr/>
          </p:nvSpPr>
          <p:spPr bwMode="auto">
            <a:xfrm>
              <a:off x="569" y="3515"/>
              <a:ext cx="334" cy="279"/>
            </a:xfrm>
            <a:custGeom>
              <a:avLst/>
              <a:gdLst/>
              <a:ahLst/>
              <a:cxnLst>
                <a:cxn ang="0">
                  <a:pos x="1527" y="0"/>
                </a:cxn>
                <a:cxn ang="0">
                  <a:pos x="1793" y="408"/>
                </a:cxn>
                <a:cxn ang="0">
                  <a:pos x="1584" y="916"/>
                </a:cxn>
                <a:cxn ang="0">
                  <a:pos x="1702" y="933"/>
                </a:cxn>
                <a:cxn ang="0">
                  <a:pos x="1992" y="1551"/>
                </a:cxn>
                <a:cxn ang="0">
                  <a:pos x="1643" y="1000"/>
                </a:cxn>
                <a:cxn ang="0">
                  <a:pos x="0" y="963"/>
                </a:cxn>
                <a:cxn ang="0">
                  <a:pos x="1443" y="925"/>
                </a:cxn>
                <a:cxn ang="0">
                  <a:pos x="1692" y="475"/>
                </a:cxn>
                <a:cxn ang="0">
                  <a:pos x="1236" y="492"/>
                </a:cxn>
                <a:cxn ang="0">
                  <a:pos x="778" y="317"/>
                </a:cxn>
                <a:cxn ang="0">
                  <a:pos x="229" y="300"/>
                </a:cxn>
                <a:cxn ang="0">
                  <a:pos x="137" y="216"/>
                </a:cxn>
                <a:cxn ang="0">
                  <a:pos x="229" y="83"/>
                </a:cxn>
                <a:cxn ang="0">
                  <a:pos x="219" y="201"/>
                </a:cxn>
                <a:cxn ang="0">
                  <a:pos x="1251" y="226"/>
                </a:cxn>
                <a:cxn ang="0">
                  <a:pos x="1226" y="100"/>
                </a:cxn>
                <a:cxn ang="0">
                  <a:pos x="1460" y="93"/>
                </a:cxn>
                <a:cxn ang="0">
                  <a:pos x="1527" y="0"/>
                </a:cxn>
                <a:cxn ang="0">
                  <a:pos x="1527" y="0"/>
                </a:cxn>
              </a:cxnLst>
              <a:rect l="0" t="0" r="r" b="b"/>
              <a:pathLst>
                <a:path w="1992" h="1551">
                  <a:moveTo>
                    <a:pt x="1527" y="0"/>
                  </a:moveTo>
                  <a:lnTo>
                    <a:pt x="1793" y="408"/>
                  </a:lnTo>
                  <a:lnTo>
                    <a:pt x="1584" y="916"/>
                  </a:lnTo>
                  <a:lnTo>
                    <a:pt x="1702" y="933"/>
                  </a:lnTo>
                  <a:lnTo>
                    <a:pt x="1992" y="1551"/>
                  </a:lnTo>
                  <a:lnTo>
                    <a:pt x="1643" y="1000"/>
                  </a:lnTo>
                  <a:lnTo>
                    <a:pt x="0" y="963"/>
                  </a:lnTo>
                  <a:lnTo>
                    <a:pt x="1443" y="925"/>
                  </a:lnTo>
                  <a:lnTo>
                    <a:pt x="1692" y="475"/>
                  </a:lnTo>
                  <a:lnTo>
                    <a:pt x="1236" y="492"/>
                  </a:lnTo>
                  <a:lnTo>
                    <a:pt x="778" y="317"/>
                  </a:lnTo>
                  <a:lnTo>
                    <a:pt x="229" y="300"/>
                  </a:lnTo>
                  <a:lnTo>
                    <a:pt x="137" y="216"/>
                  </a:lnTo>
                  <a:lnTo>
                    <a:pt x="229" y="83"/>
                  </a:lnTo>
                  <a:lnTo>
                    <a:pt x="219" y="201"/>
                  </a:lnTo>
                  <a:lnTo>
                    <a:pt x="1251" y="226"/>
                  </a:lnTo>
                  <a:lnTo>
                    <a:pt x="1226" y="100"/>
                  </a:lnTo>
                  <a:lnTo>
                    <a:pt x="1460" y="93"/>
                  </a:lnTo>
                  <a:lnTo>
                    <a:pt x="1527" y="0"/>
                  </a:lnTo>
                  <a:lnTo>
                    <a:pt x="1527" y="0"/>
                  </a:lnTo>
                  <a:close/>
                </a:path>
              </a:pathLst>
            </a:custGeom>
            <a:solidFill>
              <a:srgbClr val="000000"/>
            </a:solidFill>
            <a:ln w="9525">
              <a:noFill/>
              <a:round/>
              <a:headEnd/>
              <a:tailEnd/>
            </a:ln>
          </p:spPr>
          <p:txBody>
            <a:bodyPr/>
            <a:lstStyle/>
            <a:p>
              <a:endParaRPr lang="en-US"/>
            </a:p>
          </p:txBody>
        </p:sp>
        <p:sp>
          <p:nvSpPr>
            <p:cNvPr id="3094" name="Freeform 22"/>
            <p:cNvSpPr>
              <a:spLocks/>
            </p:cNvSpPr>
            <p:nvPr/>
          </p:nvSpPr>
          <p:spPr bwMode="auto">
            <a:xfrm>
              <a:off x="641" y="3529"/>
              <a:ext cx="99" cy="16"/>
            </a:xfrm>
            <a:custGeom>
              <a:avLst/>
              <a:gdLst/>
              <a:ahLst/>
              <a:cxnLst>
                <a:cxn ang="0">
                  <a:pos x="0" y="0"/>
                </a:cxn>
                <a:cxn ang="0">
                  <a:pos x="116" y="66"/>
                </a:cxn>
                <a:cxn ang="0">
                  <a:pos x="500" y="83"/>
                </a:cxn>
                <a:cxn ang="0">
                  <a:pos x="591" y="0"/>
                </a:cxn>
                <a:cxn ang="0">
                  <a:pos x="0" y="0"/>
                </a:cxn>
                <a:cxn ang="0">
                  <a:pos x="0" y="0"/>
                </a:cxn>
              </a:cxnLst>
              <a:rect l="0" t="0" r="r" b="b"/>
              <a:pathLst>
                <a:path w="591" h="83">
                  <a:moveTo>
                    <a:pt x="0" y="0"/>
                  </a:moveTo>
                  <a:lnTo>
                    <a:pt x="116" y="66"/>
                  </a:lnTo>
                  <a:lnTo>
                    <a:pt x="500" y="83"/>
                  </a:lnTo>
                  <a:lnTo>
                    <a:pt x="591" y="0"/>
                  </a:lnTo>
                  <a:lnTo>
                    <a:pt x="0" y="0"/>
                  </a:lnTo>
                  <a:lnTo>
                    <a:pt x="0" y="0"/>
                  </a:lnTo>
                  <a:close/>
                </a:path>
              </a:pathLst>
            </a:custGeom>
            <a:solidFill>
              <a:srgbClr val="000000"/>
            </a:solidFill>
            <a:ln w="9525">
              <a:noFill/>
              <a:round/>
              <a:headEnd/>
              <a:tailEnd/>
            </a:ln>
          </p:spPr>
          <p:txBody>
            <a:bodyPr/>
            <a:lstStyle/>
            <a:p>
              <a:endParaRPr lang="en-US"/>
            </a:p>
          </p:txBody>
        </p:sp>
        <p:sp>
          <p:nvSpPr>
            <p:cNvPr id="3095" name="Freeform 23"/>
            <p:cNvSpPr>
              <a:spLocks/>
            </p:cNvSpPr>
            <p:nvPr/>
          </p:nvSpPr>
          <p:spPr bwMode="auto">
            <a:xfrm>
              <a:off x="519" y="3507"/>
              <a:ext cx="126" cy="172"/>
            </a:xfrm>
            <a:custGeom>
              <a:avLst/>
              <a:gdLst/>
              <a:ahLst/>
              <a:cxnLst>
                <a:cxn ang="0">
                  <a:pos x="207" y="0"/>
                </a:cxn>
                <a:cxn ang="0">
                  <a:pos x="0" y="441"/>
                </a:cxn>
                <a:cxn ang="0">
                  <a:pos x="217" y="958"/>
                </a:cxn>
                <a:cxn ang="0">
                  <a:pos x="148" y="555"/>
                </a:cxn>
                <a:cxn ang="0">
                  <a:pos x="532" y="567"/>
                </a:cxn>
                <a:cxn ang="0">
                  <a:pos x="699" y="833"/>
                </a:cxn>
                <a:cxn ang="0">
                  <a:pos x="736" y="941"/>
                </a:cxn>
                <a:cxn ang="0">
                  <a:pos x="749" y="517"/>
                </a:cxn>
                <a:cxn ang="0">
                  <a:pos x="65" y="458"/>
                </a:cxn>
                <a:cxn ang="0">
                  <a:pos x="207" y="0"/>
                </a:cxn>
                <a:cxn ang="0">
                  <a:pos x="207" y="0"/>
                </a:cxn>
              </a:cxnLst>
              <a:rect l="0" t="0" r="r" b="b"/>
              <a:pathLst>
                <a:path w="749" h="958">
                  <a:moveTo>
                    <a:pt x="207" y="0"/>
                  </a:moveTo>
                  <a:lnTo>
                    <a:pt x="0" y="441"/>
                  </a:lnTo>
                  <a:lnTo>
                    <a:pt x="217" y="958"/>
                  </a:lnTo>
                  <a:lnTo>
                    <a:pt x="148" y="555"/>
                  </a:lnTo>
                  <a:lnTo>
                    <a:pt x="532" y="567"/>
                  </a:lnTo>
                  <a:lnTo>
                    <a:pt x="699" y="833"/>
                  </a:lnTo>
                  <a:lnTo>
                    <a:pt x="736" y="941"/>
                  </a:lnTo>
                  <a:lnTo>
                    <a:pt x="749" y="517"/>
                  </a:lnTo>
                  <a:lnTo>
                    <a:pt x="65" y="458"/>
                  </a:lnTo>
                  <a:lnTo>
                    <a:pt x="207" y="0"/>
                  </a:lnTo>
                  <a:lnTo>
                    <a:pt x="207" y="0"/>
                  </a:lnTo>
                  <a:close/>
                </a:path>
              </a:pathLst>
            </a:custGeom>
            <a:solidFill>
              <a:srgbClr val="000000"/>
            </a:solidFill>
            <a:ln w="9525">
              <a:noFill/>
              <a:round/>
              <a:headEnd/>
              <a:tailEnd/>
            </a:ln>
          </p:spPr>
          <p:txBody>
            <a:bodyPr/>
            <a:lstStyle/>
            <a:p>
              <a:endParaRPr lang="en-US"/>
            </a:p>
          </p:txBody>
        </p:sp>
        <p:sp>
          <p:nvSpPr>
            <p:cNvPr id="3096" name="Freeform 24"/>
            <p:cNvSpPr>
              <a:spLocks/>
            </p:cNvSpPr>
            <p:nvPr/>
          </p:nvSpPr>
          <p:spPr bwMode="auto">
            <a:xfrm>
              <a:off x="480" y="3691"/>
              <a:ext cx="423" cy="147"/>
            </a:xfrm>
            <a:custGeom>
              <a:avLst/>
              <a:gdLst/>
              <a:ahLst/>
              <a:cxnLst>
                <a:cxn ang="0">
                  <a:pos x="276" y="0"/>
                </a:cxn>
                <a:cxn ang="0">
                  <a:pos x="0" y="667"/>
                </a:cxn>
                <a:cxn ang="0">
                  <a:pos x="27" y="734"/>
                </a:cxn>
                <a:cxn ang="0">
                  <a:pos x="133" y="808"/>
                </a:cxn>
                <a:cxn ang="0">
                  <a:pos x="2431" y="817"/>
                </a:cxn>
                <a:cxn ang="0">
                  <a:pos x="2522" y="766"/>
                </a:cxn>
                <a:cxn ang="0">
                  <a:pos x="2522" y="650"/>
                </a:cxn>
                <a:cxn ang="0">
                  <a:pos x="2439" y="734"/>
                </a:cxn>
                <a:cxn ang="0">
                  <a:pos x="175" y="751"/>
                </a:cxn>
                <a:cxn ang="0">
                  <a:pos x="93" y="625"/>
                </a:cxn>
                <a:cxn ang="0">
                  <a:pos x="276" y="0"/>
                </a:cxn>
                <a:cxn ang="0">
                  <a:pos x="276" y="0"/>
                </a:cxn>
              </a:cxnLst>
              <a:rect l="0" t="0" r="r" b="b"/>
              <a:pathLst>
                <a:path w="2522" h="817">
                  <a:moveTo>
                    <a:pt x="276" y="0"/>
                  </a:moveTo>
                  <a:lnTo>
                    <a:pt x="0" y="667"/>
                  </a:lnTo>
                  <a:lnTo>
                    <a:pt x="27" y="734"/>
                  </a:lnTo>
                  <a:lnTo>
                    <a:pt x="133" y="808"/>
                  </a:lnTo>
                  <a:lnTo>
                    <a:pt x="2431" y="817"/>
                  </a:lnTo>
                  <a:lnTo>
                    <a:pt x="2522" y="766"/>
                  </a:lnTo>
                  <a:lnTo>
                    <a:pt x="2522" y="650"/>
                  </a:lnTo>
                  <a:lnTo>
                    <a:pt x="2439" y="734"/>
                  </a:lnTo>
                  <a:lnTo>
                    <a:pt x="175" y="751"/>
                  </a:lnTo>
                  <a:lnTo>
                    <a:pt x="93" y="625"/>
                  </a:lnTo>
                  <a:lnTo>
                    <a:pt x="276" y="0"/>
                  </a:lnTo>
                  <a:lnTo>
                    <a:pt x="276" y="0"/>
                  </a:lnTo>
                  <a:close/>
                </a:path>
              </a:pathLst>
            </a:custGeom>
            <a:solidFill>
              <a:srgbClr val="000000"/>
            </a:solidFill>
            <a:ln w="9525">
              <a:noFill/>
              <a:round/>
              <a:headEnd/>
              <a:tailEnd/>
            </a:ln>
          </p:spPr>
          <p:txBody>
            <a:bodyPr/>
            <a:lstStyle/>
            <a:p>
              <a:endParaRPr lang="en-US"/>
            </a:p>
          </p:txBody>
        </p:sp>
        <p:sp>
          <p:nvSpPr>
            <p:cNvPr id="3097" name="Freeform 25"/>
            <p:cNvSpPr>
              <a:spLocks/>
            </p:cNvSpPr>
            <p:nvPr/>
          </p:nvSpPr>
          <p:spPr bwMode="auto">
            <a:xfrm>
              <a:off x="514" y="3715"/>
              <a:ext cx="40" cy="84"/>
            </a:xfrm>
            <a:custGeom>
              <a:avLst/>
              <a:gdLst/>
              <a:ahLst/>
              <a:cxnLst>
                <a:cxn ang="0">
                  <a:pos x="150" y="0"/>
                </a:cxn>
                <a:cxn ang="0">
                  <a:pos x="0" y="468"/>
                </a:cxn>
                <a:cxn ang="0">
                  <a:pos x="241" y="468"/>
                </a:cxn>
                <a:cxn ang="0">
                  <a:pos x="100" y="367"/>
                </a:cxn>
                <a:cxn ang="0">
                  <a:pos x="150" y="0"/>
                </a:cxn>
                <a:cxn ang="0">
                  <a:pos x="150" y="0"/>
                </a:cxn>
              </a:cxnLst>
              <a:rect l="0" t="0" r="r" b="b"/>
              <a:pathLst>
                <a:path w="241" h="468">
                  <a:moveTo>
                    <a:pt x="150" y="0"/>
                  </a:moveTo>
                  <a:lnTo>
                    <a:pt x="0" y="468"/>
                  </a:lnTo>
                  <a:lnTo>
                    <a:pt x="241" y="468"/>
                  </a:lnTo>
                  <a:lnTo>
                    <a:pt x="100" y="367"/>
                  </a:lnTo>
                  <a:lnTo>
                    <a:pt x="150" y="0"/>
                  </a:lnTo>
                  <a:lnTo>
                    <a:pt x="150" y="0"/>
                  </a:lnTo>
                  <a:close/>
                </a:path>
              </a:pathLst>
            </a:custGeom>
            <a:solidFill>
              <a:srgbClr val="000000"/>
            </a:solidFill>
            <a:ln w="9525">
              <a:noFill/>
              <a:round/>
              <a:headEnd/>
              <a:tailEnd/>
            </a:ln>
          </p:spPr>
          <p:txBody>
            <a:bodyPr/>
            <a:lstStyle/>
            <a:p>
              <a:endParaRPr lang="en-US"/>
            </a:p>
          </p:txBody>
        </p:sp>
        <p:sp>
          <p:nvSpPr>
            <p:cNvPr id="3098" name="Freeform 26"/>
            <p:cNvSpPr>
              <a:spLocks/>
            </p:cNvSpPr>
            <p:nvPr/>
          </p:nvSpPr>
          <p:spPr bwMode="auto">
            <a:xfrm>
              <a:off x="586" y="3719"/>
              <a:ext cx="215" cy="81"/>
            </a:xfrm>
            <a:custGeom>
              <a:avLst/>
              <a:gdLst/>
              <a:ahLst/>
              <a:cxnLst>
                <a:cxn ang="0">
                  <a:pos x="0" y="433"/>
                </a:cxn>
                <a:cxn ang="0">
                  <a:pos x="1281" y="450"/>
                </a:cxn>
                <a:cxn ang="0">
                  <a:pos x="1057" y="0"/>
                </a:cxn>
                <a:cxn ang="0">
                  <a:pos x="1057" y="68"/>
                </a:cxn>
                <a:cxn ang="0">
                  <a:pos x="899" y="68"/>
                </a:cxn>
                <a:cxn ang="0">
                  <a:pos x="857" y="125"/>
                </a:cxn>
                <a:cxn ang="0">
                  <a:pos x="1049" y="125"/>
                </a:cxn>
                <a:cxn ang="0">
                  <a:pos x="1082" y="201"/>
                </a:cxn>
                <a:cxn ang="0">
                  <a:pos x="958" y="192"/>
                </a:cxn>
                <a:cxn ang="0">
                  <a:pos x="899" y="258"/>
                </a:cxn>
                <a:cxn ang="0">
                  <a:pos x="850" y="201"/>
                </a:cxn>
                <a:cxn ang="0">
                  <a:pos x="675" y="201"/>
                </a:cxn>
                <a:cxn ang="0">
                  <a:pos x="616" y="275"/>
                </a:cxn>
                <a:cxn ang="0">
                  <a:pos x="1066" y="309"/>
                </a:cxn>
                <a:cxn ang="0">
                  <a:pos x="998" y="367"/>
                </a:cxn>
                <a:cxn ang="0">
                  <a:pos x="882" y="334"/>
                </a:cxn>
                <a:cxn ang="0">
                  <a:pos x="741" y="351"/>
                </a:cxn>
                <a:cxn ang="0">
                  <a:pos x="650" y="384"/>
                </a:cxn>
                <a:cxn ang="0">
                  <a:pos x="591" y="334"/>
                </a:cxn>
                <a:cxn ang="0">
                  <a:pos x="342" y="351"/>
                </a:cxn>
                <a:cxn ang="0">
                  <a:pos x="276" y="401"/>
                </a:cxn>
                <a:cxn ang="0">
                  <a:pos x="217" y="342"/>
                </a:cxn>
                <a:cxn ang="0">
                  <a:pos x="76" y="359"/>
                </a:cxn>
                <a:cxn ang="0">
                  <a:pos x="0" y="433"/>
                </a:cxn>
                <a:cxn ang="0">
                  <a:pos x="0" y="433"/>
                </a:cxn>
              </a:cxnLst>
              <a:rect l="0" t="0" r="r" b="b"/>
              <a:pathLst>
                <a:path w="1281" h="450">
                  <a:moveTo>
                    <a:pt x="0" y="433"/>
                  </a:moveTo>
                  <a:lnTo>
                    <a:pt x="1281" y="450"/>
                  </a:lnTo>
                  <a:lnTo>
                    <a:pt x="1057" y="0"/>
                  </a:lnTo>
                  <a:lnTo>
                    <a:pt x="1057" y="68"/>
                  </a:lnTo>
                  <a:lnTo>
                    <a:pt x="899" y="68"/>
                  </a:lnTo>
                  <a:lnTo>
                    <a:pt x="857" y="125"/>
                  </a:lnTo>
                  <a:lnTo>
                    <a:pt x="1049" y="125"/>
                  </a:lnTo>
                  <a:lnTo>
                    <a:pt x="1082" y="201"/>
                  </a:lnTo>
                  <a:lnTo>
                    <a:pt x="958" y="192"/>
                  </a:lnTo>
                  <a:lnTo>
                    <a:pt x="899" y="258"/>
                  </a:lnTo>
                  <a:lnTo>
                    <a:pt x="850" y="201"/>
                  </a:lnTo>
                  <a:lnTo>
                    <a:pt x="675" y="201"/>
                  </a:lnTo>
                  <a:lnTo>
                    <a:pt x="616" y="275"/>
                  </a:lnTo>
                  <a:lnTo>
                    <a:pt x="1066" y="309"/>
                  </a:lnTo>
                  <a:lnTo>
                    <a:pt x="998" y="367"/>
                  </a:lnTo>
                  <a:lnTo>
                    <a:pt x="882" y="334"/>
                  </a:lnTo>
                  <a:lnTo>
                    <a:pt x="741" y="351"/>
                  </a:lnTo>
                  <a:lnTo>
                    <a:pt x="650" y="384"/>
                  </a:lnTo>
                  <a:lnTo>
                    <a:pt x="591" y="334"/>
                  </a:lnTo>
                  <a:lnTo>
                    <a:pt x="342" y="351"/>
                  </a:lnTo>
                  <a:lnTo>
                    <a:pt x="276" y="401"/>
                  </a:lnTo>
                  <a:lnTo>
                    <a:pt x="217" y="342"/>
                  </a:lnTo>
                  <a:lnTo>
                    <a:pt x="76" y="359"/>
                  </a:lnTo>
                  <a:lnTo>
                    <a:pt x="0" y="433"/>
                  </a:lnTo>
                  <a:lnTo>
                    <a:pt x="0" y="433"/>
                  </a:lnTo>
                  <a:close/>
                </a:path>
              </a:pathLst>
            </a:custGeom>
            <a:solidFill>
              <a:srgbClr val="000000"/>
            </a:solidFill>
            <a:ln w="9525">
              <a:noFill/>
              <a:round/>
              <a:headEnd/>
              <a:tailEnd/>
            </a:ln>
          </p:spPr>
          <p:txBody>
            <a:bodyPr/>
            <a:lstStyle/>
            <a:p>
              <a:endParaRPr lang="en-US"/>
            </a:p>
          </p:txBody>
        </p:sp>
        <p:sp>
          <p:nvSpPr>
            <p:cNvPr id="3099" name="Freeform 27"/>
            <p:cNvSpPr>
              <a:spLocks/>
            </p:cNvSpPr>
            <p:nvPr/>
          </p:nvSpPr>
          <p:spPr bwMode="auto">
            <a:xfrm>
              <a:off x="556" y="3749"/>
              <a:ext cx="110" cy="14"/>
            </a:xfrm>
            <a:custGeom>
              <a:avLst/>
              <a:gdLst/>
              <a:ahLst/>
              <a:cxnLst>
                <a:cxn ang="0">
                  <a:pos x="0" y="76"/>
                </a:cxn>
                <a:cxn ang="0">
                  <a:pos x="657" y="76"/>
                </a:cxn>
                <a:cxn ang="0">
                  <a:pos x="557" y="9"/>
                </a:cxn>
                <a:cxn ang="0">
                  <a:pos x="349" y="0"/>
                </a:cxn>
                <a:cxn ang="0">
                  <a:pos x="273" y="49"/>
                </a:cxn>
                <a:cxn ang="0">
                  <a:pos x="216" y="0"/>
                </a:cxn>
                <a:cxn ang="0">
                  <a:pos x="66" y="0"/>
                </a:cxn>
                <a:cxn ang="0">
                  <a:pos x="0" y="76"/>
                </a:cxn>
                <a:cxn ang="0">
                  <a:pos x="0" y="76"/>
                </a:cxn>
              </a:cxnLst>
              <a:rect l="0" t="0" r="r" b="b"/>
              <a:pathLst>
                <a:path w="657" h="76">
                  <a:moveTo>
                    <a:pt x="0" y="76"/>
                  </a:moveTo>
                  <a:lnTo>
                    <a:pt x="657" y="76"/>
                  </a:lnTo>
                  <a:lnTo>
                    <a:pt x="557" y="9"/>
                  </a:lnTo>
                  <a:lnTo>
                    <a:pt x="349" y="0"/>
                  </a:lnTo>
                  <a:lnTo>
                    <a:pt x="273" y="49"/>
                  </a:lnTo>
                  <a:lnTo>
                    <a:pt x="216" y="0"/>
                  </a:lnTo>
                  <a:lnTo>
                    <a:pt x="66" y="0"/>
                  </a:lnTo>
                  <a:lnTo>
                    <a:pt x="0" y="76"/>
                  </a:lnTo>
                  <a:lnTo>
                    <a:pt x="0" y="76"/>
                  </a:lnTo>
                  <a:close/>
                </a:path>
              </a:pathLst>
            </a:custGeom>
            <a:solidFill>
              <a:srgbClr val="000000"/>
            </a:solidFill>
            <a:ln w="9525">
              <a:noFill/>
              <a:round/>
              <a:headEnd/>
              <a:tailEnd/>
            </a:ln>
          </p:spPr>
          <p:txBody>
            <a:bodyPr/>
            <a:lstStyle/>
            <a:p>
              <a:endParaRPr lang="en-US"/>
            </a:p>
          </p:txBody>
        </p:sp>
        <p:sp>
          <p:nvSpPr>
            <p:cNvPr id="3100" name="Freeform 28"/>
            <p:cNvSpPr>
              <a:spLocks/>
            </p:cNvSpPr>
            <p:nvPr/>
          </p:nvSpPr>
          <p:spPr bwMode="auto">
            <a:xfrm>
              <a:off x="814" y="3721"/>
              <a:ext cx="71" cy="73"/>
            </a:xfrm>
            <a:custGeom>
              <a:avLst/>
              <a:gdLst/>
              <a:ahLst/>
              <a:cxnLst>
                <a:cxn ang="0">
                  <a:pos x="166" y="0"/>
                </a:cxn>
                <a:cxn ang="0">
                  <a:pos x="424" y="409"/>
                </a:cxn>
                <a:cxn ang="0">
                  <a:pos x="33" y="399"/>
                </a:cxn>
                <a:cxn ang="0">
                  <a:pos x="74" y="308"/>
                </a:cxn>
                <a:cxn ang="0">
                  <a:pos x="242" y="342"/>
                </a:cxn>
                <a:cxn ang="0">
                  <a:pos x="274" y="242"/>
                </a:cxn>
                <a:cxn ang="0">
                  <a:pos x="17" y="242"/>
                </a:cxn>
                <a:cxn ang="0">
                  <a:pos x="57" y="183"/>
                </a:cxn>
                <a:cxn ang="0">
                  <a:pos x="200" y="175"/>
                </a:cxn>
                <a:cxn ang="0">
                  <a:pos x="158" y="91"/>
                </a:cxn>
                <a:cxn ang="0">
                  <a:pos x="0" y="91"/>
                </a:cxn>
                <a:cxn ang="0">
                  <a:pos x="42" y="17"/>
                </a:cxn>
                <a:cxn ang="0">
                  <a:pos x="166" y="0"/>
                </a:cxn>
                <a:cxn ang="0">
                  <a:pos x="166" y="0"/>
                </a:cxn>
              </a:cxnLst>
              <a:rect l="0" t="0" r="r" b="b"/>
              <a:pathLst>
                <a:path w="424" h="409">
                  <a:moveTo>
                    <a:pt x="166" y="0"/>
                  </a:moveTo>
                  <a:lnTo>
                    <a:pt x="424" y="409"/>
                  </a:lnTo>
                  <a:lnTo>
                    <a:pt x="33" y="399"/>
                  </a:lnTo>
                  <a:lnTo>
                    <a:pt x="74" y="308"/>
                  </a:lnTo>
                  <a:lnTo>
                    <a:pt x="242" y="342"/>
                  </a:lnTo>
                  <a:lnTo>
                    <a:pt x="274" y="242"/>
                  </a:lnTo>
                  <a:lnTo>
                    <a:pt x="17" y="242"/>
                  </a:lnTo>
                  <a:lnTo>
                    <a:pt x="57" y="183"/>
                  </a:lnTo>
                  <a:lnTo>
                    <a:pt x="200" y="175"/>
                  </a:lnTo>
                  <a:lnTo>
                    <a:pt x="158" y="91"/>
                  </a:lnTo>
                  <a:lnTo>
                    <a:pt x="0" y="91"/>
                  </a:lnTo>
                  <a:lnTo>
                    <a:pt x="42" y="17"/>
                  </a:lnTo>
                  <a:lnTo>
                    <a:pt x="166" y="0"/>
                  </a:lnTo>
                  <a:lnTo>
                    <a:pt x="166" y="0"/>
                  </a:lnTo>
                  <a:close/>
                </a:path>
              </a:pathLst>
            </a:custGeom>
            <a:solidFill>
              <a:srgbClr val="000000"/>
            </a:solidFill>
            <a:ln w="9525">
              <a:noFill/>
              <a:round/>
              <a:headEnd/>
              <a:tailEnd/>
            </a:ln>
          </p:spPr>
          <p:txBody>
            <a:bodyPr/>
            <a:lstStyle/>
            <a:p>
              <a:endParaRPr lang="en-US"/>
            </a:p>
          </p:txBody>
        </p:sp>
        <p:sp>
          <p:nvSpPr>
            <p:cNvPr id="3101" name="Freeform 29"/>
            <p:cNvSpPr>
              <a:spLocks/>
            </p:cNvSpPr>
            <p:nvPr/>
          </p:nvSpPr>
          <p:spPr bwMode="auto">
            <a:xfrm>
              <a:off x="875" y="3577"/>
              <a:ext cx="96" cy="165"/>
            </a:xfrm>
            <a:custGeom>
              <a:avLst/>
              <a:gdLst/>
              <a:ahLst/>
              <a:cxnLst>
                <a:cxn ang="0">
                  <a:pos x="0" y="0"/>
                </a:cxn>
                <a:cxn ang="0">
                  <a:pos x="325" y="142"/>
                </a:cxn>
                <a:cxn ang="0">
                  <a:pos x="401" y="276"/>
                </a:cxn>
                <a:cxn ang="0">
                  <a:pos x="133" y="433"/>
                </a:cxn>
                <a:cxn ang="0">
                  <a:pos x="109" y="534"/>
                </a:cxn>
                <a:cxn ang="0">
                  <a:pos x="574" y="817"/>
                </a:cxn>
                <a:cxn ang="0">
                  <a:pos x="508" y="916"/>
                </a:cxn>
                <a:cxn ang="0">
                  <a:pos x="458" y="832"/>
                </a:cxn>
                <a:cxn ang="0">
                  <a:pos x="27" y="525"/>
                </a:cxn>
                <a:cxn ang="0">
                  <a:pos x="34" y="399"/>
                </a:cxn>
                <a:cxn ang="0">
                  <a:pos x="325" y="258"/>
                </a:cxn>
                <a:cxn ang="0">
                  <a:pos x="251" y="133"/>
                </a:cxn>
                <a:cxn ang="0">
                  <a:pos x="0" y="0"/>
                </a:cxn>
                <a:cxn ang="0">
                  <a:pos x="0" y="0"/>
                </a:cxn>
              </a:cxnLst>
              <a:rect l="0" t="0" r="r" b="b"/>
              <a:pathLst>
                <a:path w="574" h="916">
                  <a:moveTo>
                    <a:pt x="0" y="0"/>
                  </a:moveTo>
                  <a:lnTo>
                    <a:pt x="325" y="142"/>
                  </a:lnTo>
                  <a:lnTo>
                    <a:pt x="401" y="276"/>
                  </a:lnTo>
                  <a:lnTo>
                    <a:pt x="133" y="433"/>
                  </a:lnTo>
                  <a:lnTo>
                    <a:pt x="109" y="534"/>
                  </a:lnTo>
                  <a:lnTo>
                    <a:pt x="574" y="817"/>
                  </a:lnTo>
                  <a:lnTo>
                    <a:pt x="508" y="916"/>
                  </a:lnTo>
                  <a:lnTo>
                    <a:pt x="458" y="832"/>
                  </a:lnTo>
                  <a:lnTo>
                    <a:pt x="27" y="525"/>
                  </a:lnTo>
                  <a:lnTo>
                    <a:pt x="34" y="399"/>
                  </a:lnTo>
                  <a:lnTo>
                    <a:pt x="325" y="258"/>
                  </a:lnTo>
                  <a:lnTo>
                    <a:pt x="251" y="133"/>
                  </a:lnTo>
                  <a:lnTo>
                    <a:pt x="0" y="0"/>
                  </a:lnTo>
                  <a:lnTo>
                    <a:pt x="0" y="0"/>
                  </a:lnTo>
                  <a:close/>
                </a:path>
              </a:pathLst>
            </a:custGeom>
            <a:solidFill>
              <a:srgbClr val="000000"/>
            </a:solidFill>
            <a:ln w="9525">
              <a:noFill/>
              <a:round/>
              <a:headEnd/>
              <a:tailEnd/>
            </a:ln>
          </p:spPr>
          <p:txBody>
            <a:bodyPr/>
            <a:lstStyle/>
            <a:p>
              <a:endParaRPr lang="en-US"/>
            </a:p>
          </p:txBody>
        </p:sp>
        <p:sp>
          <p:nvSpPr>
            <p:cNvPr id="3102" name="Freeform 30"/>
            <p:cNvSpPr>
              <a:spLocks/>
            </p:cNvSpPr>
            <p:nvPr/>
          </p:nvSpPr>
          <p:spPr bwMode="auto">
            <a:xfrm>
              <a:off x="726" y="3615"/>
              <a:ext cx="103" cy="23"/>
            </a:xfrm>
            <a:custGeom>
              <a:avLst/>
              <a:gdLst/>
              <a:ahLst/>
              <a:cxnLst>
                <a:cxn ang="0">
                  <a:pos x="0" y="133"/>
                </a:cxn>
                <a:cxn ang="0">
                  <a:pos x="49" y="0"/>
                </a:cxn>
                <a:cxn ang="0">
                  <a:pos x="615" y="8"/>
                </a:cxn>
                <a:cxn ang="0">
                  <a:pos x="541" y="133"/>
                </a:cxn>
                <a:cxn ang="0">
                  <a:pos x="515" y="67"/>
                </a:cxn>
                <a:cxn ang="0">
                  <a:pos x="175" y="49"/>
                </a:cxn>
                <a:cxn ang="0">
                  <a:pos x="0" y="133"/>
                </a:cxn>
                <a:cxn ang="0">
                  <a:pos x="0" y="133"/>
                </a:cxn>
              </a:cxnLst>
              <a:rect l="0" t="0" r="r" b="b"/>
              <a:pathLst>
                <a:path w="615" h="133">
                  <a:moveTo>
                    <a:pt x="0" y="133"/>
                  </a:moveTo>
                  <a:lnTo>
                    <a:pt x="49" y="0"/>
                  </a:lnTo>
                  <a:lnTo>
                    <a:pt x="615" y="8"/>
                  </a:lnTo>
                  <a:lnTo>
                    <a:pt x="541" y="133"/>
                  </a:lnTo>
                  <a:lnTo>
                    <a:pt x="515" y="67"/>
                  </a:lnTo>
                  <a:lnTo>
                    <a:pt x="175" y="49"/>
                  </a:lnTo>
                  <a:lnTo>
                    <a:pt x="0" y="133"/>
                  </a:lnTo>
                  <a:lnTo>
                    <a:pt x="0" y="133"/>
                  </a:lnTo>
                  <a:close/>
                </a:path>
              </a:pathLst>
            </a:custGeom>
            <a:solidFill>
              <a:srgbClr val="000000"/>
            </a:solidFill>
            <a:ln w="9525">
              <a:noFill/>
              <a:round/>
              <a:headEnd/>
              <a:tailEnd/>
            </a:ln>
          </p:spPr>
          <p:txBody>
            <a:bodyPr/>
            <a:lstStyle/>
            <a:p>
              <a:endParaRPr lang="en-US"/>
            </a:p>
          </p:txBody>
        </p:sp>
        <p:sp>
          <p:nvSpPr>
            <p:cNvPr id="3103" name="Freeform 31"/>
            <p:cNvSpPr>
              <a:spLocks/>
            </p:cNvSpPr>
            <p:nvPr/>
          </p:nvSpPr>
          <p:spPr bwMode="auto">
            <a:xfrm>
              <a:off x="710" y="3649"/>
              <a:ext cx="99" cy="24"/>
            </a:xfrm>
            <a:custGeom>
              <a:avLst/>
              <a:gdLst/>
              <a:ahLst/>
              <a:cxnLst>
                <a:cxn ang="0">
                  <a:pos x="57" y="59"/>
                </a:cxn>
                <a:cxn ang="0">
                  <a:pos x="232" y="51"/>
                </a:cxn>
                <a:cxn ang="0">
                  <a:pos x="273" y="0"/>
                </a:cxn>
                <a:cxn ang="0">
                  <a:pos x="456" y="0"/>
                </a:cxn>
                <a:cxn ang="0">
                  <a:pos x="498" y="51"/>
                </a:cxn>
                <a:cxn ang="0">
                  <a:pos x="589" y="51"/>
                </a:cxn>
                <a:cxn ang="0">
                  <a:pos x="547" y="93"/>
                </a:cxn>
                <a:cxn ang="0">
                  <a:pos x="490" y="101"/>
                </a:cxn>
                <a:cxn ang="0">
                  <a:pos x="382" y="135"/>
                </a:cxn>
                <a:cxn ang="0">
                  <a:pos x="249" y="135"/>
                </a:cxn>
                <a:cxn ang="0">
                  <a:pos x="207" y="93"/>
                </a:cxn>
                <a:cxn ang="0">
                  <a:pos x="0" y="101"/>
                </a:cxn>
                <a:cxn ang="0">
                  <a:pos x="57" y="59"/>
                </a:cxn>
                <a:cxn ang="0">
                  <a:pos x="57" y="59"/>
                </a:cxn>
              </a:cxnLst>
              <a:rect l="0" t="0" r="r" b="b"/>
              <a:pathLst>
                <a:path w="589" h="135">
                  <a:moveTo>
                    <a:pt x="57" y="59"/>
                  </a:moveTo>
                  <a:lnTo>
                    <a:pt x="232" y="51"/>
                  </a:lnTo>
                  <a:lnTo>
                    <a:pt x="273" y="0"/>
                  </a:lnTo>
                  <a:lnTo>
                    <a:pt x="456" y="0"/>
                  </a:lnTo>
                  <a:lnTo>
                    <a:pt x="498" y="51"/>
                  </a:lnTo>
                  <a:lnTo>
                    <a:pt x="589" y="51"/>
                  </a:lnTo>
                  <a:lnTo>
                    <a:pt x="547" y="93"/>
                  </a:lnTo>
                  <a:lnTo>
                    <a:pt x="490" y="101"/>
                  </a:lnTo>
                  <a:lnTo>
                    <a:pt x="382" y="135"/>
                  </a:lnTo>
                  <a:lnTo>
                    <a:pt x="249" y="135"/>
                  </a:lnTo>
                  <a:lnTo>
                    <a:pt x="207" y="93"/>
                  </a:lnTo>
                  <a:lnTo>
                    <a:pt x="0" y="101"/>
                  </a:lnTo>
                  <a:lnTo>
                    <a:pt x="57" y="59"/>
                  </a:lnTo>
                  <a:lnTo>
                    <a:pt x="57" y="59"/>
                  </a:lnTo>
                  <a:close/>
                </a:path>
              </a:pathLst>
            </a:custGeom>
            <a:solidFill>
              <a:srgbClr val="000000"/>
            </a:solidFill>
            <a:ln w="9525">
              <a:noFill/>
              <a:round/>
              <a:headEnd/>
              <a:tailEnd/>
            </a:ln>
          </p:spPr>
          <p:txBody>
            <a:bodyPr/>
            <a:lstStyle/>
            <a:p>
              <a:endParaRPr lang="en-US"/>
            </a:p>
          </p:txBody>
        </p:sp>
        <p:sp>
          <p:nvSpPr>
            <p:cNvPr id="3104" name="Freeform 32"/>
            <p:cNvSpPr>
              <a:spLocks/>
            </p:cNvSpPr>
            <p:nvPr/>
          </p:nvSpPr>
          <p:spPr bwMode="auto">
            <a:xfrm>
              <a:off x="667" y="3598"/>
              <a:ext cx="53" cy="73"/>
            </a:xfrm>
            <a:custGeom>
              <a:avLst/>
              <a:gdLst/>
              <a:ahLst/>
              <a:cxnLst>
                <a:cxn ang="0">
                  <a:pos x="0" y="0"/>
                </a:cxn>
                <a:cxn ang="0">
                  <a:pos x="315" y="34"/>
                </a:cxn>
                <a:cxn ang="0">
                  <a:pos x="207" y="409"/>
                </a:cxn>
                <a:cxn ang="0">
                  <a:pos x="175" y="76"/>
                </a:cxn>
                <a:cxn ang="0">
                  <a:pos x="0" y="0"/>
                </a:cxn>
                <a:cxn ang="0">
                  <a:pos x="0" y="0"/>
                </a:cxn>
              </a:cxnLst>
              <a:rect l="0" t="0" r="r" b="b"/>
              <a:pathLst>
                <a:path w="315" h="409">
                  <a:moveTo>
                    <a:pt x="0" y="0"/>
                  </a:moveTo>
                  <a:lnTo>
                    <a:pt x="315" y="34"/>
                  </a:lnTo>
                  <a:lnTo>
                    <a:pt x="207" y="409"/>
                  </a:lnTo>
                  <a:lnTo>
                    <a:pt x="175" y="76"/>
                  </a:lnTo>
                  <a:lnTo>
                    <a:pt x="0" y="0"/>
                  </a:lnTo>
                  <a:lnTo>
                    <a:pt x="0" y="0"/>
                  </a:lnTo>
                  <a:close/>
                </a:path>
              </a:pathLst>
            </a:custGeom>
            <a:solidFill>
              <a:srgbClr val="000000"/>
            </a:solidFill>
            <a:ln w="9525">
              <a:noFill/>
              <a:round/>
              <a:headEnd/>
              <a:tailEnd/>
            </a:ln>
          </p:spPr>
          <p:txBody>
            <a:bodyPr/>
            <a:lstStyle/>
            <a:p>
              <a:endParaRPr lang="en-US"/>
            </a:p>
          </p:txBody>
        </p:sp>
        <p:sp>
          <p:nvSpPr>
            <p:cNvPr id="3105" name="Freeform 33"/>
            <p:cNvSpPr>
              <a:spLocks/>
            </p:cNvSpPr>
            <p:nvPr/>
          </p:nvSpPr>
          <p:spPr bwMode="auto">
            <a:xfrm>
              <a:off x="948" y="3748"/>
              <a:ext cx="115" cy="93"/>
            </a:xfrm>
            <a:custGeom>
              <a:avLst/>
              <a:gdLst/>
              <a:ahLst/>
              <a:cxnLst>
                <a:cxn ang="0">
                  <a:pos x="7" y="84"/>
                </a:cxn>
                <a:cxn ang="0">
                  <a:pos x="0" y="225"/>
                </a:cxn>
                <a:cxn ang="0">
                  <a:pos x="157" y="483"/>
                </a:cxn>
                <a:cxn ang="0">
                  <a:pos x="458" y="515"/>
                </a:cxn>
                <a:cxn ang="0">
                  <a:pos x="665" y="392"/>
                </a:cxn>
                <a:cxn ang="0">
                  <a:pos x="690" y="225"/>
                </a:cxn>
                <a:cxn ang="0">
                  <a:pos x="408" y="0"/>
                </a:cxn>
                <a:cxn ang="0">
                  <a:pos x="140" y="74"/>
                </a:cxn>
                <a:cxn ang="0">
                  <a:pos x="423" y="74"/>
                </a:cxn>
                <a:cxn ang="0">
                  <a:pos x="615" y="249"/>
                </a:cxn>
                <a:cxn ang="0">
                  <a:pos x="490" y="367"/>
                </a:cxn>
                <a:cxn ang="0">
                  <a:pos x="249" y="375"/>
                </a:cxn>
                <a:cxn ang="0">
                  <a:pos x="7" y="84"/>
                </a:cxn>
                <a:cxn ang="0">
                  <a:pos x="7" y="84"/>
                </a:cxn>
              </a:cxnLst>
              <a:rect l="0" t="0" r="r" b="b"/>
              <a:pathLst>
                <a:path w="690" h="515">
                  <a:moveTo>
                    <a:pt x="7" y="84"/>
                  </a:moveTo>
                  <a:lnTo>
                    <a:pt x="0" y="225"/>
                  </a:lnTo>
                  <a:lnTo>
                    <a:pt x="157" y="483"/>
                  </a:lnTo>
                  <a:lnTo>
                    <a:pt x="458" y="515"/>
                  </a:lnTo>
                  <a:lnTo>
                    <a:pt x="665" y="392"/>
                  </a:lnTo>
                  <a:lnTo>
                    <a:pt x="690" y="225"/>
                  </a:lnTo>
                  <a:lnTo>
                    <a:pt x="408" y="0"/>
                  </a:lnTo>
                  <a:lnTo>
                    <a:pt x="140" y="74"/>
                  </a:lnTo>
                  <a:lnTo>
                    <a:pt x="423" y="74"/>
                  </a:lnTo>
                  <a:lnTo>
                    <a:pt x="615" y="249"/>
                  </a:lnTo>
                  <a:lnTo>
                    <a:pt x="490" y="367"/>
                  </a:lnTo>
                  <a:lnTo>
                    <a:pt x="249" y="375"/>
                  </a:lnTo>
                  <a:lnTo>
                    <a:pt x="7" y="84"/>
                  </a:lnTo>
                  <a:lnTo>
                    <a:pt x="7" y="84"/>
                  </a:lnTo>
                  <a:close/>
                </a:path>
              </a:pathLst>
            </a:custGeom>
            <a:solidFill>
              <a:srgbClr val="000000"/>
            </a:solidFill>
            <a:ln w="9525">
              <a:noFill/>
              <a:round/>
              <a:headEnd/>
              <a:tailEnd/>
            </a:ln>
          </p:spPr>
          <p:txBody>
            <a:bodyPr/>
            <a:lstStyle/>
            <a:p>
              <a:endParaRPr lang="en-US"/>
            </a:p>
          </p:txBody>
        </p:sp>
        <p:sp>
          <p:nvSpPr>
            <p:cNvPr id="3106" name="Freeform 34"/>
            <p:cNvSpPr>
              <a:spLocks/>
            </p:cNvSpPr>
            <p:nvPr/>
          </p:nvSpPr>
          <p:spPr bwMode="auto">
            <a:xfrm>
              <a:off x="553" y="3725"/>
              <a:ext cx="145" cy="15"/>
            </a:xfrm>
            <a:custGeom>
              <a:avLst/>
              <a:gdLst/>
              <a:ahLst/>
              <a:cxnLst>
                <a:cxn ang="0">
                  <a:pos x="35" y="17"/>
                </a:cxn>
                <a:cxn ang="0">
                  <a:pos x="0" y="83"/>
                </a:cxn>
                <a:cxn ang="0">
                  <a:pos x="861" y="80"/>
                </a:cxn>
                <a:cxn ang="0">
                  <a:pos x="820" y="34"/>
                </a:cxn>
                <a:cxn ang="0">
                  <a:pos x="658" y="25"/>
                </a:cxn>
                <a:cxn ang="0">
                  <a:pos x="612" y="59"/>
                </a:cxn>
                <a:cxn ang="0">
                  <a:pos x="538" y="13"/>
                </a:cxn>
                <a:cxn ang="0">
                  <a:pos x="399" y="13"/>
                </a:cxn>
                <a:cxn ang="0">
                  <a:pos x="367" y="45"/>
                </a:cxn>
                <a:cxn ang="0">
                  <a:pos x="333" y="13"/>
                </a:cxn>
                <a:cxn ang="0">
                  <a:pos x="200" y="7"/>
                </a:cxn>
                <a:cxn ang="0">
                  <a:pos x="171" y="49"/>
                </a:cxn>
                <a:cxn ang="0">
                  <a:pos x="139" y="0"/>
                </a:cxn>
                <a:cxn ang="0">
                  <a:pos x="35" y="17"/>
                </a:cxn>
                <a:cxn ang="0">
                  <a:pos x="35" y="17"/>
                </a:cxn>
              </a:cxnLst>
              <a:rect l="0" t="0" r="r" b="b"/>
              <a:pathLst>
                <a:path w="861" h="83">
                  <a:moveTo>
                    <a:pt x="35" y="17"/>
                  </a:moveTo>
                  <a:lnTo>
                    <a:pt x="0" y="83"/>
                  </a:lnTo>
                  <a:lnTo>
                    <a:pt x="861" y="80"/>
                  </a:lnTo>
                  <a:lnTo>
                    <a:pt x="820" y="34"/>
                  </a:lnTo>
                  <a:lnTo>
                    <a:pt x="658" y="25"/>
                  </a:lnTo>
                  <a:lnTo>
                    <a:pt x="612" y="59"/>
                  </a:lnTo>
                  <a:lnTo>
                    <a:pt x="538" y="13"/>
                  </a:lnTo>
                  <a:lnTo>
                    <a:pt x="399" y="13"/>
                  </a:lnTo>
                  <a:lnTo>
                    <a:pt x="367" y="45"/>
                  </a:lnTo>
                  <a:lnTo>
                    <a:pt x="333" y="13"/>
                  </a:lnTo>
                  <a:lnTo>
                    <a:pt x="200" y="7"/>
                  </a:lnTo>
                  <a:lnTo>
                    <a:pt x="171" y="49"/>
                  </a:lnTo>
                  <a:lnTo>
                    <a:pt x="139" y="0"/>
                  </a:lnTo>
                  <a:lnTo>
                    <a:pt x="35" y="17"/>
                  </a:lnTo>
                  <a:lnTo>
                    <a:pt x="35" y="17"/>
                  </a:lnTo>
                  <a:close/>
                </a:path>
              </a:pathLst>
            </a:custGeom>
            <a:solidFill>
              <a:srgbClr val="000000"/>
            </a:solidFill>
            <a:ln w="9525">
              <a:noFill/>
              <a:round/>
              <a:headEnd/>
              <a:tailEnd/>
            </a:ln>
          </p:spPr>
          <p:txBody>
            <a:bodyPr/>
            <a:lstStyle/>
            <a:p>
              <a:endParaRPr lang="en-US"/>
            </a:p>
          </p:txBody>
        </p:sp>
      </p:grpSp>
    </p:spTree>
  </p:cSld>
  <p:clrMapOvr>
    <a:masterClrMapping/>
  </p:clrMapOvr>
  <p:transition spd="slow">
    <p:wedge/>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12202F9-1C01-479F-AA59-48B596198E68}" type="slidenum">
              <a:rPr lang="ar-SA"/>
              <a:pPr/>
              <a:t>161</a:t>
            </a:fld>
            <a:endParaRPr lang="en-US"/>
          </a:p>
        </p:txBody>
      </p:sp>
      <p:sp>
        <p:nvSpPr>
          <p:cNvPr id="4098" name="Rectangle 2"/>
          <p:cNvSpPr>
            <a:spLocks noGrp="1" noChangeArrowheads="1"/>
          </p:cNvSpPr>
          <p:nvPr>
            <p:ph type="title"/>
          </p:nvPr>
        </p:nvSpPr>
        <p:spPr>
          <a:xfrm>
            <a:off x="1031304" y="269632"/>
            <a:ext cx="8077200" cy="1143000"/>
          </a:xfrm>
          <a:solidFill>
            <a:schemeClr val="bg1"/>
          </a:solidFill>
          <a:ln/>
        </p:spPr>
        <p:txBody>
          <a:bodyPr>
            <a:flatTx/>
          </a:bodyPr>
          <a:lstStyle/>
          <a:p>
            <a:r>
              <a:rPr lang="en-US" sz="5400" dirty="0"/>
              <a:t>Definitions</a:t>
            </a:r>
          </a:p>
        </p:txBody>
      </p:sp>
      <p:sp>
        <p:nvSpPr>
          <p:cNvPr id="4099" name="Rectangle 3"/>
          <p:cNvSpPr>
            <a:spLocks noGrp="1" noChangeArrowheads="1"/>
          </p:cNvSpPr>
          <p:nvPr>
            <p:ph type="body" idx="1"/>
          </p:nvPr>
        </p:nvSpPr>
        <p:spPr>
          <a:xfrm>
            <a:off x="726504" y="1752600"/>
            <a:ext cx="8229600" cy="4525963"/>
          </a:xfrm>
          <a:solidFill>
            <a:schemeClr val="accent1"/>
          </a:solidFill>
          <a:ln>
            <a:solidFill>
              <a:schemeClr val="tx2"/>
            </a:solidFill>
          </a:ln>
        </p:spPr>
        <p:txBody>
          <a:bodyPr/>
          <a:lstStyle/>
          <a:p>
            <a:pPr>
              <a:lnSpc>
                <a:spcPct val="80000"/>
              </a:lnSpc>
              <a:buClr>
                <a:schemeClr val="hlink"/>
              </a:buClr>
              <a:buFont typeface="Wingdings" pitchFamily="2" charset="2"/>
              <a:buChar char="§"/>
            </a:pPr>
            <a:r>
              <a:rPr lang="en-US" dirty="0">
                <a:solidFill>
                  <a:schemeClr val="tx2"/>
                </a:solidFill>
              </a:rPr>
              <a:t>W </a:t>
            </a:r>
            <a:r>
              <a:rPr lang="en-US" dirty="0" err="1">
                <a:solidFill>
                  <a:schemeClr val="tx2"/>
                </a:solidFill>
              </a:rPr>
              <a:t>W</a:t>
            </a:r>
            <a:r>
              <a:rPr lang="en-US" dirty="0">
                <a:solidFill>
                  <a:schemeClr val="tx2"/>
                </a:solidFill>
              </a:rPr>
              <a:t> </a:t>
            </a:r>
            <a:r>
              <a:rPr lang="en-US" dirty="0" err="1">
                <a:solidFill>
                  <a:schemeClr val="tx2"/>
                </a:solidFill>
              </a:rPr>
              <a:t>W</a:t>
            </a:r>
            <a:r>
              <a:rPr lang="en-US" dirty="0">
                <a:solidFill>
                  <a:schemeClr val="tx2"/>
                </a:solidFill>
              </a:rPr>
              <a:t> – World Wide Web.</a:t>
            </a:r>
          </a:p>
          <a:p>
            <a:pPr>
              <a:lnSpc>
                <a:spcPct val="80000"/>
              </a:lnSpc>
              <a:buClr>
                <a:schemeClr val="hlink"/>
              </a:buClr>
              <a:buFont typeface="Wingdings" pitchFamily="2" charset="2"/>
              <a:buChar char="§"/>
            </a:pPr>
            <a:r>
              <a:rPr lang="en-US" dirty="0"/>
              <a:t>HTML – </a:t>
            </a:r>
            <a:r>
              <a:rPr lang="en-US" b="1" dirty="0" err="1">
                <a:solidFill>
                  <a:srgbClr val="FF0000"/>
                </a:solidFill>
              </a:rPr>
              <a:t>HyperText</a:t>
            </a:r>
            <a:r>
              <a:rPr lang="en-US" b="1" dirty="0">
                <a:solidFill>
                  <a:srgbClr val="FF0000"/>
                </a:solidFill>
              </a:rPr>
              <a:t> Markup Language</a:t>
            </a:r>
            <a:r>
              <a:rPr lang="en-US" dirty="0"/>
              <a:t> – The Language of Web Pages on the World Wide Web.</a:t>
            </a:r>
          </a:p>
          <a:p>
            <a:pPr>
              <a:lnSpc>
                <a:spcPct val="80000"/>
              </a:lnSpc>
              <a:buClr>
                <a:schemeClr val="hlink"/>
              </a:buClr>
              <a:buFont typeface="Wingdings" pitchFamily="2" charset="2"/>
              <a:buNone/>
            </a:pPr>
            <a:r>
              <a:rPr lang="en-US" dirty="0"/>
              <a:t>    </a:t>
            </a:r>
            <a:r>
              <a:rPr lang="en-US" dirty="0">
                <a:solidFill>
                  <a:srgbClr val="FF0000"/>
                </a:solidFill>
              </a:rPr>
              <a:t>HTML is a text formatting language.</a:t>
            </a:r>
          </a:p>
          <a:p>
            <a:pPr>
              <a:lnSpc>
                <a:spcPct val="80000"/>
              </a:lnSpc>
              <a:buClr>
                <a:schemeClr val="hlink"/>
              </a:buClr>
              <a:buFont typeface="Wingdings" pitchFamily="2" charset="2"/>
              <a:buChar char="§"/>
            </a:pPr>
            <a:r>
              <a:rPr lang="en-US" dirty="0"/>
              <a:t>URL – Uniform Resource Locator.</a:t>
            </a:r>
          </a:p>
          <a:p>
            <a:pPr>
              <a:lnSpc>
                <a:spcPct val="80000"/>
              </a:lnSpc>
              <a:buClr>
                <a:schemeClr val="hlink"/>
              </a:buClr>
              <a:buFont typeface="Wingdings" pitchFamily="2" charset="2"/>
              <a:buChar char="§"/>
            </a:pPr>
            <a:r>
              <a:rPr lang="en-US" dirty="0"/>
              <a:t>Browser – A software program which is used to show web pages.</a:t>
            </a:r>
          </a:p>
          <a:p>
            <a:pPr>
              <a:lnSpc>
                <a:spcPct val="80000"/>
              </a:lnSpc>
              <a:buClr>
                <a:schemeClr val="hlink"/>
              </a:buClr>
              <a:buFont typeface="Wingdings" pitchFamily="2" charset="2"/>
              <a:buNone/>
            </a:pPr>
            <a:r>
              <a:rPr lang="en-US" dirty="0"/>
              <a:t>								</a:t>
            </a:r>
          </a:p>
          <a:p>
            <a:pPr>
              <a:lnSpc>
                <a:spcPct val="80000"/>
              </a:lnSpc>
              <a:buClr>
                <a:schemeClr val="hlink"/>
              </a:buClr>
              <a:buFont typeface="Wingdings" pitchFamily="2" charset="2"/>
              <a:buNone/>
            </a:pPr>
            <a:endParaRPr lang="en-US" dirty="0"/>
          </a:p>
        </p:txBody>
      </p:sp>
    </p:spTree>
  </p:cSld>
  <p:clrMapOvr>
    <a:masterClrMapping/>
  </p:clrMapOvr>
  <p:transition spd="slow">
    <p:wipe dir="d"/>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D8E2093-8DFE-4D0A-A47A-8A031A7B0A09}" type="slidenum">
              <a:rPr lang="ar-SA"/>
              <a:pPr/>
              <a:t>162</a:t>
            </a:fld>
            <a:endParaRPr lang="en-US"/>
          </a:p>
        </p:txBody>
      </p:sp>
      <p:sp>
        <p:nvSpPr>
          <p:cNvPr id="5122" name="Rectangle 2"/>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lstStyle/>
          <a:p>
            <a:endParaRPr lang="en-US"/>
          </a:p>
        </p:txBody>
      </p:sp>
      <p:sp>
        <p:nvSpPr>
          <p:cNvPr id="5123" name="Rectangle 3"/>
          <p:cNvSpPr>
            <a:spLocks noGrp="1" noChangeArrowheads="1"/>
          </p:cNvSpPr>
          <p:nvPr>
            <p:ph type="body" idx="1"/>
          </p:nvPr>
        </p:nvSpPr>
        <p:spPr>
          <a:xfrm>
            <a:off x="609600" y="609600"/>
            <a:ext cx="7772400" cy="5257800"/>
          </a:xfrm>
          <a:solidFill>
            <a:schemeClr val="accent1"/>
          </a:solidFill>
        </p:spPr>
        <p:txBody>
          <a:bodyPr/>
          <a:lstStyle/>
          <a:p>
            <a:pPr>
              <a:buClr>
                <a:schemeClr val="hlink"/>
              </a:buClr>
              <a:buFont typeface="Wingdings" pitchFamily="2" charset="2"/>
              <a:buChar char="§"/>
            </a:pPr>
            <a:r>
              <a:rPr lang="en-US" sz="3600"/>
              <a:t>“Normal text” surrounded by bracketed </a:t>
            </a:r>
            <a:r>
              <a:rPr lang="en-US" sz="3600" i="1"/>
              <a:t>tags</a:t>
            </a:r>
            <a:r>
              <a:rPr lang="en-US" sz="3600"/>
              <a:t> that tell browsers how to display web pages</a:t>
            </a:r>
          </a:p>
          <a:p>
            <a:pPr>
              <a:buClr>
                <a:schemeClr val="hlink"/>
              </a:buClr>
              <a:buFont typeface="Wingdings" pitchFamily="2" charset="2"/>
              <a:buChar char="§"/>
            </a:pPr>
            <a:r>
              <a:rPr lang="en-US" sz="3600"/>
              <a:t>Pages end with “.htm” or “.html”</a:t>
            </a:r>
          </a:p>
          <a:p>
            <a:pPr>
              <a:buClr>
                <a:schemeClr val="hlink"/>
              </a:buClr>
              <a:buFont typeface="Wingdings" pitchFamily="2" charset="2"/>
              <a:buChar char="§"/>
            </a:pPr>
            <a:r>
              <a:rPr lang="en-US" sz="3600"/>
              <a:t>HTML Editor – A word processor that has been specialized to make the writing of HTML documents more effortless.</a:t>
            </a:r>
          </a:p>
          <a:p>
            <a:pPr>
              <a:buFontTx/>
              <a:buNone/>
            </a:pPr>
            <a:endParaRPr lang="en-US" sz="3600"/>
          </a:p>
        </p:txBody>
      </p:sp>
    </p:spTree>
  </p:cSld>
  <p:clrMapOvr>
    <a:masterClrMapping/>
  </p:clrMapOvr>
  <p:transition spd="slow">
    <p:wipe dir="d"/>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4362F14-F365-43CD-AB69-2642508796EF}" type="slidenum">
              <a:rPr lang="ar-SA"/>
              <a:pPr/>
              <a:t>163</a:t>
            </a:fld>
            <a:endParaRPr lang="en-US"/>
          </a:p>
        </p:txBody>
      </p:sp>
      <p:sp>
        <p:nvSpPr>
          <p:cNvPr id="8194" name="Rectangle 2"/>
          <p:cNvSpPr>
            <a:spLocks noGrp="1" noChangeArrowheads="1"/>
          </p:cNvSpPr>
          <p:nvPr>
            <p:ph type="title"/>
          </p:nvPr>
        </p:nvSpPr>
        <p:spPr>
          <a:xfrm>
            <a:off x="654496" y="304800"/>
            <a:ext cx="8229600" cy="1143000"/>
          </a:xfrm>
          <a:solidFill>
            <a:schemeClr val="bg1"/>
          </a:solidFill>
        </p:spPr>
        <p:txBody>
          <a:bodyPr>
            <a:flatTx/>
          </a:bodyPr>
          <a:lstStyle/>
          <a:p>
            <a:r>
              <a:rPr lang="en-US" dirty="0"/>
              <a:t>Tags</a:t>
            </a:r>
          </a:p>
        </p:txBody>
      </p:sp>
      <p:sp>
        <p:nvSpPr>
          <p:cNvPr id="8195" name="Rectangle 3"/>
          <p:cNvSpPr>
            <a:spLocks noGrp="1" noChangeArrowheads="1"/>
          </p:cNvSpPr>
          <p:nvPr>
            <p:ph type="body" idx="1"/>
          </p:nvPr>
        </p:nvSpPr>
        <p:spPr>
          <a:xfrm>
            <a:off x="827584" y="1626982"/>
            <a:ext cx="8229600" cy="4525963"/>
          </a:xfrm>
          <a:solidFill>
            <a:schemeClr val="accent1"/>
          </a:solidFill>
        </p:spPr>
        <p:txBody>
          <a:bodyPr/>
          <a:lstStyle/>
          <a:p>
            <a:pPr>
              <a:buClr>
                <a:schemeClr val="hlink"/>
              </a:buClr>
              <a:buFont typeface="Wingdings" pitchFamily="2" charset="2"/>
              <a:buChar char="§"/>
            </a:pPr>
            <a:r>
              <a:rPr lang="en-US" sz="3600" dirty="0"/>
              <a:t>Codes enclosed in brackets</a:t>
            </a:r>
          </a:p>
          <a:p>
            <a:pPr>
              <a:buClr>
                <a:schemeClr val="hlink"/>
              </a:buClr>
              <a:buFont typeface="Wingdings" pitchFamily="2" charset="2"/>
              <a:buChar char="§"/>
            </a:pPr>
            <a:r>
              <a:rPr lang="en-US" sz="3600" dirty="0"/>
              <a:t>Usually paired</a:t>
            </a:r>
          </a:p>
          <a:p>
            <a:pPr lvl="1">
              <a:buClr>
                <a:schemeClr val="hlink"/>
              </a:buClr>
              <a:buFont typeface="Wingdings" pitchFamily="2" charset="2"/>
              <a:buNone/>
            </a:pPr>
            <a:r>
              <a:rPr lang="en-US" sz="3600" dirty="0">
                <a:solidFill>
                  <a:srgbClr val="FF0000"/>
                </a:solidFill>
              </a:rPr>
              <a:t>&lt;TITLE&gt;</a:t>
            </a:r>
            <a:r>
              <a:rPr lang="en-US" sz="3600" dirty="0"/>
              <a:t>My Web Page</a:t>
            </a:r>
            <a:r>
              <a:rPr lang="en-US" sz="3600" dirty="0">
                <a:solidFill>
                  <a:srgbClr val="FF0000"/>
                </a:solidFill>
              </a:rPr>
              <a:t>&lt;/TITLE&gt;</a:t>
            </a:r>
          </a:p>
          <a:p>
            <a:pPr>
              <a:buClr>
                <a:schemeClr val="hlink"/>
              </a:buClr>
              <a:buFont typeface="Wingdings" pitchFamily="2" charset="2"/>
              <a:buChar char="§"/>
            </a:pPr>
            <a:r>
              <a:rPr lang="en-US" sz="4000" b="1" i="1" dirty="0">
                <a:solidFill>
                  <a:srgbClr val="0000CC"/>
                </a:solidFill>
              </a:rPr>
              <a:t>Not</a:t>
            </a:r>
            <a:r>
              <a:rPr lang="en-US" sz="3600" dirty="0"/>
              <a:t> case sensitive</a:t>
            </a:r>
          </a:p>
          <a:p>
            <a:pPr lvl="1">
              <a:buClr>
                <a:schemeClr val="hlink"/>
              </a:buClr>
              <a:buFont typeface="Wingdings" pitchFamily="2" charset="2"/>
              <a:buNone/>
            </a:pPr>
            <a:r>
              <a:rPr lang="en-US" sz="3600" dirty="0">
                <a:solidFill>
                  <a:srgbClr val="FF0000"/>
                </a:solidFill>
              </a:rPr>
              <a:t>&lt;TITLE&gt; = &lt;title&gt; = &lt;TITLE&gt;</a:t>
            </a:r>
          </a:p>
        </p:txBody>
      </p:sp>
    </p:spTree>
  </p:cSld>
  <p:clrMapOvr>
    <a:masterClrMapping/>
  </p:clrMapOvr>
  <p:transition spd="slow">
    <p:wipe dir="d"/>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AB23733-AF76-4D77-92D2-F2AAB304A230}" type="slidenum">
              <a:rPr lang="ar-SA"/>
              <a:pPr/>
              <a:t>164</a:t>
            </a:fld>
            <a:endParaRPr lang="en-US"/>
          </a:p>
        </p:txBody>
      </p:sp>
      <p:sp>
        <p:nvSpPr>
          <p:cNvPr id="9218" name="Rectangle 2"/>
          <p:cNvSpPr>
            <a:spLocks noGrp="1" noChangeArrowheads="1"/>
          </p:cNvSpPr>
          <p:nvPr>
            <p:ph type="title"/>
          </p:nvPr>
        </p:nvSpPr>
        <p:spPr>
          <a:xfrm>
            <a:off x="956121" y="413792"/>
            <a:ext cx="7931150" cy="1143000"/>
          </a:xfrm>
          <a:solidFill>
            <a:schemeClr val="bg1"/>
          </a:solidFill>
          <a:ln/>
        </p:spPr>
        <p:txBody>
          <a:bodyPr>
            <a:flatTx/>
          </a:bodyPr>
          <a:lstStyle/>
          <a:p>
            <a:r>
              <a:rPr lang="en-US" b="1" dirty="0"/>
              <a:t>Choosing Text Editor</a:t>
            </a:r>
          </a:p>
        </p:txBody>
      </p:sp>
      <p:sp>
        <p:nvSpPr>
          <p:cNvPr id="9219" name="Rectangle 3"/>
          <p:cNvSpPr>
            <a:spLocks noGrp="1" noChangeArrowheads="1"/>
          </p:cNvSpPr>
          <p:nvPr>
            <p:ph type="body" idx="1"/>
          </p:nvPr>
        </p:nvSpPr>
        <p:spPr>
          <a:xfrm>
            <a:off x="806896" y="1752600"/>
            <a:ext cx="8229600" cy="4525963"/>
          </a:xfrm>
          <a:solidFill>
            <a:schemeClr val="accent1"/>
          </a:solidFill>
          <a:ln>
            <a:solidFill>
              <a:srgbClr val="1DBD71"/>
            </a:solidFill>
          </a:ln>
        </p:spPr>
        <p:txBody>
          <a:bodyPr>
            <a:normAutofit lnSpcReduction="10000"/>
          </a:bodyPr>
          <a:lstStyle/>
          <a:p>
            <a:pPr>
              <a:lnSpc>
                <a:spcPct val="90000"/>
              </a:lnSpc>
              <a:buClr>
                <a:schemeClr val="bg1"/>
              </a:buClr>
              <a:buFont typeface="Wingdings" pitchFamily="2" charset="2"/>
              <a:buChar char="§"/>
            </a:pPr>
            <a:r>
              <a:rPr lang="en-US"/>
              <a:t>There are many different programs that you can use to create web documents.</a:t>
            </a:r>
          </a:p>
          <a:p>
            <a:pPr>
              <a:lnSpc>
                <a:spcPct val="90000"/>
              </a:lnSpc>
              <a:buClr>
                <a:schemeClr val="bg1"/>
              </a:buClr>
              <a:buFont typeface="Wingdings" pitchFamily="2" charset="2"/>
              <a:buChar char="§"/>
            </a:pPr>
            <a:r>
              <a:rPr lang="en-US"/>
              <a:t>HTML Editors enable users to create documents quickly and easily by pushing a few buttons. Instead of entering all of the HTML codes by hand.</a:t>
            </a:r>
          </a:p>
          <a:p>
            <a:pPr>
              <a:lnSpc>
                <a:spcPct val="90000"/>
              </a:lnSpc>
              <a:buClr>
                <a:schemeClr val="bg1"/>
              </a:buClr>
              <a:buFont typeface="Wingdings" pitchFamily="2" charset="2"/>
              <a:buChar char="§"/>
            </a:pPr>
            <a:r>
              <a:rPr lang="en-US"/>
              <a:t>These programs will generate the HTML Source Code for you.              </a:t>
            </a:r>
          </a:p>
          <a:p>
            <a:pPr>
              <a:lnSpc>
                <a:spcPct val="90000"/>
              </a:lnSpc>
              <a:buClr>
                <a:schemeClr val="bg1"/>
              </a:buClr>
              <a:buFont typeface="Wingdings" pitchFamily="2" charset="2"/>
              <a:buNone/>
            </a:pPr>
            <a:r>
              <a:rPr lang="en-US"/>
              <a:t>								</a:t>
            </a:r>
          </a:p>
          <a:p>
            <a:pPr>
              <a:lnSpc>
                <a:spcPct val="90000"/>
              </a:lnSpc>
              <a:buClr>
                <a:schemeClr val="bg1"/>
              </a:buClr>
              <a:buFont typeface="Wingdings" pitchFamily="2" charset="2"/>
              <a:buNone/>
            </a:pPr>
            <a:r>
              <a:rPr lang="en-US"/>
              <a:t>							</a:t>
            </a:r>
          </a:p>
        </p:txBody>
      </p:sp>
    </p:spTree>
  </p:cSld>
  <p:clrMapOvr>
    <a:masterClrMapping/>
  </p:clrMapOvr>
  <p:transition spd="slow">
    <p:wipe dir="d"/>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A0FFC42-68C6-450A-B20C-9FA2F02ED4F7}" type="slidenum">
              <a:rPr lang="ar-SA"/>
              <a:pPr/>
              <a:t>165</a:t>
            </a:fld>
            <a:endParaRPr lang="en-US"/>
          </a:p>
        </p:txBody>
      </p:sp>
      <p:sp>
        <p:nvSpPr>
          <p:cNvPr id="13314" name="Rectangle 2"/>
          <p:cNvSpPr>
            <a:spLocks noGrp="1" noChangeArrowheads="1"/>
          </p:cNvSpPr>
          <p:nvPr>
            <p:ph type="title"/>
          </p:nvPr>
        </p:nvSpPr>
        <p:spPr>
          <a:xfrm>
            <a:off x="798512" y="152400"/>
            <a:ext cx="8382000" cy="900336"/>
          </a:xfrm>
          <a:solidFill>
            <a:schemeClr val="bg1"/>
          </a:solidFill>
          <a:ln/>
        </p:spPr>
        <p:txBody>
          <a:bodyPr lIns="90488" tIns="44450" rIns="90488" bIns="44450" anchor="b">
            <a:flatTx/>
          </a:bodyPr>
          <a:lstStyle/>
          <a:p>
            <a:r>
              <a:rPr lang="en-US" dirty="0"/>
              <a:t>Creating a Basic Starting Document</a:t>
            </a:r>
          </a:p>
        </p:txBody>
      </p:sp>
      <p:sp>
        <p:nvSpPr>
          <p:cNvPr id="13315" name="Rectangle 3"/>
          <p:cNvSpPr>
            <a:spLocks noGrp="1" noChangeArrowheads="1"/>
          </p:cNvSpPr>
          <p:nvPr>
            <p:ph type="body" idx="1"/>
          </p:nvPr>
        </p:nvSpPr>
        <p:spPr>
          <a:xfrm>
            <a:off x="798512" y="1628800"/>
            <a:ext cx="8229600" cy="4572000"/>
          </a:xfrm>
          <a:solidFill>
            <a:schemeClr val="accent1"/>
          </a:solidFill>
          <a:ln/>
        </p:spPr>
        <p:txBody>
          <a:bodyPr lIns="90488" tIns="44450" rIns="90488" bIns="44450">
            <a:normAutofit fontScale="92500" lnSpcReduction="10000"/>
          </a:bodyPr>
          <a:lstStyle/>
          <a:p>
            <a:pPr marL="571500" lvl="1">
              <a:buFontTx/>
              <a:buNone/>
            </a:pPr>
            <a:r>
              <a:rPr lang="en-US" sz="3200" dirty="0"/>
              <a:t>&lt;HTML&gt;</a:t>
            </a:r>
          </a:p>
          <a:p>
            <a:pPr marL="571500" lvl="1">
              <a:buFontTx/>
              <a:buNone/>
            </a:pPr>
            <a:r>
              <a:rPr lang="en-US" sz="3200" dirty="0">
                <a:solidFill>
                  <a:srgbClr val="FF0000"/>
                </a:solidFill>
              </a:rPr>
              <a:t>&lt;HEAD&gt;</a:t>
            </a:r>
          </a:p>
          <a:p>
            <a:pPr marL="571500" lvl="1" algn="ctr">
              <a:buFontTx/>
              <a:buNone/>
            </a:pPr>
            <a:r>
              <a:rPr lang="en-US" sz="3200" dirty="0">
                <a:solidFill>
                  <a:srgbClr val="008000"/>
                </a:solidFill>
              </a:rPr>
              <a:t>&lt;TITLE&gt;Al al-Bayt University&lt;/TITLE&gt;</a:t>
            </a:r>
          </a:p>
          <a:p>
            <a:pPr marL="571500" lvl="1">
              <a:buFontTx/>
              <a:buNone/>
            </a:pPr>
            <a:r>
              <a:rPr lang="en-US" sz="3200" dirty="0">
                <a:solidFill>
                  <a:srgbClr val="FF0000"/>
                </a:solidFill>
              </a:rPr>
              <a:t>&lt;/HEAD&gt;</a:t>
            </a:r>
          </a:p>
          <a:p>
            <a:pPr marL="571500" lvl="1">
              <a:buFontTx/>
              <a:buNone/>
            </a:pPr>
            <a:r>
              <a:rPr lang="en-US" sz="3200" dirty="0">
                <a:solidFill>
                  <a:srgbClr val="990000"/>
                </a:solidFill>
              </a:rPr>
              <a:t>&lt;BODY&gt;</a:t>
            </a:r>
          </a:p>
          <a:p>
            <a:pPr marL="571500" lvl="1">
              <a:buFontTx/>
              <a:buNone/>
            </a:pPr>
            <a:r>
              <a:rPr lang="en-US" sz="3200" dirty="0"/>
              <a:t>	This is what is displayed.</a:t>
            </a:r>
          </a:p>
          <a:p>
            <a:pPr marL="571500" lvl="1">
              <a:buFontTx/>
              <a:buNone/>
            </a:pPr>
            <a:r>
              <a:rPr lang="en-US" sz="3200" dirty="0">
                <a:solidFill>
                  <a:srgbClr val="990000"/>
                </a:solidFill>
              </a:rPr>
              <a:t>&lt;/BODY&gt;</a:t>
            </a:r>
          </a:p>
          <a:p>
            <a:pPr marL="571500" lvl="1">
              <a:buFontTx/>
              <a:buNone/>
            </a:pPr>
            <a:r>
              <a:rPr lang="en-US" sz="3200" dirty="0"/>
              <a:t>&lt;/HTML&gt;</a:t>
            </a:r>
          </a:p>
          <a:p>
            <a:pPr marL="571500" lvl="1">
              <a:buFontTx/>
              <a:buNone/>
            </a:pPr>
            <a:r>
              <a:rPr lang="en-US" sz="3200" dirty="0"/>
              <a:t>								</a:t>
            </a:r>
          </a:p>
        </p:txBody>
      </p:sp>
    </p:spTree>
  </p:cSld>
  <p:clrMapOvr>
    <a:masterClrMapping/>
  </p:clrMapOvr>
  <p:transition spd="slow">
    <p:wipe dir="d"/>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C026086-CE7D-4CA9-966B-8ED879F2560D}" type="slidenum">
              <a:rPr lang="ar-SA"/>
              <a:pPr/>
              <a:t>166</a:t>
            </a:fld>
            <a:endParaRPr lang="en-US"/>
          </a:p>
        </p:txBody>
      </p:sp>
      <p:sp>
        <p:nvSpPr>
          <p:cNvPr id="24578" name="Rectangle 2"/>
          <p:cNvSpPr>
            <a:spLocks noGrp="1" noChangeArrowheads="1"/>
          </p:cNvSpPr>
          <p:nvPr>
            <p:ph type="title"/>
          </p:nvPr>
        </p:nvSpPr>
        <p:spPr>
          <a:xfrm>
            <a:off x="878904" y="304800"/>
            <a:ext cx="8229600" cy="1143000"/>
          </a:xfrm>
          <a:solidFill>
            <a:schemeClr val="bg1"/>
          </a:solidFill>
        </p:spPr>
        <p:txBody>
          <a:bodyPr>
            <a:flatTx/>
          </a:bodyPr>
          <a:lstStyle/>
          <a:p>
            <a:r>
              <a:rPr lang="en-US" dirty="0"/>
              <a:t>Using Image Background</a:t>
            </a:r>
          </a:p>
        </p:txBody>
      </p:sp>
      <p:sp>
        <p:nvSpPr>
          <p:cNvPr id="24579" name="Rectangle 3"/>
          <p:cNvSpPr>
            <a:spLocks noGrp="1" noChangeArrowheads="1"/>
          </p:cNvSpPr>
          <p:nvPr>
            <p:ph type="body" idx="1"/>
          </p:nvPr>
        </p:nvSpPr>
        <p:spPr>
          <a:xfrm>
            <a:off x="878904" y="1600200"/>
            <a:ext cx="8229600" cy="4419600"/>
          </a:xfrm>
          <a:solidFill>
            <a:schemeClr val="accent1"/>
          </a:solidFill>
        </p:spPr>
        <p:txBody>
          <a:bodyPr>
            <a:normAutofit fontScale="92500" lnSpcReduction="10000"/>
          </a:bodyPr>
          <a:lstStyle/>
          <a:p>
            <a:pPr>
              <a:buClr>
                <a:schemeClr val="bg1"/>
              </a:buClr>
              <a:buFont typeface="Wingdings" pitchFamily="2" charset="2"/>
              <a:buChar char="§"/>
            </a:pPr>
            <a:r>
              <a:rPr lang="en-US"/>
              <a:t>The BODY element also gives you ability of setting an image as the document’s background.</a:t>
            </a:r>
          </a:p>
          <a:p>
            <a:pPr>
              <a:buClr>
                <a:schemeClr val="bg1"/>
              </a:buClr>
              <a:buFont typeface="Wingdings" pitchFamily="2" charset="2"/>
              <a:buChar char="§"/>
            </a:pPr>
            <a:r>
              <a:rPr lang="en-US"/>
              <a:t>An example of a background image’s HTML code is as follows:</a:t>
            </a:r>
          </a:p>
          <a:p>
            <a:pPr>
              <a:buClr>
                <a:schemeClr val="bg1"/>
              </a:buClr>
              <a:buFont typeface="Wingdings" pitchFamily="2" charset="2"/>
              <a:buNone/>
            </a:pPr>
            <a:endParaRPr lang="en-US"/>
          </a:p>
          <a:p>
            <a:pPr>
              <a:buClr>
                <a:schemeClr val="bg1"/>
              </a:buClr>
              <a:buFont typeface="Wingdings" pitchFamily="2" charset="2"/>
              <a:buNone/>
            </a:pPr>
            <a:r>
              <a:rPr lang="en-US">
                <a:solidFill>
                  <a:srgbClr val="FF0000"/>
                </a:solidFill>
              </a:rPr>
              <a:t>&lt;BODY BACKGROUND=“hi.gif” BGCOLOR=“#FFFFFF”&gt;&lt;/BODY&gt;</a:t>
            </a:r>
          </a:p>
          <a:p>
            <a:pPr>
              <a:buClr>
                <a:schemeClr val="bg1"/>
              </a:buClr>
              <a:buFont typeface="Wingdings" pitchFamily="2" charset="2"/>
              <a:buNone/>
            </a:pPr>
            <a:endParaRPr lang="en-US">
              <a:solidFill>
                <a:srgbClr val="FF0000"/>
              </a:solidFill>
            </a:endParaRPr>
          </a:p>
          <a:p>
            <a:pPr>
              <a:buClr>
                <a:schemeClr val="bg1"/>
              </a:buClr>
              <a:buFont typeface="Wingdings" pitchFamily="2" charset="2"/>
              <a:buNone/>
            </a:pPr>
            <a:r>
              <a:rPr lang="en-US"/>
              <a:t>	</a:t>
            </a:r>
          </a:p>
        </p:txBody>
      </p:sp>
    </p:spTree>
  </p:cSld>
  <p:clrMapOvr>
    <a:masterClrMapping/>
  </p:clrMapOvr>
  <p:transition spd="slow">
    <p:wipe dir="d"/>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20D12AB-7819-4CE7-A2B9-54BBB46F1319}" type="slidenum">
              <a:rPr lang="ar-SA"/>
              <a:pPr/>
              <a:t>167</a:t>
            </a:fld>
            <a:endParaRPr lang="en-US"/>
          </a:p>
        </p:txBody>
      </p:sp>
      <p:sp>
        <p:nvSpPr>
          <p:cNvPr id="25602" name="Rectangle 2"/>
          <p:cNvSpPr>
            <a:spLocks noGrp="1" noChangeArrowheads="1"/>
          </p:cNvSpPr>
          <p:nvPr>
            <p:ph type="title"/>
          </p:nvPr>
        </p:nvSpPr>
        <p:spPr>
          <a:xfrm>
            <a:off x="1031304" y="269632"/>
            <a:ext cx="8077200" cy="1143000"/>
          </a:xfrm>
          <a:solidFill>
            <a:schemeClr val="bg1"/>
          </a:solidFill>
        </p:spPr>
        <p:txBody>
          <a:bodyPr/>
          <a:lstStyle/>
          <a:p>
            <a:r>
              <a:rPr lang="en-US" b="1" dirty="0"/>
              <a:t>Previewing Your Work</a:t>
            </a:r>
          </a:p>
        </p:txBody>
      </p:sp>
      <p:sp>
        <p:nvSpPr>
          <p:cNvPr id="25603" name="Rectangle 3"/>
          <p:cNvSpPr>
            <a:spLocks noGrp="1" noChangeArrowheads="1"/>
          </p:cNvSpPr>
          <p:nvPr>
            <p:ph type="body" idx="1"/>
          </p:nvPr>
        </p:nvSpPr>
        <p:spPr>
          <a:xfrm>
            <a:off x="726504" y="1676400"/>
            <a:ext cx="8229600" cy="4525963"/>
          </a:xfrm>
          <a:solidFill>
            <a:schemeClr val="accent1"/>
          </a:solidFill>
        </p:spPr>
        <p:txBody>
          <a:bodyPr/>
          <a:lstStyle/>
          <a:p>
            <a:pPr marL="609600" indent="-609600">
              <a:lnSpc>
                <a:spcPct val="80000"/>
              </a:lnSpc>
              <a:buClr>
                <a:schemeClr val="bg1"/>
              </a:buClr>
              <a:buFont typeface="Wingdings" pitchFamily="2" charset="2"/>
              <a:buChar char="§"/>
            </a:pPr>
            <a:r>
              <a:rPr lang="en-US" sz="2800" dirty="0"/>
              <a:t>Once you have created your basic starting document and set your document properties it is a good idea to save your file.</a:t>
            </a:r>
          </a:p>
          <a:p>
            <a:pPr marL="609600" indent="-609600">
              <a:lnSpc>
                <a:spcPct val="80000"/>
              </a:lnSpc>
              <a:buClr>
                <a:schemeClr val="bg1"/>
              </a:buClr>
              <a:buFont typeface="Wingdings" pitchFamily="2" charset="2"/>
              <a:buChar char="§"/>
            </a:pPr>
            <a:r>
              <a:rPr lang="en-US" sz="2800" dirty="0"/>
              <a:t>To save a file, in </a:t>
            </a:r>
            <a:r>
              <a:rPr lang="en-US" sz="2800" dirty="0" err="1"/>
              <a:t>NotePad</a:t>
            </a:r>
            <a:r>
              <a:rPr lang="en-US" sz="2800" dirty="0"/>
              <a:t>, follow these steps:</a:t>
            </a:r>
          </a:p>
          <a:p>
            <a:pPr marL="609600" indent="-609600">
              <a:lnSpc>
                <a:spcPct val="80000"/>
              </a:lnSpc>
              <a:buClr>
                <a:schemeClr val="bg1"/>
              </a:buClr>
              <a:buFont typeface="Wingdings" pitchFamily="2" charset="2"/>
              <a:buAutoNum type="arabicPeriod"/>
            </a:pPr>
            <a:r>
              <a:rPr lang="en-US" sz="2800" dirty="0"/>
              <a:t>Locate and click on the menu called “File”.</a:t>
            </a:r>
          </a:p>
          <a:p>
            <a:pPr marL="609600" indent="-609600">
              <a:lnSpc>
                <a:spcPct val="80000"/>
              </a:lnSpc>
              <a:buClr>
                <a:schemeClr val="bg1"/>
              </a:buClr>
              <a:buFont typeface="Wingdings" pitchFamily="2" charset="2"/>
              <a:buAutoNum type="arabicPeriod"/>
            </a:pPr>
            <a:r>
              <a:rPr lang="en-US" sz="2800" dirty="0"/>
              <a:t>Select the option under File Menu labeled “Save As”.</a:t>
            </a:r>
          </a:p>
          <a:p>
            <a:pPr marL="609600" indent="-609600">
              <a:lnSpc>
                <a:spcPct val="80000"/>
              </a:lnSpc>
              <a:buClr>
                <a:schemeClr val="bg1"/>
              </a:buClr>
              <a:buFont typeface="Wingdings" pitchFamily="2" charset="2"/>
              <a:buAutoNum type="arabicPeriod"/>
            </a:pPr>
            <a:r>
              <a:rPr lang="en-US" sz="2800" dirty="0"/>
              <a:t>In the “File Name” text box, type in the entire name of your file (including the extension name .html).</a:t>
            </a:r>
          </a:p>
          <a:p>
            <a:pPr marL="609600" indent="-609600">
              <a:lnSpc>
                <a:spcPct val="80000"/>
              </a:lnSpc>
              <a:buClr>
                <a:schemeClr val="bg1"/>
              </a:buClr>
              <a:buFont typeface="Wingdings" pitchFamily="2" charset="2"/>
              <a:buNone/>
            </a:pPr>
            <a:r>
              <a:rPr lang="en-US" sz="2800" dirty="0"/>
              <a:t>								</a:t>
            </a:r>
          </a:p>
        </p:txBody>
      </p:sp>
    </p:spTree>
  </p:cSld>
  <p:clrMapOvr>
    <a:masterClrMapping/>
  </p:clrMapOvr>
  <p:transition spd="slow">
    <p:wipe dir="d"/>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C8CDE4-312B-4212-9516-224F56E9DF5C}" type="slidenum">
              <a:rPr lang="ar-SA"/>
              <a:pPr/>
              <a:t>168</a:t>
            </a:fld>
            <a:endParaRPr lang="en-US"/>
          </a:p>
        </p:txBody>
      </p:sp>
      <p:sp>
        <p:nvSpPr>
          <p:cNvPr id="28674" name="Rectangle 2"/>
          <p:cNvSpPr>
            <a:spLocks noGrp="1" noChangeArrowheads="1"/>
          </p:cNvSpPr>
          <p:nvPr>
            <p:ph type="title"/>
          </p:nvPr>
        </p:nvSpPr>
        <p:spPr>
          <a:solidFill>
            <a:schemeClr val="bg1"/>
          </a:solidFill>
        </p:spPr>
        <p:txBody>
          <a:bodyPr/>
          <a:lstStyle/>
          <a:p>
            <a:r>
              <a:rPr lang="en-US" sz="2800" dirty="0"/>
              <a:t>H</a:t>
            </a:r>
            <a:r>
              <a:rPr lang="en-US" sz="2800" b="1" dirty="0"/>
              <a:t>eadings, </a:t>
            </a:r>
            <a:r>
              <a:rPr lang="en-US" sz="2800" dirty="0"/>
              <a:t>P</a:t>
            </a:r>
            <a:r>
              <a:rPr lang="en-US" sz="2800" b="1" dirty="0"/>
              <a:t>aragraphs, </a:t>
            </a:r>
            <a:r>
              <a:rPr lang="en-US" sz="2800" dirty="0"/>
              <a:t>B</a:t>
            </a:r>
            <a:r>
              <a:rPr lang="en-US" sz="2800" b="1" dirty="0"/>
              <a:t>reaks &amp; </a:t>
            </a:r>
            <a:r>
              <a:rPr lang="en-US" sz="2800" dirty="0"/>
              <a:t>H</a:t>
            </a:r>
            <a:r>
              <a:rPr lang="en-US" sz="2800" b="1" dirty="0"/>
              <a:t>orizontal </a:t>
            </a:r>
            <a:r>
              <a:rPr lang="en-US" sz="2800" dirty="0"/>
              <a:t>R</a:t>
            </a:r>
            <a:r>
              <a:rPr lang="en-US" sz="2800" b="1" dirty="0"/>
              <a:t>ules</a:t>
            </a:r>
            <a:endParaRPr lang="en-US" sz="2800" dirty="0"/>
          </a:p>
        </p:txBody>
      </p:sp>
      <p:sp>
        <p:nvSpPr>
          <p:cNvPr id="28675" name="Rectangle 3"/>
          <p:cNvSpPr>
            <a:spLocks noGrp="1" noChangeArrowheads="1"/>
          </p:cNvSpPr>
          <p:nvPr>
            <p:ph type="body" idx="1"/>
          </p:nvPr>
        </p:nvSpPr>
        <p:spPr>
          <a:solidFill>
            <a:schemeClr val="accent1"/>
          </a:solidFill>
        </p:spPr>
        <p:txBody>
          <a:bodyPr/>
          <a:lstStyle/>
          <a:p>
            <a:pPr marL="609600" indent="-609600">
              <a:buFontTx/>
              <a:buNone/>
            </a:pPr>
            <a:r>
              <a:rPr lang="en-US" sz="2400"/>
              <a:t>In this chapter you will add headings to your page, insert paragraphs, add some breaks, and add horizontal rules.</a:t>
            </a:r>
          </a:p>
          <a:p>
            <a:pPr marL="609600" indent="-609600">
              <a:buFontTx/>
              <a:buNone/>
            </a:pPr>
            <a:r>
              <a:rPr lang="en-US" sz="2400" b="1"/>
              <a:t>Objectives</a:t>
            </a:r>
          </a:p>
          <a:p>
            <a:pPr marL="609600" indent="-609600">
              <a:buFontTx/>
              <a:buNone/>
            </a:pPr>
            <a:r>
              <a:rPr lang="en-US" sz="2400"/>
              <a:t>Upon completing this section, you should be able to</a:t>
            </a:r>
          </a:p>
          <a:p>
            <a:pPr marL="609600" indent="-609600">
              <a:buClr>
                <a:schemeClr val="bg1"/>
              </a:buClr>
              <a:buFont typeface="Monotype Sorts" charset="0"/>
              <a:buAutoNum type="arabicPeriod"/>
            </a:pPr>
            <a:r>
              <a:rPr lang="en-US" sz="2400"/>
              <a:t>List and describe the different Heading elements.</a:t>
            </a:r>
          </a:p>
          <a:p>
            <a:pPr marL="609600" indent="-609600">
              <a:buClr>
                <a:schemeClr val="bg1"/>
              </a:buClr>
              <a:buFont typeface="Monotype Sorts" charset="0"/>
              <a:buAutoNum type="arabicPeriod"/>
            </a:pPr>
            <a:r>
              <a:rPr lang="en-US" sz="2400"/>
              <a:t>Use Paragraphs to add text to a document.</a:t>
            </a:r>
          </a:p>
          <a:p>
            <a:pPr marL="609600" indent="-609600">
              <a:buClr>
                <a:schemeClr val="bg1"/>
              </a:buClr>
              <a:buFont typeface="Monotype Sorts" charset="0"/>
              <a:buAutoNum type="arabicPeriod"/>
            </a:pPr>
            <a:r>
              <a:rPr lang="en-US" sz="2400"/>
              <a:t>Insert breaks where necessary.</a:t>
            </a:r>
          </a:p>
          <a:p>
            <a:pPr marL="609600" indent="-609600">
              <a:buClr>
                <a:schemeClr val="bg1"/>
              </a:buClr>
              <a:buFont typeface="Monotype Sorts" charset="0"/>
              <a:buAutoNum type="arabicPeriod"/>
            </a:pPr>
            <a:r>
              <a:rPr lang="en-US" sz="2400"/>
              <a:t>Add a Horizontal Rule.</a:t>
            </a:r>
          </a:p>
          <a:p>
            <a:pPr marL="609600" indent="-609600">
              <a:buFontTx/>
              <a:buNone/>
            </a:pPr>
            <a:endParaRPr lang="en-US" sz="2400"/>
          </a:p>
        </p:txBody>
      </p:sp>
    </p:spTree>
  </p:cSld>
  <p:clrMapOvr>
    <a:masterClrMapping/>
  </p:clrMapOvr>
  <p:transition spd="slow">
    <p:wipe dir="d"/>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2C17314-CA9A-4A22-8CDC-5C7EE2CD88B2}" type="slidenum">
              <a:rPr lang="ar-SA"/>
              <a:pPr/>
              <a:t>169</a:t>
            </a:fld>
            <a:endParaRPr lang="en-US"/>
          </a:p>
        </p:txBody>
      </p:sp>
      <p:sp>
        <p:nvSpPr>
          <p:cNvPr id="29698" name="Rectangle 2"/>
          <p:cNvSpPr>
            <a:spLocks noGrp="1" noChangeArrowheads="1"/>
          </p:cNvSpPr>
          <p:nvPr>
            <p:ph type="title"/>
          </p:nvPr>
        </p:nvSpPr>
        <p:spPr>
          <a:xfrm>
            <a:off x="734888" y="304800"/>
            <a:ext cx="8229600" cy="1143000"/>
          </a:xfrm>
          <a:solidFill>
            <a:schemeClr val="bg1"/>
          </a:solidFill>
        </p:spPr>
        <p:txBody>
          <a:bodyPr/>
          <a:lstStyle/>
          <a:p>
            <a:r>
              <a:rPr lang="en-US" dirty="0"/>
              <a:t>Headings, &lt;</a:t>
            </a:r>
            <a:r>
              <a:rPr lang="en-US" dirty="0" err="1"/>
              <a:t>Hx</a:t>
            </a:r>
            <a:r>
              <a:rPr lang="en-US" dirty="0"/>
              <a:t>&gt; &lt;/</a:t>
            </a:r>
            <a:r>
              <a:rPr lang="en-US" dirty="0" err="1"/>
              <a:t>Hx</a:t>
            </a:r>
            <a:r>
              <a:rPr lang="en-US" dirty="0"/>
              <a:t>&gt;</a:t>
            </a:r>
          </a:p>
        </p:txBody>
      </p:sp>
      <p:sp>
        <p:nvSpPr>
          <p:cNvPr id="29699" name="Rectangle 3"/>
          <p:cNvSpPr>
            <a:spLocks noGrp="1" noChangeArrowheads="1"/>
          </p:cNvSpPr>
          <p:nvPr>
            <p:ph type="body" idx="1"/>
          </p:nvPr>
        </p:nvSpPr>
        <p:spPr>
          <a:xfrm>
            <a:off x="734888" y="1676400"/>
            <a:ext cx="8229600" cy="4525963"/>
          </a:xfrm>
          <a:solidFill>
            <a:schemeClr val="accent1"/>
          </a:solidFill>
        </p:spPr>
        <p:txBody>
          <a:bodyPr/>
          <a:lstStyle/>
          <a:p>
            <a:pPr marL="609600" indent="-609600">
              <a:lnSpc>
                <a:spcPct val="80000"/>
              </a:lnSpc>
              <a:buClr>
                <a:schemeClr val="bg1"/>
              </a:buClr>
              <a:buFont typeface="Wingdings" pitchFamily="2" charset="2"/>
              <a:buChar char="§"/>
            </a:pPr>
            <a:r>
              <a:rPr lang="en-US" sz="2800"/>
              <a:t>Inside the</a:t>
            </a:r>
            <a:r>
              <a:rPr lang="en-US" sz="2800" b="1"/>
              <a:t> BODY </a:t>
            </a:r>
            <a:r>
              <a:rPr lang="en-US" sz="2800"/>
              <a:t>element, heading elements </a:t>
            </a:r>
            <a:r>
              <a:rPr lang="en-US" sz="2800" b="1"/>
              <a:t>H1 </a:t>
            </a:r>
            <a:r>
              <a:rPr lang="en-US" sz="2800"/>
              <a:t>through </a:t>
            </a:r>
            <a:r>
              <a:rPr lang="en-US" sz="2800" b="1"/>
              <a:t>H6</a:t>
            </a:r>
            <a:r>
              <a:rPr lang="en-US" sz="2800"/>
              <a:t> are generally used for major divisions of the document. Headings are permitted to appear in any order, but you will obtain the best results when your documents are displayed in a browser if you follow these guidelines:</a:t>
            </a:r>
          </a:p>
          <a:p>
            <a:pPr marL="609600" indent="-609600">
              <a:lnSpc>
                <a:spcPct val="80000"/>
              </a:lnSpc>
              <a:buClr>
                <a:schemeClr val="bg1"/>
              </a:buClr>
              <a:buFont typeface="Wingdings" pitchFamily="2" charset="2"/>
              <a:buAutoNum type="arabicPeriod"/>
            </a:pPr>
            <a:r>
              <a:rPr lang="en-US" sz="2400" b="1"/>
              <a:t>H1</a:t>
            </a:r>
            <a:r>
              <a:rPr lang="en-US" sz="2400"/>
              <a:t>: should be used as the highest level of heading, </a:t>
            </a:r>
            <a:r>
              <a:rPr lang="en-US" sz="2400" b="1"/>
              <a:t>H2</a:t>
            </a:r>
            <a:r>
              <a:rPr lang="en-US" sz="2400"/>
              <a:t> as the next highest, and so forth.</a:t>
            </a:r>
          </a:p>
          <a:p>
            <a:pPr marL="609600" indent="-609600">
              <a:lnSpc>
                <a:spcPct val="80000"/>
              </a:lnSpc>
              <a:buClr>
                <a:schemeClr val="bg1"/>
              </a:buClr>
              <a:buFont typeface="Wingdings" pitchFamily="2" charset="2"/>
              <a:buAutoNum type="arabicPeriod"/>
            </a:pPr>
            <a:r>
              <a:rPr lang="en-US" sz="2400"/>
              <a:t>You should not skip heading levels: e.g., an</a:t>
            </a:r>
            <a:r>
              <a:rPr lang="en-US" sz="2400" b="1"/>
              <a:t> H3 </a:t>
            </a:r>
            <a:r>
              <a:rPr lang="en-US" sz="2400"/>
              <a:t>should not appear after an </a:t>
            </a:r>
            <a:r>
              <a:rPr lang="en-US" sz="2400" b="1"/>
              <a:t>H1</a:t>
            </a:r>
            <a:r>
              <a:rPr lang="en-US" sz="2400"/>
              <a:t>, unless there is an</a:t>
            </a:r>
            <a:r>
              <a:rPr lang="en-US" sz="2400" b="1"/>
              <a:t> H2</a:t>
            </a:r>
            <a:r>
              <a:rPr lang="en-US" sz="2400"/>
              <a:t> between them.</a:t>
            </a:r>
          </a:p>
        </p:txBody>
      </p:sp>
    </p:spTree>
  </p:cSld>
  <p:clrMapOvr>
    <a:masterClrMapping/>
  </p:clrMapOvr>
  <p:transition spd="slow">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PE File</a:t>
            </a:r>
            <a:endParaRPr lang="en-US" dirty="0"/>
          </a:p>
        </p:txBody>
      </p:sp>
      <p:grpSp>
        <p:nvGrpSpPr>
          <p:cNvPr id="4" name="Group 3"/>
          <p:cNvGrpSpPr>
            <a:grpSpLocks/>
          </p:cNvGrpSpPr>
          <p:nvPr/>
        </p:nvGrpSpPr>
        <p:grpSpPr bwMode="auto">
          <a:xfrm>
            <a:off x="1752600" y="1524000"/>
            <a:ext cx="5181600" cy="4381500"/>
            <a:chOff x="1728" y="1128"/>
            <a:chExt cx="3264" cy="2760"/>
          </a:xfrm>
        </p:grpSpPr>
        <p:sp>
          <p:nvSpPr>
            <p:cNvPr id="5" name="AutoShape 4"/>
            <p:cNvSpPr>
              <a:spLocks noChangeArrowheads="1"/>
            </p:cNvSpPr>
            <p:nvPr/>
          </p:nvSpPr>
          <p:spPr bwMode="auto">
            <a:xfrm>
              <a:off x="1728" y="1128"/>
              <a:ext cx="3264" cy="2760"/>
            </a:xfrm>
            <a:prstGeom prst="roundRect">
              <a:avLst>
                <a:gd name="adj" fmla="val 7000"/>
              </a:avLst>
            </a:prstGeom>
            <a:noFill/>
            <a:ln w="15875">
              <a:solidFill>
                <a:srgbClr val="000000"/>
              </a:solidFill>
              <a:prstDash val="sysDot"/>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6" name="Rectangle 5"/>
            <p:cNvSpPr>
              <a:spLocks noChangeArrowheads="1"/>
            </p:cNvSpPr>
            <p:nvPr/>
          </p:nvSpPr>
          <p:spPr bwMode="auto">
            <a:xfrm>
              <a:off x="1869" y="1316"/>
              <a:ext cx="2701" cy="331"/>
            </a:xfrm>
            <a:prstGeom prst="rect">
              <a:avLst/>
            </a:prstGeom>
            <a:solidFill>
              <a:srgbClr val="C0C0C0"/>
            </a:solidFill>
            <a:ln w="9525">
              <a:miter lim="800000"/>
              <a:headEnd/>
              <a:tailEnd/>
            </a:ln>
            <a:effectLst/>
            <a:scene3d>
              <a:camera prst="legacyObliqueTopRight"/>
              <a:lightRig rig="legacyFlat3" dir="r"/>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flatTx/>
            </a:bodyPr>
            <a:lstStyle/>
            <a:p>
              <a:pPr algn="ctr" eaLnBrk="1" hangingPunct="1"/>
              <a:r>
                <a:rPr lang="en-US" sz="1600" b="1">
                  <a:latin typeface="Palatino Linotype" pitchFamily="18" charset="0"/>
                </a:rPr>
                <a:t>PE/COFF Headers</a:t>
              </a:r>
              <a:endParaRPr lang="en-US" sz="1600">
                <a:latin typeface="Palatino Linotype" pitchFamily="18" charset="0"/>
              </a:endParaRPr>
            </a:p>
          </p:txBody>
        </p:sp>
        <p:sp>
          <p:nvSpPr>
            <p:cNvPr id="7" name="Rectangle 6"/>
            <p:cNvSpPr>
              <a:spLocks noChangeArrowheads="1"/>
            </p:cNvSpPr>
            <p:nvPr/>
          </p:nvSpPr>
          <p:spPr bwMode="auto">
            <a:xfrm>
              <a:off x="1920" y="1920"/>
              <a:ext cx="2701" cy="331"/>
            </a:xfrm>
            <a:prstGeom prst="rect">
              <a:avLst/>
            </a:prstGeom>
            <a:solidFill>
              <a:srgbClr val="C0C0C0"/>
            </a:solidFill>
            <a:ln w="9525">
              <a:miter lim="800000"/>
              <a:headEnd/>
              <a:tailEnd/>
            </a:ln>
            <a:effectLst/>
            <a:scene3d>
              <a:camera prst="legacyObliqueTopRight"/>
              <a:lightRig rig="legacyFlat3" dir="r"/>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flatTx/>
            </a:bodyPr>
            <a:lstStyle/>
            <a:p>
              <a:pPr algn="ctr" eaLnBrk="1" hangingPunct="1"/>
              <a:r>
                <a:rPr lang="en-US" sz="1600" b="1">
                  <a:latin typeface="Palatino Linotype" pitchFamily="18" charset="0"/>
                </a:rPr>
                <a:t>CLR Header</a:t>
              </a:r>
              <a:endParaRPr lang="en-US" sz="1600">
                <a:latin typeface="Palatino Linotype" pitchFamily="18" charset="0"/>
              </a:endParaRPr>
            </a:p>
          </p:txBody>
        </p:sp>
        <p:sp>
          <p:nvSpPr>
            <p:cNvPr id="8" name="Rectangle 7"/>
            <p:cNvSpPr>
              <a:spLocks noChangeArrowheads="1"/>
            </p:cNvSpPr>
            <p:nvPr/>
          </p:nvSpPr>
          <p:spPr bwMode="auto">
            <a:xfrm>
              <a:off x="1920" y="2496"/>
              <a:ext cx="2701" cy="506"/>
            </a:xfrm>
            <a:prstGeom prst="rect">
              <a:avLst/>
            </a:prstGeom>
            <a:solidFill>
              <a:srgbClr val="C0C0C0"/>
            </a:solidFill>
            <a:ln w="9525">
              <a:miter lim="800000"/>
              <a:headEnd/>
              <a:tailEnd/>
            </a:ln>
            <a:effectLst/>
            <a:scene3d>
              <a:camera prst="legacyObliqueTopRight"/>
              <a:lightRig rig="legacyFlat3" dir="r"/>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flatTx/>
            </a:bodyPr>
            <a:lstStyle/>
            <a:p>
              <a:pPr algn="ctr" eaLnBrk="1" hangingPunct="1"/>
              <a:r>
                <a:rPr lang="en-US" sz="1600" b="1">
                  <a:latin typeface="Palatino Linotype" pitchFamily="18" charset="0"/>
                </a:rPr>
                <a:t>CLR Data</a:t>
              </a:r>
              <a:endParaRPr lang="en-US" sz="1600">
                <a:latin typeface="Palatino Linotype" pitchFamily="18" charset="0"/>
              </a:endParaRPr>
            </a:p>
          </p:txBody>
        </p:sp>
        <p:sp>
          <p:nvSpPr>
            <p:cNvPr id="9" name="Rectangle 8"/>
            <p:cNvSpPr>
              <a:spLocks noChangeArrowheads="1"/>
            </p:cNvSpPr>
            <p:nvPr/>
          </p:nvSpPr>
          <p:spPr bwMode="auto">
            <a:xfrm>
              <a:off x="1955" y="3210"/>
              <a:ext cx="2701" cy="534"/>
            </a:xfrm>
            <a:prstGeom prst="rect">
              <a:avLst/>
            </a:prstGeom>
            <a:solidFill>
              <a:srgbClr val="C0C0C0"/>
            </a:solidFill>
            <a:ln w="9525">
              <a:miter lim="800000"/>
              <a:headEnd/>
              <a:tailEnd/>
            </a:ln>
            <a:effectLst/>
            <a:scene3d>
              <a:camera prst="legacyObliqueTopRight"/>
              <a:lightRig rig="legacyFlat3" dir="r"/>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flatTx/>
            </a:bodyPr>
            <a:lstStyle/>
            <a:p>
              <a:pPr algn="ctr" eaLnBrk="1" hangingPunct="1"/>
              <a:r>
                <a:rPr lang="en-US" sz="1600" b="1">
                  <a:latin typeface="Palatino Linotype" pitchFamily="18" charset="0"/>
                </a:rPr>
                <a:t>Native Image Section</a:t>
              </a:r>
              <a:endParaRPr lang="en-US" sz="1600">
                <a:latin typeface="Palatino Linotype" pitchFamily="18" charset="0"/>
              </a:endParaRPr>
            </a:p>
          </p:txBody>
        </p:sp>
        <p:sp>
          <p:nvSpPr>
            <p:cNvPr id="10" name="Rectangle 9"/>
            <p:cNvSpPr>
              <a:spLocks noChangeArrowheads="1"/>
            </p:cNvSpPr>
            <p:nvPr/>
          </p:nvSpPr>
          <p:spPr bwMode="auto">
            <a:xfrm>
              <a:off x="2009" y="2736"/>
              <a:ext cx="864" cy="218"/>
            </a:xfrm>
            <a:prstGeom prst="rect">
              <a:avLst/>
            </a:prstGeom>
            <a:solidFill>
              <a:srgbClr val="FFFFFF"/>
            </a:solidFill>
            <a:ln w="9525">
              <a:solidFill>
                <a:srgbClr val="000000"/>
              </a:solidFill>
              <a:miter lim="800000"/>
              <a:headEnd/>
              <a:tailEnd/>
            </a:ln>
          </p:spPr>
          <p:txBody>
            <a:bodyPr/>
            <a:lstStyle/>
            <a:p>
              <a:pPr algn="ctr" eaLnBrk="1" hangingPunct="1"/>
              <a:r>
                <a:rPr lang="en-US" sz="1600" b="1">
                  <a:solidFill>
                    <a:schemeClr val="bg2"/>
                  </a:solidFill>
                  <a:latin typeface="Verdana" pitchFamily="34" charset="0"/>
                </a:rPr>
                <a:t>Metadata</a:t>
              </a:r>
              <a:endParaRPr lang="en-US" sz="1600">
                <a:solidFill>
                  <a:schemeClr val="bg2"/>
                </a:solidFill>
                <a:latin typeface="Verdana" pitchFamily="34" charset="0"/>
              </a:endParaRPr>
            </a:p>
          </p:txBody>
        </p:sp>
        <p:sp>
          <p:nvSpPr>
            <p:cNvPr id="11" name="Rectangle 10"/>
            <p:cNvSpPr>
              <a:spLocks noChangeArrowheads="1"/>
            </p:cNvSpPr>
            <p:nvPr/>
          </p:nvSpPr>
          <p:spPr bwMode="auto">
            <a:xfrm>
              <a:off x="3504" y="2736"/>
              <a:ext cx="864" cy="221"/>
            </a:xfrm>
            <a:prstGeom prst="rect">
              <a:avLst/>
            </a:prstGeom>
            <a:solidFill>
              <a:srgbClr val="FFFFFF"/>
            </a:solidFill>
            <a:ln w="9525">
              <a:solidFill>
                <a:srgbClr val="000000"/>
              </a:solidFill>
              <a:miter lim="800000"/>
              <a:headEnd/>
              <a:tailEnd/>
            </a:ln>
          </p:spPr>
          <p:txBody>
            <a:bodyPr/>
            <a:lstStyle/>
            <a:p>
              <a:pPr algn="ctr" eaLnBrk="1" hangingPunct="1"/>
              <a:r>
                <a:rPr lang="en-US" sz="1600" b="1">
                  <a:solidFill>
                    <a:schemeClr val="bg2"/>
                  </a:solidFill>
                  <a:latin typeface="Verdana" pitchFamily="34" charset="0"/>
                </a:rPr>
                <a:t>IL (Code)</a:t>
              </a:r>
              <a:endParaRPr lang="en-US" sz="1600">
                <a:solidFill>
                  <a:schemeClr val="bg2"/>
                </a:solidFill>
                <a:latin typeface="Verdana" pitchFamily="34" charset="0"/>
              </a:endParaRPr>
            </a:p>
          </p:txBody>
        </p:sp>
        <p:sp>
          <p:nvSpPr>
            <p:cNvPr id="12" name="Rectangle 11"/>
            <p:cNvSpPr>
              <a:spLocks noChangeArrowheads="1"/>
            </p:cNvSpPr>
            <p:nvPr/>
          </p:nvSpPr>
          <p:spPr bwMode="auto">
            <a:xfrm>
              <a:off x="2592" y="3456"/>
              <a:ext cx="1513" cy="221"/>
            </a:xfrm>
            <a:prstGeom prst="rect">
              <a:avLst/>
            </a:prstGeom>
            <a:solidFill>
              <a:schemeClr val="tx1"/>
            </a:solidFill>
            <a:ln w="9525">
              <a:solidFill>
                <a:srgbClr val="000000"/>
              </a:solidFill>
              <a:miter lim="800000"/>
              <a:headEnd/>
              <a:tailEnd/>
            </a:ln>
          </p:spPr>
          <p:txBody>
            <a:bodyPr/>
            <a:lstStyle/>
            <a:p>
              <a:pPr eaLnBrk="1" hangingPunct="1"/>
              <a:r>
                <a:rPr lang="en-US" sz="1200" b="1">
                  <a:solidFill>
                    <a:schemeClr val="bg2"/>
                  </a:solidFill>
                  <a:latin typeface="Verdana" pitchFamily="34" charset="0"/>
                </a:rPr>
                <a:t>data, .rdata, .rsrc, .text</a:t>
              </a:r>
              <a:endParaRPr lang="en-US" sz="1200">
                <a:solidFill>
                  <a:schemeClr val="bg2"/>
                </a:solidFill>
                <a:latin typeface="Verdana" pitchFamily="34" charset="0"/>
              </a:endParaRPr>
            </a:p>
          </p:txBody>
        </p:sp>
      </p:grpSp>
    </p:spTree>
    <p:extLst>
      <p:ext uri="{BB962C8B-B14F-4D97-AF65-F5344CB8AC3E}">
        <p14:creationId xmlns:p14="http://schemas.microsoft.com/office/powerpoint/2010/main" xmlns="" val="2606358850"/>
      </p:ext>
    </p:extLst>
  </p:cSld>
  <p:clrMapOvr>
    <a:masterClrMapping/>
  </p:clrMapOvr>
  <p:transition spd="slow">
    <p:wipe dir="d"/>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65D1D5BD-6EBB-46F0-BE72-49DA4FCDBF4D}" type="slidenum">
              <a:rPr lang="ar-SA"/>
              <a:pPr/>
              <a:t>170</a:t>
            </a:fld>
            <a:endParaRPr lang="en-US"/>
          </a:p>
        </p:txBody>
      </p:sp>
      <p:sp>
        <p:nvSpPr>
          <p:cNvPr id="30722" name="Rectangle 2"/>
          <p:cNvSpPr>
            <a:spLocks noGrp="1" noChangeArrowheads="1"/>
          </p:cNvSpPr>
          <p:nvPr>
            <p:ph type="title"/>
          </p:nvPr>
        </p:nvSpPr>
        <p:spPr>
          <a:xfrm>
            <a:off x="884113" y="274638"/>
            <a:ext cx="7931150" cy="1143000"/>
          </a:xfrm>
          <a:solidFill>
            <a:schemeClr val="bg1"/>
          </a:solidFill>
        </p:spPr>
        <p:txBody>
          <a:bodyPr/>
          <a:lstStyle/>
          <a:p>
            <a:r>
              <a:rPr lang="en-US" dirty="0"/>
              <a:t>Headings, &lt;</a:t>
            </a:r>
            <a:r>
              <a:rPr lang="en-US" dirty="0" err="1"/>
              <a:t>Hx</a:t>
            </a:r>
            <a:r>
              <a:rPr lang="en-US" dirty="0"/>
              <a:t>&gt; &lt;/</a:t>
            </a:r>
            <a:r>
              <a:rPr lang="en-US" dirty="0" err="1"/>
              <a:t>Hx</a:t>
            </a:r>
            <a:r>
              <a:rPr lang="en-US" dirty="0"/>
              <a:t>&gt;</a:t>
            </a:r>
          </a:p>
        </p:txBody>
      </p:sp>
      <p:sp>
        <p:nvSpPr>
          <p:cNvPr id="30723" name="Rectangle 3"/>
          <p:cNvSpPr>
            <a:spLocks noGrp="1" noChangeArrowheads="1"/>
          </p:cNvSpPr>
          <p:nvPr>
            <p:ph type="body" sz="half" idx="1"/>
          </p:nvPr>
        </p:nvSpPr>
        <p:spPr>
          <a:xfrm>
            <a:off x="734888" y="1600200"/>
            <a:ext cx="4033838" cy="4525963"/>
          </a:xfrm>
          <a:solidFill>
            <a:schemeClr val="accent1"/>
          </a:solidFill>
        </p:spPr>
        <p:txBody>
          <a:bodyPr/>
          <a:lstStyle/>
          <a:p>
            <a:pPr>
              <a:lnSpc>
                <a:spcPct val="90000"/>
              </a:lnSpc>
              <a:buFontTx/>
              <a:buNone/>
            </a:pPr>
            <a:r>
              <a:rPr lang="en-US" sz="1800"/>
              <a:t>&lt;HTML&gt;</a:t>
            </a:r>
          </a:p>
          <a:p>
            <a:pPr>
              <a:lnSpc>
                <a:spcPct val="90000"/>
              </a:lnSpc>
              <a:buFontTx/>
              <a:buNone/>
            </a:pPr>
            <a:r>
              <a:rPr lang="en-US" sz="1800"/>
              <a:t>&lt;HEAD&gt;</a:t>
            </a:r>
          </a:p>
          <a:p>
            <a:pPr>
              <a:lnSpc>
                <a:spcPct val="90000"/>
              </a:lnSpc>
              <a:buFontTx/>
              <a:buNone/>
            </a:pPr>
            <a:r>
              <a:rPr lang="en-US" sz="1800"/>
              <a:t>&lt;TITLE&gt; Example Page&lt;/TITLE&gt;</a:t>
            </a:r>
          </a:p>
          <a:p>
            <a:pPr>
              <a:lnSpc>
                <a:spcPct val="90000"/>
              </a:lnSpc>
              <a:buFontTx/>
              <a:buNone/>
            </a:pPr>
            <a:r>
              <a:rPr lang="en-US" sz="1800"/>
              <a:t>&lt;/HEAD&gt;</a:t>
            </a:r>
          </a:p>
          <a:p>
            <a:pPr>
              <a:lnSpc>
                <a:spcPct val="90000"/>
              </a:lnSpc>
              <a:buFontTx/>
              <a:buNone/>
            </a:pPr>
            <a:r>
              <a:rPr lang="en-US" sz="1800"/>
              <a:t>&lt;BODY&gt;</a:t>
            </a:r>
          </a:p>
          <a:p>
            <a:pPr>
              <a:lnSpc>
                <a:spcPct val="90000"/>
              </a:lnSpc>
              <a:buFontTx/>
              <a:buNone/>
            </a:pPr>
            <a:r>
              <a:rPr lang="en-US" sz="1800"/>
              <a:t>&lt;H1&gt; Heading 1 &lt;/H1&gt;</a:t>
            </a:r>
          </a:p>
          <a:p>
            <a:pPr>
              <a:lnSpc>
                <a:spcPct val="90000"/>
              </a:lnSpc>
              <a:buFontTx/>
              <a:buNone/>
            </a:pPr>
            <a:r>
              <a:rPr lang="en-US" sz="1800"/>
              <a:t>&lt;H2&gt; Heading 2 &lt;/H2&gt;</a:t>
            </a:r>
          </a:p>
          <a:p>
            <a:pPr>
              <a:lnSpc>
                <a:spcPct val="90000"/>
              </a:lnSpc>
              <a:buFontTx/>
              <a:buNone/>
            </a:pPr>
            <a:r>
              <a:rPr lang="en-US" sz="1800"/>
              <a:t>&lt;H3&gt; Heading 3 &lt;/H3&gt;</a:t>
            </a:r>
          </a:p>
          <a:p>
            <a:pPr>
              <a:lnSpc>
                <a:spcPct val="90000"/>
              </a:lnSpc>
              <a:buFontTx/>
              <a:buNone/>
            </a:pPr>
            <a:r>
              <a:rPr lang="en-US" sz="1800"/>
              <a:t>&lt;H4&gt; Heading 4 &lt;/H4&gt;</a:t>
            </a:r>
          </a:p>
          <a:p>
            <a:pPr>
              <a:lnSpc>
                <a:spcPct val="90000"/>
              </a:lnSpc>
              <a:buFontTx/>
              <a:buNone/>
            </a:pPr>
            <a:r>
              <a:rPr lang="en-US" sz="1800"/>
              <a:t>&lt;H5&gt; Heading 5 &lt;/H5&gt;</a:t>
            </a:r>
          </a:p>
          <a:p>
            <a:pPr>
              <a:lnSpc>
                <a:spcPct val="90000"/>
              </a:lnSpc>
              <a:buFontTx/>
              <a:buNone/>
            </a:pPr>
            <a:r>
              <a:rPr lang="en-US" sz="1800"/>
              <a:t>&lt;H6&gt; Heading 6 &lt;/H6&gt;</a:t>
            </a:r>
          </a:p>
          <a:p>
            <a:pPr>
              <a:lnSpc>
                <a:spcPct val="90000"/>
              </a:lnSpc>
              <a:buFontTx/>
              <a:buNone/>
            </a:pPr>
            <a:r>
              <a:rPr lang="en-US" sz="1800"/>
              <a:t>&lt;/BODY&gt;</a:t>
            </a:r>
          </a:p>
          <a:p>
            <a:pPr>
              <a:lnSpc>
                <a:spcPct val="90000"/>
              </a:lnSpc>
              <a:buFontTx/>
              <a:buNone/>
            </a:pPr>
            <a:r>
              <a:rPr lang="en-US" sz="1800"/>
              <a:t>&lt;/HTML&gt;</a:t>
            </a:r>
          </a:p>
          <a:p>
            <a:pPr>
              <a:lnSpc>
                <a:spcPct val="90000"/>
              </a:lnSpc>
              <a:buFontTx/>
              <a:buNone/>
            </a:pPr>
            <a:endParaRPr lang="en-US" sz="1800"/>
          </a:p>
        </p:txBody>
      </p:sp>
      <p:sp>
        <p:nvSpPr>
          <p:cNvPr id="30724" name="Rectangle 4"/>
          <p:cNvSpPr>
            <a:spLocks noGrp="1" noChangeArrowheads="1"/>
          </p:cNvSpPr>
          <p:nvPr>
            <p:ph type="body" sz="half" idx="2"/>
          </p:nvPr>
        </p:nvSpPr>
        <p:spPr>
          <a:xfrm>
            <a:off x="4930651" y="1600200"/>
            <a:ext cx="4033837" cy="4525963"/>
          </a:xfrm>
          <a:solidFill>
            <a:schemeClr val="accent1"/>
          </a:solidFill>
        </p:spPr>
        <p:txBody>
          <a:bodyPr/>
          <a:lstStyle/>
          <a:p>
            <a:pPr>
              <a:buFontTx/>
              <a:buNone/>
            </a:pPr>
            <a:endParaRPr lang="en-US" sz="3200" b="1">
              <a:solidFill>
                <a:schemeClr val="tx2"/>
              </a:solidFill>
            </a:endParaRPr>
          </a:p>
          <a:p>
            <a:pPr>
              <a:buFontTx/>
              <a:buNone/>
            </a:pPr>
            <a:endParaRPr lang="en-US" sz="3200" b="1">
              <a:solidFill>
                <a:schemeClr val="tx2"/>
              </a:solidFill>
            </a:endParaRPr>
          </a:p>
          <a:p>
            <a:pPr>
              <a:buFontTx/>
              <a:buNone/>
            </a:pPr>
            <a:r>
              <a:rPr lang="en-US" sz="3200" b="1">
                <a:solidFill>
                  <a:schemeClr val="tx2"/>
                </a:solidFill>
              </a:rPr>
              <a:t>Heading 1</a:t>
            </a:r>
          </a:p>
          <a:p>
            <a:pPr>
              <a:buFontTx/>
              <a:buNone/>
            </a:pPr>
            <a:r>
              <a:rPr lang="en-US" b="1">
                <a:solidFill>
                  <a:schemeClr val="tx2"/>
                </a:solidFill>
              </a:rPr>
              <a:t>Heading 2</a:t>
            </a:r>
          </a:p>
          <a:p>
            <a:pPr>
              <a:buFontTx/>
              <a:buNone/>
            </a:pPr>
            <a:r>
              <a:rPr lang="en-US" sz="2400" b="1">
                <a:solidFill>
                  <a:schemeClr val="tx2"/>
                </a:solidFill>
              </a:rPr>
              <a:t>Heading 3</a:t>
            </a:r>
          </a:p>
          <a:p>
            <a:pPr>
              <a:buFontTx/>
              <a:buNone/>
            </a:pPr>
            <a:r>
              <a:rPr lang="en-US" sz="2000" b="1">
                <a:solidFill>
                  <a:schemeClr val="tx2"/>
                </a:solidFill>
              </a:rPr>
              <a:t>Heading 4</a:t>
            </a:r>
          </a:p>
          <a:p>
            <a:pPr>
              <a:buFontTx/>
              <a:buNone/>
            </a:pPr>
            <a:r>
              <a:rPr lang="en-US" sz="1800" b="1">
                <a:solidFill>
                  <a:schemeClr val="tx2"/>
                </a:solidFill>
              </a:rPr>
              <a:t>Heading 5</a:t>
            </a:r>
          </a:p>
          <a:p>
            <a:pPr>
              <a:buFontTx/>
              <a:buNone/>
            </a:pPr>
            <a:r>
              <a:rPr lang="en-US" sz="1600" b="1">
                <a:solidFill>
                  <a:schemeClr val="tx2"/>
                </a:solidFill>
              </a:rPr>
              <a:t>Heading 6</a:t>
            </a:r>
          </a:p>
        </p:txBody>
      </p:sp>
    </p:spTree>
  </p:cSld>
  <p:clrMapOvr>
    <a:masterClrMapping/>
  </p:clrMapOvr>
  <p:transition spd="slow">
    <p:wipe dir="d"/>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573D7EE-54E6-473D-A3DA-7834FC1040CF}" type="slidenum">
              <a:rPr lang="ar-SA"/>
              <a:pPr/>
              <a:t>171</a:t>
            </a:fld>
            <a:endParaRPr lang="en-US"/>
          </a:p>
        </p:txBody>
      </p:sp>
      <p:sp>
        <p:nvSpPr>
          <p:cNvPr id="31746" name="Rectangle 2"/>
          <p:cNvSpPr>
            <a:spLocks noGrp="1" noChangeArrowheads="1"/>
          </p:cNvSpPr>
          <p:nvPr>
            <p:ph type="title"/>
          </p:nvPr>
        </p:nvSpPr>
        <p:spPr>
          <a:solidFill>
            <a:schemeClr val="bg1"/>
          </a:solidFill>
        </p:spPr>
        <p:txBody>
          <a:bodyPr/>
          <a:lstStyle/>
          <a:p>
            <a:r>
              <a:rPr lang="en-US" dirty="0"/>
              <a:t>Paragraphs, &lt;P&gt; &lt;/P&gt;</a:t>
            </a:r>
          </a:p>
        </p:txBody>
      </p:sp>
      <p:sp>
        <p:nvSpPr>
          <p:cNvPr id="31747" name="Rectangle 3"/>
          <p:cNvSpPr>
            <a:spLocks noGrp="1" noChangeArrowheads="1"/>
          </p:cNvSpPr>
          <p:nvPr>
            <p:ph type="body" idx="1"/>
          </p:nvPr>
        </p:nvSpPr>
        <p:spPr>
          <a:solidFill>
            <a:schemeClr val="accent1"/>
          </a:solidFill>
        </p:spPr>
        <p:txBody>
          <a:bodyPr/>
          <a:lstStyle/>
          <a:p>
            <a:pPr>
              <a:buClr>
                <a:schemeClr val="bg1"/>
              </a:buClr>
              <a:buFont typeface="Wingdings" pitchFamily="2" charset="2"/>
              <a:buChar char="§"/>
            </a:pPr>
            <a:r>
              <a:rPr lang="en-US"/>
              <a:t>Paragraphs allow you to add text to a document in such a way that it will automatically adjust the end of line to suite the window size of the browser in which it is being displayed. Each line of text will stretch the entire length of the window.</a:t>
            </a:r>
          </a:p>
        </p:txBody>
      </p:sp>
    </p:spTree>
  </p:cSld>
  <p:clrMapOvr>
    <a:masterClrMapping/>
  </p:clrMapOvr>
  <p:transition spd="slow">
    <p:wipe dir="d"/>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7DACFC4-3CB5-4A88-9312-6B8871E9905C}" type="slidenum">
              <a:rPr lang="ar-SA"/>
              <a:pPr/>
              <a:t>172</a:t>
            </a:fld>
            <a:endParaRPr lang="en-US"/>
          </a:p>
        </p:txBody>
      </p:sp>
      <p:sp>
        <p:nvSpPr>
          <p:cNvPr id="33794" name="Rectangle 2"/>
          <p:cNvSpPr>
            <a:spLocks noGrp="1" noChangeArrowheads="1"/>
          </p:cNvSpPr>
          <p:nvPr>
            <p:ph type="title"/>
          </p:nvPr>
        </p:nvSpPr>
        <p:spPr>
          <a:solidFill>
            <a:schemeClr val="bg1"/>
          </a:solidFill>
        </p:spPr>
        <p:txBody>
          <a:bodyPr/>
          <a:lstStyle/>
          <a:p>
            <a:r>
              <a:rPr lang="en-US" dirty="0"/>
              <a:t>Break, &lt;BR&gt;</a:t>
            </a:r>
          </a:p>
        </p:txBody>
      </p:sp>
      <p:sp>
        <p:nvSpPr>
          <p:cNvPr id="33795" name="Rectangle 3"/>
          <p:cNvSpPr>
            <a:spLocks noGrp="1" noChangeArrowheads="1"/>
          </p:cNvSpPr>
          <p:nvPr>
            <p:ph type="body" idx="1"/>
          </p:nvPr>
        </p:nvSpPr>
        <p:spPr>
          <a:solidFill>
            <a:schemeClr val="accent1"/>
          </a:solidFill>
        </p:spPr>
        <p:txBody>
          <a:bodyPr/>
          <a:lstStyle/>
          <a:p>
            <a:pPr>
              <a:buClr>
                <a:schemeClr val="bg1"/>
              </a:buClr>
              <a:buFont typeface="Wingdings" pitchFamily="2" charset="2"/>
              <a:buChar char="§"/>
            </a:pPr>
            <a:r>
              <a:rPr lang="en-US" sz="2800"/>
              <a:t>Line breaks allow you to decide where the text will break on a line or continue to the end of the window.</a:t>
            </a:r>
          </a:p>
          <a:p>
            <a:pPr>
              <a:buClr>
                <a:schemeClr val="bg1"/>
              </a:buClr>
              <a:buFont typeface="Wingdings" pitchFamily="2" charset="2"/>
              <a:buChar char="§"/>
            </a:pPr>
            <a:r>
              <a:rPr lang="en-US" sz="2800"/>
              <a:t>A &lt;BR&gt; is an empty Element, meaning that it may contain attributes but it does not contain content.</a:t>
            </a:r>
          </a:p>
          <a:p>
            <a:pPr>
              <a:buClr>
                <a:schemeClr val="bg1"/>
              </a:buClr>
              <a:buFont typeface="Wingdings" pitchFamily="2" charset="2"/>
              <a:buChar char="§"/>
            </a:pPr>
            <a:r>
              <a:rPr lang="en-US" sz="2800"/>
              <a:t>The &lt;BR&gt; element does not have a closing tag.</a:t>
            </a:r>
          </a:p>
          <a:p>
            <a:pPr>
              <a:buClr>
                <a:schemeClr val="bg1"/>
              </a:buClr>
              <a:buFont typeface="Wingdings" pitchFamily="2" charset="2"/>
              <a:buNone/>
            </a:pPr>
            <a:endParaRPr lang="en-US" sz="2800"/>
          </a:p>
        </p:txBody>
      </p:sp>
    </p:spTree>
  </p:cSld>
  <p:clrMapOvr>
    <a:masterClrMapping/>
  </p:clrMapOvr>
  <p:transition spd="slow">
    <p:wipe dir="d"/>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67B8190-76F1-46FC-A982-A9B857C2A884}" type="slidenum">
              <a:rPr lang="ar-SA"/>
              <a:pPr/>
              <a:t>173</a:t>
            </a:fld>
            <a:endParaRPr lang="en-US"/>
          </a:p>
        </p:txBody>
      </p:sp>
      <p:sp>
        <p:nvSpPr>
          <p:cNvPr id="35842" name="Rectangle 2"/>
          <p:cNvSpPr>
            <a:spLocks noGrp="1" noChangeArrowheads="1"/>
          </p:cNvSpPr>
          <p:nvPr>
            <p:ph type="title"/>
          </p:nvPr>
        </p:nvSpPr>
        <p:spPr>
          <a:solidFill>
            <a:schemeClr val="bg1"/>
          </a:solidFill>
        </p:spPr>
        <p:txBody>
          <a:bodyPr/>
          <a:lstStyle/>
          <a:p>
            <a:r>
              <a:rPr lang="en-US" dirty="0"/>
              <a:t>Horizontal Rule, &lt;HR&gt;</a:t>
            </a:r>
          </a:p>
        </p:txBody>
      </p:sp>
      <p:sp>
        <p:nvSpPr>
          <p:cNvPr id="35843" name="Rectangle 3"/>
          <p:cNvSpPr>
            <a:spLocks noGrp="1" noChangeArrowheads="1"/>
          </p:cNvSpPr>
          <p:nvPr>
            <p:ph type="body" idx="1"/>
          </p:nvPr>
        </p:nvSpPr>
        <p:spPr>
          <a:solidFill>
            <a:schemeClr val="accent1"/>
          </a:solidFill>
        </p:spPr>
        <p:txBody>
          <a:bodyPr/>
          <a:lstStyle/>
          <a:p>
            <a:pPr>
              <a:buClr>
                <a:schemeClr val="bg1"/>
              </a:buClr>
              <a:buFont typeface="Wingdings" pitchFamily="2" charset="2"/>
              <a:buChar char="§"/>
            </a:pPr>
            <a:r>
              <a:rPr lang="en-US" sz="4000"/>
              <a:t>The &lt;HR&gt; element causes the browser to display a horizontal line (rule) in your document.</a:t>
            </a:r>
          </a:p>
          <a:p>
            <a:pPr>
              <a:buClr>
                <a:schemeClr val="bg1"/>
              </a:buClr>
              <a:buFont typeface="Wingdings" pitchFamily="2" charset="2"/>
              <a:buChar char="§"/>
            </a:pPr>
            <a:r>
              <a:rPr lang="en-US" sz="4000"/>
              <a:t>&lt;HR&gt; does not use a closing tag, &lt;/HR&gt;.</a:t>
            </a:r>
          </a:p>
        </p:txBody>
      </p:sp>
    </p:spTree>
  </p:cSld>
  <p:clrMapOvr>
    <a:masterClrMapping/>
  </p:clrMapOvr>
  <p:transition spd="slow">
    <p:wipe dir="d"/>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5"/>
          <p:cNvSpPr>
            <a:spLocks noGrp="1"/>
          </p:cNvSpPr>
          <p:nvPr>
            <p:ph type="sldNum" sz="quarter" idx="12"/>
          </p:nvPr>
        </p:nvSpPr>
        <p:spPr/>
        <p:txBody>
          <a:bodyPr/>
          <a:lstStyle/>
          <a:p>
            <a:fld id="{92E3A136-C3C2-4435-AC56-D5ADA544C692}" type="slidenum">
              <a:rPr lang="ar-SA"/>
              <a:pPr/>
              <a:t>174</a:t>
            </a:fld>
            <a:endParaRPr lang="en-US"/>
          </a:p>
        </p:txBody>
      </p:sp>
      <p:sp>
        <p:nvSpPr>
          <p:cNvPr id="36866" name="Rectangle 2"/>
          <p:cNvSpPr>
            <a:spLocks noGrp="1" noChangeArrowheads="1"/>
          </p:cNvSpPr>
          <p:nvPr>
            <p:ph type="title"/>
          </p:nvPr>
        </p:nvSpPr>
        <p:spPr>
          <a:xfrm>
            <a:off x="662880" y="304800"/>
            <a:ext cx="8229600" cy="838200"/>
          </a:xfrm>
          <a:solidFill>
            <a:schemeClr val="bg1"/>
          </a:solidFill>
        </p:spPr>
        <p:txBody>
          <a:bodyPr/>
          <a:lstStyle/>
          <a:p>
            <a:r>
              <a:rPr lang="en-US" dirty="0"/>
              <a:t>Horizontal Rule, &lt;HR&gt;</a:t>
            </a:r>
          </a:p>
        </p:txBody>
      </p:sp>
      <p:graphicFrame>
        <p:nvGraphicFramePr>
          <p:cNvPr id="36902" name="Group 38"/>
          <p:cNvGraphicFramePr>
            <a:graphicFrameLocks noGrp="1"/>
          </p:cNvGraphicFramePr>
          <p:nvPr>
            <p:ph type="tbl" idx="1"/>
            <p:extLst>
              <p:ext uri="{D42A27DB-BD31-4B8C-83A1-F6EECF244321}">
                <p14:modId xmlns:p14="http://schemas.microsoft.com/office/powerpoint/2010/main" xmlns="" val="3325006035"/>
              </p:ext>
            </p:extLst>
          </p:nvPr>
        </p:nvGraphicFramePr>
        <p:xfrm>
          <a:off x="891480" y="1295400"/>
          <a:ext cx="7772400" cy="4800600"/>
        </p:xfrm>
        <a:graphic>
          <a:graphicData uri="http://schemas.openxmlformats.org/drawingml/2006/table">
            <a:tbl>
              <a:tblPr/>
              <a:tblGrid>
                <a:gridCol w="2590800"/>
                <a:gridCol w="2590800"/>
                <a:gridCol w="2590800"/>
              </a:tblGrid>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Arial" charset="0"/>
                          <a:cs typeface="Arial" charset="0"/>
                        </a:rPr>
                        <a:t>Attribute</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Arial" charset="0"/>
                          <a:cs typeface="Arial" charset="0"/>
                        </a:rPr>
                        <a:t>Description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Arial" charset="0"/>
                          <a:cs typeface="Arial" charset="0"/>
                        </a:rPr>
                        <a:t>Default Value</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r>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SIZE</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Height of the rule in pixels</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2 pixels</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r>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WIDTH</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Width of the rule in pixels or percentage of screen width</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100%</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r>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NOSHADE</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Draw the rule with a flat look instead of a 3D look</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Not set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(3D look)</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r>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ALIGN</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Aligns the line (Left, Center, Right)</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Center</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solidFill>
                  </a:tcPr>
                </a:tc>
              </a:tr>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COLOR</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Sets a color for the rule (IE 3.0 or later)</a:t>
                      </a:r>
                    </a:p>
                  </a:txBody>
                  <a:tcPr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cs typeface="Arial" charset="0"/>
                        </a:rPr>
                        <a:t>Not set</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accent1"/>
                    </a:solidFill>
                  </a:tcPr>
                </a:tc>
              </a:tr>
            </a:tbl>
          </a:graphicData>
        </a:graphic>
      </p:graphicFrame>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770C237-1204-48F5-B7BC-0048692DB280}" type="slidenum">
              <a:rPr lang="ar-SA"/>
              <a:pPr/>
              <a:t>175</a:t>
            </a:fld>
            <a:endParaRPr lang="en-US"/>
          </a:p>
        </p:txBody>
      </p:sp>
      <p:sp>
        <p:nvSpPr>
          <p:cNvPr id="39938" name="Rectangle 2"/>
          <p:cNvSpPr>
            <a:spLocks noGrp="1" noChangeArrowheads="1"/>
          </p:cNvSpPr>
          <p:nvPr>
            <p:ph type="title"/>
          </p:nvPr>
        </p:nvSpPr>
        <p:spPr>
          <a:xfrm>
            <a:off x="1001960" y="0"/>
            <a:ext cx="8229600" cy="1143000"/>
          </a:xfrm>
          <a:solidFill>
            <a:schemeClr val="bg1"/>
          </a:solidFill>
        </p:spPr>
        <p:txBody>
          <a:bodyPr>
            <a:flatTx/>
          </a:bodyPr>
          <a:lstStyle/>
          <a:p>
            <a:r>
              <a:rPr lang="en-US" sz="3200" dirty="0"/>
              <a:t>Bold, Italic and other Character Formatting Elements</a:t>
            </a:r>
          </a:p>
        </p:txBody>
      </p:sp>
      <p:sp>
        <p:nvSpPr>
          <p:cNvPr id="39939" name="Rectangle 3"/>
          <p:cNvSpPr>
            <a:spLocks noGrp="1" noChangeArrowheads="1"/>
          </p:cNvSpPr>
          <p:nvPr>
            <p:ph type="body" idx="1"/>
          </p:nvPr>
        </p:nvSpPr>
        <p:spPr>
          <a:xfrm>
            <a:off x="697160" y="1371600"/>
            <a:ext cx="8915400" cy="5486400"/>
          </a:xfrm>
          <a:solidFill>
            <a:schemeClr val="accent1"/>
          </a:solidFill>
        </p:spPr>
        <p:txBody>
          <a:bodyPr/>
          <a:lstStyle/>
          <a:p>
            <a:pPr>
              <a:buClr>
                <a:schemeClr val="bg1"/>
              </a:buClr>
              <a:buFont typeface="Wingdings" pitchFamily="2" charset="2"/>
              <a:buChar char="§"/>
            </a:pPr>
            <a:r>
              <a:rPr lang="en-US" sz="2400" b="1" dirty="0">
                <a:solidFill>
                  <a:srgbClr val="FF0000"/>
                </a:solidFill>
              </a:rPr>
              <a:t>&lt;FONT SIZE=“+2”&gt;</a:t>
            </a:r>
            <a:r>
              <a:rPr lang="en-US" sz="2400" dirty="0">
                <a:solidFill>
                  <a:srgbClr val="FF0000"/>
                </a:solidFill>
              </a:rPr>
              <a:t> Two sizes bigger</a:t>
            </a:r>
            <a:r>
              <a:rPr lang="en-US" sz="2400" b="1" dirty="0">
                <a:solidFill>
                  <a:srgbClr val="FF0000"/>
                </a:solidFill>
              </a:rPr>
              <a:t>&lt;/FONT&gt;</a:t>
            </a:r>
          </a:p>
          <a:p>
            <a:pPr>
              <a:buClr>
                <a:schemeClr val="bg1"/>
              </a:buClr>
              <a:buFont typeface="Wingdings" pitchFamily="2" charset="2"/>
              <a:buChar char="§"/>
            </a:pPr>
            <a:r>
              <a:rPr lang="en-US" sz="2400" dirty="0"/>
              <a:t>The size attribute can be set as an absolute value from 1 to 7 or as a relative value using the “+” or “-” sign. Normal text size is 3 (from -2 to +4).</a:t>
            </a:r>
          </a:p>
          <a:p>
            <a:pPr>
              <a:buClr>
                <a:schemeClr val="bg1"/>
              </a:buClr>
              <a:buFont typeface="Wingdings" pitchFamily="2" charset="2"/>
              <a:buChar char="§"/>
            </a:pPr>
            <a:r>
              <a:rPr lang="en-US" sz="2400" b="1" dirty="0">
                <a:solidFill>
                  <a:srgbClr val="FF0000"/>
                </a:solidFill>
              </a:rPr>
              <a:t>&lt;B&gt; Bold &lt;/B&gt;         </a:t>
            </a:r>
          </a:p>
          <a:p>
            <a:pPr>
              <a:buClr>
                <a:schemeClr val="bg1"/>
              </a:buClr>
              <a:buFont typeface="Wingdings" pitchFamily="2" charset="2"/>
              <a:buChar char="§"/>
            </a:pPr>
            <a:r>
              <a:rPr lang="en-US" sz="2400" b="1" dirty="0">
                <a:solidFill>
                  <a:srgbClr val="FF0000"/>
                </a:solidFill>
              </a:rPr>
              <a:t> &lt;I&gt; </a:t>
            </a:r>
            <a:r>
              <a:rPr lang="en-US" sz="2400" b="1" i="1" dirty="0">
                <a:solidFill>
                  <a:srgbClr val="FF0000"/>
                </a:solidFill>
              </a:rPr>
              <a:t>Italic</a:t>
            </a:r>
            <a:r>
              <a:rPr lang="en-US" sz="2400" b="1" dirty="0">
                <a:solidFill>
                  <a:srgbClr val="FF0000"/>
                </a:solidFill>
              </a:rPr>
              <a:t> &lt;/I&gt;</a:t>
            </a:r>
          </a:p>
          <a:p>
            <a:pPr>
              <a:buClr>
                <a:schemeClr val="bg1"/>
              </a:buClr>
              <a:buFont typeface="Wingdings" pitchFamily="2" charset="2"/>
              <a:buChar char="§"/>
            </a:pPr>
            <a:r>
              <a:rPr lang="en-US" sz="2400" b="1" dirty="0">
                <a:solidFill>
                  <a:srgbClr val="FF0000"/>
                </a:solidFill>
              </a:rPr>
              <a:t>&lt;U&gt;</a:t>
            </a:r>
            <a:r>
              <a:rPr lang="en-US" sz="2400" b="1" u="sng" dirty="0">
                <a:solidFill>
                  <a:srgbClr val="FF0000"/>
                </a:solidFill>
              </a:rPr>
              <a:t> Underline </a:t>
            </a:r>
            <a:r>
              <a:rPr lang="en-US" sz="2400" b="1" dirty="0">
                <a:solidFill>
                  <a:srgbClr val="FF0000"/>
                </a:solidFill>
              </a:rPr>
              <a:t>&lt;/U&gt;</a:t>
            </a:r>
          </a:p>
          <a:p>
            <a:pPr>
              <a:buClr>
                <a:schemeClr val="bg1"/>
              </a:buClr>
              <a:buFont typeface="Wingdings" pitchFamily="2" charset="2"/>
              <a:buChar char="§"/>
            </a:pPr>
            <a:r>
              <a:rPr lang="en-US" sz="2400" dirty="0"/>
              <a:t>Color = “#RRGGBB” The COLOR attribute of the FONT element. E.g.,</a:t>
            </a:r>
            <a:r>
              <a:rPr lang="en-US" sz="2400" dirty="0">
                <a:solidFill>
                  <a:schemeClr val="hlink"/>
                </a:solidFill>
              </a:rPr>
              <a:t> </a:t>
            </a:r>
            <a:r>
              <a:rPr lang="en-US" sz="2400" b="1" dirty="0">
                <a:solidFill>
                  <a:srgbClr val="FF0000"/>
                </a:solidFill>
              </a:rPr>
              <a:t>&lt;FONT COLOR=“#RRGGBB”&gt;this text has color&lt;/FONT&gt;</a:t>
            </a:r>
          </a:p>
          <a:p>
            <a:pPr>
              <a:buClr>
                <a:schemeClr val="bg1"/>
              </a:buClr>
              <a:buFont typeface="Wingdings" pitchFamily="2" charset="2"/>
              <a:buChar char="§"/>
            </a:pPr>
            <a:r>
              <a:rPr lang="en-US" sz="2400" b="1" dirty="0">
                <a:solidFill>
                  <a:srgbClr val="FF0000"/>
                </a:solidFill>
              </a:rPr>
              <a:t>&lt;PRE&gt; Preformatted &lt;/PRE&gt;</a:t>
            </a:r>
            <a:r>
              <a:rPr lang="en-US" sz="2400" dirty="0">
                <a:solidFill>
                  <a:schemeClr val="hlink"/>
                </a:solidFill>
              </a:rPr>
              <a:t> </a:t>
            </a:r>
            <a:r>
              <a:rPr lang="en-US" sz="2400" dirty="0"/>
              <a:t>Text enclosed by PRE tags is displayed in a mono-spaced font. Spaces and line breaks are supported without additional elements or special characters.</a:t>
            </a:r>
            <a:endParaRPr lang="en-US" sz="2400" dirty="0">
              <a:solidFill>
                <a:schemeClr val="hlink"/>
              </a:solidFill>
            </a:endParaRPr>
          </a:p>
        </p:txBody>
      </p:sp>
    </p:spTree>
  </p:cSld>
  <p:clrMapOvr>
    <a:masterClrMapping/>
  </p:clrMapOvr>
  <p:transition spd="slow">
    <p:wipe dir="d"/>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BA8E49C-FF35-466C-B900-B05FD5DC7624}" type="slidenum">
              <a:rPr lang="ar-SA"/>
              <a:pPr/>
              <a:t>176</a:t>
            </a:fld>
            <a:endParaRPr lang="en-US"/>
          </a:p>
        </p:txBody>
      </p:sp>
      <p:sp>
        <p:nvSpPr>
          <p:cNvPr id="40962" name="Rectangle 2"/>
          <p:cNvSpPr>
            <a:spLocks noGrp="1" noChangeArrowheads="1"/>
          </p:cNvSpPr>
          <p:nvPr>
            <p:ph type="title"/>
          </p:nvPr>
        </p:nvSpPr>
        <p:spPr>
          <a:xfrm>
            <a:off x="940960" y="269632"/>
            <a:ext cx="8239552" cy="1143000"/>
          </a:xfrm>
          <a:solidFill>
            <a:schemeClr val="bg1"/>
          </a:solidFill>
        </p:spPr>
        <p:txBody>
          <a:bodyPr>
            <a:flatTx/>
          </a:bodyPr>
          <a:lstStyle/>
          <a:p>
            <a:r>
              <a:rPr lang="en-US" sz="3200" dirty="0"/>
              <a:t>Bold, Italic and other Character Formatting Elements</a:t>
            </a:r>
          </a:p>
        </p:txBody>
      </p:sp>
      <p:sp>
        <p:nvSpPr>
          <p:cNvPr id="40963" name="Rectangle 3"/>
          <p:cNvSpPr>
            <a:spLocks noGrp="1" noChangeArrowheads="1"/>
          </p:cNvSpPr>
          <p:nvPr>
            <p:ph type="body" idx="1"/>
          </p:nvPr>
        </p:nvSpPr>
        <p:spPr>
          <a:xfrm>
            <a:off x="634629" y="1752600"/>
            <a:ext cx="8395015" cy="4525963"/>
          </a:xfrm>
          <a:solidFill>
            <a:schemeClr val="accent1"/>
          </a:solidFill>
        </p:spPr>
        <p:txBody>
          <a:bodyPr/>
          <a:lstStyle/>
          <a:p>
            <a:pPr>
              <a:lnSpc>
                <a:spcPct val="80000"/>
              </a:lnSpc>
              <a:buClr>
                <a:schemeClr val="bg1"/>
              </a:buClr>
              <a:buFont typeface="Wingdings" pitchFamily="2" charset="2"/>
              <a:buChar char="§"/>
            </a:pPr>
            <a:r>
              <a:rPr lang="en-US" sz="2800" b="1">
                <a:solidFill>
                  <a:srgbClr val="FF0000"/>
                </a:solidFill>
              </a:rPr>
              <a:t>&lt;EM&gt; </a:t>
            </a:r>
            <a:r>
              <a:rPr lang="en-US" sz="2800" b="1" i="1">
                <a:solidFill>
                  <a:srgbClr val="FF0000"/>
                </a:solidFill>
              </a:rPr>
              <a:t>Emphasis</a:t>
            </a:r>
            <a:r>
              <a:rPr lang="en-US" sz="2800" b="1">
                <a:solidFill>
                  <a:srgbClr val="FF0000"/>
                </a:solidFill>
              </a:rPr>
              <a:t> &lt;/EM&gt;</a:t>
            </a:r>
            <a:r>
              <a:rPr lang="en-US" sz="2800">
                <a:solidFill>
                  <a:schemeClr val="hlink"/>
                </a:solidFill>
              </a:rPr>
              <a:t> </a:t>
            </a:r>
            <a:r>
              <a:rPr lang="en-US" sz="2800"/>
              <a:t>Browsers usually display this as italics.</a:t>
            </a:r>
          </a:p>
          <a:p>
            <a:pPr>
              <a:lnSpc>
                <a:spcPct val="80000"/>
              </a:lnSpc>
              <a:buClr>
                <a:schemeClr val="bg1"/>
              </a:buClr>
              <a:buFont typeface="Wingdings" pitchFamily="2" charset="2"/>
              <a:buChar char="§"/>
            </a:pPr>
            <a:r>
              <a:rPr lang="en-US" sz="2800" b="1">
                <a:solidFill>
                  <a:srgbClr val="FF0000"/>
                </a:solidFill>
              </a:rPr>
              <a:t>&lt;STRONG&gt; STRONG &lt;/STRONG</a:t>
            </a:r>
            <a:r>
              <a:rPr lang="en-US" sz="2800" b="1">
                <a:solidFill>
                  <a:schemeClr val="hlink"/>
                </a:solidFill>
              </a:rPr>
              <a:t>&gt;</a:t>
            </a:r>
            <a:r>
              <a:rPr lang="en-US" sz="2800">
                <a:solidFill>
                  <a:schemeClr val="hlink"/>
                </a:solidFill>
              </a:rPr>
              <a:t> </a:t>
            </a:r>
            <a:r>
              <a:rPr lang="en-US" sz="2800"/>
              <a:t>Browsers display this as bold.</a:t>
            </a:r>
          </a:p>
          <a:p>
            <a:pPr>
              <a:lnSpc>
                <a:spcPct val="80000"/>
              </a:lnSpc>
              <a:buClr>
                <a:schemeClr val="bg1"/>
              </a:buClr>
              <a:buFont typeface="Wingdings" pitchFamily="2" charset="2"/>
              <a:buChar char="§"/>
            </a:pPr>
            <a:r>
              <a:rPr lang="en-US" sz="2800" b="1">
                <a:solidFill>
                  <a:srgbClr val="FF0000"/>
                </a:solidFill>
              </a:rPr>
              <a:t>&lt;TT&gt; TELETYPE &lt;/TT&gt;</a:t>
            </a:r>
            <a:r>
              <a:rPr lang="en-US" sz="2800"/>
              <a:t> Text is displayed in a mono-spaced font. A typewriter text, e.g. fixed-width font. </a:t>
            </a:r>
          </a:p>
          <a:p>
            <a:pPr>
              <a:lnSpc>
                <a:spcPct val="80000"/>
              </a:lnSpc>
              <a:buClr>
                <a:schemeClr val="bg1"/>
              </a:buClr>
              <a:buFont typeface="Wingdings" pitchFamily="2" charset="2"/>
              <a:buChar char="§"/>
            </a:pPr>
            <a:r>
              <a:rPr lang="en-US" sz="2800" b="1">
                <a:solidFill>
                  <a:srgbClr val="FF0000"/>
                </a:solidFill>
              </a:rPr>
              <a:t>&lt;CITE&gt; Citation &lt;/CITE&gt;</a:t>
            </a:r>
            <a:r>
              <a:rPr lang="en-US" sz="2800"/>
              <a:t> represents a document citation (</a:t>
            </a:r>
            <a:r>
              <a:rPr lang="en-US" sz="2800" b="1"/>
              <a:t>italics</a:t>
            </a:r>
            <a:r>
              <a:rPr lang="en-US" sz="2800"/>
              <a:t>). </a:t>
            </a:r>
            <a:r>
              <a:rPr lang="en-US" sz="2800" b="1">
                <a:solidFill>
                  <a:srgbClr val="0000CC"/>
                </a:solidFill>
              </a:rPr>
              <a:t>For titles of books, films, etc. Typically displayed in italics. (</a:t>
            </a:r>
            <a:r>
              <a:rPr lang="en-US" sz="2800" b="1" i="1">
                <a:solidFill>
                  <a:srgbClr val="0000CC"/>
                </a:solidFill>
              </a:rPr>
              <a:t>A Beginner's Guide to HTML</a:t>
            </a:r>
            <a:r>
              <a:rPr lang="en-US" sz="2800" b="1">
                <a:solidFill>
                  <a:srgbClr val="0000CC"/>
                </a:solidFill>
              </a:rPr>
              <a:t>)</a:t>
            </a:r>
            <a:r>
              <a:rPr lang="en-US" sz="2800" b="1"/>
              <a:t> </a:t>
            </a:r>
          </a:p>
          <a:p>
            <a:pPr>
              <a:lnSpc>
                <a:spcPct val="80000"/>
              </a:lnSpc>
              <a:buClr>
                <a:schemeClr val="bg1"/>
              </a:buClr>
              <a:buFont typeface="Wingdings" pitchFamily="2" charset="2"/>
              <a:buNone/>
            </a:pPr>
            <a:r>
              <a:rPr lang="en-US" sz="2800" b="1">
                <a:solidFill>
                  <a:schemeClr val="hlink"/>
                </a:solidFill>
              </a:rPr>
              <a:t>     </a:t>
            </a:r>
          </a:p>
        </p:txBody>
      </p:sp>
    </p:spTree>
  </p:cSld>
  <p:clrMapOvr>
    <a:masterClrMapping/>
  </p:clrMapOvr>
  <p:transition spd="slow">
    <p:wipe dir="d"/>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53AE61B-D1D3-46DC-B030-26A6ADD9884C}" type="slidenum">
              <a:rPr lang="ar-SA"/>
              <a:pPr/>
              <a:t>177</a:t>
            </a:fld>
            <a:endParaRPr lang="en-US"/>
          </a:p>
        </p:txBody>
      </p:sp>
      <p:sp>
        <p:nvSpPr>
          <p:cNvPr id="43010" name="Rectangle 2"/>
          <p:cNvSpPr>
            <a:spLocks noGrp="1" noChangeArrowheads="1"/>
          </p:cNvSpPr>
          <p:nvPr>
            <p:ph type="title"/>
          </p:nvPr>
        </p:nvSpPr>
        <p:spPr>
          <a:xfrm>
            <a:off x="887288" y="269632"/>
            <a:ext cx="8077200" cy="1143000"/>
          </a:xfrm>
          <a:solidFill>
            <a:schemeClr val="bg1"/>
          </a:solidFill>
        </p:spPr>
        <p:txBody>
          <a:bodyPr>
            <a:flatTx/>
          </a:bodyPr>
          <a:lstStyle/>
          <a:p>
            <a:r>
              <a:rPr lang="en-US" dirty="0"/>
              <a:t>Alignment</a:t>
            </a:r>
          </a:p>
        </p:txBody>
      </p:sp>
      <p:sp>
        <p:nvSpPr>
          <p:cNvPr id="43011" name="Rectangle 3"/>
          <p:cNvSpPr>
            <a:spLocks noGrp="1" noChangeArrowheads="1"/>
          </p:cNvSpPr>
          <p:nvPr>
            <p:ph type="body" idx="1"/>
          </p:nvPr>
        </p:nvSpPr>
        <p:spPr>
          <a:solidFill>
            <a:schemeClr val="accent1"/>
          </a:solidFill>
        </p:spPr>
        <p:txBody>
          <a:bodyPr/>
          <a:lstStyle/>
          <a:p>
            <a:pPr>
              <a:buClr>
                <a:schemeClr val="bg1"/>
              </a:buClr>
              <a:buFont typeface="Wingdings" pitchFamily="2" charset="2"/>
              <a:buChar char="§"/>
            </a:pPr>
            <a:r>
              <a:rPr lang="en-US"/>
              <a:t>Some elements have attributes for alignment (ALIGN) e.g. </a:t>
            </a:r>
            <a:r>
              <a:rPr lang="en-US">
                <a:solidFill>
                  <a:srgbClr val="FF0000"/>
                </a:solidFill>
              </a:rPr>
              <a:t>Headings, Paragraphs and Horizontal Rules</a:t>
            </a:r>
            <a:r>
              <a:rPr lang="en-US"/>
              <a:t>. </a:t>
            </a:r>
          </a:p>
          <a:p>
            <a:pPr>
              <a:buClr>
                <a:schemeClr val="bg1"/>
              </a:buClr>
              <a:buFont typeface="Wingdings" pitchFamily="2" charset="2"/>
              <a:buChar char="§"/>
            </a:pPr>
            <a:r>
              <a:rPr lang="en-US"/>
              <a:t>The Three alignment values are : LEFT, RIGHT, CENTER.</a:t>
            </a:r>
          </a:p>
          <a:p>
            <a:pPr>
              <a:buClr>
                <a:schemeClr val="bg1"/>
              </a:buClr>
              <a:buFont typeface="Wingdings" pitchFamily="2" charset="2"/>
              <a:buChar char="§"/>
            </a:pPr>
            <a:r>
              <a:rPr lang="en-US">
                <a:solidFill>
                  <a:srgbClr val="FF0000"/>
                </a:solidFill>
              </a:rPr>
              <a:t>&lt;CENTER&gt;&lt;/CENTER&gt;</a:t>
            </a:r>
            <a:r>
              <a:rPr lang="en-US"/>
              <a:t> Will center elements.</a:t>
            </a:r>
          </a:p>
        </p:txBody>
      </p:sp>
    </p:spTree>
  </p:cSld>
  <p:clrMapOvr>
    <a:masterClrMapping/>
  </p:clrMapOvr>
  <p:transition spd="slow">
    <p:wipe dir="d"/>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9FF0AF9-7751-4780-9932-6FC2C380F009}" type="slidenum">
              <a:rPr lang="ar-SA"/>
              <a:pPr/>
              <a:t>178</a:t>
            </a:fld>
            <a:endParaRPr lang="en-US"/>
          </a:p>
        </p:txBody>
      </p:sp>
      <p:sp>
        <p:nvSpPr>
          <p:cNvPr id="44034" name="Rectangle 2"/>
          <p:cNvSpPr>
            <a:spLocks noGrp="1" noChangeArrowheads="1"/>
          </p:cNvSpPr>
          <p:nvPr>
            <p:ph type="title"/>
          </p:nvPr>
        </p:nvSpPr>
        <p:spPr>
          <a:xfrm>
            <a:off x="734888" y="457200"/>
            <a:ext cx="8229600" cy="955576"/>
          </a:xfrm>
          <a:solidFill>
            <a:schemeClr val="bg1"/>
          </a:solidFill>
        </p:spPr>
        <p:txBody>
          <a:bodyPr>
            <a:flatTx/>
          </a:bodyPr>
          <a:lstStyle/>
          <a:p>
            <a:r>
              <a:rPr lang="en-US" dirty="0"/>
              <a:t>Alignment</a:t>
            </a:r>
          </a:p>
        </p:txBody>
      </p:sp>
      <p:sp>
        <p:nvSpPr>
          <p:cNvPr id="44035" name="Rectangle 3"/>
          <p:cNvSpPr>
            <a:spLocks noGrp="1" noChangeArrowheads="1"/>
          </p:cNvSpPr>
          <p:nvPr>
            <p:ph type="body" idx="1"/>
          </p:nvPr>
        </p:nvSpPr>
        <p:spPr>
          <a:xfrm>
            <a:off x="624597" y="1830387"/>
            <a:ext cx="8229600" cy="3902869"/>
          </a:xfrm>
          <a:solidFill>
            <a:schemeClr val="accent1"/>
          </a:solidFill>
        </p:spPr>
        <p:txBody>
          <a:bodyPr/>
          <a:lstStyle/>
          <a:p>
            <a:pPr>
              <a:buClr>
                <a:schemeClr val="bg1"/>
              </a:buClr>
              <a:buFont typeface="Wingdings" pitchFamily="2" charset="2"/>
              <a:buChar char="§"/>
            </a:pPr>
            <a:r>
              <a:rPr lang="en-US" b="1" dirty="0">
                <a:solidFill>
                  <a:srgbClr val="FF0000"/>
                </a:solidFill>
              </a:rPr>
              <a:t>&lt;DIV ALIGN=“value”&gt;&lt;/DIV&gt;</a:t>
            </a:r>
            <a:r>
              <a:rPr lang="en-US" dirty="0"/>
              <a:t> Represents a division in the document and can contain most other element type. The alignment attribute of the DIV element is well supported.</a:t>
            </a:r>
          </a:p>
          <a:p>
            <a:pPr>
              <a:buClr>
                <a:schemeClr val="bg1"/>
              </a:buClr>
              <a:buFont typeface="Wingdings" pitchFamily="2" charset="2"/>
              <a:buChar char="§"/>
            </a:pPr>
            <a:r>
              <a:rPr lang="en-US" b="1" dirty="0">
                <a:solidFill>
                  <a:srgbClr val="FF0000"/>
                </a:solidFill>
              </a:rPr>
              <a:t>&lt;TABLE&gt;&lt;/TABLE&gt;</a:t>
            </a:r>
            <a:r>
              <a:rPr lang="en-US" b="1" dirty="0">
                <a:solidFill>
                  <a:schemeClr val="hlink"/>
                </a:solidFill>
              </a:rPr>
              <a:t> </a:t>
            </a:r>
            <a:r>
              <a:rPr lang="en-US" dirty="0"/>
              <a:t>Inside a TABLE, alignment can be set for each individual cell.</a:t>
            </a:r>
            <a:endParaRPr lang="en-US" b="1" dirty="0">
              <a:solidFill>
                <a:schemeClr val="hlink"/>
              </a:solidFill>
            </a:endParaRPr>
          </a:p>
        </p:txBody>
      </p:sp>
    </p:spTree>
  </p:cSld>
  <p:clrMapOvr>
    <a:masterClrMapping/>
  </p:clrMapOvr>
  <p:transition spd="slow">
    <p:wipe dir="d"/>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DD21587-5C46-4E84-B8AF-4F5DA9264D27}" type="slidenum">
              <a:rPr lang="ar-SA"/>
              <a:pPr/>
              <a:t>179</a:t>
            </a:fld>
            <a:endParaRPr lang="en-US"/>
          </a:p>
        </p:txBody>
      </p:sp>
      <p:sp>
        <p:nvSpPr>
          <p:cNvPr id="45058" name="Rectangle 2"/>
          <p:cNvSpPr>
            <a:spLocks noGrp="1" noChangeArrowheads="1"/>
          </p:cNvSpPr>
          <p:nvPr>
            <p:ph type="title"/>
          </p:nvPr>
        </p:nvSpPr>
        <p:spPr>
          <a:solidFill>
            <a:schemeClr val="bg1"/>
          </a:solidFill>
        </p:spPr>
        <p:txBody>
          <a:bodyPr>
            <a:flatTx/>
          </a:bodyPr>
          <a:lstStyle/>
          <a:p>
            <a:r>
              <a:rPr lang="en-US" sz="4000" dirty="0"/>
              <a:t>Special Characters &amp; Symbols</a:t>
            </a:r>
          </a:p>
        </p:txBody>
      </p:sp>
      <p:sp>
        <p:nvSpPr>
          <p:cNvPr id="45059" name="Rectangle 3"/>
          <p:cNvSpPr>
            <a:spLocks noGrp="1" noChangeArrowheads="1"/>
          </p:cNvSpPr>
          <p:nvPr>
            <p:ph type="body" idx="1"/>
          </p:nvPr>
        </p:nvSpPr>
        <p:spPr>
          <a:xfrm>
            <a:off x="762000" y="1922188"/>
            <a:ext cx="8229600" cy="4315124"/>
          </a:xfrm>
          <a:solidFill>
            <a:schemeClr val="accent1"/>
          </a:solidFill>
        </p:spPr>
        <p:txBody>
          <a:bodyPr>
            <a:normAutofit lnSpcReduction="10000"/>
          </a:bodyPr>
          <a:lstStyle/>
          <a:p>
            <a:pPr>
              <a:buClr>
                <a:schemeClr val="bg1"/>
              </a:buClr>
              <a:buFont typeface="Wingdings" pitchFamily="2" charset="2"/>
              <a:buChar char="§"/>
            </a:pPr>
            <a:r>
              <a:rPr lang="en-US" sz="2800" dirty="0"/>
              <a:t>These Characters are recognized in HTML as they begin with an ampersand and end with </a:t>
            </a:r>
            <a:r>
              <a:rPr lang="en-US" sz="2800" dirty="0" err="1"/>
              <a:t>with</a:t>
            </a:r>
            <a:r>
              <a:rPr lang="en-US" sz="2800" dirty="0"/>
              <a:t> a semi-colon e.g. </a:t>
            </a:r>
            <a:r>
              <a:rPr lang="en-US" sz="2800" b="1" dirty="0">
                <a:solidFill>
                  <a:srgbClr val="FF0000"/>
                </a:solidFill>
              </a:rPr>
              <a:t>&amp;value;</a:t>
            </a:r>
            <a:r>
              <a:rPr lang="en-US" sz="2800" b="1" dirty="0"/>
              <a:t> </a:t>
            </a:r>
            <a:r>
              <a:rPr lang="en-US" sz="2800" dirty="0"/>
              <a:t>The value will either be an entity name or a standard ASCII character number. They are called </a:t>
            </a:r>
            <a:r>
              <a:rPr lang="en-US" sz="2800" b="1" dirty="0">
                <a:solidFill>
                  <a:srgbClr val="FF0000"/>
                </a:solidFill>
              </a:rPr>
              <a:t>escape sequences</a:t>
            </a:r>
            <a:r>
              <a:rPr lang="en-US" sz="2800" dirty="0"/>
              <a:t>. </a:t>
            </a:r>
          </a:p>
          <a:p>
            <a:pPr>
              <a:buClr>
                <a:schemeClr val="bg1"/>
              </a:buClr>
              <a:buFont typeface="Wingdings" pitchFamily="2" charset="2"/>
              <a:buChar char="§"/>
            </a:pPr>
            <a:r>
              <a:rPr lang="en-US" sz="2800" dirty="0"/>
              <a:t>The next table represents some of the more commonly used special characters. For a comprehensive listing, visit the W3C’s section on special characters at:</a:t>
            </a:r>
            <a:r>
              <a:rPr lang="en-US" sz="2400" dirty="0"/>
              <a:t> </a:t>
            </a:r>
            <a:r>
              <a:rPr lang="en-US" sz="2000" dirty="0">
                <a:solidFill>
                  <a:srgbClr val="000099"/>
                </a:solidFill>
              </a:rPr>
              <a:t>http://www.w3.org/MarkUp/HTMLPlus/htmlplus_13.html</a:t>
            </a:r>
          </a:p>
        </p:txBody>
      </p:sp>
    </p:spTree>
  </p:cSld>
  <p:clrMapOvr>
    <a:masterClrMapping/>
  </p:clrMapOvr>
  <p:transition spd="slow">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Domain</a:t>
            </a:r>
            <a:endParaRPr lang="en-US" dirty="0"/>
          </a:p>
        </p:txBody>
      </p:sp>
      <p:sp>
        <p:nvSpPr>
          <p:cNvPr id="3" name="Content Placeholder 2"/>
          <p:cNvSpPr>
            <a:spLocks noGrp="1"/>
          </p:cNvSpPr>
          <p:nvPr>
            <p:ph idx="1"/>
          </p:nvPr>
        </p:nvSpPr>
        <p:spPr>
          <a:xfrm>
            <a:off x="381000" y="1417638"/>
            <a:ext cx="8410575" cy="1569660"/>
          </a:xfrm>
        </p:spPr>
        <p:txBody>
          <a:bodyPr>
            <a:normAutofit lnSpcReduction="10000"/>
          </a:bodyPr>
          <a:lstStyle/>
          <a:p>
            <a:pPr>
              <a:buFontTx/>
              <a:buNone/>
            </a:pPr>
            <a:r>
              <a:rPr lang="en-US" dirty="0"/>
              <a:t>Defined : </a:t>
            </a:r>
          </a:p>
          <a:p>
            <a:pPr>
              <a:buFontTx/>
              <a:buNone/>
            </a:pPr>
            <a:r>
              <a:rPr lang="en-US" dirty="0"/>
              <a:t>Application Domain is a construct in the CLR that is the unit of isolation for an application. </a:t>
            </a:r>
            <a:endParaRPr lang="en-US" dirty="0" smtClean="0"/>
          </a:p>
        </p:txBody>
      </p:sp>
    </p:spTree>
    <p:extLst>
      <p:ext uri="{BB962C8B-B14F-4D97-AF65-F5344CB8AC3E}">
        <p14:creationId xmlns:p14="http://schemas.microsoft.com/office/powerpoint/2010/main" xmlns="" val="2675645096"/>
      </p:ext>
    </p:extLst>
  </p:cSld>
  <p:clrMapOvr>
    <a:masterClrMapping/>
  </p:clrMapOvr>
  <p:transition spd="slow">
    <p:wipe dir="d"/>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lide Number Placeholder 5"/>
          <p:cNvSpPr>
            <a:spLocks noGrp="1"/>
          </p:cNvSpPr>
          <p:nvPr>
            <p:ph type="sldNum" sz="quarter" idx="12"/>
          </p:nvPr>
        </p:nvSpPr>
        <p:spPr/>
        <p:txBody>
          <a:bodyPr/>
          <a:lstStyle/>
          <a:p>
            <a:fld id="{330E8BFE-26F9-4EE3-8331-D598ED66F56E}" type="slidenum">
              <a:rPr lang="ar-SA"/>
              <a:pPr/>
              <a:t>180</a:t>
            </a:fld>
            <a:endParaRPr lang="en-US"/>
          </a:p>
        </p:txBody>
      </p:sp>
      <p:sp>
        <p:nvSpPr>
          <p:cNvPr id="46082" name="Rectangle 2"/>
          <p:cNvSpPr>
            <a:spLocks noGrp="1" noChangeArrowheads="1"/>
          </p:cNvSpPr>
          <p:nvPr>
            <p:ph type="title"/>
          </p:nvPr>
        </p:nvSpPr>
        <p:spPr>
          <a:xfrm>
            <a:off x="878904" y="0"/>
            <a:ext cx="8229600" cy="838200"/>
          </a:xfrm>
          <a:solidFill>
            <a:schemeClr val="bg1"/>
          </a:solidFill>
        </p:spPr>
        <p:txBody>
          <a:bodyPr>
            <a:flatTx/>
          </a:bodyPr>
          <a:lstStyle/>
          <a:p>
            <a:r>
              <a:rPr lang="en-US" sz="4000" dirty="0"/>
              <a:t>Special Characters &amp; Symbols</a:t>
            </a:r>
          </a:p>
        </p:txBody>
      </p:sp>
      <p:graphicFrame>
        <p:nvGraphicFramePr>
          <p:cNvPr id="46144" name="Group 64"/>
          <p:cNvGraphicFramePr>
            <a:graphicFrameLocks noGrp="1"/>
          </p:cNvGraphicFramePr>
          <p:nvPr>
            <p:ph type="tbl" idx="1"/>
            <p:extLst>
              <p:ext uri="{D42A27DB-BD31-4B8C-83A1-F6EECF244321}">
                <p14:modId xmlns:p14="http://schemas.microsoft.com/office/powerpoint/2010/main" xmlns="" val="4027435372"/>
              </p:ext>
            </p:extLst>
          </p:nvPr>
        </p:nvGraphicFramePr>
        <p:xfrm>
          <a:off x="726504" y="1066800"/>
          <a:ext cx="8229600" cy="5794693"/>
        </p:xfrm>
        <a:graphic>
          <a:graphicData uri="http://schemas.openxmlformats.org/drawingml/2006/table">
            <a:tbl>
              <a:tblPr/>
              <a:tblGrid>
                <a:gridCol w="2420938"/>
                <a:gridCol w="1693862"/>
                <a:gridCol w="2438400"/>
                <a:gridCol w="1676400"/>
              </a:tblGrid>
              <a:tr h="9096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2"/>
                          </a:solidFill>
                          <a:effectLst/>
                          <a:latin typeface="Arial" charset="0"/>
                          <a:cs typeface="Arial" charset="0"/>
                        </a:rPr>
                        <a:t>Special Character</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2"/>
                          </a:solidFill>
                          <a:effectLst/>
                          <a:latin typeface="Arial" charset="0"/>
                          <a:cs typeface="Arial" charset="0"/>
                        </a:rPr>
                        <a:t>Entity Name</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2"/>
                          </a:solidFill>
                          <a:effectLst/>
                          <a:latin typeface="Arial" charset="0"/>
                          <a:cs typeface="Arial" charset="0"/>
                        </a:rPr>
                        <a:t>Special Character</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2"/>
                          </a:solidFill>
                          <a:effectLst/>
                          <a:latin typeface="Arial" charset="0"/>
                          <a:cs typeface="Arial" charset="0"/>
                        </a:rPr>
                        <a:t>Entity Name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889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FF0000"/>
                          </a:solidFill>
                          <a:effectLst/>
                          <a:latin typeface="Arial" charset="0"/>
                          <a:cs typeface="Arial" charset="0"/>
                        </a:rPr>
                        <a:t>Ampersand</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0000CC"/>
                          </a:solidFill>
                          <a:effectLst/>
                          <a:latin typeface="Arial" charset="0"/>
                          <a:cs typeface="Arial" charset="0"/>
                        </a:rPr>
                        <a:t>&amp;amp; </a:t>
                      </a:r>
                      <a:r>
                        <a:rPr kumimoji="0" lang="en-US" sz="2800" b="1" i="0" u="none" strike="noStrike" cap="none" normalizeH="0" baseline="0" smtClean="0">
                          <a:ln>
                            <a:noFill/>
                          </a:ln>
                          <a:solidFill>
                            <a:schemeClr val="tx1"/>
                          </a:solidFill>
                          <a:effectLst/>
                          <a:latin typeface="Arial" charset="0"/>
                          <a:cs typeface="Arial" charset="0"/>
                        </a:rPr>
                        <a:t>&amp;</a:t>
                      </a:r>
                      <a:r>
                        <a:rPr kumimoji="0" lang="en-US" sz="2800" b="0" i="0" u="none" strike="noStrike" cap="none" normalizeH="0" baseline="0" smtClean="0">
                          <a:ln>
                            <a:noFill/>
                          </a:ln>
                          <a:solidFill>
                            <a:schemeClr val="tx1"/>
                          </a:solidFill>
                          <a:effectLst/>
                          <a:latin typeface="Arial" charset="0"/>
                          <a:cs typeface="Arial" charset="0"/>
                        </a:rPr>
                        <a:t> </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FF0000"/>
                          </a:solidFill>
                          <a:effectLst/>
                          <a:latin typeface="Arial" charset="0"/>
                          <a:cs typeface="Arial" charset="0"/>
                        </a:rPr>
                        <a:t>Greater-than sign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0000CC"/>
                          </a:solidFill>
                          <a:effectLst/>
                          <a:latin typeface="Arial" charset="0"/>
                          <a:cs typeface="Arial" charset="0"/>
                        </a:rPr>
                        <a:t>&amp;gt; </a:t>
                      </a:r>
                      <a:r>
                        <a:rPr kumimoji="0" lang="en-US" sz="2800" b="1" i="0" u="none" strike="noStrike" cap="none" normalizeH="0" baseline="0" smtClean="0">
                          <a:ln>
                            <a:noFill/>
                          </a:ln>
                          <a:solidFill>
                            <a:schemeClr val="tx1"/>
                          </a:solidFill>
                          <a:effectLst/>
                          <a:latin typeface="Arial" charset="0"/>
                          <a:cs typeface="Arial" charset="0"/>
                        </a:rPr>
                        <a:t>&gt;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FF0000"/>
                          </a:solidFill>
                          <a:effectLst/>
                          <a:latin typeface="Arial" charset="0"/>
                          <a:cs typeface="Arial" charset="0"/>
                        </a:rPr>
                        <a:t>Asterisk </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0000CC"/>
                          </a:solidFill>
                          <a:effectLst/>
                          <a:latin typeface="Arial" charset="0"/>
                          <a:cs typeface="Arial" charset="0"/>
                        </a:rPr>
                        <a:t>&amp;lowast; </a:t>
                      </a:r>
                      <a:r>
                        <a:rPr kumimoji="0" lang="en-US" sz="28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FF0000"/>
                          </a:solidFill>
                          <a:effectLst/>
                          <a:latin typeface="Arial" charset="0"/>
                          <a:cs typeface="Arial" charset="0"/>
                        </a:rPr>
                        <a:t>Less-than sign</a:t>
                      </a:r>
                      <a:endParaRPr kumimoji="0" lang="en-US" sz="2800" b="0" i="0" u="none" strike="noStrike" cap="none" normalizeH="0" baseline="0" smtClean="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0000CC"/>
                          </a:solidFill>
                          <a:effectLst/>
                          <a:latin typeface="Arial" charset="0"/>
                          <a:cs typeface="Arial" charset="0"/>
                        </a:rPr>
                        <a:t>&amp;lt; </a:t>
                      </a:r>
                      <a:r>
                        <a:rPr kumimoji="0" lang="en-US" sz="2800" b="1" i="0" u="none" strike="noStrike" cap="none" normalizeH="0" baseline="0" smtClean="0">
                          <a:ln>
                            <a:noFill/>
                          </a:ln>
                          <a:solidFill>
                            <a:schemeClr val="tx1"/>
                          </a:solidFill>
                          <a:effectLst/>
                          <a:latin typeface="Arial" charset="0"/>
                          <a:cs typeface="Arial" charset="0"/>
                        </a:rPr>
                        <a:t>&lt;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FF0000"/>
                          </a:solidFill>
                          <a:effectLst/>
                          <a:latin typeface="Arial" charset="0"/>
                          <a:cs typeface="Arial" charset="0"/>
                        </a:rPr>
                        <a:t>Cent sign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0000CC"/>
                          </a:solidFill>
                          <a:effectLst/>
                          <a:latin typeface="Arial" charset="0"/>
                          <a:cs typeface="Arial" charset="0"/>
                        </a:rPr>
                        <a:t>&amp;cent; </a:t>
                      </a:r>
                      <a:r>
                        <a:rPr kumimoji="0" lang="en-US" sz="2800" b="1" i="0" u="none" strike="noStrike" cap="none" normalizeH="0" baseline="0" smtClean="0">
                          <a:ln>
                            <a:noFill/>
                          </a:ln>
                          <a:solidFill>
                            <a:schemeClr val="tx1"/>
                          </a:solidFill>
                          <a:effectLst/>
                          <a:latin typeface="Arial" charset="0"/>
                          <a:cs typeface="Arial" charset="0"/>
                        </a:rPr>
                        <a:t>¢</a:t>
                      </a:r>
                      <a:r>
                        <a:rPr kumimoji="0" lang="en-US" sz="2800" b="0" i="0" u="none" strike="noStrike" cap="none" normalizeH="0" baseline="0" smtClean="0">
                          <a:ln>
                            <a:noFill/>
                          </a:ln>
                          <a:solidFill>
                            <a:schemeClr val="tx1"/>
                          </a:solidFill>
                          <a:effectLst/>
                          <a:latin typeface="Arial" charset="0"/>
                          <a:cs typeface="Arial" charset="0"/>
                        </a:rPr>
                        <a:t> </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FF0000"/>
                          </a:solidFill>
                          <a:effectLst/>
                          <a:latin typeface="Arial" charset="0"/>
                          <a:cs typeface="Arial" charset="0"/>
                        </a:rPr>
                        <a:t>Non-breaking space</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0000CC"/>
                          </a:solidFill>
                          <a:effectLst/>
                          <a:latin typeface="Arial" charset="0"/>
                          <a:cs typeface="Arial" charset="0"/>
                        </a:rPr>
                        <a:t>&amp;nbsp;</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FF0000"/>
                          </a:solidFill>
                          <a:effectLst/>
                          <a:latin typeface="Arial" charset="0"/>
                          <a:cs typeface="Arial" charset="0"/>
                        </a:rPr>
                        <a:t>Copyright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0000CC"/>
                          </a:solidFill>
                          <a:effectLst/>
                          <a:latin typeface="Arial" charset="0"/>
                          <a:cs typeface="Arial" charset="0"/>
                        </a:rPr>
                        <a:t>&amp;copy; </a:t>
                      </a:r>
                      <a:r>
                        <a:rPr kumimoji="0" lang="en-US" sz="2800" b="1" i="0" u="none" strike="noStrike" cap="none" normalizeH="0" baseline="0" smtClean="0">
                          <a:ln>
                            <a:noFill/>
                          </a:ln>
                          <a:solidFill>
                            <a:schemeClr val="tx1"/>
                          </a:solidFill>
                          <a:effectLst/>
                          <a:latin typeface="Arial" charset="0"/>
                          <a:cs typeface="Arial" charset="0"/>
                        </a:rPr>
                        <a:t>©</a:t>
                      </a:r>
                      <a:r>
                        <a:rPr kumimoji="0" lang="en-US" sz="2800" b="0" i="0" u="none" strike="noStrike" cap="none" normalizeH="0" baseline="0" smtClean="0">
                          <a:ln>
                            <a:noFill/>
                          </a:ln>
                          <a:solidFill>
                            <a:schemeClr val="tx1"/>
                          </a:solidFill>
                          <a:effectLst/>
                          <a:latin typeface="Arial" charset="0"/>
                          <a:cs typeface="Arial" charset="0"/>
                        </a:rPr>
                        <a:t> </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FF0000"/>
                          </a:solidFill>
                          <a:effectLst/>
                          <a:latin typeface="Arial" charset="0"/>
                          <a:cs typeface="Arial" charset="0"/>
                        </a:rPr>
                        <a:t>Quotation mark</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0000CC"/>
                          </a:solidFill>
                          <a:effectLst/>
                          <a:latin typeface="Arial" charset="0"/>
                          <a:cs typeface="Arial" charset="0"/>
                        </a:rPr>
                        <a:t>&amp;quot; </a:t>
                      </a:r>
                      <a:r>
                        <a:rPr kumimoji="0" lang="en-US" sz="28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889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FF0000"/>
                          </a:solidFill>
                          <a:effectLst/>
                          <a:latin typeface="Arial" charset="0"/>
                          <a:cs typeface="Arial" charset="0"/>
                        </a:rPr>
                        <a:t>Fraction one qtr</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0000CC"/>
                          </a:solidFill>
                          <a:effectLst/>
                          <a:latin typeface="Arial" charset="0"/>
                          <a:cs typeface="Arial" charset="0"/>
                        </a:rPr>
                        <a:t>&amp;frac14; </a:t>
                      </a:r>
                      <a:r>
                        <a:rPr kumimoji="0" lang="en-US" sz="2800" b="1" i="0" u="none" strike="noStrike" cap="none" normalizeH="0" baseline="0" smtClean="0">
                          <a:ln>
                            <a:noFill/>
                          </a:ln>
                          <a:solidFill>
                            <a:schemeClr val="tx1"/>
                          </a:solidFill>
                          <a:effectLst/>
                          <a:latin typeface="Arial" charset="0"/>
                          <a:cs typeface="Arial" charset="0"/>
                        </a:rPr>
                        <a:t>¼</a:t>
                      </a:r>
                      <a:r>
                        <a:rPr kumimoji="0" lang="en-US" sz="2800" b="0" i="0" u="none" strike="noStrike" cap="none" normalizeH="0" baseline="0" smtClean="0">
                          <a:ln>
                            <a:noFill/>
                          </a:ln>
                          <a:solidFill>
                            <a:schemeClr val="tx1"/>
                          </a:solidFill>
                          <a:effectLst/>
                          <a:latin typeface="Arial" charset="0"/>
                          <a:cs typeface="Arial" charset="0"/>
                        </a:rPr>
                        <a:t> </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FF0000"/>
                          </a:solidFill>
                          <a:effectLst/>
                          <a:latin typeface="Arial" charset="0"/>
                          <a:cs typeface="Arial" charset="0"/>
                        </a:rPr>
                        <a:t>Registration mark</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0000CC"/>
                          </a:solidFill>
                          <a:effectLst/>
                          <a:latin typeface="Arial" charset="0"/>
                          <a:cs typeface="Arial" charset="0"/>
                        </a:rPr>
                        <a:t>&amp;reg; </a:t>
                      </a:r>
                      <a:r>
                        <a:rPr kumimoji="0" lang="en-US" sz="2800" b="1" i="0" u="none" strike="noStrike" cap="none" normalizeH="0" baseline="0" smtClean="0">
                          <a:ln>
                            <a:noFill/>
                          </a:ln>
                          <a:solidFill>
                            <a:schemeClr val="tx1"/>
                          </a:solidFill>
                          <a:effectLst/>
                          <a:latin typeface="Arial" charset="0"/>
                          <a:cs typeface="Arial" charset="0"/>
                        </a:rPr>
                        <a: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FF0000"/>
                          </a:solidFill>
                          <a:effectLst/>
                          <a:latin typeface="Arial" charset="0"/>
                          <a:cs typeface="Arial" charset="0"/>
                        </a:rPr>
                        <a:t>Fraction one half</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0000CC"/>
                          </a:solidFill>
                          <a:effectLst/>
                          <a:latin typeface="Arial" charset="0"/>
                          <a:cs typeface="Arial" charset="0"/>
                        </a:rPr>
                        <a:t>&amp;frac12; </a:t>
                      </a:r>
                      <a:r>
                        <a:rPr kumimoji="0" lang="en-US" sz="2800" b="1" i="0" u="none" strike="noStrike" cap="none" normalizeH="0" baseline="0" smtClean="0">
                          <a:ln>
                            <a:noFill/>
                          </a:ln>
                          <a:solidFill>
                            <a:schemeClr val="tx1"/>
                          </a:solidFill>
                          <a:effectLst/>
                          <a:latin typeface="Arial" charset="0"/>
                          <a:cs typeface="Arial" charset="0"/>
                        </a:rPr>
                        <a:t>½</a:t>
                      </a:r>
                      <a:r>
                        <a:rPr kumimoji="0" lang="en-US" sz="2800" b="0" i="0" u="none" strike="noStrike" cap="none" normalizeH="0" baseline="0" smtClean="0">
                          <a:ln>
                            <a:noFill/>
                          </a:ln>
                          <a:solidFill>
                            <a:schemeClr val="tx1"/>
                          </a:solidFill>
                          <a:effectLst/>
                          <a:latin typeface="Arial" charset="0"/>
                          <a:cs typeface="Arial" charset="0"/>
                        </a:rPr>
                        <a:t> </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FF0000"/>
                          </a:solidFill>
                          <a:effectLst/>
                          <a:latin typeface="Arial" charset="0"/>
                          <a:cs typeface="Arial" charset="0"/>
                        </a:rPr>
                        <a:t>Trademark sign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0000CC"/>
                          </a:solidFill>
                          <a:effectLst/>
                          <a:latin typeface="Arial" charset="0"/>
                          <a:cs typeface="Arial" charset="0"/>
                        </a:rPr>
                        <a:t>&amp;trade; </a:t>
                      </a:r>
                      <a:r>
                        <a:rPr kumimoji="0" lang="en-US" sz="2800" b="1" i="0" u="none" strike="noStrike" cap="none" normalizeH="0" baseline="0" smtClean="0">
                          <a:ln>
                            <a:noFill/>
                          </a:ln>
                          <a:solidFill>
                            <a:schemeClr val="tx1"/>
                          </a:solidFill>
                          <a:effectLst/>
                          <a:latin typeface="Arial" charset="0"/>
                          <a:cs typeface="Arial" charset="0"/>
                        </a:rPr>
                        <a:t>™</a:t>
                      </a:r>
                      <a:r>
                        <a:rPr kumimoji="0" lang="en-US" sz="2800" b="0" i="0" u="none" strike="noStrike" cap="none" normalizeH="0" baseline="0" smtClean="0">
                          <a:ln>
                            <a:noFill/>
                          </a:ln>
                          <a:solidFill>
                            <a:schemeClr val="tx1"/>
                          </a:solidFill>
                          <a:effectLst/>
                          <a:latin typeface="Arial" charset="0"/>
                          <a:cs typeface="Arial" charset="0"/>
                        </a:rPr>
                        <a:t> </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777F9FC-9668-4E12-A3B5-09B5E85B1DB6}" type="slidenum">
              <a:rPr lang="ar-SA"/>
              <a:pPr/>
              <a:t>181</a:t>
            </a:fld>
            <a:endParaRPr lang="en-US"/>
          </a:p>
        </p:txBody>
      </p:sp>
      <p:sp>
        <p:nvSpPr>
          <p:cNvPr id="126979" name="Rectangle 3"/>
          <p:cNvSpPr>
            <a:spLocks noGrp="1" noChangeArrowheads="1"/>
          </p:cNvSpPr>
          <p:nvPr>
            <p:ph type="body" idx="1"/>
          </p:nvPr>
        </p:nvSpPr>
        <p:spPr>
          <a:xfrm>
            <a:off x="734888" y="1447800"/>
            <a:ext cx="8229600" cy="4717504"/>
          </a:xfrm>
          <a:solidFill>
            <a:schemeClr val="accent1"/>
          </a:solidFill>
        </p:spPr>
        <p:txBody>
          <a:bodyPr/>
          <a:lstStyle/>
          <a:p>
            <a:pPr>
              <a:lnSpc>
                <a:spcPct val="90000"/>
              </a:lnSpc>
            </a:pPr>
            <a:r>
              <a:rPr lang="en-US" sz="2800" dirty="0"/>
              <a:t>Additional escape sequences support accented characters, such as: </a:t>
            </a:r>
          </a:p>
          <a:p>
            <a:pPr>
              <a:lnSpc>
                <a:spcPct val="90000"/>
              </a:lnSpc>
            </a:pPr>
            <a:r>
              <a:rPr lang="en-US" sz="2800" b="1" dirty="0">
                <a:solidFill>
                  <a:srgbClr val="990000"/>
                </a:solidFill>
              </a:rPr>
              <a:t>&amp;</a:t>
            </a:r>
            <a:r>
              <a:rPr lang="en-US" sz="2800" b="1" dirty="0" err="1">
                <a:solidFill>
                  <a:srgbClr val="990000"/>
                </a:solidFill>
              </a:rPr>
              <a:t>ouml</a:t>
            </a:r>
            <a:r>
              <a:rPr lang="en-US" sz="2800" b="1" dirty="0">
                <a:solidFill>
                  <a:srgbClr val="990000"/>
                </a:solidFill>
              </a:rPr>
              <a:t>;</a:t>
            </a:r>
            <a:r>
              <a:rPr lang="en-US" sz="2800" dirty="0"/>
              <a:t> </a:t>
            </a:r>
          </a:p>
          <a:p>
            <a:pPr lvl="1">
              <a:lnSpc>
                <a:spcPct val="90000"/>
              </a:lnSpc>
            </a:pPr>
            <a:r>
              <a:rPr lang="en-US" sz="2400" dirty="0"/>
              <a:t>a lowercase o with an umlaut: ö </a:t>
            </a:r>
          </a:p>
          <a:p>
            <a:pPr>
              <a:lnSpc>
                <a:spcPct val="90000"/>
              </a:lnSpc>
            </a:pPr>
            <a:r>
              <a:rPr lang="en-US" sz="2800" b="1" dirty="0">
                <a:solidFill>
                  <a:srgbClr val="990000"/>
                </a:solidFill>
              </a:rPr>
              <a:t>&amp;</a:t>
            </a:r>
            <a:r>
              <a:rPr lang="en-US" sz="2800" b="1" dirty="0" err="1">
                <a:solidFill>
                  <a:srgbClr val="990000"/>
                </a:solidFill>
              </a:rPr>
              <a:t>ntilde</a:t>
            </a:r>
            <a:r>
              <a:rPr lang="en-US" sz="2800" b="1" dirty="0">
                <a:solidFill>
                  <a:srgbClr val="990000"/>
                </a:solidFill>
              </a:rPr>
              <a:t>;</a:t>
            </a:r>
            <a:r>
              <a:rPr lang="en-US" sz="2800" dirty="0"/>
              <a:t> </a:t>
            </a:r>
          </a:p>
          <a:p>
            <a:pPr lvl="1">
              <a:lnSpc>
                <a:spcPct val="90000"/>
              </a:lnSpc>
            </a:pPr>
            <a:r>
              <a:rPr lang="en-US" sz="2400" dirty="0"/>
              <a:t>a lowercase n with a tilde: ñ </a:t>
            </a:r>
          </a:p>
          <a:p>
            <a:pPr>
              <a:lnSpc>
                <a:spcPct val="90000"/>
              </a:lnSpc>
            </a:pPr>
            <a:r>
              <a:rPr lang="en-US" sz="2800" b="1" dirty="0">
                <a:solidFill>
                  <a:srgbClr val="990000"/>
                </a:solidFill>
              </a:rPr>
              <a:t>&amp;</a:t>
            </a:r>
            <a:r>
              <a:rPr lang="en-US" sz="2800" b="1" dirty="0" err="1">
                <a:solidFill>
                  <a:srgbClr val="990000"/>
                </a:solidFill>
              </a:rPr>
              <a:t>Egrave</a:t>
            </a:r>
            <a:r>
              <a:rPr lang="en-US" sz="2800" b="1" dirty="0">
                <a:solidFill>
                  <a:srgbClr val="990000"/>
                </a:solidFill>
              </a:rPr>
              <a:t>;</a:t>
            </a:r>
            <a:r>
              <a:rPr lang="en-US" sz="2800" dirty="0"/>
              <a:t> </a:t>
            </a:r>
          </a:p>
          <a:p>
            <a:pPr lvl="1">
              <a:lnSpc>
                <a:spcPct val="90000"/>
              </a:lnSpc>
            </a:pPr>
            <a:r>
              <a:rPr lang="en-US" sz="2400" dirty="0"/>
              <a:t>an uppercase E with a grave accent: È </a:t>
            </a:r>
          </a:p>
          <a:p>
            <a:pPr>
              <a:lnSpc>
                <a:spcPct val="90000"/>
              </a:lnSpc>
              <a:buFontTx/>
              <a:buNone/>
            </a:pPr>
            <a:r>
              <a:rPr lang="en-US" sz="2800" b="1" dirty="0">
                <a:solidFill>
                  <a:srgbClr val="FF0000"/>
                </a:solidFill>
              </a:rPr>
              <a:t>NOTE:</a:t>
            </a:r>
            <a:r>
              <a:rPr lang="en-US" sz="2800" dirty="0"/>
              <a:t> </a:t>
            </a:r>
            <a:r>
              <a:rPr lang="en-US" sz="2800" u="sng" dirty="0"/>
              <a:t>Unlike the rest of HTML, the escape sequences are </a:t>
            </a:r>
            <a:r>
              <a:rPr lang="en-US" sz="2800" b="1" u="sng" dirty="0">
                <a:solidFill>
                  <a:srgbClr val="FF0000"/>
                </a:solidFill>
              </a:rPr>
              <a:t>case sensitive</a:t>
            </a:r>
            <a:r>
              <a:rPr lang="en-US" sz="2800" u="sng" dirty="0"/>
              <a:t>. You cannot, for instance, use &amp;LT; instead of &amp;</a:t>
            </a:r>
            <a:r>
              <a:rPr lang="en-US" sz="2800" u="sng" dirty="0" err="1"/>
              <a:t>lt</a:t>
            </a:r>
            <a:r>
              <a:rPr lang="en-US" sz="2800" u="sng" dirty="0"/>
              <a:t>;.</a:t>
            </a:r>
            <a:r>
              <a:rPr lang="en-US" sz="2800" dirty="0"/>
              <a:t> </a:t>
            </a:r>
          </a:p>
        </p:txBody>
      </p:sp>
      <p:sp>
        <p:nvSpPr>
          <p:cNvPr id="126980" name="Rectangle 4"/>
          <p:cNvSpPr>
            <a:spLocks noGrp="1" noChangeArrowheads="1"/>
          </p:cNvSpPr>
          <p:nvPr>
            <p:ph type="title"/>
          </p:nvPr>
        </p:nvSpPr>
        <p:spPr>
          <a:xfrm>
            <a:off x="734888" y="274638"/>
            <a:ext cx="8229600" cy="944562"/>
          </a:xfrm>
          <a:solidFill>
            <a:schemeClr val="bg1"/>
          </a:solidFill>
          <a:ln/>
        </p:spPr>
        <p:txBody>
          <a:bodyPr>
            <a:flatTx/>
          </a:bodyPr>
          <a:lstStyle/>
          <a:p>
            <a:r>
              <a:rPr lang="en-US" dirty="0"/>
              <a:t>Special Characters &amp; Symbols</a:t>
            </a:r>
          </a:p>
        </p:txBody>
      </p:sp>
    </p:spTree>
  </p:cSld>
  <p:clrMapOvr>
    <a:masterClrMapping/>
  </p:clrMapOvr>
  <p:transition spd="slow">
    <p:wipe dir="d"/>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9A379C6-F64D-4D9F-840F-78B2E8BB0F59}" type="slidenum">
              <a:rPr lang="ar-SA"/>
              <a:pPr/>
              <a:t>182</a:t>
            </a:fld>
            <a:endParaRPr lang="en-US"/>
          </a:p>
        </p:txBody>
      </p:sp>
      <p:sp>
        <p:nvSpPr>
          <p:cNvPr id="47106" name="Rectangle 2"/>
          <p:cNvSpPr>
            <a:spLocks noGrp="1" noChangeArrowheads="1"/>
          </p:cNvSpPr>
          <p:nvPr>
            <p:ph type="title"/>
          </p:nvPr>
        </p:nvSpPr>
        <p:spPr>
          <a:xfrm>
            <a:off x="654496" y="304800"/>
            <a:ext cx="8229600" cy="762000"/>
          </a:xfrm>
          <a:solidFill>
            <a:schemeClr val="bg1"/>
          </a:solidFill>
        </p:spPr>
        <p:txBody>
          <a:bodyPr>
            <a:flatTx/>
          </a:bodyPr>
          <a:lstStyle/>
          <a:p>
            <a:r>
              <a:rPr lang="en-US" sz="2800" b="1" dirty="0"/>
              <a:t>Additional Character Formatting Elements</a:t>
            </a:r>
          </a:p>
        </p:txBody>
      </p:sp>
      <p:sp>
        <p:nvSpPr>
          <p:cNvPr id="47107" name="Rectangle 3"/>
          <p:cNvSpPr>
            <a:spLocks noGrp="1" noChangeArrowheads="1"/>
          </p:cNvSpPr>
          <p:nvPr>
            <p:ph type="body" idx="1"/>
          </p:nvPr>
        </p:nvSpPr>
        <p:spPr>
          <a:xfrm>
            <a:off x="959296" y="1596413"/>
            <a:ext cx="8077200" cy="4297363"/>
          </a:xfrm>
          <a:solidFill>
            <a:schemeClr val="accent1"/>
          </a:solidFill>
        </p:spPr>
        <p:txBody>
          <a:bodyPr/>
          <a:lstStyle/>
          <a:p>
            <a:pPr>
              <a:lnSpc>
                <a:spcPct val="90000"/>
              </a:lnSpc>
              <a:buClr>
                <a:schemeClr val="bg1"/>
              </a:buClr>
              <a:buFont typeface="Wingdings" pitchFamily="2" charset="2"/>
              <a:buChar char="§"/>
            </a:pPr>
            <a:r>
              <a:rPr lang="en-US" b="1">
                <a:solidFill>
                  <a:schemeClr val="tx2"/>
                </a:solidFill>
              </a:rPr>
              <a:t>&lt;STRIKE&gt; </a:t>
            </a:r>
            <a:r>
              <a:rPr lang="en-US">
                <a:solidFill>
                  <a:schemeClr val="tx2"/>
                </a:solidFill>
              </a:rPr>
              <a:t>strike-through text</a:t>
            </a:r>
            <a:r>
              <a:rPr lang="en-US" b="1">
                <a:solidFill>
                  <a:schemeClr val="tx2"/>
                </a:solidFill>
              </a:rPr>
              <a:t>&lt;/STRIKE&gt;</a:t>
            </a:r>
          </a:p>
          <a:p>
            <a:pPr>
              <a:lnSpc>
                <a:spcPct val="90000"/>
              </a:lnSpc>
              <a:buClr>
                <a:schemeClr val="bg1"/>
              </a:buClr>
              <a:buFont typeface="Wingdings" pitchFamily="2" charset="2"/>
              <a:buNone/>
            </a:pPr>
            <a:r>
              <a:rPr lang="en-US" b="1">
                <a:solidFill>
                  <a:schemeClr val="tx2"/>
                </a:solidFill>
              </a:rPr>
              <a:t> </a:t>
            </a:r>
            <a:r>
              <a:rPr lang="en-US" b="1">
                <a:solidFill>
                  <a:srgbClr val="FF0000"/>
                </a:solidFill>
              </a:rPr>
              <a:t>DEL</a:t>
            </a:r>
            <a:r>
              <a:rPr lang="en-US" b="1">
                <a:solidFill>
                  <a:schemeClr val="tx2"/>
                </a:solidFill>
              </a:rPr>
              <a:t> is used for STRIKE at the latest browsers</a:t>
            </a:r>
          </a:p>
          <a:p>
            <a:pPr>
              <a:lnSpc>
                <a:spcPct val="90000"/>
              </a:lnSpc>
              <a:buClr>
                <a:schemeClr val="bg1"/>
              </a:buClr>
              <a:buFont typeface="Wingdings" pitchFamily="2" charset="2"/>
              <a:buChar char="§"/>
            </a:pPr>
            <a:r>
              <a:rPr lang="en-US" b="1">
                <a:solidFill>
                  <a:schemeClr val="tx2"/>
                </a:solidFill>
              </a:rPr>
              <a:t>&lt;BIG&gt; </a:t>
            </a:r>
            <a:r>
              <a:rPr lang="en-US">
                <a:solidFill>
                  <a:schemeClr val="tx2"/>
                </a:solidFill>
              </a:rPr>
              <a:t>places text in a big font</a:t>
            </a:r>
            <a:r>
              <a:rPr lang="en-US" b="1">
                <a:solidFill>
                  <a:schemeClr val="tx2"/>
                </a:solidFill>
              </a:rPr>
              <a:t>&lt;/BIG&gt;</a:t>
            </a:r>
          </a:p>
          <a:p>
            <a:pPr>
              <a:lnSpc>
                <a:spcPct val="90000"/>
              </a:lnSpc>
              <a:buClr>
                <a:schemeClr val="bg1"/>
              </a:buClr>
              <a:buFont typeface="Wingdings" pitchFamily="2" charset="2"/>
              <a:buChar char="§"/>
            </a:pPr>
            <a:r>
              <a:rPr lang="en-US" b="1">
                <a:solidFill>
                  <a:schemeClr val="tx2"/>
                </a:solidFill>
              </a:rPr>
              <a:t>&lt;SMALL&gt; </a:t>
            </a:r>
            <a:r>
              <a:rPr lang="en-US">
                <a:solidFill>
                  <a:schemeClr val="tx2"/>
                </a:solidFill>
              </a:rPr>
              <a:t>places text in a small font</a:t>
            </a:r>
            <a:r>
              <a:rPr lang="en-US" b="1">
                <a:solidFill>
                  <a:schemeClr val="tx2"/>
                </a:solidFill>
              </a:rPr>
              <a:t>&lt;/SMALL&gt;</a:t>
            </a:r>
          </a:p>
          <a:p>
            <a:pPr>
              <a:lnSpc>
                <a:spcPct val="90000"/>
              </a:lnSpc>
              <a:buClr>
                <a:schemeClr val="bg1"/>
              </a:buClr>
              <a:buFont typeface="Wingdings" pitchFamily="2" charset="2"/>
              <a:buChar char="§"/>
            </a:pPr>
            <a:r>
              <a:rPr lang="en-US" sz="2800" b="1">
                <a:solidFill>
                  <a:schemeClr val="tx2"/>
                </a:solidFill>
              </a:rPr>
              <a:t>&lt;SUB&gt; </a:t>
            </a:r>
            <a:r>
              <a:rPr lang="en-US" sz="2800">
                <a:solidFill>
                  <a:schemeClr val="tx2"/>
                </a:solidFill>
              </a:rPr>
              <a:t>places text in subscript position </a:t>
            </a:r>
            <a:r>
              <a:rPr lang="en-US" sz="2800" b="1">
                <a:solidFill>
                  <a:schemeClr val="tx2"/>
                </a:solidFill>
              </a:rPr>
              <a:t>&lt;/SUB&gt;</a:t>
            </a:r>
          </a:p>
          <a:p>
            <a:pPr>
              <a:lnSpc>
                <a:spcPct val="90000"/>
              </a:lnSpc>
              <a:buClr>
                <a:schemeClr val="bg1"/>
              </a:buClr>
              <a:buFont typeface="Wingdings" pitchFamily="2" charset="2"/>
              <a:buChar char="§"/>
            </a:pPr>
            <a:r>
              <a:rPr lang="en-US" b="1">
                <a:solidFill>
                  <a:schemeClr val="tx2"/>
                </a:solidFill>
              </a:rPr>
              <a:t>&lt;SUP&gt; </a:t>
            </a:r>
            <a:r>
              <a:rPr lang="en-US">
                <a:solidFill>
                  <a:schemeClr val="tx2"/>
                </a:solidFill>
              </a:rPr>
              <a:t>places text in superscript style position </a:t>
            </a:r>
            <a:r>
              <a:rPr lang="en-US" b="1">
                <a:solidFill>
                  <a:schemeClr val="tx2"/>
                </a:solidFill>
              </a:rPr>
              <a:t>&lt;/SUP&gt;</a:t>
            </a:r>
            <a:endParaRPr lang="en-US" sz="2400" b="1">
              <a:solidFill>
                <a:schemeClr val="tx2"/>
              </a:solidFill>
            </a:endParaRPr>
          </a:p>
        </p:txBody>
      </p:sp>
    </p:spTree>
  </p:cSld>
  <p:clrMapOvr>
    <a:masterClrMapping/>
  </p:clrMapOvr>
  <p:transition spd="slow">
    <p:wipe dir="d"/>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8BA8B13-11FD-43A3-9CD0-E9953D85326C}" type="slidenum">
              <a:rPr lang="ar-SA"/>
              <a:pPr/>
              <a:t>183</a:t>
            </a:fld>
            <a:endParaRPr lang="en-US"/>
          </a:p>
        </p:txBody>
      </p:sp>
      <p:sp>
        <p:nvSpPr>
          <p:cNvPr id="48130" name="Rectangle 2"/>
          <p:cNvSpPr>
            <a:spLocks noGrp="1" noChangeArrowheads="1"/>
          </p:cNvSpPr>
          <p:nvPr>
            <p:ph type="title"/>
          </p:nvPr>
        </p:nvSpPr>
        <p:spPr>
          <a:xfrm>
            <a:off x="1031304" y="269632"/>
            <a:ext cx="8077200" cy="1143000"/>
          </a:xfrm>
          <a:solidFill>
            <a:schemeClr val="bg1"/>
          </a:solidFill>
        </p:spPr>
        <p:txBody>
          <a:bodyPr>
            <a:flatTx/>
          </a:bodyPr>
          <a:lstStyle/>
          <a:p>
            <a:r>
              <a:rPr lang="en-US" dirty="0"/>
              <a:t>Example</a:t>
            </a:r>
          </a:p>
        </p:txBody>
      </p:sp>
      <p:sp>
        <p:nvSpPr>
          <p:cNvPr id="48131" name="Rectangle 3"/>
          <p:cNvSpPr>
            <a:spLocks noGrp="1" noChangeArrowheads="1"/>
          </p:cNvSpPr>
          <p:nvPr>
            <p:ph type="body" idx="1"/>
          </p:nvPr>
        </p:nvSpPr>
        <p:spPr>
          <a:xfrm>
            <a:off x="650304" y="1676400"/>
            <a:ext cx="8229600" cy="4525963"/>
          </a:xfrm>
          <a:solidFill>
            <a:schemeClr val="accent1"/>
          </a:solidFill>
        </p:spPr>
        <p:txBody>
          <a:bodyPr/>
          <a:lstStyle/>
          <a:p>
            <a:pPr>
              <a:buFontTx/>
              <a:buNone/>
            </a:pPr>
            <a:r>
              <a:rPr lang="en-US" sz="2400"/>
              <a:t>&lt;P&gt;&lt;STRIKE&gt; strike-through text &lt;/STRIKE&gt;&lt;/BR&gt;</a:t>
            </a:r>
          </a:p>
          <a:p>
            <a:pPr>
              <a:buFontTx/>
              <a:buNone/>
            </a:pPr>
            <a:endParaRPr lang="en-US" sz="2400"/>
          </a:p>
          <a:p>
            <a:pPr>
              <a:buFontTx/>
              <a:buNone/>
            </a:pPr>
            <a:r>
              <a:rPr lang="en-US" sz="2400"/>
              <a:t>&lt;BIG&gt;places text in a big font &lt;/BIG&gt;&lt;BR&gt;</a:t>
            </a:r>
          </a:p>
          <a:p>
            <a:pPr>
              <a:buFontTx/>
              <a:buNone/>
            </a:pPr>
            <a:endParaRPr lang="en-US" sz="2400"/>
          </a:p>
          <a:p>
            <a:pPr>
              <a:buClr>
                <a:schemeClr val="bg1"/>
              </a:buClr>
              <a:buFont typeface="Wingdings" pitchFamily="2" charset="2"/>
              <a:buNone/>
            </a:pPr>
            <a:r>
              <a:rPr lang="en-US" sz="2400"/>
              <a:t>&lt;SMALL&gt; places text in a small font&lt;/SMALL&gt;&lt;BR&gt;</a:t>
            </a:r>
          </a:p>
          <a:p>
            <a:pPr>
              <a:buClr>
                <a:schemeClr val="bg1"/>
              </a:buClr>
              <a:buFont typeface="Wingdings" pitchFamily="2" charset="2"/>
              <a:buNone/>
            </a:pPr>
            <a:endParaRPr lang="en-US" sz="2400"/>
          </a:p>
          <a:p>
            <a:pPr>
              <a:buClr>
                <a:schemeClr val="bg1"/>
              </a:buClr>
              <a:buFont typeface="Wingdings" pitchFamily="2" charset="2"/>
              <a:buNone/>
            </a:pPr>
            <a:r>
              <a:rPr lang="en-US" sz="2400"/>
              <a:t>&lt;SUB&gt; places text in subscript position &lt;/SUB&gt;</a:t>
            </a:r>
          </a:p>
          <a:p>
            <a:pPr>
              <a:buClr>
                <a:schemeClr val="bg1"/>
              </a:buClr>
              <a:buFont typeface="Wingdings" pitchFamily="2" charset="2"/>
              <a:buNone/>
            </a:pPr>
            <a:r>
              <a:rPr lang="en-US" sz="2400"/>
              <a:t>Normal</a:t>
            </a:r>
          </a:p>
          <a:p>
            <a:pPr>
              <a:buClr>
                <a:schemeClr val="bg1"/>
              </a:buClr>
              <a:buFont typeface="Wingdings" pitchFamily="2" charset="2"/>
              <a:buNone/>
            </a:pPr>
            <a:r>
              <a:rPr lang="en-US" sz="2400"/>
              <a:t>&lt;SUP&gt; places text in superscript style position &lt;/SUP&gt;&lt;BR&gt;   &lt;/P&gt;</a:t>
            </a:r>
          </a:p>
          <a:p>
            <a:pPr>
              <a:buClr>
                <a:schemeClr val="bg1"/>
              </a:buClr>
              <a:buFont typeface="Wingdings" pitchFamily="2" charset="2"/>
              <a:buNone/>
            </a:pPr>
            <a:endParaRPr lang="en-US" sz="2400"/>
          </a:p>
          <a:p>
            <a:pPr>
              <a:buFontTx/>
              <a:buNone/>
            </a:pPr>
            <a:endParaRPr lang="en-US" sz="2400"/>
          </a:p>
        </p:txBody>
      </p:sp>
    </p:spTree>
  </p:cSld>
  <p:clrMapOvr>
    <a:masterClrMapping/>
  </p:clrMapOvr>
  <p:transition spd="slow">
    <p:wipe dir="d"/>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49B7595-4C8F-4C33-9AD8-0F84E4AB31F4}" type="slidenum">
              <a:rPr lang="ar-SA"/>
              <a:pPr/>
              <a:t>184</a:t>
            </a:fld>
            <a:endParaRPr lang="en-US"/>
          </a:p>
        </p:txBody>
      </p:sp>
      <p:sp>
        <p:nvSpPr>
          <p:cNvPr id="49154" name="Rectangle 2"/>
          <p:cNvSpPr>
            <a:spLocks noGrp="1" noChangeArrowheads="1"/>
          </p:cNvSpPr>
          <p:nvPr>
            <p:ph type="title"/>
          </p:nvPr>
        </p:nvSpPr>
        <p:spPr>
          <a:xfrm>
            <a:off x="960313" y="274638"/>
            <a:ext cx="7931150" cy="1143000"/>
          </a:xfrm>
          <a:solidFill>
            <a:schemeClr val="bg1"/>
          </a:solidFill>
        </p:spPr>
        <p:txBody>
          <a:bodyPr>
            <a:flatTx/>
          </a:bodyPr>
          <a:lstStyle/>
          <a:p>
            <a:r>
              <a:rPr lang="en-US" dirty="0"/>
              <a:t>L</a:t>
            </a:r>
            <a:r>
              <a:rPr lang="en-US" b="1" dirty="0"/>
              <a:t>ists</a:t>
            </a:r>
          </a:p>
        </p:txBody>
      </p:sp>
      <p:sp>
        <p:nvSpPr>
          <p:cNvPr id="49155" name="Rectangle 3"/>
          <p:cNvSpPr>
            <a:spLocks noGrp="1" noChangeArrowheads="1"/>
          </p:cNvSpPr>
          <p:nvPr>
            <p:ph type="body" idx="1"/>
          </p:nvPr>
        </p:nvSpPr>
        <p:spPr>
          <a:xfrm>
            <a:off x="734888" y="1905000"/>
            <a:ext cx="8229600" cy="4525963"/>
          </a:xfrm>
          <a:solidFill>
            <a:schemeClr val="accent1"/>
          </a:solidFill>
        </p:spPr>
        <p:txBody>
          <a:bodyPr/>
          <a:lstStyle/>
          <a:p>
            <a:pPr marL="609600" indent="-609600">
              <a:buFontTx/>
              <a:buNone/>
            </a:pPr>
            <a:r>
              <a:rPr lang="en-US" sz="2400"/>
              <a:t>In this chapter you will learn how to create a variety of lists.</a:t>
            </a:r>
          </a:p>
          <a:p>
            <a:pPr marL="609600" indent="-609600">
              <a:buClr>
                <a:schemeClr val="bg1"/>
              </a:buClr>
              <a:buFont typeface="Wingdings" pitchFamily="2" charset="2"/>
              <a:buNone/>
            </a:pPr>
            <a:r>
              <a:rPr lang="en-US" sz="2400" b="1"/>
              <a:t>Objectives</a:t>
            </a:r>
          </a:p>
          <a:p>
            <a:pPr marL="609600" indent="-609600">
              <a:buClr>
                <a:schemeClr val="bg1"/>
              </a:buClr>
              <a:buFont typeface="Wingdings" pitchFamily="2" charset="2"/>
              <a:buNone/>
            </a:pPr>
            <a:r>
              <a:rPr lang="en-US" sz="2400"/>
              <a:t>Upon completing this section, you should be able to</a:t>
            </a:r>
          </a:p>
          <a:p>
            <a:pPr marL="609600" indent="-609600">
              <a:buClr>
                <a:schemeClr val="bg1"/>
              </a:buClr>
              <a:buFont typeface="Wingdings" pitchFamily="2" charset="2"/>
              <a:buAutoNum type="arabicPeriod"/>
            </a:pPr>
            <a:r>
              <a:rPr lang="en-US" sz="2400"/>
              <a:t>Create an unordered list.</a:t>
            </a:r>
          </a:p>
          <a:p>
            <a:pPr marL="609600" indent="-609600">
              <a:buClr>
                <a:schemeClr val="bg1"/>
              </a:buClr>
              <a:buFont typeface="Wingdings" pitchFamily="2" charset="2"/>
              <a:buAutoNum type="arabicPeriod"/>
            </a:pPr>
            <a:r>
              <a:rPr lang="en-US" sz="2400"/>
              <a:t>Create an ordered list.</a:t>
            </a:r>
          </a:p>
          <a:p>
            <a:pPr marL="609600" indent="-609600">
              <a:buClr>
                <a:schemeClr val="bg1"/>
              </a:buClr>
              <a:buFont typeface="Wingdings" pitchFamily="2" charset="2"/>
              <a:buAutoNum type="arabicPeriod"/>
            </a:pPr>
            <a:r>
              <a:rPr lang="en-US" sz="2400"/>
              <a:t>Create a defined list.</a:t>
            </a:r>
          </a:p>
          <a:p>
            <a:pPr marL="609600" indent="-609600">
              <a:buClr>
                <a:schemeClr val="bg1"/>
              </a:buClr>
              <a:buFont typeface="Wingdings" pitchFamily="2" charset="2"/>
              <a:buAutoNum type="arabicPeriod"/>
            </a:pPr>
            <a:r>
              <a:rPr lang="en-US" sz="2400"/>
              <a:t>Nest Lists.</a:t>
            </a:r>
          </a:p>
          <a:p>
            <a:pPr marL="609600" indent="-609600">
              <a:buFontTx/>
              <a:buNone/>
            </a:pPr>
            <a:endParaRPr lang="en-US"/>
          </a:p>
        </p:txBody>
      </p:sp>
    </p:spTree>
  </p:cSld>
  <p:clrMapOvr>
    <a:masterClrMapping/>
  </p:clrMapOvr>
  <p:transition spd="slow">
    <p:wipe dir="d"/>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DC72992-AD8A-40D3-BF2C-768C277420DA}" type="slidenum">
              <a:rPr lang="ar-SA"/>
              <a:pPr/>
              <a:t>185</a:t>
            </a:fld>
            <a:endParaRPr lang="en-US"/>
          </a:p>
        </p:txBody>
      </p:sp>
      <p:sp>
        <p:nvSpPr>
          <p:cNvPr id="50178" name="Rectangle 2"/>
          <p:cNvSpPr>
            <a:spLocks noGrp="1" noChangeArrowheads="1"/>
          </p:cNvSpPr>
          <p:nvPr>
            <p:ph type="title"/>
          </p:nvPr>
        </p:nvSpPr>
        <p:spPr>
          <a:xfrm>
            <a:off x="884113" y="274638"/>
            <a:ext cx="7931150" cy="706090"/>
          </a:xfrm>
          <a:solidFill>
            <a:schemeClr val="bg1"/>
          </a:solidFill>
        </p:spPr>
        <p:txBody>
          <a:bodyPr>
            <a:normAutofit fontScale="90000"/>
          </a:bodyPr>
          <a:lstStyle/>
          <a:p>
            <a:r>
              <a:rPr lang="en-US" dirty="0"/>
              <a:t>List Elements</a:t>
            </a:r>
          </a:p>
        </p:txBody>
      </p:sp>
      <p:sp>
        <p:nvSpPr>
          <p:cNvPr id="50179" name="Rectangle 3"/>
          <p:cNvSpPr>
            <a:spLocks noGrp="1" noChangeArrowheads="1"/>
          </p:cNvSpPr>
          <p:nvPr>
            <p:ph type="body" idx="1"/>
          </p:nvPr>
        </p:nvSpPr>
        <p:spPr>
          <a:xfrm>
            <a:off x="734888" y="1281112"/>
            <a:ext cx="8229600" cy="4956200"/>
          </a:xfrm>
          <a:solidFill>
            <a:schemeClr val="accent1"/>
          </a:solidFill>
        </p:spPr>
        <p:txBody>
          <a:bodyPr/>
          <a:lstStyle/>
          <a:p>
            <a:pPr>
              <a:buClr>
                <a:schemeClr val="bg1"/>
              </a:buClr>
              <a:buFont typeface="Wingdings" pitchFamily="2" charset="2"/>
              <a:buChar char="§"/>
            </a:pPr>
            <a:r>
              <a:rPr lang="en-US" sz="2400" dirty="0"/>
              <a:t>HTML supplies several list elements. Most list elements are composed of one or more &lt;LI&gt; (List Item) elements.</a:t>
            </a:r>
          </a:p>
          <a:p>
            <a:pPr>
              <a:buClr>
                <a:schemeClr val="bg1"/>
              </a:buClr>
              <a:buFont typeface="Wingdings" pitchFamily="2" charset="2"/>
              <a:buChar char="§"/>
            </a:pPr>
            <a:r>
              <a:rPr lang="en-US" sz="2400" dirty="0"/>
              <a:t>UL : Unordered List. Items in this list start with a list mark such as a bullet. Browsers will usually change the list mark in nested lists.</a:t>
            </a:r>
          </a:p>
          <a:p>
            <a:pPr>
              <a:buClr>
                <a:schemeClr val="bg1"/>
              </a:buClr>
              <a:buFont typeface="Wingdings" pitchFamily="2" charset="2"/>
              <a:buNone/>
            </a:pPr>
            <a:r>
              <a:rPr lang="en-US" sz="2400" b="1" dirty="0">
                <a:solidFill>
                  <a:srgbClr val="FF0000"/>
                </a:solidFill>
              </a:rPr>
              <a:t>&lt;UL&gt;</a:t>
            </a:r>
          </a:p>
          <a:p>
            <a:pPr>
              <a:buClr>
                <a:schemeClr val="bg1"/>
              </a:buClr>
              <a:buFont typeface="Wingdings" pitchFamily="2" charset="2"/>
              <a:buNone/>
            </a:pPr>
            <a:r>
              <a:rPr lang="en-US" sz="2400" b="1" dirty="0">
                <a:solidFill>
                  <a:srgbClr val="0000CC"/>
                </a:solidFill>
              </a:rPr>
              <a:t>&lt;LI&gt;</a:t>
            </a:r>
            <a:r>
              <a:rPr lang="en-US" sz="2400" dirty="0"/>
              <a:t> List item </a:t>
            </a:r>
            <a:r>
              <a:rPr lang="en-US" sz="2400" b="1" dirty="0">
                <a:solidFill>
                  <a:srgbClr val="0000CC"/>
                </a:solidFill>
              </a:rPr>
              <a:t>…&lt;/LI&gt;</a:t>
            </a:r>
            <a:r>
              <a:rPr lang="en-US" sz="2400" dirty="0"/>
              <a:t>			</a:t>
            </a:r>
          </a:p>
          <a:p>
            <a:pPr>
              <a:buClr>
                <a:schemeClr val="bg1"/>
              </a:buClr>
              <a:buFont typeface="Wingdings" pitchFamily="2" charset="2"/>
              <a:buNone/>
            </a:pPr>
            <a:r>
              <a:rPr lang="en-US" sz="2400" b="1" dirty="0">
                <a:solidFill>
                  <a:srgbClr val="0000CC"/>
                </a:solidFill>
              </a:rPr>
              <a:t>&lt;LI&gt;</a:t>
            </a:r>
            <a:r>
              <a:rPr lang="en-US" sz="2400" dirty="0"/>
              <a:t> List item </a:t>
            </a:r>
            <a:r>
              <a:rPr lang="en-US" sz="2400" b="1" dirty="0">
                <a:solidFill>
                  <a:srgbClr val="0000CC"/>
                </a:solidFill>
              </a:rPr>
              <a:t>…&lt;/LI&gt;</a:t>
            </a:r>
          </a:p>
          <a:p>
            <a:pPr>
              <a:buClr>
                <a:schemeClr val="bg1"/>
              </a:buClr>
              <a:buFont typeface="Wingdings" pitchFamily="2" charset="2"/>
              <a:buNone/>
            </a:pPr>
            <a:r>
              <a:rPr lang="en-US" sz="2400" b="1" dirty="0">
                <a:solidFill>
                  <a:srgbClr val="FF0000"/>
                </a:solidFill>
              </a:rPr>
              <a:t>&lt;/UL&gt;</a:t>
            </a:r>
          </a:p>
          <a:p>
            <a:pPr>
              <a:buClr>
                <a:schemeClr val="bg1"/>
              </a:buClr>
            </a:pPr>
            <a:r>
              <a:rPr lang="en-US" sz="2400" dirty="0"/>
              <a:t>List item …</a:t>
            </a:r>
          </a:p>
          <a:p>
            <a:pPr>
              <a:buClr>
                <a:schemeClr val="bg1"/>
              </a:buClr>
            </a:pPr>
            <a:r>
              <a:rPr lang="en-US" sz="2400" dirty="0"/>
              <a:t>List item …</a:t>
            </a:r>
          </a:p>
        </p:txBody>
      </p:sp>
    </p:spTree>
  </p:cSld>
  <p:clrMapOvr>
    <a:masterClrMapping/>
  </p:clrMapOvr>
  <p:transition spd="slow">
    <p:wipe dir="d"/>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35B07DD-3D3F-4B51-A11C-ACF4181D3785}" type="slidenum">
              <a:rPr lang="ar-SA"/>
              <a:pPr/>
              <a:t>186</a:t>
            </a:fld>
            <a:endParaRPr lang="en-US"/>
          </a:p>
        </p:txBody>
      </p:sp>
      <p:sp>
        <p:nvSpPr>
          <p:cNvPr id="51202" name="Rectangle 2"/>
          <p:cNvSpPr>
            <a:spLocks noGrp="1" noChangeArrowheads="1"/>
          </p:cNvSpPr>
          <p:nvPr>
            <p:ph type="title"/>
          </p:nvPr>
        </p:nvSpPr>
        <p:spPr>
          <a:xfrm>
            <a:off x="812105" y="274638"/>
            <a:ext cx="7931150" cy="706090"/>
          </a:xfrm>
          <a:solidFill>
            <a:schemeClr val="bg1"/>
          </a:solidFill>
        </p:spPr>
        <p:txBody>
          <a:bodyPr>
            <a:normAutofit fontScale="90000"/>
            <a:flatTx/>
          </a:bodyPr>
          <a:lstStyle/>
          <a:p>
            <a:r>
              <a:rPr lang="en-US" b="1" dirty="0"/>
              <a:t>List Elements</a:t>
            </a:r>
          </a:p>
        </p:txBody>
      </p:sp>
      <p:sp>
        <p:nvSpPr>
          <p:cNvPr id="51203" name="Rectangle 3"/>
          <p:cNvSpPr>
            <a:spLocks noGrp="1" noChangeArrowheads="1"/>
          </p:cNvSpPr>
          <p:nvPr>
            <p:ph type="body" idx="1"/>
          </p:nvPr>
        </p:nvSpPr>
        <p:spPr>
          <a:xfrm>
            <a:off x="662880" y="1415461"/>
            <a:ext cx="8229600" cy="4876800"/>
          </a:xfrm>
          <a:solidFill>
            <a:schemeClr val="accent1"/>
          </a:solidFill>
        </p:spPr>
        <p:txBody>
          <a:bodyPr/>
          <a:lstStyle/>
          <a:p>
            <a:pPr>
              <a:lnSpc>
                <a:spcPct val="90000"/>
              </a:lnSpc>
              <a:buClr>
                <a:schemeClr val="bg1"/>
              </a:buClr>
              <a:buFont typeface="Wingdings" pitchFamily="2" charset="2"/>
              <a:buChar char="§"/>
            </a:pPr>
            <a:r>
              <a:rPr lang="en-US" sz="2400" dirty="0"/>
              <a:t>You have the choice of three bullet types: </a:t>
            </a:r>
            <a:r>
              <a:rPr lang="en-US" sz="2400" b="1" dirty="0">
                <a:solidFill>
                  <a:srgbClr val="FF0000"/>
                </a:solidFill>
              </a:rPr>
              <a:t>disc(default), circle, square.</a:t>
            </a:r>
          </a:p>
          <a:p>
            <a:pPr>
              <a:lnSpc>
                <a:spcPct val="90000"/>
              </a:lnSpc>
              <a:buClr>
                <a:schemeClr val="bg1"/>
              </a:buClr>
              <a:buFont typeface="Wingdings" pitchFamily="2" charset="2"/>
              <a:buChar char="§"/>
            </a:pPr>
            <a:r>
              <a:rPr lang="en-US" sz="2400" dirty="0"/>
              <a:t>These are controlled in Netscape Navigator by the “TYPE” attribute for the &lt;UL&gt; element.</a:t>
            </a:r>
          </a:p>
          <a:p>
            <a:pPr>
              <a:lnSpc>
                <a:spcPct val="90000"/>
              </a:lnSpc>
              <a:buClr>
                <a:schemeClr val="bg1"/>
              </a:buClr>
              <a:buFont typeface="Wingdings" pitchFamily="2" charset="2"/>
              <a:buNone/>
            </a:pPr>
            <a:r>
              <a:rPr lang="en-US" sz="2400" dirty="0"/>
              <a:t>&lt;UL TYPE=“square”&gt;</a:t>
            </a:r>
          </a:p>
          <a:p>
            <a:pPr>
              <a:lnSpc>
                <a:spcPct val="90000"/>
              </a:lnSpc>
              <a:buClr>
                <a:schemeClr val="bg1"/>
              </a:buClr>
              <a:buFont typeface="Wingdings" pitchFamily="2" charset="2"/>
              <a:buNone/>
            </a:pPr>
            <a:r>
              <a:rPr lang="en-US" sz="2400" dirty="0"/>
              <a:t>&lt;LI&gt; List item …&lt;/LI&gt;			</a:t>
            </a:r>
          </a:p>
          <a:p>
            <a:pPr>
              <a:lnSpc>
                <a:spcPct val="90000"/>
              </a:lnSpc>
              <a:buClr>
                <a:schemeClr val="bg1"/>
              </a:buClr>
              <a:buFont typeface="Wingdings" pitchFamily="2" charset="2"/>
              <a:buNone/>
            </a:pPr>
            <a:r>
              <a:rPr lang="en-US" sz="2400" dirty="0"/>
              <a:t>&lt;LI&gt; List item …&lt;/LI&gt;</a:t>
            </a:r>
          </a:p>
          <a:p>
            <a:pPr>
              <a:lnSpc>
                <a:spcPct val="90000"/>
              </a:lnSpc>
              <a:buClr>
                <a:schemeClr val="bg1"/>
              </a:buClr>
              <a:buFont typeface="Wingdings" pitchFamily="2" charset="2"/>
              <a:buNone/>
            </a:pPr>
            <a:r>
              <a:rPr lang="en-US" sz="2400" dirty="0"/>
              <a:t>&lt;LI&gt; List item …&lt;/LI&gt;</a:t>
            </a:r>
          </a:p>
          <a:p>
            <a:pPr>
              <a:lnSpc>
                <a:spcPct val="90000"/>
              </a:lnSpc>
              <a:buClr>
                <a:schemeClr val="bg1"/>
              </a:buClr>
              <a:buFont typeface="Wingdings" pitchFamily="2" charset="2"/>
              <a:buNone/>
            </a:pPr>
            <a:r>
              <a:rPr lang="en-US" sz="2400" dirty="0"/>
              <a:t>&lt;/UL&gt;</a:t>
            </a:r>
          </a:p>
          <a:p>
            <a:pPr>
              <a:lnSpc>
                <a:spcPct val="90000"/>
              </a:lnSpc>
              <a:buClr>
                <a:schemeClr val="bg1"/>
              </a:buClr>
              <a:buFont typeface="Wingdings" pitchFamily="2" charset="2"/>
              <a:buChar char="§"/>
            </a:pPr>
            <a:r>
              <a:rPr lang="en-US" sz="2400" dirty="0"/>
              <a:t>List item …</a:t>
            </a:r>
          </a:p>
          <a:p>
            <a:pPr>
              <a:lnSpc>
                <a:spcPct val="90000"/>
              </a:lnSpc>
              <a:buClr>
                <a:schemeClr val="bg1"/>
              </a:buClr>
              <a:buFont typeface="Wingdings" pitchFamily="2" charset="2"/>
              <a:buChar char="§"/>
            </a:pPr>
            <a:r>
              <a:rPr lang="en-US" sz="2400" dirty="0"/>
              <a:t>List item …</a:t>
            </a:r>
          </a:p>
          <a:p>
            <a:pPr>
              <a:lnSpc>
                <a:spcPct val="90000"/>
              </a:lnSpc>
              <a:buClr>
                <a:schemeClr val="bg1"/>
              </a:buClr>
              <a:buFont typeface="Wingdings" pitchFamily="2" charset="2"/>
              <a:buChar char="§"/>
            </a:pPr>
            <a:r>
              <a:rPr lang="en-US" sz="2400" dirty="0"/>
              <a:t>List item …</a:t>
            </a:r>
          </a:p>
        </p:txBody>
      </p:sp>
    </p:spTree>
  </p:cSld>
  <p:clrMapOvr>
    <a:masterClrMapping/>
  </p:clrMapOvr>
  <p:transition spd="slow">
    <p:wipe dir="d"/>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5"/>
          <p:cNvSpPr>
            <a:spLocks noGrp="1"/>
          </p:cNvSpPr>
          <p:nvPr>
            <p:ph type="sldNum" sz="quarter" idx="12"/>
          </p:nvPr>
        </p:nvSpPr>
        <p:spPr/>
        <p:txBody>
          <a:bodyPr/>
          <a:lstStyle/>
          <a:p>
            <a:fld id="{45721173-1B9D-475D-B4FB-F7105B76B2A6}" type="slidenum">
              <a:rPr lang="ar-SA"/>
              <a:pPr/>
              <a:t>187</a:t>
            </a:fld>
            <a:endParaRPr lang="en-US"/>
          </a:p>
        </p:txBody>
      </p:sp>
      <p:sp>
        <p:nvSpPr>
          <p:cNvPr id="53250" name="Rectangle 2"/>
          <p:cNvSpPr>
            <a:spLocks noGrp="1" noChangeArrowheads="1"/>
          </p:cNvSpPr>
          <p:nvPr>
            <p:ph type="title"/>
          </p:nvPr>
        </p:nvSpPr>
        <p:spPr>
          <a:xfrm>
            <a:off x="827584" y="274638"/>
            <a:ext cx="7783016" cy="914400"/>
          </a:xfrm>
          <a:solidFill>
            <a:schemeClr val="bg1"/>
          </a:solidFill>
        </p:spPr>
        <p:txBody>
          <a:bodyPr>
            <a:flatTx/>
          </a:bodyPr>
          <a:lstStyle/>
          <a:p>
            <a:r>
              <a:rPr lang="en-US" dirty="0"/>
              <a:t>List Elements</a:t>
            </a:r>
          </a:p>
        </p:txBody>
      </p:sp>
      <p:graphicFrame>
        <p:nvGraphicFramePr>
          <p:cNvPr id="53283" name="Group 35"/>
          <p:cNvGraphicFramePr>
            <a:graphicFrameLocks noGrp="1"/>
          </p:cNvGraphicFramePr>
          <p:nvPr>
            <p:ph type="tbl" idx="1"/>
          </p:nvPr>
        </p:nvGraphicFramePr>
        <p:xfrm>
          <a:off x="457200" y="1600200"/>
          <a:ext cx="8229600" cy="4114800"/>
        </p:xfrm>
        <a:graphic>
          <a:graphicData uri="http://schemas.openxmlformats.org/drawingml/2006/table">
            <a:tbl>
              <a:tblPr/>
              <a:tblGrid>
                <a:gridCol w="1855788"/>
                <a:gridCol w="3146425"/>
                <a:gridCol w="3227387"/>
              </a:tblGrid>
              <a:tr h="685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TYPE</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Numbering</a:t>
                      </a:r>
                    </a:p>
                  </a:txBody>
                  <a:tcPr horzOverflow="overflow">
                    <a:lnL w="12700" cap="flat" cmpd="sng" algn="ctr">
                      <a:solidFill>
                        <a:schemeClr val="tx1"/>
                      </a:solidFill>
                      <a:prstDash val="solid"/>
                      <a:round/>
                      <a:headEnd type="none" w="sm" len="sm"/>
                      <a:tailEnd type="none" w="sm" len="sm"/>
                    </a:lnL>
                    <a:lnR>
                      <a:noFill/>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Styles</a:t>
                      </a:r>
                    </a:p>
                  </a:txBody>
                  <a:tcPr horzOverflow="overflow">
                    <a:lnL>
                      <a:noFill/>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85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accent2"/>
                          </a:solidFill>
                          <a:effectLst/>
                          <a:latin typeface="Arial" charset="0"/>
                          <a:cs typeface="Arial" charset="0"/>
                        </a:rPr>
                        <a:t>Arabic numbers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FF0000"/>
                          </a:solidFill>
                          <a:effectLst/>
                          <a:latin typeface="Arial" charset="0"/>
                          <a:cs typeface="Arial" charset="0"/>
                        </a:rPr>
                        <a:t>1,2,3, ……</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85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a</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accent2"/>
                          </a:solidFill>
                          <a:effectLst/>
                          <a:latin typeface="Arial" charset="0"/>
                          <a:cs typeface="Arial" charset="0"/>
                        </a:rPr>
                        <a:t>Lower alpha</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FF0000"/>
                          </a:solidFill>
                          <a:effectLst/>
                          <a:latin typeface="Arial" charset="0"/>
                          <a:cs typeface="Arial" charset="0"/>
                        </a:rPr>
                        <a:t>a, b, c, ……</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85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A</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accent2"/>
                          </a:solidFill>
                          <a:effectLst/>
                          <a:latin typeface="Arial" charset="0"/>
                          <a:cs typeface="Arial" charset="0"/>
                        </a:rPr>
                        <a:t>Upper alpha</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FF0000"/>
                          </a:solidFill>
                          <a:effectLst/>
                          <a:latin typeface="Arial" charset="0"/>
                          <a:cs typeface="Arial" charset="0"/>
                        </a:rPr>
                        <a:t>A, B, C, ……</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85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i</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accent2"/>
                          </a:solidFill>
                          <a:effectLst/>
                          <a:latin typeface="Arial" charset="0"/>
                          <a:cs typeface="Arial" charset="0"/>
                        </a:rPr>
                        <a:t>Lower roman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FF0000"/>
                          </a:solidFill>
                          <a:effectLst/>
                          <a:latin typeface="Arial" charset="0"/>
                          <a:cs typeface="Arial" charset="0"/>
                        </a:rPr>
                        <a:t>i, ii, iii, ……</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685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cs typeface="Arial" charset="0"/>
                        </a:rPr>
                        <a:t>I</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accent2"/>
                          </a:solidFill>
                          <a:effectLst/>
                          <a:latin typeface="Arial" charset="0"/>
                          <a:cs typeface="Arial" charset="0"/>
                        </a:rPr>
                        <a:t>Upper roman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FF0000"/>
                          </a:solidFill>
                          <a:effectLst/>
                          <a:latin typeface="Arial" charset="0"/>
                          <a:cs typeface="Arial" charset="0"/>
                        </a:rPr>
                        <a:t>I, II, III, ……</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AB5BA74-2E17-4AC5-8423-0DF5FB9AC428}" type="slidenum">
              <a:rPr lang="ar-SA"/>
              <a:pPr/>
              <a:t>188</a:t>
            </a:fld>
            <a:endParaRPr lang="en-US"/>
          </a:p>
        </p:txBody>
      </p:sp>
      <p:sp>
        <p:nvSpPr>
          <p:cNvPr id="60418" name="Rectangle 2"/>
          <p:cNvSpPr>
            <a:spLocks noGrp="1" noChangeArrowheads="1"/>
          </p:cNvSpPr>
          <p:nvPr>
            <p:ph type="title"/>
          </p:nvPr>
        </p:nvSpPr>
        <p:spPr>
          <a:xfrm>
            <a:off x="1331640" y="274638"/>
            <a:ext cx="7355160" cy="944562"/>
          </a:xfrm>
          <a:solidFill>
            <a:schemeClr val="bg1"/>
          </a:solidFill>
        </p:spPr>
        <p:txBody>
          <a:bodyPr>
            <a:flatTx/>
          </a:bodyPr>
          <a:lstStyle/>
          <a:p>
            <a:r>
              <a:rPr lang="en-US" dirty="0"/>
              <a:t>I</a:t>
            </a:r>
            <a:r>
              <a:rPr lang="en-US" b="1" dirty="0"/>
              <a:t>mages</a:t>
            </a:r>
          </a:p>
        </p:txBody>
      </p:sp>
      <p:sp>
        <p:nvSpPr>
          <p:cNvPr id="60419" name="Rectangle 3"/>
          <p:cNvSpPr>
            <a:spLocks noGrp="1" noChangeArrowheads="1"/>
          </p:cNvSpPr>
          <p:nvPr>
            <p:ph type="body" idx="1"/>
          </p:nvPr>
        </p:nvSpPr>
        <p:spPr>
          <a:solidFill>
            <a:schemeClr val="accent1"/>
          </a:solidFill>
        </p:spPr>
        <p:txBody>
          <a:bodyPr/>
          <a:lstStyle/>
          <a:p>
            <a:pPr>
              <a:lnSpc>
                <a:spcPct val="80000"/>
              </a:lnSpc>
              <a:buClr>
                <a:schemeClr val="bg1"/>
              </a:buClr>
              <a:buFont typeface="Wingdings" pitchFamily="2" charset="2"/>
              <a:buChar char="§"/>
            </a:pPr>
            <a:r>
              <a:rPr lang="en-US" sz="2800" b="1">
                <a:solidFill>
                  <a:srgbClr val="FF0000"/>
                </a:solidFill>
              </a:rPr>
              <a:t>&lt;IMG&gt;</a:t>
            </a:r>
            <a:r>
              <a:rPr lang="en-US" sz="2800"/>
              <a:t>This element defines a graphic image on the page. </a:t>
            </a:r>
          </a:p>
          <a:p>
            <a:pPr>
              <a:lnSpc>
                <a:spcPct val="80000"/>
              </a:lnSpc>
              <a:buClr>
                <a:schemeClr val="bg1"/>
              </a:buClr>
              <a:buFont typeface="Wingdings" pitchFamily="2" charset="2"/>
              <a:buChar char="§"/>
            </a:pPr>
            <a:r>
              <a:rPr lang="en-US" sz="2800" b="1">
                <a:solidFill>
                  <a:srgbClr val="FF0000"/>
                </a:solidFill>
              </a:rPr>
              <a:t>Image File</a:t>
            </a:r>
            <a:r>
              <a:rPr lang="en-US" sz="2800" b="1"/>
              <a:t> (SRC:</a:t>
            </a:r>
            <a:r>
              <a:rPr lang="en-US" sz="2800" b="1">
                <a:solidFill>
                  <a:srgbClr val="FF0000"/>
                </a:solidFill>
              </a:rPr>
              <a:t>source</a:t>
            </a:r>
            <a:r>
              <a:rPr lang="en-US" sz="2800" b="1"/>
              <a:t>):</a:t>
            </a:r>
            <a:r>
              <a:rPr lang="en-US" sz="2800"/>
              <a:t> This value will be a URL (location of the image) E.g. </a:t>
            </a:r>
            <a:r>
              <a:rPr lang="en-US" sz="2800">
                <a:hlinkClick r:id="rId2"/>
              </a:rPr>
              <a:t>http://www.domain.com/dir/file.ext</a:t>
            </a:r>
            <a:r>
              <a:rPr lang="en-US" sz="2800"/>
              <a:t> or /dir/file.txt.</a:t>
            </a:r>
          </a:p>
          <a:p>
            <a:pPr>
              <a:lnSpc>
                <a:spcPct val="80000"/>
              </a:lnSpc>
              <a:buClr>
                <a:schemeClr val="bg1"/>
              </a:buClr>
              <a:buFont typeface="Wingdings" pitchFamily="2" charset="2"/>
              <a:buChar char="§"/>
            </a:pPr>
            <a:r>
              <a:rPr lang="en-US" sz="2800" b="1">
                <a:solidFill>
                  <a:srgbClr val="FF0000"/>
                </a:solidFill>
              </a:rPr>
              <a:t>Alternate Text (ALT)</a:t>
            </a:r>
            <a:r>
              <a:rPr lang="en-US" sz="2800" b="1"/>
              <a:t>:</a:t>
            </a:r>
            <a:r>
              <a:rPr lang="en-US" sz="2800"/>
              <a:t> This is a text field that describes an image or acts as a label. It is displayed when they position the cursor over a graphic image.</a:t>
            </a:r>
          </a:p>
          <a:p>
            <a:pPr>
              <a:lnSpc>
                <a:spcPct val="80000"/>
              </a:lnSpc>
              <a:buClr>
                <a:schemeClr val="bg1"/>
              </a:buClr>
              <a:buFont typeface="Wingdings" pitchFamily="2" charset="2"/>
              <a:buChar char="§"/>
            </a:pPr>
            <a:r>
              <a:rPr lang="en-US" sz="2800" b="1">
                <a:solidFill>
                  <a:srgbClr val="FF0000"/>
                </a:solidFill>
              </a:rPr>
              <a:t>Alignment (ALIGN):</a:t>
            </a:r>
            <a:r>
              <a:rPr lang="en-US" sz="2800"/>
              <a:t> This allows you to align the image on your page.</a:t>
            </a:r>
          </a:p>
        </p:txBody>
      </p:sp>
    </p:spTree>
  </p:cSld>
  <p:clrMapOvr>
    <a:masterClrMapping/>
  </p:clrMapOvr>
  <p:transition spd="slow">
    <p:wipe dir="d"/>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70F732B-B356-4369-853A-8DF1CA66DB40}" type="slidenum">
              <a:rPr lang="ar-SA"/>
              <a:pPr/>
              <a:t>189</a:t>
            </a:fld>
            <a:endParaRPr lang="en-US"/>
          </a:p>
        </p:txBody>
      </p:sp>
      <p:sp>
        <p:nvSpPr>
          <p:cNvPr id="62466" name="Rectangle 2"/>
          <p:cNvSpPr>
            <a:spLocks noGrp="1" noChangeArrowheads="1"/>
          </p:cNvSpPr>
          <p:nvPr>
            <p:ph type="title"/>
          </p:nvPr>
        </p:nvSpPr>
        <p:spPr>
          <a:xfrm>
            <a:off x="827584" y="274638"/>
            <a:ext cx="7859216" cy="1020762"/>
          </a:xfrm>
          <a:solidFill>
            <a:schemeClr val="bg1"/>
          </a:solidFill>
        </p:spPr>
        <p:txBody>
          <a:bodyPr>
            <a:flatTx/>
          </a:bodyPr>
          <a:lstStyle/>
          <a:p>
            <a:r>
              <a:rPr lang="en-US" sz="4000" dirty="0"/>
              <a:t>A</a:t>
            </a:r>
            <a:r>
              <a:rPr lang="en-US" sz="4000" b="1" dirty="0"/>
              <a:t>nchors, </a:t>
            </a:r>
            <a:r>
              <a:rPr lang="en-US" sz="4000" dirty="0"/>
              <a:t>URL</a:t>
            </a:r>
            <a:r>
              <a:rPr lang="en-US" sz="4000" b="1" dirty="0"/>
              <a:t>s and </a:t>
            </a:r>
            <a:r>
              <a:rPr lang="en-US" sz="4000" dirty="0"/>
              <a:t>I</a:t>
            </a:r>
            <a:r>
              <a:rPr lang="en-US" sz="4000" b="1" dirty="0"/>
              <a:t>mage </a:t>
            </a:r>
            <a:r>
              <a:rPr lang="en-US" sz="4000" dirty="0"/>
              <a:t>M</a:t>
            </a:r>
            <a:r>
              <a:rPr lang="en-US" sz="4000" b="1" dirty="0"/>
              <a:t>aps</a:t>
            </a:r>
          </a:p>
        </p:txBody>
      </p:sp>
      <p:sp>
        <p:nvSpPr>
          <p:cNvPr id="62467" name="Rectangle 3"/>
          <p:cNvSpPr>
            <a:spLocks noGrp="1" noChangeArrowheads="1"/>
          </p:cNvSpPr>
          <p:nvPr>
            <p:ph type="body" idx="1"/>
          </p:nvPr>
        </p:nvSpPr>
        <p:spPr>
          <a:xfrm>
            <a:off x="1125524" y="1596413"/>
            <a:ext cx="7713675" cy="4297363"/>
          </a:xfrm>
          <a:solidFill>
            <a:schemeClr val="accent1"/>
          </a:solidFill>
          <a:ln/>
        </p:spPr>
        <p:txBody>
          <a:bodyPr>
            <a:normAutofit lnSpcReduction="10000"/>
          </a:bodyPr>
          <a:lstStyle/>
          <a:p>
            <a:pPr marL="609600" indent="-609600">
              <a:buFontTx/>
              <a:buNone/>
            </a:pPr>
            <a:r>
              <a:rPr lang="en-US" sz="2600"/>
              <a:t>In this chapter you will learn about Uniform Resource Locator, and how to add them as Anchor or Links inside your web pages.</a:t>
            </a:r>
          </a:p>
          <a:p>
            <a:pPr marL="609600" indent="-609600">
              <a:buClr>
                <a:schemeClr val="bg1"/>
              </a:buClr>
              <a:buFont typeface="Wingdings" pitchFamily="2" charset="2"/>
              <a:buNone/>
            </a:pPr>
            <a:r>
              <a:rPr lang="en-US" sz="2600" b="1"/>
              <a:t>Objectives</a:t>
            </a:r>
          </a:p>
          <a:p>
            <a:pPr marL="609600" indent="-609600">
              <a:buClr>
                <a:schemeClr val="bg1"/>
              </a:buClr>
              <a:buFont typeface="Wingdings" pitchFamily="2" charset="2"/>
              <a:buNone/>
            </a:pPr>
            <a:r>
              <a:rPr lang="en-US" sz="2600"/>
              <a:t>Upon completing this section, you should be able to</a:t>
            </a:r>
          </a:p>
          <a:p>
            <a:pPr marL="609600" indent="-609600">
              <a:buClr>
                <a:schemeClr val="bg1"/>
              </a:buClr>
              <a:buFont typeface="Wingdings" pitchFamily="2" charset="2"/>
              <a:buAutoNum type="arabicPeriod"/>
            </a:pPr>
            <a:r>
              <a:rPr lang="en-US" sz="2600"/>
              <a:t>Insert links into documents.</a:t>
            </a:r>
          </a:p>
          <a:p>
            <a:pPr marL="609600" indent="-609600">
              <a:buClr>
                <a:schemeClr val="bg1"/>
              </a:buClr>
              <a:buFont typeface="Wingdings" pitchFamily="2" charset="2"/>
              <a:buAutoNum type="arabicPeriod"/>
            </a:pPr>
            <a:r>
              <a:rPr lang="en-US" sz="2600"/>
              <a:t>Define Link Types.</a:t>
            </a:r>
          </a:p>
          <a:p>
            <a:pPr marL="609600" indent="-609600">
              <a:buClr>
                <a:schemeClr val="bg1"/>
              </a:buClr>
              <a:buFont typeface="Wingdings" pitchFamily="2" charset="2"/>
              <a:buAutoNum type="arabicPeriod"/>
            </a:pPr>
            <a:r>
              <a:rPr lang="en-US" sz="2600"/>
              <a:t>Define URL.</a:t>
            </a:r>
          </a:p>
          <a:p>
            <a:pPr marL="609600" indent="-609600">
              <a:buClr>
                <a:schemeClr val="bg1"/>
              </a:buClr>
              <a:buFont typeface="Wingdings" pitchFamily="2" charset="2"/>
              <a:buAutoNum type="arabicPeriod"/>
            </a:pPr>
            <a:r>
              <a:rPr lang="en-US" sz="2600"/>
              <a:t>List some commonly used URLs.</a:t>
            </a:r>
          </a:p>
          <a:p>
            <a:pPr marL="609600" indent="-609600">
              <a:buClr>
                <a:schemeClr val="bg1"/>
              </a:buClr>
              <a:buFont typeface="Wingdings" pitchFamily="2" charset="2"/>
              <a:buAutoNum type="arabicPeriod"/>
            </a:pPr>
            <a:r>
              <a:rPr lang="en-US" sz="2600"/>
              <a:t>Plan an Image Map.</a:t>
            </a:r>
          </a:p>
          <a:p>
            <a:pPr marL="609600" indent="-609600">
              <a:buClr>
                <a:schemeClr val="bg1"/>
              </a:buClr>
              <a:buFont typeface="Wingdings" pitchFamily="2" charset="2"/>
              <a:buAutoNum type="arabicPeriod"/>
            </a:pPr>
            <a:endParaRPr lang="en-US" sz="2600"/>
          </a:p>
          <a:p>
            <a:pPr marL="609600" indent="-609600">
              <a:buFontTx/>
              <a:buNone/>
            </a:pPr>
            <a:endParaRPr lang="en-US" sz="2600"/>
          </a:p>
        </p:txBody>
      </p:sp>
    </p:spTree>
  </p:cSld>
  <p:clrMapOvr>
    <a:masterClrMapping/>
  </p:clrMapOvr>
  <p:transition spd="slow">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Domain Guarantees </a:t>
            </a:r>
          </a:p>
        </p:txBody>
      </p:sp>
      <p:sp>
        <p:nvSpPr>
          <p:cNvPr id="3" name="Content Placeholder 2"/>
          <p:cNvSpPr>
            <a:spLocks noGrp="1"/>
          </p:cNvSpPr>
          <p:nvPr>
            <p:ph idx="1"/>
          </p:nvPr>
        </p:nvSpPr>
        <p:spPr>
          <a:xfrm>
            <a:off x="381000" y="1417638"/>
            <a:ext cx="8410575" cy="4912114"/>
          </a:xfrm>
        </p:spPr>
        <p:txBody>
          <a:bodyPr/>
          <a:lstStyle/>
          <a:p>
            <a:r>
              <a:rPr lang="en-US" sz="3000" dirty="0"/>
              <a:t>An App domain is lighter than a process. </a:t>
            </a:r>
          </a:p>
          <a:p>
            <a:r>
              <a:rPr lang="en-US" sz="3000" dirty="0"/>
              <a:t>App domains are appropriate for scenarios that require isolation without the heavy cost associated with running an application within a process. </a:t>
            </a:r>
          </a:p>
          <a:p>
            <a:r>
              <a:rPr lang="en-US" sz="3000" dirty="0"/>
              <a:t>A process runs exactly one application.</a:t>
            </a:r>
          </a:p>
          <a:p>
            <a:r>
              <a:rPr lang="en-US" sz="3000" dirty="0"/>
              <a:t>In contrast, the CLR allows multiple applications to be run in a single process by loading them into separate application </a:t>
            </a:r>
            <a:r>
              <a:rPr lang="en-US" sz="3000" dirty="0" smtClean="0"/>
              <a:t>domains.</a:t>
            </a:r>
            <a:r>
              <a:rPr lang="en-US" sz="2000" dirty="0" smtClean="0"/>
              <a:t/>
            </a:r>
            <a:br>
              <a:rPr lang="en-US" sz="2000" dirty="0" smtClean="0"/>
            </a:br>
            <a:r>
              <a:rPr lang="en-US" sz="2000" dirty="0" smtClean="0"/>
              <a:t>CLR</a:t>
            </a:r>
            <a:r>
              <a:rPr lang="en-US" sz="2400" dirty="0" smtClean="0"/>
              <a:t> </a:t>
            </a:r>
            <a:r>
              <a:rPr lang="en-US" sz="2400" dirty="0"/>
              <a:t>verifies that user code in an application domain is type safe </a:t>
            </a:r>
            <a:endParaRPr lang="en-US" dirty="0"/>
          </a:p>
        </p:txBody>
      </p:sp>
    </p:spTree>
    <p:extLst>
      <p:ext uri="{BB962C8B-B14F-4D97-AF65-F5344CB8AC3E}">
        <p14:creationId xmlns:p14="http://schemas.microsoft.com/office/powerpoint/2010/main" xmlns="" val="3505991739"/>
      </p:ext>
    </p:extLst>
  </p:cSld>
  <p:clrMapOvr>
    <a:masterClrMapping/>
  </p:clrMapOvr>
  <p:transition spd="slow">
    <p:wipe dir="d"/>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CA4A8F1-CFE4-4CEC-B7E0-2D7D5082483B}" type="slidenum">
              <a:rPr lang="ar-SA"/>
              <a:pPr/>
              <a:t>190</a:t>
            </a:fld>
            <a:endParaRPr lang="en-US"/>
          </a:p>
        </p:txBody>
      </p:sp>
      <p:sp>
        <p:nvSpPr>
          <p:cNvPr id="128002" name="Rectangle 2"/>
          <p:cNvSpPr>
            <a:spLocks noGrp="1" noChangeArrowheads="1"/>
          </p:cNvSpPr>
          <p:nvPr>
            <p:ph type="title"/>
          </p:nvPr>
        </p:nvSpPr>
        <p:spPr>
          <a:solidFill>
            <a:schemeClr val="bg1"/>
          </a:solidFill>
        </p:spPr>
        <p:txBody>
          <a:bodyPr/>
          <a:lstStyle/>
          <a:p>
            <a:r>
              <a:rPr lang="en-US" b="1" dirty="0"/>
              <a:t>HOW TO MAKE A LINK</a:t>
            </a:r>
          </a:p>
        </p:txBody>
      </p:sp>
      <p:sp>
        <p:nvSpPr>
          <p:cNvPr id="128003" name="Rectangle 3"/>
          <p:cNvSpPr>
            <a:spLocks noGrp="1" noChangeArrowheads="1"/>
          </p:cNvSpPr>
          <p:nvPr>
            <p:ph type="body" idx="1"/>
          </p:nvPr>
        </p:nvSpPr>
        <p:spPr>
          <a:xfrm>
            <a:off x="762000" y="1403350"/>
            <a:ext cx="8229600" cy="4041874"/>
          </a:xfrm>
          <a:solidFill>
            <a:schemeClr val="accent1"/>
          </a:solidFill>
        </p:spPr>
        <p:txBody>
          <a:bodyPr>
            <a:normAutofit fontScale="92500" lnSpcReduction="10000"/>
          </a:bodyPr>
          <a:lstStyle/>
          <a:p>
            <a:pPr>
              <a:lnSpc>
                <a:spcPct val="80000"/>
              </a:lnSpc>
              <a:buFontTx/>
              <a:buNone/>
            </a:pPr>
            <a:r>
              <a:rPr lang="en-US" sz="2400" b="1" dirty="0">
                <a:latin typeface="Times New Roman" pitchFamily="18" charset="0"/>
                <a:cs typeface="Times New Roman" pitchFamily="18" charset="0"/>
              </a:rPr>
              <a:t>1) The tags used to produce links are the </a:t>
            </a:r>
            <a:r>
              <a:rPr lang="en-US" sz="2400" b="1" dirty="0">
                <a:solidFill>
                  <a:srgbClr val="990000"/>
                </a:solidFill>
                <a:latin typeface="Times New Roman" pitchFamily="18" charset="0"/>
                <a:cs typeface="Times New Roman" pitchFamily="18" charset="0"/>
              </a:rPr>
              <a:t>&lt;A&gt;</a:t>
            </a:r>
          </a:p>
          <a:p>
            <a:pPr>
              <a:lnSpc>
                <a:spcPct val="80000"/>
              </a:lnSpc>
              <a:buFontTx/>
              <a:buNone/>
            </a:pPr>
            <a:r>
              <a:rPr lang="en-US" sz="2400" b="1" dirty="0">
                <a:latin typeface="Times New Roman" pitchFamily="18" charset="0"/>
                <a:cs typeface="Times New Roman" pitchFamily="18" charset="0"/>
              </a:rPr>
              <a:t>and </a:t>
            </a:r>
            <a:r>
              <a:rPr lang="en-US" sz="2400" b="1" dirty="0">
                <a:solidFill>
                  <a:srgbClr val="990000"/>
                </a:solidFill>
                <a:latin typeface="Times New Roman" pitchFamily="18" charset="0"/>
                <a:cs typeface="Times New Roman" pitchFamily="18" charset="0"/>
              </a:rPr>
              <a:t>&lt;/A&gt;.</a:t>
            </a:r>
            <a:r>
              <a:rPr lang="en-US" sz="2400" b="1" dirty="0">
                <a:latin typeface="Times New Roman" pitchFamily="18" charset="0"/>
                <a:cs typeface="Times New Roman" pitchFamily="18" charset="0"/>
              </a:rPr>
              <a:t> The </a:t>
            </a:r>
            <a:r>
              <a:rPr lang="en-US" sz="2400" b="1" dirty="0">
                <a:solidFill>
                  <a:srgbClr val="990000"/>
                </a:solidFill>
                <a:latin typeface="Times New Roman" pitchFamily="18" charset="0"/>
                <a:cs typeface="Times New Roman" pitchFamily="18" charset="0"/>
              </a:rPr>
              <a:t>&lt;A&gt;</a:t>
            </a:r>
            <a:r>
              <a:rPr lang="en-US" sz="2400" b="1" dirty="0">
                <a:latin typeface="Times New Roman" pitchFamily="18" charset="0"/>
                <a:cs typeface="Times New Roman" pitchFamily="18" charset="0"/>
              </a:rPr>
              <a:t> tells where the link should start and</a:t>
            </a:r>
          </a:p>
          <a:p>
            <a:pPr>
              <a:lnSpc>
                <a:spcPct val="80000"/>
              </a:lnSpc>
              <a:buFontTx/>
              <a:buNone/>
            </a:pPr>
            <a:r>
              <a:rPr lang="en-US" sz="2400" b="1" dirty="0">
                <a:latin typeface="Times New Roman" pitchFamily="18" charset="0"/>
                <a:cs typeface="Times New Roman" pitchFamily="18" charset="0"/>
              </a:rPr>
              <a:t>the </a:t>
            </a:r>
            <a:r>
              <a:rPr lang="en-US" sz="2400" b="1" dirty="0">
                <a:solidFill>
                  <a:srgbClr val="990000"/>
                </a:solidFill>
                <a:latin typeface="Times New Roman" pitchFamily="18" charset="0"/>
                <a:cs typeface="Times New Roman" pitchFamily="18" charset="0"/>
              </a:rPr>
              <a:t>&lt;/A&gt;</a:t>
            </a:r>
            <a:r>
              <a:rPr lang="en-US" sz="2400" b="1" dirty="0">
                <a:latin typeface="Times New Roman" pitchFamily="18" charset="0"/>
                <a:cs typeface="Times New Roman" pitchFamily="18" charset="0"/>
              </a:rPr>
              <a:t> indicates where the link ends. Everything between </a:t>
            </a:r>
          </a:p>
          <a:p>
            <a:pPr>
              <a:lnSpc>
                <a:spcPct val="80000"/>
              </a:lnSpc>
              <a:buFontTx/>
              <a:buNone/>
            </a:pPr>
            <a:r>
              <a:rPr lang="en-US" sz="2400" b="1" dirty="0">
                <a:latin typeface="Times New Roman" pitchFamily="18" charset="0"/>
                <a:cs typeface="Times New Roman" pitchFamily="18" charset="0"/>
              </a:rPr>
              <a:t>these two will work as a link.</a:t>
            </a:r>
            <a:br>
              <a:rPr lang="en-US" sz="2400" b="1" dirty="0">
                <a:latin typeface="Times New Roman" pitchFamily="18" charset="0"/>
                <a:cs typeface="Times New Roman" pitchFamily="18" charset="0"/>
              </a:rPr>
            </a:br>
            <a:endParaRPr lang="en-US" sz="2400" b="1" dirty="0">
              <a:latin typeface="Times New Roman" pitchFamily="18" charset="0"/>
              <a:cs typeface="Times New Roman" pitchFamily="18" charset="0"/>
            </a:endParaRPr>
          </a:p>
          <a:p>
            <a:pPr>
              <a:lnSpc>
                <a:spcPct val="80000"/>
              </a:lnSpc>
              <a:buFontTx/>
              <a:buNone/>
            </a:pPr>
            <a:r>
              <a:rPr lang="en-US" sz="2400" b="1" dirty="0"/>
              <a:t>2) The example below shows how to make the word</a:t>
            </a:r>
          </a:p>
          <a:p>
            <a:pPr>
              <a:lnSpc>
                <a:spcPct val="80000"/>
              </a:lnSpc>
              <a:buFontTx/>
              <a:buNone/>
            </a:pPr>
            <a:r>
              <a:rPr lang="en-US" sz="2400" b="1" dirty="0">
                <a:solidFill>
                  <a:srgbClr val="FF0000"/>
                </a:solidFill>
              </a:rPr>
              <a:t>Here </a:t>
            </a:r>
            <a:r>
              <a:rPr lang="en-US" sz="2400" b="1" dirty="0"/>
              <a:t>work as a link to yahoo.</a:t>
            </a:r>
            <a:br>
              <a:rPr lang="en-US" sz="2400" b="1" dirty="0"/>
            </a:br>
            <a:endParaRPr lang="en-US" sz="2400" b="1" dirty="0"/>
          </a:p>
          <a:p>
            <a:pPr>
              <a:lnSpc>
                <a:spcPct val="80000"/>
              </a:lnSpc>
              <a:buFontTx/>
              <a:buNone/>
            </a:pPr>
            <a:r>
              <a:rPr lang="en-US" sz="2400" b="1" dirty="0"/>
              <a:t>Click &lt;</a:t>
            </a:r>
            <a:r>
              <a:rPr lang="en-US" sz="2400" b="1" dirty="0">
                <a:solidFill>
                  <a:srgbClr val="990000"/>
                </a:solidFill>
              </a:rPr>
              <a:t>A</a:t>
            </a:r>
            <a:r>
              <a:rPr lang="en-US" sz="2400" b="1" dirty="0"/>
              <a:t> </a:t>
            </a:r>
            <a:r>
              <a:rPr lang="en-US" sz="2400" b="1" dirty="0">
                <a:solidFill>
                  <a:srgbClr val="990000"/>
                </a:solidFill>
              </a:rPr>
              <a:t>HREF</a:t>
            </a:r>
            <a:r>
              <a:rPr lang="en-US" sz="2400" b="1" dirty="0"/>
              <a:t>="</a:t>
            </a:r>
            <a:r>
              <a:rPr lang="en-US" sz="2400" b="1" dirty="0">
                <a:solidFill>
                  <a:srgbClr val="0000CC"/>
                </a:solidFill>
              </a:rPr>
              <a:t>http://www.yahoo.com</a:t>
            </a:r>
            <a:r>
              <a:rPr lang="en-US" sz="2400" b="1" dirty="0"/>
              <a:t>"&gt;</a:t>
            </a:r>
            <a:r>
              <a:rPr lang="en-US" sz="2400" b="1" dirty="0">
                <a:solidFill>
                  <a:srgbClr val="FF0000"/>
                </a:solidFill>
              </a:rPr>
              <a:t>here</a:t>
            </a:r>
            <a:r>
              <a:rPr lang="en-US" sz="2400" b="1" dirty="0"/>
              <a:t>&lt;/A&gt; to</a:t>
            </a:r>
          </a:p>
          <a:p>
            <a:pPr>
              <a:lnSpc>
                <a:spcPct val="80000"/>
              </a:lnSpc>
              <a:buFontTx/>
              <a:buNone/>
            </a:pPr>
            <a:r>
              <a:rPr lang="en-US" sz="2400" b="1" dirty="0"/>
              <a:t>go to yahoo.</a:t>
            </a:r>
            <a:br>
              <a:rPr lang="en-US" sz="2400" b="1" dirty="0"/>
            </a:br>
            <a:endParaRPr lang="en-US" sz="2400" b="1" dirty="0"/>
          </a:p>
          <a:p>
            <a:pPr>
              <a:lnSpc>
                <a:spcPct val="80000"/>
              </a:lnSpc>
              <a:buFontTx/>
              <a:buNone/>
            </a:pPr>
            <a:r>
              <a:rPr lang="en-US" sz="2400" b="1" dirty="0"/>
              <a:t/>
            </a:r>
            <a:br>
              <a:rPr lang="en-US" sz="2400" b="1" dirty="0"/>
            </a:br>
            <a:r>
              <a:rPr lang="en-US" sz="2400" b="1" dirty="0"/>
              <a:t/>
            </a:r>
            <a:br>
              <a:rPr lang="en-US" sz="2400" b="1" dirty="0"/>
            </a:br>
            <a:endParaRPr lang="en-US" sz="2400" b="1" dirty="0"/>
          </a:p>
        </p:txBody>
      </p:sp>
    </p:spTree>
  </p:cSld>
  <p:clrMapOvr>
    <a:masterClrMapping/>
  </p:clrMapOvr>
  <p:transition spd="slow">
    <p:wipe dir="d"/>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7A1D57B-2156-4693-9906-ED87A11A51EF}" type="slidenum">
              <a:rPr lang="ar-SA"/>
              <a:pPr/>
              <a:t>191</a:t>
            </a:fld>
            <a:endParaRPr lang="en-US"/>
          </a:p>
        </p:txBody>
      </p:sp>
      <p:sp>
        <p:nvSpPr>
          <p:cNvPr id="67586" name="Rectangle 2"/>
          <p:cNvSpPr>
            <a:spLocks noGrp="1" noChangeArrowheads="1"/>
          </p:cNvSpPr>
          <p:nvPr>
            <p:ph type="title"/>
          </p:nvPr>
        </p:nvSpPr>
        <p:spPr>
          <a:xfrm>
            <a:off x="834574" y="188640"/>
            <a:ext cx="7929563" cy="1143000"/>
          </a:xfrm>
          <a:solidFill>
            <a:schemeClr val="bg1"/>
          </a:solidFill>
        </p:spPr>
        <p:txBody>
          <a:bodyPr>
            <a:flatTx/>
          </a:bodyPr>
          <a:lstStyle/>
          <a:p>
            <a:r>
              <a:rPr lang="en-US" dirty="0"/>
              <a:t>Image Maps</a:t>
            </a:r>
          </a:p>
        </p:txBody>
      </p:sp>
      <p:sp>
        <p:nvSpPr>
          <p:cNvPr id="67587" name="Rectangle 3"/>
          <p:cNvSpPr>
            <a:spLocks noGrp="1" noChangeArrowheads="1"/>
          </p:cNvSpPr>
          <p:nvPr>
            <p:ph type="body" idx="1"/>
          </p:nvPr>
        </p:nvSpPr>
        <p:spPr>
          <a:xfrm>
            <a:off x="684555" y="1844824"/>
            <a:ext cx="8229600" cy="4176464"/>
          </a:xfrm>
          <a:solidFill>
            <a:schemeClr val="accent1"/>
          </a:solidFill>
        </p:spPr>
        <p:txBody>
          <a:bodyPr/>
          <a:lstStyle/>
          <a:p>
            <a:pPr marL="1009650" lvl="1" indent="-609600">
              <a:lnSpc>
                <a:spcPct val="90000"/>
              </a:lnSpc>
              <a:buClr>
                <a:schemeClr val="bg1"/>
              </a:buClr>
              <a:buFont typeface="Wingdings" pitchFamily="2" charset="2"/>
              <a:buChar char="§"/>
            </a:pPr>
            <a:r>
              <a:rPr lang="en-US" sz="2000" dirty="0"/>
              <a:t>Image maps are images, usually in </a:t>
            </a:r>
            <a:r>
              <a:rPr lang="en-US" sz="2000" dirty="0">
                <a:solidFill>
                  <a:srgbClr val="FF0000"/>
                </a:solidFill>
              </a:rPr>
              <a:t>gif</a:t>
            </a:r>
            <a:r>
              <a:rPr lang="en-US" sz="2000" dirty="0"/>
              <a:t> format that have been divided into regions; clicking in a region of the image cause the web surfer to be connected to a new URL. Image maps are graphical form of creating links between pages.</a:t>
            </a:r>
          </a:p>
          <a:p>
            <a:pPr marL="609600" indent="-609600">
              <a:lnSpc>
                <a:spcPct val="90000"/>
              </a:lnSpc>
              <a:buClr>
                <a:schemeClr val="bg1"/>
              </a:buClr>
              <a:buFont typeface="Wingdings" pitchFamily="2" charset="2"/>
              <a:buChar char="§"/>
            </a:pPr>
            <a:r>
              <a:rPr lang="en-US" sz="2400" dirty="0"/>
              <a:t>There are two type of image maps:</a:t>
            </a:r>
          </a:p>
          <a:p>
            <a:pPr marL="609600" indent="-609600">
              <a:lnSpc>
                <a:spcPct val="90000"/>
              </a:lnSpc>
              <a:buClr>
                <a:schemeClr val="bg1"/>
              </a:buClr>
              <a:buFont typeface="Wingdings" pitchFamily="2" charset="2"/>
              <a:buNone/>
            </a:pPr>
            <a:r>
              <a:rPr lang="en-US" sz="2400" dirty="0"/>
              <a:t>	</a:t>
            </a:r>
            <a:r>
              <a:rPr lang="en-US" sz="2400" dirty="0">
                <a:solidFill>
                  <a:srgbClr val="FF0000"/>
                </a:solidFill>
              </a:rPr>
              <a:t>Client side and server side</a:t>
            </a:r>
          </a:p>
          <a:p>
            <a:pPr marL="609600" indent="-609600">
              <a:lnSpc>
                <a:spcPct val="90000"/>
              </a:lnSpc>
              <a:buClr>
                <a:schemeClr val="bg1"/>
              </a:buClr>
              <a:buFont typeface="Wingdings" pitchFamily="2" charset="2"/>
              <a:buNone/>
            </a:pPr>
            <a:r>
              <a:rPr lang="en-US" sz="2400" dirty="0"/>
              <a:t>Both types of image maps involve a listing of co-ordinates </a:t>
            </a:r>
          </a:p>
          <a:p>
            <a:pPr marL="609600" indent="-609600">
              <a:lnSpc>
                <a:spcPct val="90000"/>
              </a:lnSpc>
              <a:buClr>
                <a:schemeClr val="bg1"/>
              </a:buClr>
              <a:buFont typeface="Wingdings" pitchFamily="2" charset="2"/>
              <a:buNone/>
            </a:pPr>
            <a:r>
              <a:rPr lang="en-US" sz="2400" dirty="0"/>
              <a:t>that define the mapping regions and which URLs those</a:t>
            </a:r>
          </a:p>
          <a:p>
            <a:pPr marL="609600" indent="-609600">
              <a:lnSpc>
                <a:spcPct val="90000"/>
              </a:lnSpc>
              <a:buClr>
                <a:schemeClr val="bg1"/>
              </a:buClr>
              <a:buFont typeface="Wingdings" pitchFamily="2" charset="2"/>
              <a:buNone/>
            </a:pPr>
            <a:r>
              <a:rPr lang="en-US" sz="2400" dirty="0"/>
              <a:t>coordinates are associated with. This is known as the map</a:t>
            </a:r>
          </a:p>
          <a:p>
            <a:pPr marL="609600" indent="-609600">
              <a:lnSpc>
                <a:spcPct val="90000"/>
              </a:lnSpc>
              <a:buClr>
                <a:schemeClr val="bg1"/>
              </a:buClr>
              <a:buFont typeface="Wingdings" pitchFamily="2" charset="2"/>
              <a:buNone/>
            </a:pPr>
            <a:r>
              <a:rPr lang="en-US" sz="2400" dirty="0"/>
              <a:t>file.</a:t>
            </a:r>
          </a:p>
        </p:txBody>
      </p:sp>
    </p:spTree>
  </p:cSld>
  <p:clrMapOvr>
    <a:masterClrMapping/>
  </p:clrMapOvr>
  <p:transition spd="slow">
    <p:wipe dir="d"/>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F4D4145-78AC-41A9-8AA4-D471A59D2C7F}" type="slidenum">
              <a:rPr lang="ar-SA"/>
              <a:pPr/>
              <a:t>192</a:t>
            </a:fld>
            <a:endParaRPr lang="en-US"/>
          </a:p>
        </p:txBody>
      </p:sp>
      <p:sp>
        <p:nvSpPr>
          <p:cNvPr id="70658" name="Rectangle 2"/>
          <p:cNvSpPr>
            <a:spLocks noGrp="1" noChangeArrowheads="1"/>
          </p:cNvSpPr>
          <p:nvPr>
            <p:ph type="title"/>
          </p:nvPr>
        </p:nvSpPr>
        <p:spPr>
          <a:xfrm>
            <a:off x="890909" y="274638"/>
            <a:ext cx="7929563" cy="1143000"/>
          </a:xfrm>
          <a:solidFill>
            <a:schemeClr val="bg1"/>
          </a:solidFill>
        </p:spPr>
        <p:txBody>
          <a:bodyPr>
            <a:flatTx/>
          </a:bodyPr>
          <a:lstStyle/>
          <a:p>
            <a:r>
              <a:rPr lang="en-US" dirty="0"/>
              <a:t>T</a:t>
            </a:r>
            <a:r>
              <a:rPr lang="en-US" b="1" dirty="0"/>
              <a:t>ables</a:t>
            </a:r>
          </a:p>
        </p:txBody>
      </p:sp>
      <p:sp>
        <p:nvSpPr>
          <p:cNvPr id="70659" name="Rectangle 3"/>
          <p:cNvSpPr>
            <a:spLocks noGrp="1" noChangeArrowheads="1"/>
          </p:cNvSpPr>
          <p:nvPr>
            <p:ph type="body" idx="1"/>
          </p:nvPr>
        </p:nvSpPr>
        <p:spPr>
          <a:solidFill>
            <a:schemeClr val="tx2">
              <a:lumMod val="60000"/>
              <a:lumOff val="40000"/>
            </a:schemeClr>
          </a:solidFill>
        </p:spPr>
        <p:txBody>
          <a:bodyPr/>
          <a:lstStyle/>
          <a:p>
            <a:pPr marL="609600" indent="-609600">
              <a:buFontTx/>
              <a:buNone/>
            </a:pPr>
            <a:r>
              <a:rPr lang="en-US" sz="2400" dirty="0">
                <a:solidFill>
                  <a:srgbClr val="FFFF00"/>
                </a:solidFill>
              </a:rPr>
              <a:t>In this chapter you will learn that tables have many uses in </a:t>
            </a:r>
          </a:p>
          <a:p>
            <a:pPr marL="609600" indent="-609600">
              <a:buFontTx/>
              <a:buNone/>
            </a:pPr>
            <a:r>
              <a:rPr lang="en-US" sz="2400" dirty="0">
                <a:solidFill>
                  <a:srgbClr val="FFFF00"/>
                </a:solidFill>
              </a:rPr>
              <a:t>HTML. </a:t>
            </a:r>
          </a:p>
          <a:p>
            <a:pPr marL="609600" indent="-609600">
              <a:buFontTx/>
              <a:buNone/>
            </a:pPr>
            <a:r>
              <a:rPr lang="en-US" sz="2400" dirty="0">
                <a:solidFill>
                  <a:srgbClr val="FFFF00"/>
                </a:solidFill>
              </a:rPr>
              <a:t>Objectives:</a:t>
            </a:r>
          </a:p>
          <a:p>
            <a:pPr marL="609600" indent="-609600">
              <a:buFontTx/>
              <a:buNone/>
            </a:pPr>
            <a:r>
              <a:rPr lang="en-US" sz="2400" dirty="0">
                <a:solidFill>
                  <a:srgbClr val="FFFF00"/>
                </a:solidFill>
              </a:rPr>
              <a:t>Upon completing this section, you should be able to:</a:t>
            </a:r>
          </a:p>
          <a:p>
            <a:pPr marL="609600" indent="-609600">
              <a:buClr>
                <a:schemeClr val="bg1"/>
              </a:buClr>
              <a:buFont typeface="Monotype Sorts" charset="0"/>
              <a:buAutoNum type="arabicPeriod"/>
            </a:pPr>
            <a:r>
              <a:rPr lang="en-US" sz="2400" dirty="0">
                <a:solidFill>
                  <a:srgbClr val="FFFF00"/>
                </a:solidFill>
              </a:rPr>
              <a:t>Insert a table.</a:t>
            </a:r>
          </a:p>
          <a:p>
            <a:pPr marL="609600" indent="-609600">
              <a:buClr>
                <a:schemeClr val="bg1"/>
              </a:buClr>
              <a:buFont typeface="Monotype Sorts" charset="0"/>
              <a:buAutoNum type="arabicPeriod"/>
            </a:pPr>
            <a:r>
              <a:rPr lang="en-US" sz="2400" dirty="0">
                <a:solidFill>
                  <a:srgbClr val="FFFF00"/>
                </a:solidFill>
              </a:rPr>
              <a:t>Explain a table’s attributes.</a:t>
            </a:r>
          </a:p>
          <a:p>
            <a:pPr marL="609600" indent="-609600">
              <a:buClr>
                <a:schemeClr val="bg1"/>
              </a:buClr>
              <a:buFont typeface="Monotype Sorts" charset="0"/>
              <a:buAutoNum type="arabicPeriod"/>
            </a:pPr>
            <a:r>
              <a:rPr lang="en-US" sz="2400" dirty="0">
                <a:solidFill>
                  <a:srgbClr val="FFFF00"/>
                </a:solidFill>
              </a:rPr>
              <a:t>Edit a table.</a:t>
            </a:r>
          </a:p>
          <a:p>
            <a:pPr marL="609600" indent="-609600">
              <a:buClr>
                <a:schemeClr val="bg1"/>
              </a:buClr>
              <a:buFont typeface="Monotype Sorts" charset="0"/>
              <a:buAutoNum type="arabicPeriod"/>
            </a:pPr>
            <a:r>
              <a:rPr lang="en-US" sz="2400" dirty="0">
                <a:solidFill>
                  <a:srgbClr val="FFFF00"/>
                </a:solidFill>
              </a:rPr>
              <a:t>Add a table header.</a:t>
            </a:r>
          </a:p>
          <a:p>
            <a:pPr marL="609600" indent="-609600">
              <a:buFontTx/>
              <a:buNone/>
            </a:pPr>
            <a:endParaRPr lang="en-US" sz="2400" dirty="0">
              <a:solidFill>
                <a:srgbClr val="FFFF00"/>
              </a:solidFill>
            </a:endParaRPr>
          </a:p>
        </p:txBody>
      </p:sp>
    </p:spTree>
  </p:cSld>
  <p:clrMapOvr>
    <a:masterClrMapping/>
  </p:clrMapOvr>
  <p:transition spd="slow">
    <p:wipe dir="d"/>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1CF53CD-C662-47B4-95CE-37059DD339C0}" type="slidenum">
              <a:rPr lang="ar-SA"/>
              <a:pPr/>
              <a:t>193</a:t>
            </a:fld>
            <a:endParaRPr lang="en-US"/>
          </a:p>
        </p:txBody>
      </p:sp>
      <p:sp>
        <p:nvSpPr>
          <p:cNvPr id="71682" name="Rectangle 2"/>
          <p:cNvSpPr>
            <a:spLocks noGrp="1" noChangeArrowheads="1"/>
          </p:cNvSpPr>
          <p:nvPr>
            <p:ph type="title"/>
          </p:nvPr>
        </p:nvSpPr>
        <p:spPr>
          <a:xfrm>
            <a:off x="892362" y="220771"/>
            <a:ext cx="7480448" cy="944562"/>
          </a:xfrm>
          <a:solidFill>
            <a:schemeClr val="bg1"/>
          </a:solidFill>
        </p:spPr>
        <p:txBody>
          <a:bodyPr>
            <a:flatTx/>
          </a:bodyPr>
          <a:lstStyle/>
          <a:p>
            <a:r>
              <a:rPr lang="en-US" dirty="0"/>
              <a:t>Tables</a:t>
            </a:r>
          </a:p>
        </p:txBody>
      </p:sp>
      <p:sp>
        <p:nvSpPr>
          <p:cNvPr id="71683" name="Rectangle 3"/>
          <p:cNvSpPr>
            <a:spLocks noGrp="1" noChangeArrowheads="1"/>
          </p:cNvSpPr>
          <p:nvPr>
            <p:ph type="body" idx="1"/>
          </p:nvPr>
        </p:nvSpPr>
        <p:spPr>
          <a:xfrm>
            <a:off x="887288" y="1596413"/>
            <a:ext cx="8077200" cy="4297363"/>
          </a:xfrm>
          <a:solidFill>
            <a:schemeClr val="tx2">
              <a:lumMod val="60000"/>
              <a:lumOff val="40000"/>
            </a:schemeClr>
          </a:solidFill>
        </p:spPr>
        <p:txBody>
          <a:bodyPr/>
          <a:lstStyle/>
          <a:p>
            <a:pPr marL="609600" indent="-609600">
              <a:lnSpc>
                <a:spcPct val="90000"/>
              </a:lnSpc>
              <a:buClr>
                <a:schemeClr val="bg1"/>
              </a:buClr>
              <a:buFont typeface="Wingdings" pitchFamily="2" charset="2"/>
              <a:buChar char="§"/>
            </a:pPr>
            <a:r>
              <a:rPr lang="en-US" sz="2800" dirty="0">
                <a:solidFill>
                  <a:srgbClr val="FFFF00"/>
                </a:solidFill>
              </a:rPr>
              <a:t>The &lt;TABLE&gt;&lt;/TABLE&gt; element has four sub-elements:</a:t>
            </a:r>
          </a:p>
          <a:p>
            <a:pPr marL="609600" indent="-609600">
              <a:lnSpc>
                <a:spcPct val="90000"/>
              </a:lnSpc>
              <a:buClr>
                <a:schemeClr val="bg1"/>
              </a:buClr>
              <a:buFont typeface="Monotype Sorts" charset="0"/>
              <a:buAutoNum type="arabicPeriod"/>
            </a:pPr>
            <a:r>
              <a:rPr lang="en-US" sz="2800" dirty="0">
                <a:solidFill>
                  <a:srgbClr val="FFFF00"/>
                </a:solidFill>
              </a:rPr>
              <a:t>Table Row&lt;TR&gt;&lt;/TR&gt;.</a:t>
            </a:r>
          </a:p>
          <a:p>
            <a:pPr marL="609600" indent="-609600">
              <a:lnSpc>
                <a:spcPct val="90000"/>
              </a:lnSpc>
              <a:buClr>
                <a:schemeClr val="bg1"/>
              </a:buClr>
              <a:buFont typeface="Monotype Sorts" charset="0"/>
              <a:buAutoNum type="arabicPeriod"/>
            </a:pPr>
            <a:r>
              <a:rPr lang="en-US" sz="2800" dirty="0">
                <a:solidFill>
                  <a:srgbClr val="FFFF00"/>
                </a:solidFill>
              </a:rPr>
              <a:t>Table Header &lt;TH&gt;&lt;/TH&gt;.</a:t>
            </a:r>
          </a:p>
          <a:p>
            <a:pPr marL="609600" indent="-609600">
              <a:lnSpc>
                <a:spcPct val="90000"/>
              </a:lnSpc>
              <a:buClr>
                <a:schemeClr val="bg1"/>
              </a:buClr>
              <a:buFont typeface="Monotype Sorts" charset="0"/>
              <a:buAutoNum type="arabicPeriod"/>
            </a:pPr>
            <a:r>
              <a:rPr lang="en-US" sz="2800" dirty="0">
                <a:solidFill>
                  <a:srgbClr val="FFFF00"/>
                </a:solidFill>
              </a:rPr>
              <a:t>Table Data &lt;TD&gt;&lt;/TD&gt;.</a:t>
            </a:r>
          </a:p>
          <a:p>
            <a:pPr marL="609600" indent="-609600">
              <a:lnSpc>
                <a:spcPct val="90000"/>
              </a:lnSpc>
              <a:buClr>
                <a:schemeClr val="bg1"/>
              </a:buClr>
              <a:buFont typeface="Monotype Sorts" charset="0"/>
              <a:buAutoNum type="arabicPeriod"/>
            </a:pPr>
            <a:r>
              <a:rPr lang="en-US" sz="2800" dirty="0">
                <a:solidFill>
                  <a:srgbClr val="FFFF00"/>
                </a:solidFill>
              </a:rPr>
              <a:t>Caption &lt;CAPTION&gt;&lt;/CAPTION&gt;.</a:t>
            </a:r>
          </a:p>
          <a:p>
            <a:pPr marL="609600" indent="-609600">
              <a:lnSpc>
                <a:spcPct val="90000"/>
              </a:lnSpc>
              <a:buClr>
                <a:schemeClr val="bg1"/>
              </a:buClr>
              <a:buFont typeface="Wingdings" pitchFamily="2" charset="2"/>
              <a:buChar char="§"/>
            </a:pPr>
            <a:r>
              <a:rPr lang="en-US" sz="2800" dirty="0">
                <a:solidFill>
                  <a:srgbClr val="FFFF00"/>
                </a:solidFill>
              </a:rPr>
              <a:t>The table row elements usually contain table header elements or table data elements.</a:t>
            </a:r>
          </a:p>
        </p:txBody>
      </p:sp>
    </p:spTree>
  </p:cSld>
  <p:clrMapOvr>
    <a:masterClrMapping/>
  </p:clrMapOvr>
  <p:transition spd="slow">
    <p:wipe dir="d"/>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73F2881-74CA-4FAE-B143-4AA894EF27F6}" type="slidenum">
              <a:rPr lang="ar-SA"/>
              <a:pPr/>
              <a:t>194</a:t>
            </a:fld>
            <a:endParaRPr lang="en-US"/>
          </a:p>
        </p:txBody>
      </p:sp>
      <p:sp>
        <p:nvSpPr>
          <p:cNvPr id="72706" name="Rectangle 2"/>
          <p:cNvSpPr>
            <a:spLocks noGrp="1" noChangeArrowheads="1"/>
          </p:cNvSpPr>
          <p:nvPr>
            <p:ph type="title"/>
          </p:nvPr>
        </p:nvSpPr>
        <p:spPr>
          <a:xfrm>
            <a:off x="948985" y="332656"/>
            <a:ext cx="7727471" cy="762000"/>
          </a:xfrm>
          <a:solidFill>
            <a:schemeClr val="bg1"/>
          </a:solidFill>
        </p:spPr>
        <p:txBody>
          <a:bodyPr>
            <a:flatTx/>
          </a:bodyPr>
          <a:lstStyle/>
          <a:p>
            <a:r>
              <a:rPr lang="en-US" dirty="0"/>
              <a:t>Tables</a:t>
            </a:r>
          </a:p>
        </p:txBody>
      </p:sp>
      <p:sp>
        <p:nvSpPr>
          <p:cNvPr id="72707" name="Rectangle 3"/>
          <p:cNvSpPr>
            <a:spLocks noGrp="1" noChangeArrowheads="1"/>
          </p:cNvSpPr>
          <p:nvPr>
            <p:ph type="body" idx="1"/>
          </p:nvPr>
        </p:nvSpPr>
        <p:spPr>
          <a:xfrm>
            <a:off x="685800" y="1371600"/>
            <a:ext cx="7772400" cy="4876800"/>
          </a:xfrm>
          <a:solidFill>
            <a:schemeClr val="accent1"/>
          </a:solidFill>
        </p:spPr>
        <p:txBody>
          <a:bodyPr/>
          <a:lstStyle/>
          <a:p>
            <a:pPr>
              <a:lnSpc>
                <a:spcPct val="90000"/>
              </a:lnSpc>
              <a:buClr>
                <a:schemeClr val="bg1"/>
              </a:buClr>
              <a:buFont typeface="Wingdings" pitchFamily="2" charset="2"/>
              <a:buNone/>
            </a:pPr>
            <a:r>
              <a:rPr lang="en-US" sz="2000" b="1"/>
              <a:t>&lt;table border=“1”&gt;</a:t>
            </a:r>
          </a:p>
          <a:p>
            <a:pPr>
              <a:lnSpc>
                <a:spcPct val="90000"/>
              </a:lnSpc>
              <a:buClr>
                <a:schemeClr val="bg1"/>
              </a:buClr>
              <a:buFont typeface="Wingdings" pitchFamily="2" charset="2"/>
              <a:buNone/>
            </a:pPr>
            <a:r>
              <a:rPr lang="en-US" sz="2000" b="1">
                <a:solidFill>
                  <a:srgbClr val="FF0000"/>
                </a:solidFill>
              </a:rPr>
              <a:t>&lt;tr&gt;</a:t>
            </a:r>
          </a:p>
          <a:p>
            <a:pPr>
              <a:lnSpc>
                <a:spcPct val="90000"/>
              </a:lnSpc>
              <a:buClr>
                <a:schemeClr val="bg1"/>
              </a:buClr>
              <a:buFont typeface="Wingdings" pitchFamily="2" charset="2"/>
              <a:buNone/>
            </a:pPr>
            <a:r>
              <a:rPr lang="en-US" sz="2000" b="1">
                <a:solidFill>
                  <a:srgbClr val="0000CC"/>
                </a:solidFill>
              </a:rPr>
              <a:t>&lt;th&gt; Column 1 header &lt;/th&gt;</a:t>
            </a:r>
          </a:p>
          <a:p>
            <a:pPr>
              <a:lnSpc>
                <a:spcPct val="90000"/>
              </a:lnSpc>
              <a:buClr>
                <a:schemeClr val="bg1"/>
              </a:buClr>
              <a:buFont typeface="Wingdings" pitchFamily="2" charset="2"/>
              <a:buNone/>
            </a:pPr>
            <a:r>
              <a:rPr lang="en-US" sz="2000" b="1">
                <a:solidFill>
                  <a:srgbClr val="0000CC"/>
                </a:solidFill>
              </a:rPr>
              <a:t>&lt;th&gt; Column 2 header &lt;/th&gt;</a:t>
            </a:r>
          </a:p>
          <a:p>
            <a:pPr>
              <a:lnSpc>
                <a:spcPct val="90000"/>
              </a:lnSpc>
              <a:buClr>
                <a:schemeClr val="bg1"/>
              </a:buClr>
              <a:buFont typeface="Wingdings" pitchFamily="2" charset="2"/>
              <a:buNone/>
            </a:pPr>
            <a:r>
              <a:rPr lang="en-US" sz="2000" b="1">
                <a:solidFill>
                  <a:srgbClr val="FF0000"/>
                </a:solidFill>
              </a:rPr>
              <a:t>&lt;/tr&gt;</a:t>
            </a:r>
          </a:p>
          <a:p>
            <a:pPr>
              <a:lnSpc>
                <a:spcPct val="90000"/>
              </a:lnSpc>
              <a:buClr>
                <a:schemeClr val="bg1"/>
              </a:buClr>
              <a:buFont typeface="Wingdings" pitchFamily="2" charset="2"/>
              <a:buNone/>
            </a:pPr>
            <a:r>
              <a:rPr lang="en-US" sz="2000" b="1">
                <a:solidFill>
                  <a:srgbClr val="990000"/>
                </a:solidFill>
              </a:rPr>
              <a:t>&lt;tr&gt;</a:t>
            </a:r>
          </a:p>
          <a:p>
            <a:pPr>
              <a:lnSpc>
                <a:spcPct val="90000"/>
              </a:lnSpc>
              <a:buClr>
                <a:schemeClr val="bg1"/>
              </a:buClr>
              <a:buFont typeface="Wingdings" pitchFamily="2" charset="2"/>
              <a:buNone/>
            </a:pPr>
            <a:r>
              <a:rPr lang="en-US" sz="2000" b="1">
                <a:solidFill>
                  <a:srgbClr val="0000CC"/>
                </a:solidFill>
              </a:rPr>
              <a:t>&lt;td&gt; Row1, Col1 &lt;/td&gt;</a:t>
            </a:r>
          </a:p>
          <a:p>
            <a:pPr>
              <a:lnSpc>
                <a:spcPct val="90000"/>
              </a:lnSpc>
              <a:buClr>
                <a:schemeClr val="bg1"/>
              </a:buClr>
              <a:buFont typeface="Wingdings" pitchFamily="2" charset="2"/>
              <a:buNone/>
            </a:pPr>
            <a:r>
              <a:rPr lang="en-US" sz="2000" b="1">
                <a:solidFill>
                  <a:srgbClr val="0000CC"/>
                </a:solidFill>
              </a:rPr>
              <a:t>&lt;td&gt; Row1, Col2 &lt;/td&gt;</a:t>
            </a:r>
          </a:p>
          <a:p>
            <a:pPr>
              <a:lnSpc>
                <a:spcPct val="90000"/>
              </a:lnSpc>
              <a:buClr>
                <a:schemeClr val="bg1"/>
              </a:buClr>
              <a:buFont typeface="Wingdings" pitchFamily="2" charset="2"/>
              <a:buNone/>
            </a:pPr>
            <a:r>
              <a:rPr lang="en-US" sz="2000" b="1">
                <a:solidFill>
                  <a:srgbClr val="990000"/>
                </a:solidFill>
              </a:rPr>
              <a:t>&lt;/tr&gt;</a:t>
            </a:r>
          </a:p>
          <a:p>
            <a:pPr>
              <a:lnSpc>
                <a:spcPct val="90000"/>
              </a:lnSpc>
              <a:buClr>
                <a:schemeClr val="bg1"/>
              </a:buClr>
              <a:buFont typeface="Wingdings" pitchFamily="2" charset="2"/>
              <a:buNone/>
            </a:pPr>
            <a:r>
              <a:rPr lang="en-US" sz="2000" b="1">
                <a:solidFill>
                  <a:srgbClr val="FF0000"/>
                </a:solidFill>
              </a:rPr>
              <a:t>&lt;tr&gt;</a:t>
            </a:r>
          </a:p>
          <a:p>
            <a:pPr>
              <a:lnSpc>
                <a:spcPct val="90000"/>
              </a:lnSpc>
              <a:buClr>
                <a:schemeClr val="bg1"/>
              </a:buClr>
              <a:buFont typeface="Wingdings" pitchFamily="2" charset="2"/>
              <a:buNone/>
            </a:pPr>
            <a:r>
              <a:rPr lang="en-US" sz="2000" b="1">
                <a:solidFill>
                  <a:srgbClr val="0000CC"/>
                </a:solidFill>
              </a:rPr>
              <a:t>&lt;td&gt; Row2, Col1 &lt;/td&gt;</a:t>
            </a:r>
          </a:p>
          <a:p>
            <a:pPr>
              <a:lnSpc>
                <a:spcPct val="90000"/>
              </a:lnSpc>
              <a:buClr>
                <a:schemeClr val="bg1"/>
              </a:buClr>
              <a:buFont typeface="Wingdings" pitchFamily="2" charset="2"/>
              <a:buNone/>
            </a:pPr>
            <a:r>
              <a:rPr lang="en-US" sz="2000" b="1">
                <a:solidFill>
                  <a:srgbClr val="0000CC"/>
                </a:solidFill>
              </a:rPr>
              <a:t>&lt;td&gt; Row2, Col2 &lt;/td&gt;</a:t>
            </a:r>
          </a:p>
          <a:p>
            <a:pPr>
              <a:lnSpc>
                <a:spcPct val="90000"/>
              </a:lnSpc>
              <a:buClr>
                <a:schemeClr val="bg1"/>
              </a:buClr>
              <a:buFont typeface="Wingdings" pitchFamily="2" charset="2"/>
              <a:buNone/>
            </a:pPr>
            <a:r>
              <a:rPr lang="en-US" sz="2000" b="1">
                <a:solidFill>
                  <a:srgbClr val="FF0000"/>
                </a:solidFill>
              </a:rPr>
              <a:t>&lt;/tr&gt;</a:t>
            </a:r>
          </a:p>
          <a:p>
            <a:pPr>
              <a:lnSpc>
                <a:spcPct val="90000"/>
              </a:lnSpc>
              <a:buClr>
                <a:schemeClr val="bg1"/>
              </a:buClr>
              <a:buFont typeface="Wingdings" pitchFamily="2" charset="2"/>
              <a:buNone/>
            </a:pPr>
            <a:r>
              <a:rPr lang="en-US" sz="2000" b="1"/>
              <a:t>&lt;/table&gt;</a:t>
            </a:r>
            <a:endParaRPr lang="en-US" b="1"/>
          </a:p>
        </p:txBody>
      </p:sp>
    </p:spTree>
  </p:cSld>
  <p:clrMapOvr>
    <a:masterClrMapping/>
  </p:clrMapOvr>
  <p:transition spd="slow">
    <p:wipe dir="d"/>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CB2B0DE6-3D47-49EE-A5DD-C177FD47D97B}" type="slidenum">
              <a:rPr lang="ar-SA"/>
              <a:pPr/>
              <a:t>195</a:t>
            </a:fld>
            <a:endParaRPr lang="en-US"/>
          </a:p>
        </p:txBody>
      </p:sp>
      <p:sp>
        <p:nvSpPr>
          <p:cNvPr id="73730" name="Rectangle 2"/>
          <p:cNvSpPr>
            <a:spLocks noGrp="1" noChangeArrowheads="1"/>
          </p:cNvSpPr>
          <p:nvPr>
            <p:ph type="title"/>
          </p:nvPr>
        </p:nvSpPr>
        <p:spPr>
          <a:xfrm>
            <a:off x="1043608" y="198438"/>
            <a:ext cx="7643192" cy="792162"/>
          </a:xfrm>
          <a:solidFill>
            <a:schemeClr val="bg1"/>
          </a:solidFill>
        </p:spPr>
        <p:txBody>
          <a:bodyPr>
            <a:flatTx/>
          </a:bodyPr>
          <a:lstStyle/>
          <a:p>
            <a:r>
              <a:rPr lang="en-US" dirty="0"/>
              <a:t>Tables</a:t>
            </a:r>
          </a:p>
        </p:txBody>
      </p:sp>
      <p:graphicFrame>
        <p:nvGraphicFramePr>
          <p:cNvPr id="73746" name="Group 18"/>
          <p:cNvGraphicFramePr>
            <a:graphicFrameLocks noGrp="1"/>
          </p:cNvGraphicFramePr>
          <p:nvPr>
            <p:ph type="tbl" idx="1"/>
          </p:nvPr>
        </p:nvGraphicFramePr>
        <p:xfrm>
          <a:off x="1182688" y="2438400"/>
          <a:ext cx="6778625" cy="2333626"/>
        </p:xfrm>
        <a:graphic>
          <a:graphicData uri="http://schemas.openxmlformats.org/drawingml/2006/table">
            <a:tbl>
              <a:tblPr/>
              <a:tblGrid>
                <a:gridCol w="3429000"/>
                <a:gridCol w="3349625"/>
              </a:tblGrid>
              <a:tr h="1039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Arial" charset="0"/>
                          <a:cs typeface="Arial" charset="0"/>
                        </a:rPr>
                        <a:t> Column 1 Header</a:t>
                      </a:r>
                    </a:p>
                  </a:txBody>
                  <a:tcPr horzOverflow="overflow">
                    <a:lnL w="38100" cap="flat" cmpd="sng" algn="ctr">
                      <a:solidFill>
                        <a:schemeClr val="bg2"/>
                      </a:solidFill>
                      <a:prstDash val="solid"/>
                      <a:round/>
                      <a:headEnd type="none" w="sm" len="sm"/>
                      <a:tailEnd type="none" w="sm" len="sm"/>
                    </a:lnL>
                    <a:lnR w="38100" cap="flat" cmpd="sng" algn="ctr">
                      <a:solidFill>
                        <a:schemeClr val="bg2"/>
                      </a:solidFill>
                      <a:prstDash val="solid"/>
                      <a:round/>
                      <a:headEnd type="none" w="sm" len="sm"/>
                      <a:tailEnd type="none" w="sm" len="sm"/>
                    </a:lnR>
                    <a:lnT w="38100" cap="flat" cmpd="sng" algn="ctr">
                      <a:solidFill>
                        <a:schemeClr val="bg2"/>
                      </a:solidFill>
                      <a:prstDash val="solid"/>
                      <a:round/>
                      <a:headEnd type="none" w="sm" len="sm"/>
                      <a:tailEnd type="none" w="sm" len="sm"/>
                    </a:lnT>
                    <a:lnB w="38100" cap="flat" cmpd="sng" algn="ctr">
                      <a:solidFill>
                        <a:schemeClr val="bg2"/>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Arial" charset="0"/>
                          <a:cs typeface="Arial" charset="0"/>
                        </a:rPr>
                        <a:t> Column 2 Header</a:t>
                      </a:r>
                    </a:p>
                  </a:txBody>
                  <a:tcPr horzOverflow="overflow">
                    <a:lnL w="38100" cap="flat" cmpd="sng" algn="ctr">
                      <a:solidFill>
                        <a:schemeClr val="bg2"/>
                      </a:solidFill>
                      <a:prstDash val="solid"/>
                      <a:round/>
                      <a:headEnd type="none" w="sm" len="sm"/>
                      <a:tailEnd type="none" w="sm" len="sm"/>
                    </a:lnL>
                    <a:lnR w="38100" cap="flat" cmpd="sng" algn="ctr">
                      <a:solidFill>
                        <a:schemeClr val="bg2"/>
                      </a:solidFill>
                      <a:prstDash val="solid"/>
                      <a:round/>
                      <a:headEnd type="none" w="sm" len="sm"/>
                      <a:tailEnd type="none" w="sm" len="sm"/>
                    </a:lnR>
                    <a:lnT w="38100" cap="flat" cmpd="sng" algn="ctr">
                      <a:solidFill>
                        <a:schemeClr val="bg2"/>
                      </a:solidFill>
                      <a:prstDash val="solid"/>
                      <a:round/>
                      <a:headEnd type="none" w="sm" len="sm"/>
                      <a:tailEnd type="none" w="sm" len="sm"/>
                    </a:lnT>
                    <a:lnB w="38100" cap="flat" cmpd="sng" algn="ctr">
                      <a:solidFill>
                        <a:schemeClr val="bg2"/>
                      </a:solidFill>
                      <a:prstDash val="solid"/>
                      <a:round/>
                      <a:headEnd type="none" w="sm" len="sm"/>
                      <a:tailEnd type="none" w="sm" len="sm"/>
                    </a:lnB>
                    <a:lnTlToBr>
                      <a:noFill/>
                    </a:lnTlToBr>
                    <a:lnBlToTr>
                      <a:noFill/>
                    </a:lnBlToTr>
                    <a:noFill/>
                  </a:tcPr>
                </a:tc>
              </a:tr>
              <a:tr h="6842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Row1, Col1</a:t>
                      </a:r>
                    </a:p>
                  </a:txBody>
                  <a:tcPr horzOverflow="overflow">
                    <a:lnL w="38100" cap="flat" cmpd="sng" algn="ctr">
                      <a:solidFill>
                        <a:schemeClr val="bg2"/>
                      </a:solidFill>
                      <a:prstDash val="solid"/>
                      <a:round/>
                      <a:headEnd type="none" w="sm" len="sm"/>
                      <a:tailEnd type="none" w="sm" len="sm"/>
                    </a:lnL>
                    <a:lnR w="38100" cap="flat" cmpd="sng" algn="ctr">
                      <a:solidFill>
                        <a:schemeClr val="bg2"/>
                      </a:solidFill>
                      <a:prstDash val="solid"/>
                      <a:round/>
                      <a:headEnd type="none" w="sm" len="sm"/>
                      <a:tailEnd type="none" w="sm" len="sm"/>
                    </a:lnR>
                    <a:lnT w="38100" cap="flat" cmpd="sng" algn="ctr">
                      <a:solidFill>
                        <a:schemeClr val="bg2"/>
                      </a:solidFill>
                      <a:prstDash val="solid"/>
                      <a:round/>
                      <a:headEnd type="none" w="sm" len="sm"/>
                      <a:tailEnd type="none" w="sm" len="sm"/>
                    </a:lnT>
                    <a:lnB w="38100" cap="flat" cmpd="sng" algn="ctr">
                      <a:solidFill>
                        <a:schemeClr val="bg2"/>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Row1, Col2</a:t>
                      </a:r>
                    </a:p>
                  </a:txBody>
                  <a:tcPr horzOverflow="overflow">
                    <a:lnL w="38100" cap="flat" cmpd="sng" algn="ctr">
                      <a:solidFill>
                        <a:schemeClr val="bg2"/>
                      </a:solidFill>
                      <a:prstDash val="solid"/>
                      <a:round/>
                      <a:headEnd type="none" w="sm" len="sm"/>
                      <a:tailEnd type="none" w="sm" len="sm"/>
                    </a:lnL>
                    <a:lnR w="38100" cap="flat" cmpd="sng" algn="ctr">
                      <a:solidFill>
                        <a:schemeClr val="bg2"/>
                      </a:solidFill>
                      <a:prstDash val="solid"/>
                      <a:round/>
                      <a:headEnd type="none" w="sm" len="sm"/>
                      <a:tailEnd type="none" w="sm" len="sm"/>
                    </a:lnR>
                    <a:lnT w="38100" cap="flat" cmpd="sng" algn="ctr">
                      <a:solidFill>
                        <a:schemeClr val="bg2"/>
                      </a:solidFill>
                      <a:prstDash val="solid"/>
                      <a:round/>
                      <a:headEnd type="none" w="sm" len="sm"/>
                      <a:tailEnd type="none" w="sm" len="sm"/>
                    </a:lnT>
                    <a:lnB w="38100" cap="flat" cmpd="sng" algn="ctr">
                      <a:solidFill>
                        <a:schemeClr val="bg2"/>
                      </a:solidFill>
                      <a:prstDash val="solid"/>
                      <a:round/>
                      <a:headEnd type="none" w="sm" len="sm"/>
                      <a:tailEnd type="none" w="sm" len="sm"/>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Row2, Col1</a:t>
                      </a:r>
                    </a:p>
                  </a:txBody>
                  <a:tcPr horzOverflow="overflow">
                    <a:lnL w="38100" cap="flat" cmpd="sng" algn="ctr">
                      <a:solidFill>
                        <a:schemeClr val="bg2"/>
                      </a:solidFill>
                      <a:prstDash val="solid"/>
                      <a:round/>
                      <a:headEnd type="none" w="sm" len="sm"/>
                      <a:tailEnd type="none" w="sm" len="sm"/>
                    </a:lnL>
                    <a:lnR w="38100" cap="flat" cmpd="sng" algn="ctr">
                      <a:solidFill>
                        <a:schemeClr val="bg2"/>
                      </a:solidFill>
                      <a:prstDash val="solid"/>
                      <a:round/>
                      <a:headEnd type="none" w="sm" len="sm"/>
                      <a:tailEnd type="none" w="sm" len="sm"/>
                    </a:lnR>
                    <a:lnT w="38100" cap="flat" cmpd="sng" algn="ctr">
                      <a:solidFill>
                        <a:schemeClr val="bg2"/>
                      </a:solidFill>
                      <a:prstDash val="solid"/>
                      <a:round/>
                      <a:headEnd type="none" w="sm" len="sm"/>
                      <a:tailEnd type="none" w="sm" len="sm"/>
                    </a:lnT>
                    <a:lnB w="38100" cap="flat" cmpd="sng" algn="ctr">
                      <a:solidFill>
                        <a:schemeClr val="bg2"/>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Row2, Col2</a:t>
                      </a:r>
                    </a:p>
                  </a:txBody>
                  <a:tcPr horzOverflow="overflow">
                    <a:lnL w="38100" cap="flat" cmpd="sng" algn="ctr">
                      <a:solidFill>
                        <a:schemeClr val="bg2"/>
                      </a:solidFill>
                      <a:prstDash val="solid"/>
                      <a:round/>
                      <a:headEnd type="none" w="sm" len="sm"/>
                      <a:tailEnd type="none" w="sm" len="sm"/>
                    </a:lnL>
                    <a:lnR w="38100" cap="flat" cmpd="sng" algn="ctr">
                      <a:solidFill>
                        <a:schemeClr val="bg2"/>
                      </a:solidFill>
                      <a:prstDash val="solid"/>
                      <a:round/>
                      <a:headEnd type="none" w="sm" len="sm"/>
                      <a:tailEnd type="none" w="sm" len="sm"/>
                    </a:lnR>
                    <a:lnT w="38100" cap="flat" cmpd="sng" algn="ctr">
                      <a:solidFill>
                        <a:schemeClr val="bg2"/>
                      </a:solidFill>
                      <a:prstDash val="solid"/>
                      <a:round/>
                      <a:headEnd type="none" w="sm" len="sm"/>
                      <a:tailEnd type="none" w="sm" len="sm"/>
                    </a:lnT>
                    <a:lnB w="38100" cap="flat" cmpd="sng" algn="ctr">
                      <a:solidFill>
                        <a:schemeClr val="bg2"/>
                      </a:solidFill>
                      <a:prstDash val="solid"/>
                      <a:round/>
                      <a:headEnd type="none" w="sm" len="sm"/>
                      <a:tailEnd type="none" w="sm" len="sm"/>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8FDA4099-CB70-4C9E-BDB2-5C224EFD5138}" type="slidenum">
              <a:rPr lang="ar-SA"/>
              <a:pPr/>
              <a:t>196</a:t>
            </a:fld>
            <a:endParaRPr lang="en-US"/>
          </a:p>
        </p:txBody>
      </p:sp>
      <p:sp>
        <p:nvSpPr>
          <p:cNvPr id="139267" name="Rectangle 3"/>
          <p:cNvSpPr>
            <a:spLocks noGrp="1" noChangeArrowheads="1"/>
          </p:cNvSpPr>
          <p:nvPr>
            <p:ph type="body" idx="1"/>
          </p:nvPr>
        </p:nvSpPr>
        <p:spPr>
          <a:xfrm>
            <a:off x="764976" y="1143000"/>
            <a:ext cx="7911480" cy="3048000"/>
          </a:xfrm>
          <a:solidFill>
            <a:schemeClr val="accent1"/>
          </a:solidFill>
        </p:spPr>
        <p:txBody>
          <a:bodyPr/>
          <a:lstStyle/>
          <a:p>
            <a:pPr>
              <a:lnSpc>
                <a:spcPct val="80000"/>
              </a:lnSpc>
              <a:buFontTx/>
              <a:buNone/>
            </a:pPr>
            <a:r>
              <a:rPr lang="en-US" sz="2000" b="1" dirty="0"/>
              <a:t>&lt;TABLE BORDER=1 width=50%&gt;</a:t>
            </a:r>
          </a:p>
          <a:p>
            <a:pPr>
              <a:lnSpc>
                <a:spcPct val="80000"/>
              </a:lnSpc>
              <a:buFontTx/>
              <a:buNone/>
            </a:pPr>
            <a:r>
              <a:rPr lang="en-US" sz="2000" b="1" dirty="0"/>
              <a:t>&lt;CAPTION&gt;  &lt;h1&gt;Spare Parts &lt;h1&gt; &lt;/Caption&gt;</a:t>
            </a:r>
          </a:p>
          <a:p>
            <a:pPr>
              <a:lnSpc>
                <a:spcPct val="80000"/>
              </a:lnSpc>
              <a:buFontTx/>
              <a:buNone/>
            </a:pPr>
            <a:r>
              <a:rPr lang="en-US" sz="2000" b="1" dirty="0"/>
              <a:t>&lt;TR&gt;&lt;TH&gt;Stock Number&lt;/TH&gt;&lt;TH&gt;Description&lt;/TH&gt;&lt;TH&gt;List Price&lt;/TH&gt;&lt;/TR&gt;</a:t>
            </a:r>
          </a:p>
          <a:p>
            <a:pPr>
              <a:lnSpc>
                <a:spcPct val="80000"/>
              </a:lnSpc>
              <a:buFontTx/>
              <a:buNone/>
            </a:pPr>
            <a:r>
              <a:rPr lang="en-US" sz="2000" b="1" dirty="0"/>
              <a:t>&lt;TR&gt;&lt;TD </a:t>
            </a:r>
            <a:r>
              <a:rPr lang="en-US" sz="2000" b="1" dirty="0" err="1"/>
              <a:t>bgcolor</a:t>
            </a:r>
            <a:r>
              <a:rPr lang="en-US" sz="2000" b="1" dirty="0"/>
              <a:t>=red&gt;3476-AB&lt;/TD&gt;&lt;TD&gt;76mm Socket&lt;/TD&gt;&lt;TD&gt;45.00&lt;/TD&gt;&lt;/TR&gt;</a:t>
            </a:r>
          </a:p>
          <a:p>
            <a:pPr>
              <a:lnSpc>
                <a:spcPct val="80000"/>
              </a:lnSpc>
              <a:buFontTx/>
              <a:buNone/>
            </a:pPr>
            <a:r>
              <a:rPr lang="en-US" sz="2000" b="1" dirty="0"/>
              <a:t>&lt;TR&gt;&lt;TD &gt;3478-AB&lt;/TD&gt;&lt;TD&gt;&lt;font color=blue&gt;78mm Socket&lt;/font&gt; &lt;/TD&gt;&lt;TD&gt;47.50&lt;/TD&gt;&lt;/TR&gt;</a:t>
            </a:r>
          </a:p>
          <a:p>
            <a:pPr>
              <a:lnSpc>
                <a:spcPct val="80000"/>
              </a:lnSpc>
              <a:buFontTx/>
              <a:buNone/>
            </a:pPr>
            <a:r>
              <a:rPr lang="en-US" sz="2000" b="1" dirty="0"/>
              <a:t>&lt;TR&gt;&lt;TD&gt;3480-AB&lt;/TD&gt;&lt;TD&gt;80mm Socket&lt;/TD&gt;&lt;TD&gt;50.00&lt;/TD&gt;&lt;/TR&gt;</a:t>
            </a:r>
          </a:p>
          <a:p>
            <a:pPr>
              <a:lnSpc>
                <a:spcPct val="80000"/>
              </a:lnSpc>
              <a:buFontTx/>
              <a:buNone/>
            </a:pPr>
            <a:r>
              <a:rPr lang="en-US" sz="2000" b="1" dirty="0"/>
              <a:t>&lt;/TABLE&gt;</a:t>
            </a:r>
          </a:p>
          <a:p>
            <a:pPr>
              <a:lnSpc>
                <a:spcPct val="80000"/>
              </a:lnSpc>
              <a:buFontTx/>
              <a:buNone/>
            </a:pPr>
            <a:endParaRPr lang="en-US" sz="2000" b="1" dirty="0"/>
          </a:p>
        </p:txBody>
      </p:sp>
      <p:sp>
        <p:nvSpPr>
          <p:cNvPr id="139268" name="Rectangle 4"/>
          <p:cNvSpPr>
            <a:spLocks noGrp="1" noChangeArrowheads="1"/>
          </p:cNvSpPr>
          <p:nvPr>
            <p:ph type="title"/>
          </p:nvPr>
        </p:nvSpPr>
        <p:spPr>
          <a:xfrm>
            <a:off x="1069776" y="152400"/>
            <a:ext cx="7241016" cy="792163"/>
          </a:xfrm>
          <a:solidFill>
            <a:schemeClr val="bg1"/>
          </a:solidFill>
          <a:ln/>
        </p:spPr>
        <p:txBody>
          <a:bodyPr>
            <a:flatTx/>
          </a:bodyPr>
          <a:lstStyle/>
          <a:p>
            <a:r>
              <a:rPr lang="en-US" dirty="0"/>
              <a:t>Basic Table Code</a:t>
            </a:r>
          </a:p>
        </p:txBody>
      </p:sp>
      <p:pic>
        <p:nvPicPr>
          <p:cNvPr id="139272" name="Picture 8"/>
          <p:cNvPicPr>
            <a:picLocks noChangeAspect="1" noChangeArrowheads="1"/>
          </p:cNvPicPr>
          <p:nvPr/>
        </p:nvPicPr>
        <p:blipFill>
          <a:blip r:embed="rId2" cstate="print"/>
          <a:srcRect/>
          <a:stretch>
            <a:fillRect/>
          </a:stretch>
        </p:blipFill>
        <p:spPr bwMode="auto">
          <a:xfrm>
            <a:off x="993576" y="4570413"/>
            <a:ext cx="5698947" cy="2287587"/>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2A40962-C0AD-4366-A696-9BCA6274FF82}" type="slidenum">
              <a:rPr lang="ar-SA"/>
              <a:pPr/>
              <a:t>197</a:t>
            </a:fld>
            <a:endParaRPr lang="en-US"/>
          </a:p>
        </p:txBody>
      </p:sp>
      <p:sp>
        <p:nvSpPr>
          <p:cNvPr id="102402" name="Rectangle 2"/>
          <p:cNvSpPr>
            <a:spLocks noGrp="1" noChangeArrowheads="1"/>
          </p:cNvSpPr>
          <p:nvPr>
            <p:ph type="title"/>
          </p:nvPr>
        </p:nvSpPr>
        <p:spPr>
          <a:xfrm>
            <a:off x="827584" y="0"/>
            <a:ext cx="7859216" cy="838200"/>
          </a:xfrm>
          <a:solidFill>
            <a:schemeClr val="bg1"/>
          </a:solidFill>
        </p:spPr>
        <p:txBody>
          <a:bodyPr>
            <a:normAutofit fontScale="90000"/>
            <a:flatTx/>
          </a:bodyPr>
          <a:lstStyle/>
          <a:p>
            <a:r>
              <a:rPr lang="en-US" sz="6000" b="1" dirty="0">
                <a:latin typeface="Perpetua Titling MT" pitchFamily="18" charset="0"/>
              </a:rPr>
              <a:t>Forms</a:t>
            </a:r>
          </a:p>
        </p:txBody>
      </p:sp>
      <p:sp>
        <p:nvSpPr>
          <p:cNvPr id="102403" name="Rectangle 3"/>
          <p:cNvSpPr>
            <a:spLocks noGrp="1" noChangeArrowheads="1"/>
          </p:cNvSpPr>
          <p:nvPr>
            <p:ph type="body" idx="1"/>
          </p:nvPr>
        </p:nvSpPr>
        <p:spPr>
          <a:xfrm>
            <a:off x="685800" y="1066800"/>
            <a:ext cx="7772400" cy="5638800"/>
          </a:xfrm>
          <a:solidFill>
            <a:schemeClr val="accent1"/>
          </a:solidFill>
        </p:spPr>
        <p:txBody>
          <a:bodyPr/>
          <a:lstStyle/>
          <a:p>
            <a:pPr marL="609600" indent="-609600">
              <a:buClr>
                <a:schemeClr val="accent2"/>
              </a:buClr>
              <a:buFont typeface="Wingdings" pitchFamily="2" charset="2"/>
              <a:buChar char="§"/>
            </a:pPr>
            <a:r>
              <a:rPr lang="en-US" sz="2000"/>
              <a:t>Forms add the ability to web pages to not only provide the person viewing the document with dynamic information but also to obtain information from the person viewing it, and process the information.</a:t>
            </a:r>
          </a:p>
          <a:p>
            <a:pPr marL="609600" indent="-609600">
              <a:buClr>
                <a:schemeClr val="accent2"/>
              </a:buClr>
              <a:buFont typeface="Wingdings" pitchFamily="2" charset="2"/>
              <a:buNone/>
            </a:pPr>
            <a:r>
              <a:rPr lang="en-US" sz="2000" b="1" i="1"/>
              <a:t>Objectives:</a:t>
            </a:r>
          </a:p>
          <a:p>
            <a:pPr marL="609600" indent="-609600">
              <a:buClr>
                <a:schemeClr val="accent2"/>
              </a:buClr>
              <a:buFont typeface="Wingdings" pitchFamily="2" charset="2"/>
              <a:buNone/>
            </a:pPr>
            <a:r>
              <a:rPr lang="en-US" sz="2000"/>
              <a:t>Upon completing this section, you should be able to</a:t>
            </a:r>
          </a:p>
          <a:p>
            <a:pPr marL="609600" indent="-609600">
              <a:buClr>
                <a:schemeClr val="accent2"/>
              </a:buClr>
              <a:buFont typeface="Wingdings" pitchFamily="2" charset="2"/>
              <a:buAutoNum type="arabicPeriod"/>
            </a:pPr>
            <a:r>
              <a:rPr lang="en-US" sz="2000"/>
              <a:t>Create a FORM.</a:t>
            </a:r>
          </a:p>
          <a:p>
            <a:pPr marL="609600" indent="-609600">
              <a:buClr>
                <a:schemeClr val="accent2"/>
              </a:buClr>
              <a:buFont typeface="Wingdings" pitchFamily="2" charset="2"/>
              <a:buAutoNum type="arabicPeriod"/>
            </a:pPr>
            <a:r>
              <a:rPr lang="en-US" sz="2000"/>
              <a:t>Add elements to a FORM.</a:t>
            </a:r>
          </a:p>
          <a:p>
            <a:pPr marL="609600" indent="-609600">
              <a:buClr>
                <a:schemeClr val="accent2"/>
              </a:buClr>
              <a:buFont typeface="Wingdings" pitchFamily="2" charset="2"/>
              <a:buAutoNum type="arabicPeriod"/>
            </a:pPr>
            <a:r>
              <a:rPr lang="en-US" sz="2000"/>
              <a:t>Define CGI </a:t>
            </a:r>
            <a:r>
              <a:rPr lang="en-US"/>
              <a:t>(Common Gateway Interface).</a:t>
            </a:r>
            <a:endParaRPr lang="en-US" sz="2000"/>
          </a:p>
          <a:p>
            <a:pPr marL="609600" indent="-609600">
              <a:buClr>
                <a:schemeClr val="accent2"/>
              </a:buClr>
              <a:buFont typeface="Wingdings" pitchFamily="2" charset="2"/>
              <a:buAutoNum type="arabicPeriod"/>
            </a:pPr>
            <a:r>
              <a:rPr lang="en-US" sz="2000"/>
              <a:t>Describe the purpose of a CGI Application.</a:t>
            </a:r>
          </a:p>
          <a:p>
            <a:pPr marL="609600" indent="-609600">
              <a:buClr>
                <a:schemeClr val="accent2"/>
              </a:buClr>
              <a:buFont typeface="Wingdings" pitchFamily="2" charset="2"/>
              <a:buAutoNum type="arabicPeriod"/>
            </a:pPr>
            <a:r>
              <a:rPr lang="en-US" sz="2000"/>
              <a:t>Specify an action for the FORM.</a:t>
            </a:r>
          </a:p>
          <a:p>
            <a:pPr marL="609600" indent="-609600">
              <a:buClr>
                <a:schemeClr val="accent2"/>
              </a:buClr>
              <a:buFont typeface="Wingdings" pitchFamily="2" charset="2"/>
              <a:buChar char="§"/>
            </a:pPr>
            <a:r>
              <a:rPr lang="en-US" sz="2000"/>
              <a:t>Forms work in all browsers.</a:t>
            </a:r>
          </a:p>
          <a:p>
            <a:pPr marL="609600" indent="-609600">
              <a:buClr>
                <a:schemeClr val="accent2"/>
              </a:buClr>
              <a:buFont typeface="Wingdings" pitchFamily="2" charset="2"/>
              <a:buChar char="§"/>
            </a:pPr>
            <a:r>
              <a:rPr lang="en-US" sz="2000"/>
              <a:t>Forms are Platform Independent.</a:t>
            </a:r>
          </a:p>
        </p:txBody>
      </p:sp>
    </p:spTree>
  </p:cSld>
  <p:clrMapOvr>
    <a:masterClrMapping/>
  </p:clrMapOvr>
  <p:transition spd="slow">
    <p:wipe dir="d"/>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E4A22E7-70A9-4AB3-9D7E-85DF1FD520D6}" type="slidenum">
              <a:rPr lang="ar-SA"/>
              <a:pPr/>
              <a:t>198</a:t>
            </a:fld>
            <a:endParaRPr lang="en-US"/>
          </a:p>
        </p:txBody>
      </p:sp>
      <p:sp>
        <p:nvSpPr>
          <p:cNvPr id="103426" name="Rectangle 2"/>
          <p:cNvSpPr>
            <a:spLocks noGrp="1" noChangeArrowheads="1"/>
          </p:cNvSpPr>
          <p:nvPr>
            <p:ph type="title"/>
          </p:nvPr>
        </p:nvSpPr>
        <p:spPr>
          <a:xfrm>
            <a:off x="1087561" y="274638"/>
            <a:ext cx="7422296" cy="685800"/>
          </a:xfrm>
          <a:solidFill>
            <a:schemeClr val="bg1"/>
          </a:solidFill>
        </p:spPr>
        <p:txBody>
          <a:bodyPr>
            <a:normAutofit fontScale="90000"/>
            <a:flatTx/>
          </a:bodyPr>
          <a:lstStyle/>
          <a:p>
            <a:r>
              <a:rPr lang="en-US" sz="6600" b="1" dirty="0">
                <a:latin typeface="Perpetua Titling MT" pitchFamily="18" charset="0"/>
              </a:rPr>
              <a:t>Forms</a:t>
            </a:r>
          </a:p>
        </p:txBody>
      </p:sp>
      <p:sp>
        <p:nvSpPr>
          <p:cNvPr id="103427" name="Rectangle 3"/>
          <p:cNvSpPr>
            <a:spLocks noGrp="1" noChangeArrowheads="1"/>
          </p:cNvSpPr>
          <p:nvPr>
            <p:ph type="body" idx="1"/>
          </p:nvPr>
        </p:nvSpPr>
        <p:spPr>
          <a:xfrm>
            <a:off x="709736" y="1371600"/>
            <a:ext cx="8129464" cy="5029200"/>
          </a:xfrm>
          <a:solidFill>
            <a:schemeClr val="accent1"/>
          </a:solidFill>
        </p:spPr>
        <p:txBody>
          <a:bodyPr/>
          <a:lstStyle/>
          <a:p>
            <a:pPr>
              <a:buClr>
                <a:schemeClr val="accent2"/>
              </a:buClr>
              <a:buFont typeface="Wingdings" pitchFamily="2" charset="2"/>
              <a:buChar char="§"/>
            </a:pPr>
            <a:r>
              <a:rPr lang="en-US" sz="2000"/>
              <a:t>To insert a form we use the &lt;FORM&gt;&lt;/FORM&gt; tags. The rest of the form elements must be inserted in between the form tags.</a:t>
            </a:r>
          </a:p>
          <a:p>
            <a:pPr>
              <a:buClr>
                <a:schemeClr val="accent2"/>
              </a:buClr>
              <a:buFont typeface="Wingdings" pitchFamily="2" charset="2"/>
              <a:buNone/>
            </a:pPr>
            <a:r>
              <a:rPr lang="en-US" sz="2000"/>
              <a:t>&lt;HTML&gt; &lt;HEAD&gt;</a:t>
            </a:r>
          </a:p>
          <a:p>
            <a:pPr>
              <a:buClr>
                <a:schemeClr val="accent2"/>
              </a:buClr>
              <a:buFont typeface="Wingdings" pitchFamily="2" charset="2"/>
              <a:buNone/>
            </a:pPr>
            <a:r>
              <a:rPr lang="en-US" sz="2000"/>
              <a:t>&lt;TITLE&gt; Sample Form&lt;/TITLE&gt;</a:t>
            </a:r>
          </a:p>
          <a:p>
            <a:pPr>
              <a:buClr>
                <a:schemeClr val="accent2"/>
              </a:buClr>
              <a:buFont typeface="Wingdings" pitchFamily="2" charset="2"/>
              <a:buNone/>
            </a:pPr>
            <a:r>
              <a:rPr lang="en-US" sz="2000"/>
              <a:t>&lt;/HEAD&gt;</a:t>
            </a:r>
          </a:p>
          <a:p>
            <a:pPr>
              <a:buClr>
                <a:schemeClr val="accent2"/>
              </a:buClr>
              <a:buFont typeface="Wingdings" pitchFamily="2" charset="2"/>
              <a:buNone/>
            </a:pPr>
            <a:r>
              <a:rPr lang="en-US" sz="2000"/>
              <a:t>&lt;BODY BGCOLOR=“FFFFFF”&gt;</a:t>
            </a:r>
          </a:p>
          <a:p>
            <a:pPr>
              <a:buClr>
                <a:schemeClr val="accent2"/>
              </a:buClr>
              <a:buFont typeface="Wingdings" pitchFamily="2" charset="2"/>
              <a:buNone/>
            </a:pPr>
            <a:r>
              <a:rPr lang="en-US" sz="2000"/>
              <a:t>&lt;</a:t>
            </a:r>
            <a:r>
              <a:rPr lang="en-US" sz="2000">
                <a:solidFill>
                  <a:srgbClr val="FF0000"/>
                </a:solidFill>
              </a:rPr>
              <a:t>FORM</a:t>
            </a:r>
            <a:r>
              <a:rPr lang="en-US" sz="2000"/>
              <a:t> ACTION = </a:t>
            </a:r>
            <a:r>
              <a:rPr lang="en-US" sz="2000">
                <a:hlinkClick r:id="rId2"/>
              </a:rPr>
              <a:t>http://www.xnu.com/formtest.asp</a:t>
            </a:r>
            <a:r>
              <a:rPr lang="en-US" sz="2000"/>
              <a:t>&gt;</a:t>
            </a:r>
          </a:p>
          <a:p>
            <a:pPr>
              <a:buClr>
                <a:schemeClr val="accent2"/>
              </a:buClr>
              <a:buFont typeface="Wingdings" pitchFamily="2" charset="2"/>
              <a:buNone/>
            </a:pPr>
            <a:r>
              <a:rPr lang="en-US" sz="2000"/>
              <a:t>&lt;P&gt; First Name: </a:t>
            </a:r>
            <a:r>
              <a:rPr lang="en-US" sz="2000">
                <a:solidFill>
                  <a:srgbClr val="FF0000"/>
                </a:solidFill>
              </a:rPr>
              <a:t>&lt;INPUT TYPE=“TEXT” NAME=“fname” MAXLENGTH=“50”&gt;</a:t>
            </a:r>
            <a:r>
              <a:rPr lang="en-US" sz="2000"/>
              <a:t> &lt;/P&gt;</a:t>
            </a:r>
          </a:p>
          <a:p>
            <a:pPr>
              <a:buClr>
                <a:schemeClr val="accent2"/>
              </a:buClr>
              <a:buFont typeface="Wingdings" pitchFamily="2" charset="2"/>
              <a:buNone/>
            </a:pPr>
            <a:r>
              <a:rPr lang="en-US" sz="2000"/>
              <a:t>&lt;P&gt; </a:t>
            </a:r>
            <a:r>
              <a:rPr lang="en-US" sz="2000">
                <a:solidFill>
                  <a:srgbClr val="FF0000"/>
                </a:solidFill>
              </a:rPr>
              <a:t>&lt;INPUT TYPE=“SUBMIT” NAME=“fsubmit1” VALUE=“Send Info”&gt;</a:t>
            </a:r>
            <a:r>
              <a:rPr lang="en-US" sz="2000"/>
              <a:t> &lt;/P&gt;</a:t>
            </a:r>
          </a:p>
          <a:p>
            <a:pPr>
              <a:buClr>
                <a:schemeClr val="accent2"/>
              </a:buClr>
              <a:buFont typeface="Wingdings" pitchFamily="2" charset="2"/>
              <a:buNone/>
            </a:pPr>
            <a:r>
              <a:rPr lang="en-US" sz="2000"/>
              <a:t>&lt;/</a:t>
            </a:r>
            <a:r>
              <a:rPr lang="en-US" sz="2000">
                <a:solidFill>
                  <a:srgbClr val="FF0000"/>
                </a:solidFill>
              </a:rPr>
              <a:t>FORM</a:t>
            </a:r>
            <a:r>
              <a:rPr lang="en-US" sz="2000"/>
              <a:t>&gt;</a:t>
            </a:r>
          </a:p>
          <a:p>
            <a:pPr>
              <a:buClr>
                <a:schemeClr val="accent2"/>
              </a:buClr>
              <a:buFont typeface="Wingdings" pitchFamily="2" charset="2"/>
              <a:buNone/>
            </a:pPr>
            <a:r>
              <a:rPr lang="en-US" sz="2000"/>
              <a:t>&lt;/BODY&gt; &lt;/HTML&gt;</a:t>
            </a:r>
            <a:endParaRPr lang="en-US"/>
          </a:p>
        </p:txBody>
      </p:sp>
    </p:spTree>
  </p:cSld>
  <p:clrMapOvr>
    <a:masterClrMapping/>
  </p:clrMapOvr>
  <p:transition spd="slow">
    <p:wipe dir="d"/>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1187624" y="152400"/>
            <a:ext cx="7704856" cy="914400"/>
          </a:xfrm>
          <a:solidFill>
            <a:schemeClr val="bg1"/>
          </a:solidFill>
        </p:spPr>
        <p:txBody>
          <a:bodyPr>
            <a:flatTx/>
          </a:bodyPr>
          <a:lstStyle/>
          <a:p>
            <a:r>
              <a:rPr lang="en-US" dirty="0"/>
              <a:t>Form Elements</a:t>
            </a:r>
          </a:p>
        </p:txBody>
      </p:sp>
      <p:sp>
        <p:nvSpPr>
          <p:cNvPr id="105475" name="Rectangle 3"/>
          <p:cNvSpPr>
            <a:spLocks noGrp="1" noChangeArrowheads="1"/>
          </p:cNvSpPr>
          <p:nvPr>
            <p:ph type="body" idx="1"/>
          </p:nvPr>
        </p:nvSpPr>
        <p:spPr>
          <a:xfrm>
            <a:off x="1187624" y="1447800"/>
            <a:ext cx="7704856" cy="4594225"/>
          </a:xfrm>
          <a:solidFill>
            <a:schemeClr val="accent1"/>
          </a:solidFill>
        </p:spPr>
        <p:txBody>
          <a:bodyPr/>
          <a:lstStyle/>
          <a:p>
            <a:pPr>
              <a:buClr>
                <a:schemeClr val="accent2"/>
              </a:buClr>
              <a:buFont typeface="Wingdings" pitchFamily="2" charset="2"/>
              <a:buChar char="§"/>
            </a:pPr>
            <a:r>
              <a:rPr lang="en-US" b="1"/>
              <a:t>Form elements have properties: </a:t>
            </a:r>
            <a:r>
              <a:rPr lang="en-US" b="1">
                <a:solidFill>
                  <a:srgbClr val="FF0000"/>
                </a:solidFill>
              </a:rPr>
              <a:t>Text</a:t>
            </a:r>
            <a:r>
              <a:rPr lang="en-US" b="1"/>
              <a:t> boxes, </a:t>
            </a:r>
            <a:r>
              <a:rPr lang="en-US" b="1">
                <a:solidFill>
                  <a:srgbClr val="FF0000"/>
                </a:solidFill>
              </a:rPr>
              <a:t>Password</a:t>
            </a:r>
            <a:r>
              <a:rPr lang="en-US" b="1"/>
              <a:t> boxes, </a:t>
            </a:r>
            <a:r>
              <a:rPr lang="en-US" b="1">
                <a:solidFill>
                  <a:srgbClr val="FF0000"/>
                </a:solidFill>
              </a:rPr>
              <a:t>Checkboxes</a:t>
            </a:r>
            <a:r>
              <a:rPr lang="en-US" b="1"/>
              <a:t>, Option(</a:t>
            </a:r>
            <a:r>
              <a:rPr lang="en-US" b="1">
                <a:solidFill>
                  <a:srgbClr val="FF0000"/>
                </a:solidFill>
              </a:rPr>
              <a:t>Radio</a:t>
            </a:r>
            <a:r>
              <a:rPr lang="en-US" b="1"/>
              <a:t>) buttons, </a:t>
            </a:r>
            <a:r>
              <a:rPr lang="en-US" b="1">
                <a:solidFill>
                  <a:srgbClr val="FF0000"/>
                </a:solidFill>
              </a:rPr>
              <a:t>Submit</a:t>
            </a:r>
            <a:r>
              <a:rPr lang="en-US" b="1"/>
              <a:t>, </a:t>
            </a:r>
            <a:r>
              <a:rPr lang="en-US" b="1">
                <a:solidFill>
                  <a:srgbClr val="FF0000"/>
                </a:solidFill>
              </a:rPr>
              <a:t>Reset</a:t>
            </a:r>
            <a:r>
              <a:rPr lang="en-US" b="1"/>
              <a:t>, </a:t>
            </a:r>
            <a:r>
              <a:rPr lang="en-US" b="1">
                <a:solidFill>
                  <a:srgbClr val="FF0000"/>
                </a:solidFill>
              </a:rPr>
              <a:t>File</a:t>
            </a:r>
            <a:r>
              <a:rPr lang="en-US" b="1"/>
              <a:t>, </a:t>
            </a:r>
            <a:r>
              <a:rPr lang="en-US" b="1">
                <a:solidFill>
                  <a:srgbClr val="FF0000"/>
                </a:solidFill>
              </a:rPr>
              <a:t>Hidden</a:t>
            </a:r>
            <a:r>
              <a:rPr lang="en-US" b="1"/>
              <a:t> and </a:t>
            </a:r>
            <a:r>
              <a:rPr lang="en-US" b="1">
                <a:solidFill>
                  <a:srgbClr val="FF0000"/>
                </a:solidFill>
              </a:rPr>
              <a:t>Image</a:t>
            </a:r>
            <a:r>
              <a:rPr lang="en-US" b="1"/>
              <a:t>.</a:t>
            </a:r>
          </a:p>
          <a:p>
            <a:pPr>
              <a:buClr>
                <a:schemeClr val="accent2"/>
              </a:buClr>
              <a:buFont typeface="Wingdings" pitchFamily="2" charset="2"/>
              <a:buChar char="§"/>
            </a:pPr>
            <a:r>
              <a:rPr lang="en-US" b="1"/>
              <a:t>The properties are specified in the TYPE Attribute of the HTML element </a:t>
            </a:r>
            <a:r>
              <a:rPr lang="en-US" b="1">
                <a:solidFill>
                  <a:srgbClr val="FF0000"/>
                </a:solidFill>
              </a:rPr>
              <a:t>&lt;INPUT&gt;&lt;/INPUT&gt;.</a:t>
            </a:r>
          </a:p>
        </p:txBody>
      </p:sp>
    </p:spTree>
  </p:cSld>
  <p:clrMapOvr>
    <a:masterClrMapping/>
  </p:clrMapOvr>
  <p:transition spd="slow">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 Day 1</a:t>
            </a:r>
            <a:endParaRPr lang="en-US" dirty="0"/>
          </a:p>
        </p:txBody>
      </p:sp>
      <p:sp>
        <p:nvSpPr>
          <p:cNvPr id="3" name="Content Placeholder 2"/>
          <p:cNvSpPr>
            <a:spLocks noGrp="1"/>
          </p:cNvSpPr>
          <p:nvPr>
            <p:ph idx="1"/>
          </p:nvPr>
        </p:nvSpPr>
        <p:spPr>
          <a:xfrm>
            <a:off x="381000" y="1417638"/>
            <a:ext cx="8410575" cy="1717393"/>
          </a:xfrm>
        </p:spPr>
        <p:txBody>
          <a:bodyPr>
            <a:normAutofit lnSpcReduction="10000"/>
          </a:bodyPr>
          <a:lstStyle/>
          <a:p>
            <a:r>
              <a:rPr lang="en-US" dirty="0" smtClean="0"/>
              <a:t>.NET Framework </a:t>
            </a:r>
            <a:r>
              <a:rPr lang="en-US" dirty="0"/>
              <a:t>Overview</a:t>
            </a:r>
            <a:endParaRPr lang="en-US" dirty="0" smtClean="0"/>
          </a:p>
          <a:p>
            <a:r>
              <a:rPr lang="en-US" dirty="0"/>
              <a:t>Introducing Visual Studio 2008 / 2010</a:t>
            </a:r>
          </a:p>
          <a:p>
            <a:r>
              <a:rPr lang="en-US" dirty="0" smtClean="0"/>
              <a:t>Core C# Programming Concepts</a:t>
            </a:r>
          </a:p>
        </p:txBody>
      </p:sp>
    </p:spTree>
    <p:extLst>
      <p:ext uri="{BB962C8B-B14F-4D97-AF65-F5344CB8AC3E}">
        <p14:creationId xmlns:p14="http://schemas.microsoft.com/office/powerpoint/2010/main" xmlns="" val="1593777712"/>
      </p:ext>
    </p:extLst>
  </p:cSld>
  <p:clrMapOvr>
    <a:masterClrMapping/>
  </p:clrMapOvr>
  <p:transition spd="slow">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Domain </a:t>
            </a:r>
          </a:p>
        </p:txBody>
      </p:sp>
      <p:sp>
        <p:nvSpPr>
          <p:cNvPr id="3" name="Content Placeholder 2"/>
          <p:cNvSpPr>
            <a:spLocks noGrp="1"/>
          </p:cNvSpPr>
          <p:nvPr>
            <p:ph idx="1"/>
          </p:nvPr>
        </p:nvSpPr>
        <p:spPr>
          <a:xfrm>
            <a:off x="381000" y="1417638"/>
            <a:ext cx="8410575" cy="2456057"/>
          </a:xfrm>
        </p:spPr>
        <p:txBody>
          <a:bodyPr>
            <a:normAutofit lnSpcReduction="10000"/>
          </a:bodyPr>
          <a:lstStyle/>
          <a:p>
            <a:r>
              <a:rPr lang="en-US" dirty="0"/>
              <a:t>An Application Domain created automatically by the CLR every time it is initialized in a process. </a:t>
            </a:r>
          </a:p>
          <a:p>
            <a:r>
              <a:rPr lang="en-US" dirty="0"/>
              <a:t>The Default Domain is not unloaded until the process shuts down. </a:t>
            </a:r>
          </a:p>
        </p:txBody>
      </p:sp>
    </p:spTree>
    <p:extLst>
      <p:ext uri="{BB962C8B-B14F-4D97-AF65-F5344CB8AC3E}">
        <p14:creationId xmlns:p14="http://schemas.microsoft.com/office/powerpoint/2010/main" xmlns="" val="3233502830"/>
      </p:ext>
    </p:extLst>
  </p:cSld>
  <p:clrMapOvr>
    <a:masterClrMapping/>
  </p:clrMapOvr>
  <p:transition spd="slow">
    <p:wipe dir="d"/>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875729" y="274638"/>
            <a:ext cx="7931150" cy="914400"/>
          </a:xfrm>
          <a:solidFill>
            <a:schemeClr val="bg1"/>
          </a:solidFill>
        </p:spPr>
        <p:txBody>
          <a:bodyPr>
            <a:flatTx/>
          </a:bodyPr>
          <a:lstStyle/>
          <a:p>
            <a:r>
              <a:rPr lang="en-US" dirty="0"/>
              <a:t>Form Elements</a:t>
            </a:r>
          </a:p>
        </p:txBody>
      </p:sp>
      <p:graphicFrame>
        <p:nvGraphicFramePr>
          <p:cNvPr id="106499" name="Group 3"/>
          <p:cNvGraphicFramePr>
            <a:graphicFrameLocks noGrp="1"/>
          </p:cNvGraphicFramePr>
          <p:nvPr>
            <p:ph type="tbl" idx="1"/>
            <p:extLst>
              <p:ext uri="{D42A27DB-BD31-4B8C-83A1-F6EECF244321}">
                <p14:modId xmlns:p14="http://schemas.microsoft.com/office/powerpoint/2010/main" xmlns="" val="3351917317"/>
              </p:ext>
            </p:extLst>
          </p:nvPr>
        </p:nvGraphicFramePr>
        <p:xfrm>
          <a:off x="650304" y="1447800"/>
          <a:ext cx="8458200" cy="4495801"/>
        </p:xfrm>
        <a:graphic>
          <a:graphicData uri="http://schemas.openxmlformats.org/drawingml/2006/table">
            <a:tbl>
              <a:tblPr/>
              <a:tblGrid>
                <a:gridCol w="8458200"/>
              </a:tblGrid>
              <a:tr h="544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0000FF"/>
                          </a:solidFill>
                          <a:effectLst/>
                          <a:latin typeface="Arial" charset="0"/>
                          <a:cs typeface="Arial" charset="0"/>
                        </a:rPr>
                        <a:t>&lt;INPUT&gt; Element’s Properties</a:t>
                      </a:r>
                    </a:p>
                  </a:txBody>
                  <a:tcPr horzOverflow="overflow">
                    <a:lnL w="12700" cap="flat" cmpd="sng" algn="ctr">
                      <a:solidFill>
                        <a:schemeClr val="bg2"/>
                      </a:solidFill>
                      <a:prstDash val="solid"/>
                      <a:round/>
                      <a:headEnd type="none" w="sm" len="sm"/>
                      <a:tailEnd type="none" w="sm" len="sm"/>
                    </a:lnL>
                    <a:lnR w="12700" cap="flat" cmpd="sng" algn="ctr">
                      <a:solidFill>
                        <a:schemeClr val="bg2"/>
                      </a:solidFill>
                      <a:prstDash val="solid"/>
                      <a:round/>
                      <a:headEnd type="none" w="sm" len="sm"/>
                      <a:tailEnd type="none" w="sm" len="sm"/>
                    </a:lnR>
                    <a:lnT w="12700" cap="flat" cmpd="sng" algn="ctr">
                      <a:solidFill>
                        <a:schemeClr val="bg2"/>
                      </a:solidFill>
                      <a:prstDash val="solid"/>
                      <a:round/>
                      <a:headEnd type="none" w="sm" len="sm"/>
                      <a:tailEnd type="none" w="sm" len="sm"/>
                    </a:lnT>
                    <a:lnB w="12700" cap="flat" cmpd="sng" algn="ctr">
                      <a:solidFill>
                        <a:schemeClr val="bg2"/>
                      </a:solidFill>
                      <a:prstDash val="solid"/>
                      <a:round/>
                      <a:headEnd type="none" w="sm" len="sm"/>
                      <a:tailEnd type="none" w="sm" len="sm"/>
                    </a:lnB>
                    <a:lnTlToBr>
                      <a:noFill/>
                    </a:lnTlToBr>
                    <a:lnBlToTr>
                      <a:noFill/>
                    </a:lnBlToTr>
                    <a:solidFill>
                      <a:schemeClr val="accent1"/>
                    </a:solidFill>
                  </a:tcPr>
                </a:tc>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FF0000"/>
                          </a:solidFill>
                          <a:effectLst/>
                          <a:latin typeface="Arial" charset="0"/>
                          <a:cs typeface="Arial" charset="0"/>
                        </a:rPr>
                        <a:t>TYPE=</a:t>
                      </a:r>
                      <a:r>
                        <a:rPr kumimoji="0" lang="en-US" sz="2400" b="0" i="0" u="none" strike="noStrike" cap="none" normalizeH="0" baseline="0" smtClean="0">
                          <a:ln>
                            <a:noFill/>
                          </a:ln>
                          <a:solidFill>
                            <a:schemeClr val="tx1"/>
                          </a:solidFill>
                          <a:effectLst/>
                          <a:latin typeface="Arial" charset="0"/>
                          <a:cs typeface="Arial" charset="0"/>
                        </a:rPr>
                        <a:t> Type of INPUT entry field.</a:t>
                      </a:r>
                    </a:p>
                  </a:txBody>
                  <a:tcPr horzOverflow="overflow">
                    <a:lnL w="12700" cap="flat" cmpd="sng" algn="ctr">
                      <a:solidFill>
                        <a:schemeClr val="bg2"/>
                      </a:solidFill>
                      <a:prstDash val="solid"/>
                      <a:round/>
                      <a:headEnd type="none" w="sm" len="sm"/>
                      <a:tailEnd type="none" w="sm" len="sm"/>
                    </a:lnL>
                    <a:lnR w="12700" cap="flat" cmpd="sng" algn="ctr">
                      <a:solidFill>
                        <a:schemeClr val="bg2"/>
                      </a:solidFill>
                      <a:prstDash val="solid"/>
                      <a:round/>
                      <a:headEnd type="none" w="sm" len="sm"/>
                      <a:tailEnd type="none" w="sm" len="sm"/>
                    </a:lnR>
                    <a:lnT w="12700" cap="flat" cmpd="sng" algn="ctr">
                      <a:solidFill>
                        <a:schemeClr val="bg2"/>
                      </a:solidFill>
                      <a:prstDash val="solid"/>
                      <a:round/>
                      <a:headEnd type="none" w="sm" len="sm"/>
                      <a:tailEnd type="none" w="sm" len="sm"/>
                    </a:lnT>
                    <a:lnB w="12700" cap="flat" cmpd="sng" algn="ctr">
                      <a:solidFill>
                        <a:schemeClr val="bg2"/>
                      </a:solidFill>
                      <a:prstDash val="solid"/>
                      <a:round/>
                      <a:headEnd type="none" w="sm" len="sm"/>
                      <a:tailEnd type="none" w="sm" len="sm"/>
                    </a:lnB>
                    <a:lnTlToBr>
                      <a:noFill/>
                    </a:lnTlToBr>
                    <a:lnBlToTr>
                      <a:noFill/>
                    </a:lnBlToTr>
                    <a:solidFill>
                      <a:schemeClr val="accent1"/>
                    </a:solidFill>
                  </a:tcPr>
                </a:tc>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FF0000"/>
                          </a:solidFill>
                          <a:effectLst/>
                          <a:latin typeface="Arial" charset="0"/>
                          <a:cs typeface="Arial" charset="0"/>
                        </a:rPr>
                        <a:t>NAME =</a:t>
                      </a:r>
                      <a:r>
                        <a:rPr kumimoji="0" lang="en-US" sz="2400" b="0" i="0" u="none" strike="noStrike" cap="none" normalizeH="0" baseline="0" smtClean="0">
                          <a:ln>
                            <a:noFill/>
                          </a:ln>
                          <a:solidFill>
                            <a:schemeClr val="tx1"/>
                          </a:solidFill>
                          <a:effectLst/>
                          <a:latin typeface="Arial" charset="0"/>
                          <a:cs typeface="Arial" charset="0"/>
                        </a:rPr>
                        <a:t> Variable name passed to CGI application</a:t>
                      </a:r>
                    </a:p>
                  </a:txBody>
                  <a:tcPr horzOverflow="overflow">
                    <a:lnL w="12700" cap="flat" cmpd="sng" algn="ctr">
                      <a:solidFill>
                        <a:schemeClr val="bg2"/>
                      </a:solidFill>
                      <a:prstDash val="solid"/>
                      <a:round/>
                      <a:headEnd type="none" w="sm" len="sm"/>
                      <a:tailEnd type="none" w="sm" len="sm"/>
                    </a:lnL>
                    <a:lnR w="12700" cap="flat" cmpd="sng" algn="ctr">
                      <a:solidFill>
                        <a:schemeClr val="bg2"/>
                      </a:solidFill>
                      <a:prstDash val="solid"/>
                      <a:round/>
                      <a:headEnd type="none" w="sm" len="sm"/>
                      <a:tailEnd type="none" w="sm" len="sm"/>
                    </a:lnR>
                    <a:lnT w="12700" cap="flat" cmpd="sng" algn="ctr">
                      <a:solidFill>
                        <a:schemeClr val="bg2"/>
                      </a:solidFill>
                      <a:prstDash val="solid"/>
                      <a:round/>
                      <a:headEnd type="none" w="sm" len="sm"/>
                      <a:tailEnd type="none" w="sm" len="sm"/>
                    </a:lnT>
                    <a:lnB w="12700" cap="flat" cmpd="sng" algn="ctr">
                      <a:solidFill>
                        <a:schemeClr val="bg2"/>
                      </a:solidFill>
                      <a:prstDash val="solid"/>
                      <a:round/>
                      <a:headEnd type="none" w="sm" len="sm"/>
                      <a:tailEnd type="none" w="sm" len="sm"/>
                    </a:lnB>
                    <a:lnTlToBr>
                      <a:noFill/>
                    </a:lnTlToBr>
                    <a:lnBlToTr>
                      <a:noFill/>
                    </a:lnBlToTr>
                    <a:solidFill>
                      <a:schemeClr val="accent1"/>
                    </a:solidFill>
                  </a:tcPr>
                </a:tc>
              </a:tr>
              <a:tr h="939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FF0000"/>
                          </a:solidFill>
                          <a:effectLst/>
                          <a:latin typeface="Arial" charset="0"/>
                          <a:cs typeface="Arial" charset="0"/>
                        </a:rPr>
                        <a:t>VALUE=</a:t>
                      </a:r>
                      <a:r>
                        <a:rPr kumimoji="0" lang="en-US" sz="2400" b="0" i="0" u="none" strike="noStrike" cap="none" normalizeH="0" baseline="0" smtClean="0">
                          <a:ln>
                            <a:noFill/>
                          </a:ln>
                          <a:solidFill>
                            <a:schemeClr val="tx1"/>
                          </a:solidFill>
                          <a:effectLst/>
                          <a:latin typeface="Arial" charset="0"/>
                          <a:cs typeface="Arial" charset="0"/>
                        </a:rPr>
                        <a:t> The data associated with the variable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                name to be passed to the CGI application</a:t>
                      </a:r>
                    </a:p>
                  </a:txBody>
                  <a:tcPr horzOverflow="overflow">
                    <a:lnL w="12700" cap="flat" cmpd="sng" algn="ctr">
                      <a:solidFill>
                        <a:schemeClr val="bg2"/>
                      </a:solidFill>
                      <a:prstDash val="solid"/>
                      <a:round/>
                      <a:headEnd type="none" w="sm" len="sm"/>
                      <a:tailEnd type="none" w="sm" len="sm"/>
                    </a:lnL>
                    <a:lnR w="12700" cap="flat" cmpd="sng" algn="ctr">
                      <a:solidFill>
                        <a:schemeClr val="bg2"/>
                      </a:solidFill>
                      <a:prstDash val="solid"/>
                      <a:round/>
                      <a:headEnd type="none" w="sm" len="sm"/>
                      <a:tailEnd type="none" w="sm" len="sm"/>
                    </a:lnR>
                    <a:lnT w="12700" cap="flat" cmpd="sng" algn="ctr">
                      <a:solidFill>
                        <a:schemeClr val="bg2"/>
                      </a:solidFill>
                      <a:prstDash val="solid"/>
                      <a:round/>
                      <a:headEnd type="none" w="sm" len="sm"/>
                      <a:tailEnd type="none" w="sm" len="sm"/>
                    </a:lnT>
                    <a:lnB w="12700" cap="flat" cmpd="sng" algn="ctr">
                      <a:solidFill>
                        <a:schemeClr val="bg2"/>
                      </a:solidFill>
                      <a:prstDash val="solid"/>
                      <a:round/>
                      <a:headEnd type="none" w="sm" len="sm"/>
                      <a:tailEnd type="none" w="sm" len="sm"/>
                    </a:lnB>
                    <a:lnTlToBr>
                      <a:noFill/>
                    </a:lnTlToBr>
                    <a:lnBlToTr>
                      <a:noFill/>
                    </a:lnBlToTr>
                    <a:solidFill>
                      <a:schemeClr val="accent1"/>
                    </a:solidFill>
                  </a:tcPr>
                </a:tc>
              </a:tr>
              <a:tr h="5191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FF0000"/>
                          </a:solidFill>
                          <a:effectLst/>
                          <a:latin typeface="Arial" charset="0"/>
                          <a:cs typeface="Arial" charset="0"/>
                        </a:rPr>
                        <a:t>CHECKED=</a:t>
                      </a:r>
                      <a:r>
                        <a:rPr kumimoji="0" lang="en-US" sz="2400" b="0" i="0" u="none" strike="noStrike" cap="none" normalizeH="0" baseline="0" smtClean="0">
                          <a:ln>
                            <a:noFill/>
                          </a:ln>
                          <a:solidFill>
                            <a:schemeClr val="tx1"/>
                          </a:solidFill>
                          <a:effectLst/>
                          <a:latin typeface="Arial" charset="0"/>
                          <a:cs typeface="Arial" charset="0"/>
                        </a:rPr>
                        <a:t> Button/box checked </a:t>
                      </a:r>
                    </a:p>
                  </a:txBody>
                  <a:tcPr horzOverflow="overflow">
                    <a:lnL w="12700" cap="flat" cmpd="sng" algn="ctr">
                      <a:solidFill>
                        <a:schemeClr val="bg2"/>
                      </a:solidFill>
                      <a:prstDash val="solid"/>
                      <a:round/>
                      <a:headEnd type="none" w="sm" len="sm"/>
                      <a:tailEnd type="none" w="sm" len="sm"/>
                    </a:lnL>
                    <a:lnR w="12700" cap="flat" cmpd="sng" algn="ctr">
                      <a:solidFill>
                        <a:schemeClr val="bg2"/>
                      </a:solidFill>
                      <a:prstDash val="solid"/>
                      <a:round/>
                      <a:headEnd type="none" w="sm" len="sm"/>
                      <a:tailEnd type="none" w="sm" len="sm"/>
                    </a:lnR>
                    <a:lnT w="12700" cap="flat" cmpd="sng" algn="ctr">
                      <a:solidFill>
                        <a:schemeClr val="bg2"/>
                      </a:solidFill>
                      <a:prstDash val="solid"/>
                      <a:round/>
                      <a:headEnd type="none" w="sm" len="sm"/>
                      <a:tailEnd type="none" w="sm" len="sm"/>
                    </a:lnT>
                    <a:lnB w="12700" cap="flat" cmpd="sng" algn="ctr">
                      <a:solidFill>
                        <a:schemeClr val="bg2"/>
                      </a:solidFill>
                      <a:prstDash val="solid"/>
                      <a:round/>
                      <a:headEnd type="none" w="sm" len="sm"/>
                      <a:tailEnd type="none" w="sm" len="sm"/>
                    </a:lnB>
                    <a:lnTlToBr>
                      <a:noFill/>
                    </a:lnTlToBr>
                    <a:lnBlToTr>
                      <a:noFill/>
                    </a:lnBlToTr>
                    <a:solidFill>
                      <a:schemeClr val="accent1"/>
                    </a:solidFill>
                  </a:tcPr>
                </a:tc>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FF0000"/>
                          </a:solidFill>
                          <a:effectLst/>
                          <a:latin typeface="Arial" charset="0"/>
                          <a:cs typeface="Arial" charset="0"/>
                        </a:rPr>
                        <a:t>SIZE=</a:t>
                      </a:r>
                      <a:r>
                        <a:rPr kumimoji="0" lang="en-US" sz="2400" b="0" i="0" u="none" strike="noStrike" cap="none" normalizeH="0" baseline="0" smtClean="0">
                          <a:ln>
                            <a:noFill/>
                          </a:ln>
                          <a:solidFill>
                            <a:schemeClr val="tx1"/>
                          </a:solidFill>
                          <a:effectLst/>
                          <a:latin typeface="Arial" charset="0"/>
                          <a:cs typeface="Arial" charset="0"/>
                        </a:rPr>
                        <a:t> Number of visible characters in text field</a:t>
                      </a:r>
                    </a:p>
                  </a:txBody>
                  <a:tcPr horzOverflow="overflow">
                    <a:lnL w="12700" cap="flat" cmpd="sng" algn="ctr">
                      <a:solidFill>
                        <a:schemeClr val="bg2"/>
                      </a:solidFill>
                      <a:prstDash val="solid"/>
                      <a:round/>
                      <a:headEnd type="none" w="sm" len="sm"/>
                      <a:tailEnd type="none" w="sm" len="sm"/>
                    </a:lnL>
                    <a:lnR w="12700" cap="flat" cmpd="sng" algn="ctr">
                      <a:solidFill>
                        <a:schemeClr val="bg2"/>
                      </a:solidFill>
                      <a:prstDash val="solid"/>
                      <a:round/>
                      <a:headEnd type="none" w="sm" len="sm"/>
                      <a:tailEnd type="none" w="sm" len="sm"/>
                    </a:lnR>
                    <a:lnT w="12700" cap="flat" cmpd="sng" algn="ctr">
                      <a:solidFill>
                        <a:schemeClr val="bg2"/>
                      </a:solidFill>
                      <a:prstDash val="solid"/>
                      <a:round/>
                      <a:headEnd type="none" w="sm" len="sm"/>
                      <a:tailEnd type="none" w="sm" len="sm"/>
                    </a:lnT>
                    <a:lnB w="12700" cap="flat" cmpd="sng" algn="ctr">
                      <a:solidFill>
                        <a:schemeClr val="bg2"/>
                      </a:solidFill>
                      <a:prstDash val="solid"/>
                      <a:round/>
                      <a:headEnd type="none" w="sm" len="sm"/>
                      <a:tailEnd type="none" w="sm" len="sm"/>
                    </a:lnB>
                    <a:lnTlToBr>
                      <a:noFill/>
                    </a:lnTlToBr>
                    <a:lnBlToTr>
                      <a:noFill/>
                    </a:lnBlToTr>
                    <a:solidFill>
                      <a:schemeClr val="accent1"/>
                    </a:solidFill>
                  </a:tcPr>
                </a:tc>
              </a:tr>
              <a:tr h="939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FF0000"/>
                          </a:solidFill>
                          <a:effectLst/>
                          <a:latin typeface="Arial" charset="0"/>
                          <a:cs typeface="Arial" charset="0"/>
                        </a:rPr>
                        <a:t>MAXLENGHT=</a:t>
                      </a:r>
                      <a:r>
                        <a:rPr kumimoji="0" lang="en-US" sz="2400" b="0" i="0" u="none" strike="noStrike" cap="none" normalizeH="0" baseline="0" smtClean="0">
                          <a:ln>
                            <a:noFill/>
                          </a:ln>
                          <a:solidFill>
                            <a:schemeClr val="tx1"/>
                          </a:solidFill>
                          <a:effectLst/>
                          <a:latin typeface="Arial" charset="0"/>
                          <a:cs typeface="Arial" charset="0"/>
                        </a:rPr>
                        <a:t> Maximum number of characters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cs typeface="Arial" charset="0"/>
                        </a:rPr>
                        <a:t>                          accepted.</a:t>
                      </a:r>
                    </a:p>
                  </a:txBody>
                  <a:tcPr horzOverflow="overflow">
                    <a:lnL w="12700" cap="flat" cmpd="sng" algn="ctr">
                      <a:solidFill>
                        <a:schemeClr val="bg2"/>
                      </a:solidFill>
                      <a:prstDash val="solid"/>
                      <a:round/>
                      <a:headEnd type="none" w="sm" len="sm"/>
                      <a:tailEnd type="none" w="sm" len="sm"/>
                    </a:lnL>
                    <a:lnR w="12700" cap="flat" cmpd="sng" algn="ctr">
                      <a:solidFill>
                        <a:schemeClr val="bg2"/>
                      </a:solidFill>
                      <a:prstDash val="solid"/>
                      <a:round/>
                      <a:headEnd type="none" w="sm" len="sm"/>
                      <a:tailEnd type="none" w="sm" len="sm"/>
                    </a:lnR>
                    <a:lnT w="12700" cap="flat" cmpd="sng" algn="ctr">
                      <a:solidFill>
                        <a:schemeClr val="bg2"/>
                      </a:solidFill>
                      <a:prstDash val="solid"/>
                      <a:round/>
                      <a:headEnd type="none" w="sm" len="sm"/>
                      <a:tailEnd type="none" w="sm" len="sm"/>
                    </a:lnT>
                    <a:lnB w="12700" cap="flat" cmpd="sng" algn="ctr">
                      <a:solidFill>
                        <a:schemeClr val="bg2"/>
                      </a:solidFill>
                      <a:prstDash val="solid"/>
                      <a:round/>
                      <a:headEnd type="none" w="sm" len="sm"/>
                      <a:tailEnd type="none" w="sm" len="sm"/>
                    </a:lnB>
                    <a:lnTlToBr>
                      <a:noFill/>
                    </a:lnTlToBr>
                    <a:lnBlToTr>
                      <a:noFill/>
                    </a:lnBlToTr>
                    <a:solidFill>
                      <a:schemeClr val="accent1"/>
                    </a:solidFill>
                  </a:tcPr>
                </a:tc>
              </a:tr>
            </a:tbl>
          </a:graphicData>
        </a:graphic>
      </p:graphicFrame>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1CB8B196-CB31-448A-9891-EF6DEBAE766F}" type="slidenum">
              <a:rPr lang="ar-SA"/>
              <a:pPr/>
              <a:t>201</a:t>
            </a:fld>
            <a:endParaRPr lang="en-US"/>
          </a:p>
        </p:txBody>
      </p:sp>
      <p:sp>
        <p:nvSpPr>
          <p:cNvPr id="107522" name="Rectangle 2"/>
          <p:cNvSpPr>
            <a:spLocks noGrp="1" noChangeArrowheads="1"/>
          </p:cNvSpPr>
          <p:nvPr>
            <p:ph type="title"/>
          </p:nvPr>
        </p:nvSpPr>
        <p:spPr>
          <a:xfrm>
            <a:off x="889322" y="274638"/>
            <a:ext cx="7931150" cy="490066"/>
          </a:xfrm>
          <a:solidFill>
            <a:schemeClr val="bg1"/>
          </a:solidFill>
        </p:spPr>
        <p:txBody>
          <a:bodyPr>
            <a:normAutofit fontScale="90000"/>
            <a:flatTx/>
          </a:bodyPr>
          <a:lstStyle/>
          <a:p>
            <a:r>
              <a:rPr lang="en-US" sz="4800" b="1" dirty="0"/>
              <a:t>Text Box</a:t>
            </a:r>
          </a:p>
        </p:txBody>
      </p:sp>
      <p:sp>
        <p:nvSpPr>
          <p:cNvPr id="107523" name="Rectangle 3"/>
          <p:cNvSpPr>
            <a:spLocks noGrp="1" noChangeArrowheads="1"/>
          </p:cNvSpPr>
          <p:nvPr>
            <p:ph type="body" idx="1"/>
          </p:nvPr>
        </p:nvSpPr>
        <p:spPr>
          <a:xfrm>
            <a:off x="889322" y="1052512"/>
            <a:ext cx="7848600" cy="5303838"/>
          </a:xfrm>
          <a:solidFill>
            <a:schemeClr val="accent1"/>
          </a:solidFill>
          <a:ln>
            <a:solidFill>
              <a:srgbClr val="333300"/>
            </a:solidFill>
          </a:ln>
        </p:spPr>
        <p:txBody>
          <a:bodyPr/>
          <a:lstStyle/>
          <a:p>
            <a:pPr>
              <a:lnSpc>
                <a:spcPct val="90000"/>
              </a:lnSpc>
              <a:buClr>
                <a:schemeClr val="accent2"/>
              </a:buClr>
              <a:buFont typeface="Wingdings" pitchFamily="2" charset="2"/>
              <a:buChar char="§"/>
            </a:pPr>
            <a:r>
              <a:rPr lang="en-US" sz="2800" b="1" dirty="0">
                <a:solidFill>
                  <a:srgbClr val="0000FF"/>
                </a:solidFill>
              </a:rPr>
              <a:t>Text boxes</a:t>
            </a:r>
            <a:r>
              <a:rPr lang="en-US" sz="2400" b="1" i="1" dirty="0"/>
              <a:t>:</a:t>
            </a:r>
            <a:r>
              <a:rPr lang="en-US" sz="2400" dirty="0"/>
              <a:t> Used to provide input fields for text, phone numbers, dates, etc.</a:t>
            </a:r>
          </a:p>
          <a:p>
            <a:pPr>
              <a:lnSpc>
                <a:spcPct val="90000"/>
              </a:lnSpc>
              <a:buClr>
                <a:schemeClr val="accent2"/>
              </a:buClr>
              <a:buFont typeface="Wingdings" pitchFamily="2" charset="2"/>
              <a:buNone/>
            </a:pPr>
            <a:r>
              <a:rPr lang="en-US" sz="2400" b="1" dirty="0">
                <a:solidFill>
                  <a:srgbClr val="FF0000"/>
                </a:solidFill>
              </a:rPr>
              <a:t>&lt;INPUT TYPE= </a:t>
            </a:r>
            <a:r>
              <a:rPr lang="en-US" sz="2800" b="1" dirty="0">
                <a:solidFill>
                  <a:srgbClr val="FF0000"/>
                </a:solidFill>
              </a:rPr>
              <a:t>"</a:t>
            </a:r>
            <a:r>
              <a:rPr lang="en-US" sz="2400" b="1" dirty="0">
                <a:solidFill>
                  <a:srgbClr val="FF0000"/>
                </a:solidFill>
              </a:rPr>
              <a:t> TEXT </a:t>
            </a:r>
            <a:r>
              <a:rPr lang="en-US" sz="2800" b="1" dirty="0">
                <a:solidFill>
                  <a:srgbClr val="FF0000"/>
                </a:solidFill>
              </a:rPr>
              <a:t>"</a:t>
            </a:r>
            <a:r>
              <a:rPr lang="en-US" sz="2400" b="1" dirty="0">
                <a:solidFill>
                  <a:srgbClr val="FF0000"/>
                </a:solidFill>
              </a:rPr>
              <a:t> &gt;</a:t>
            </a:r>
          </a:p>
          <a:p>
            <a:pPr>
              <a:lnSpc>
                <a:spcPct val="90000"/>
              </a:lnSpc>
              <a:buClr>
                <a:schemeClr val="accent2"/>
              </a:buClr>
              <a:buFont typeface="Wingdings" pitchFamily="2" charset="2"/>
              <a:buNone/>
            </a:pPr>
            <a:r>
              <a:rPr lang="en-US" sz="2400" dirty="0"/>
              <a:t>Browser will display </a:t>
            </a:r>
          </a:p>
          <a:p>
            <a:pPr>
              <a:lnSpc>
                <a:spcPct val="90000"/>
              </a:lnSpc>
              <a:buClr>
                <a:schemeClr val="accent2"/>
              </a:buClr>
              <a:buFont typeface="Wingdings" pitchFamily="2" charset="2"/>
              <a:buNone/>
            </a:pPr>
            <a:r>
              <a:rPr lang="en-US" sz="2400" dirty="0"/>
              <a:t>Textboxes use the following attributes:</a:t>
            </a:r>
          </a:p>
          <a:p>
            <a:pPr>
              <a:lnSpc>
                <a:spcPct val="90000"/>
              </a:lnSpc>
              <a:buClr>
                <a:schemeClr val="accent2"/>
              </a:buClr>
              <a:buFont typeface="Wingdings" pitchFamily="2" charset="2"/>
              <a:buChar char="§"/>
            </a:pPr>
            <a:r>
              <a:rPr lang="en-US" sz="2400" b="1" dirty="0">
                <a:solidFill>
                  <a:srgbClr val="FF0000"/>
                </a:solidFill>
              </a:rPr>
              <a:t>TYPE:</a:t>
            </a:r>
            <a:r>
              <a:rPr lang="en-US" sz="2400" dirty="0"/>
              <a:t> text.</a:t>
            </a:r>
          </a:p>
          <a:p>
            <a:pPr>
              <a:lnSpc>
                <a:spcPct val="90000"/>
              </a:lnSpc>
              <a:buClr>
                <a:schemeClr val="accent2"/>
              </a:buClr>
              <a:buFont typeface="Wingdings" pitchFamily="2" charset="2"/>
              <a:buChar char="§"/>
            </a:pPr>
            <a:r>
              <a:rPr lang="en-US" sz="2400" b="1" dirty="0">
                <a:solidFill>
                  <a:srgbClr val="FF0000"/>
                </a:solidFill>
              </a:rPr>
              <a:t>SIZE:</a:t>
            </a:r>
            <a:r>
              <a:rPr lang="en-US" sz="2400" dirty="0"/>
              <a:t> determines the size of the textbox in characters. </a:t>
            </a:r>
            <a:r>
              <a:rPr lang="en-US" sz="2400" b="1" dirty="0">
                <a:solidFill>
                  <a:srgbClr val="0000FF"/>
                </a:solidFill>
              </a:rPr>
              <a:t>Default=20</a:t>
            </a:r>
            <a:r>
              <a:rPr lang="en-US" sz="2400" dirty="0"/>
              <a:t> characters.</a:t>
            </a:r>
          </a:p>
          <a:p>
            <a:pPr>
              <a:lnSpc>
                <a:spcPct val="90000"/>
              </a:lnSpc>
              <a:buClr>
                <a:schemeClr val="accent2"/>
              </a:buClr>
              <a:buFont typeface="Wingdings" pitchFamily="2" charset="2"/>
              <a:buChar char="§"/>
            </a:pPr>
            <a:r>
              <a:rPr lang="en-US" sz="2800" b="1" dirty="0">
                <a:solidFill>
                  <a:srgbClr val="FF0000"/>
                </a:solidFill>
              </a:rPr>
              <a:t>MAXLENGHT</a:t>
            </a:r>
            <a:r>
              <a:rPr lang="en-US" sz="2400" b="1" dirty="0">
                <a:solidFill>
                  <a:srgbClr val="FF0000"/>
                </a:solidFill>
              </a:rPr>
              <a:t> </a:t>
            </a:r>
            <a:r>
              <a:rPr lang="en-US" sz="2400" b="1" i="1" dirty="0"/>
              <a:t>:</a:t>
            </a:r>
            <a:r>
              <a:rPr lang="en-US" sz="2400" dirty="0"/>
              <a:t> determines the maximum number of characters that the field will accept.</a:t>
            </a:r>
          </a:p>
          <a:p>
            <a:pPr>
              <a:lnSpc>
                <a:spcPct val="90000"/>
              </a:lnSpc>
              <a:buClr>
                <a:schemeClr val="accent2"/>
              </a:buClr>
              <a:buFont typeface="Wingdings" pitchFamily="2" charset="2"/>
              <a:buChar char="§"/>
            </a:pPr>
            <a:r>
              <a:rPr lang="en-US" sz="2400" b="1" dirty="0">
                <a:solidFill>
                  <a:srgbClr val="FF0000"/>
                </a:solidFill>
              </a:rPr>
              <a:t>NAME:</a:t>
            </a:r>
            <a:r>
              <a:rPr lang="en-US" sz="2400" dirty="0"/>
              <a:t> is the name of the variable to be sent to the CGI application.</a:t>
            </a:r>
          </a:p>
          <a:p>
            <a:pPr>
              <a:lnSpc>
                <a:spcPct val="90000"/>
              </a:lnSpc>
              <a:buClr>
                <a:schemeClr val="accent2"/>
              </a:buClr>
              <a:buFont typeface="Wingdings" pitchFamily="2" charset="2"/>
              <a:buChar char="§"/>
            </a:pPr>
            <a:r>
              <a:rPr lang="en-US" sz="2400" b="1" dirty="0">
                <a:solidFill>
                  <a:srgbClr val="FF0000"/>
                </a:solidFill>
              </a:rPr>
              <a:t>VALUE:</a:t>
            </a:r>
            <a:r>
              <a:rPr lang="en-US" sz="2400" dirty="0"/>
              <a:t> will display its contents as the default value.</a:t>
            </a:r>
          </a:p>
        </p:txBody>
      </p:sp>
      <p:graphicFrame>
        <p:nvGraphicFramePr>
          <p:cNvPr id="107524" name="Object 4"/>
          <p:cNvGraphicFramePr>
            <a:graphicFrameLocks noChangeAspect="1"/>
          </p:cNvGraphicFramePr>
          <p:nvPr/>
        </p:nvGraphicFramePr>
        <p:xfrm>
          <a:off x="4724400" y="2133600"/>
          <a:ext cx="2590800" cy="612775"/>
        </p:xfrm>
        <a:graphic>
          <a:graphicData uri="http://schemas.openxmlformats.org/presentationml/2006/ole">
            <p:oleObj spid="_x0000_s23565" name="Bitmap Image" r:id="rId3" imgW="1609524" imgH="380852" progId="PBrush">
              <p:embed/>
            </p:oleObj>
          </a:graphicData>
        </a:graphic>
      </p:graphicFrame>
    </p:spTree>
  </p:cSld>
  <p:clrMapOvr>
    <a:masterClrMapping/>
  </p:clrMapOvr>
  <p:transition spd="slow">
    <p:wipe dir="d"/>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6" name="Rectangle 4"/>
          <p:cNvSpPr>
            <a:spLocks noChangeArrowheads="1"/>
          </p:cNvSpPr>
          <p:nvPr/>
        </p:nvSpPr>
        <p:spPr bwMode="auto">
          <a:xfrm>
            <a:off x="755576" y="360362"/>
            <a:ext cx="8208912" cy="6063198"/>
          </a:xfrm>
          <a:prstGeom prst="rect">
            <a:avLst/>
          </a:prstGeom>
          <a:noFill/>
          <a:ln w="9525">
            <a:noFill/>
            <a:miter lim="800000"/>
            <a:headEnd/>
            <a:tailEnd/>
          </a:ln>
          <a:effectLst/>
        </p:spPr>
        <p:txBody>
          <a:bodyPr wrap="square">
            <a:spAutoFit/>
          </a:bodyPr>
          <a:lstStyle/>
          <a:p>
            <a:pPr eaLnBrk="1" hangingPunct="1"/>
            <a:r>
              <a:rPr lang="en-US" sz="2400" b="1" dirty="0">
                <a:solidFill>
                  <a:srgbClr val="0000CC"/>
                </a:solidFill>
              </a:rPr>
              <a:t>&lt;HTML&gt;&lt;HEAD&gt;</a:t>
            </a:r>
          </a:p>
          <a:p>
            <a:pPr eaLnBrk="1" hangingPunct="1"/>
            <a:r>
              <a:rPr lang="en-US" sz="2400" b="1" dirty="0">
                <a:solidFill>
                  <a:srgbClr val="0000CC"/>
                </a:solidFill>
              </a:rPr>
              <a:t>&lt;TITLE&gt;</a:t>
            </a:r>
            <a:r>
              <a:rPr lang="en-US" sz="2400" b="1" dirty="0" err="1">
                <a:solidFill>
                  <a:srgbClr val="0000CC"/>
                </a:solidFill>
              </a:rPr>
              <a:t>RADIOBox</a:t>
            </a:r>
            <a:r>
              <a:rPr lang="en-US" sz="2400" b="1" dirty="0">
                <a:solidFill>
                  <a:srgbClr val="0000CC"/>
                </a:solidFill>
              </a:rPr>
              <a:t>&lt;/TITLE&gt; &lt;/HEAD&gt;</a:t>
            </a:r>
          </a:p>
          <a:p>
            <a:pPr eaLnBrk="1" hangingPunct="1"/>
            <a:r>
              <a:rPr lang="en-US" sz="2400" b="1" dirty="0">
                <a:solidFill>
                  <a:srgbClr val="0000CC"/>
                </a:solidFill>
              </a:rPr>
              <a:t>&lt;BODY&gt;</a:t>
            </a:r>
          </a:p>
          <a:p>
            <a:pPr eaLnBrk="1" hangingPunct="1"/>
            <a:r>
              <a:rPr lang="en-US" sz="2400" b="1" dirty="0">
                <a:solidFill>
                  <a:srgbClr val="FF0000"/>
                </a:solidFill>
              </a:rPr>
              <a:t>Form #1:</a:t>
            </a:r>
          </a:p>
          <a:p>
            <a:pPr eaLnBrk="1" hangingPunct="1"/>
            <a:r>
              <a:rPr lang="en-US" sz="2400" b="1" dirty="0"/>
              <a:t>&lt;FORM&gt;</a:t>
            </a:r>
          </a:p>
          <a:p>
            <a:pPr eaLnBrk="1" hangingPunct="1"/>
            <a:r>
              <a:rPr lang="en-US" sz="2400" b="1" dirty="0"/>
              <a:t>  &lt;INPUT TYPE="radio" NAME="choice" VALUE="one"&gt; Yes.</a:t>
            </a:r>
          </a:p>
          <a:p>
            <a:pPr eaLnBrk="1" hangingPunct="1"/>
            <a:r>
              <a:rPr lang="en-US" sz="2400" b="1" dirty="0"/>
              <a:t>   &lt;INPUT TYPE="radio" NAME="choice" VALUE="two"&gt; No.</a:t>
            </a:r>
          </a:p>
          <a:p>
            <a:pPr eaLnBrk="1" hangingPunct="1"/>
            <a:r>
              <a:rPr lang="en-US" sz="2400" b="1" dirty="0"/>
              <a:t>&lt;/FORM&gt;</a:t>
            </a:r>
          </a:p>
          <a:p>
            <a:pPr eaLnBrk="1" hangingPunct="1"/>
            <a:r>
              <a:rPr lang="en-US" sz="2800" b="1" dirty="0"/>
              <a:t>&lt;HR color=red size="10" &gt;</a:t>
            </a:r>
          </a:p>
          <a:p>
            <a:pPr eaLnBrk="1" hangingPunct="1"/>
            <a:r>
              <a:rPr lang="en-US" sz="2400" b="1" dirty="0">
                <a:solidFill>
                  <a:srgbClr val="FF0000"/>
                </a:solidFill>
              </a:rPr>
              <a:t>Form #2:</a:t>
            </a:r>
          </a:p>
          <a:p>
            <a:pPr eaLnBrk="1" hangingPunct="1"/>
            <a:r>
              <a:rPr lang="en-US" sz="2400" b="1" dirty="0"/>
              <a:t>&lt;FORM&gt;</a:t>
            </a:r>
          </a:p>
          <a:p>
            <a:pPr eaLnBrk="1" hangingPunct="1"/>
            <a:r>
              <a:rPr lang="en-US" sz="2400" b="1" dirty="0"/>
              <a:t>      &lt;INPUT TYPE="radio" NAME="choice" VALUE="three" CHECKED&gt; Yes.</a:t>
            </a:r>
          </a:p>
          <a:p>
            <a:pPr eaLnBrk="1" hangingPunct="1"/>
            <a:r>
              <a:rPr lang="en-US" sz="2400" b="1" dirty="0"/>
              <a:t>   &lt;INPUT TYPE="radio" NAME="choice" VALUE="four"&gt; No.</a:t>
            </a:r>
          </a:p>
          <a:p>
            <a:pPr eaLnBrk="1" hangingPunct="1"/>
            <a:r>
              <a:rPr lang="en-US" sz="2400" b="1" dirty="0"/>
              <a:t>&lt;/FORM&gt;</a:t>
            </a:r>
          </a:p>
          <a:p>
            <a:pPr eaLnBrk="1" hangingPunct="1"/>
            <a:r>
              <a:rPr lang="en-US" sz="2400" b="1" dirty="0"/>
              <a:t>&lt;/BODY&gt;&lt;/HTML&gt;</a:t>
            </a:r>
          </a:p>
        </p:txBody>
      </p:sp>
    </p:spTree>
  </p:cSld>
  <p:clrMapOvr>
    <a:masterClrMapping/>
  </p:clrMapOvr>
  <p:transition spd="slow">
    <p:wipe dir="d"/>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05BDF4F-FFDB-4776-821A-28E86B890FA7}" type="slidenum">
              <a:rPr lang="ar-SA"/>
              <a:pPr/>
              <a:t>203</a:t>
            </a:fld>
            <a:endParaRPr lang="en-US"/>
          </a:p>
        </p:txBody>
      </p:sp>
      <p:sp>
        <p:nvSpPr>
          <p:cNvPr id="190468" name="Text Box 4"/>
          <p:cNvSpPr txBox="1">
            <a:spLocks noChangeArrowheads="1"/>
          </p:cNvSpPr>
          <p:nvPr/>
        </p:nvSpPr>
        <p:spPr bwMode="auto">
          <a:xfrm>
            <a:off x="899592" y="836712"/>
            <a:ext cx="7939608" cy="4893647"/>
          </a:xfrm>
          <a:prstGeom prst="rect">
            <a:avLst/>
          </a:prstGeom>
          <a:solidFill>
            <a:schemeClr val="accent1"/>
          </a:solidFill>
          <a:ln w="9525">
            <a:noFill/>
            <a:miter lim="800000"/>
            <a:headEnd/>
            <a:tailEnd/>
          </a:ln>
          <a:effectLst/>
        </p:spPr>
        <p:txBody>
          <a:bodyPr wrap="square">
            <a:spAutoFit/>
          </a:bodyPr>
          <a:lstStyle/>
          <a:p>
            <a:pPr eaLnBrk="1" hangingPunct="1"/>
            <a:r>
              <a:rPr lang="en-US" sz="2600" b="1" dirty="0">
                <a:solidFill>
                  <a:srgbClr val="FF0000"/>
                </a:solidFill>
              </a:rPr>
              <a:t>&lt;BODY </a:t>
            </a:r>
            <a:r>
              <a:rPr lang="en-US" sz="2600" b="1" dirty="0" err="1">
                <a:solidFill>
                  <a:srgbClr val="FF0000"/>
                </a:solidFill>
              </a:rPr>
              <a:t>bgcolor</a:t>
            </a:r>
            <a:r>
              <a:rPr lang="en-US" sz="2600" b="1" dirty="0">
                <a:solidFill>
                  <a:srgbClr val="FF0000"/>
                </a:solidFill>
              </a:rPr>
              <a:t>=</a:t>
            </a:r>
            <a:r>
              <a:rPr lang="en-US" sz="2600" b="1" dirty="0" err="1">
                <a:solidFill>
                  <a:srgbClr val="3366CC"/>
                </a:solidFill>
              </a:rPr>
              <a:t>lightblue</a:t>
            </a:r>
            <a:r>
              <a:rPr lang="en-US" sz="2600" b="1" dirty="0">
                <a:solidFill>
                  <a:schemeClr val="tx2"/>
                </a:solidFill>
              </a:rPr>
              <a:t>&gt;</a:t>
            </a:r>
          </a:p>
          <a:p>
            <a:pPr eaLnBrk="1" hangingPunct="1"/>
            <a:r>
              <a:rPr lang="en-US" sz="2600" b="1" dirty="0">
                <a:solidFill>
                  <a:schemeClr val="tx2"/>
                </a:solidFill>
              </a:rPr>
              <a:t>&lt;form&gt;</a:t>
            </a:r>
          </a:p>
          <a:p>
            <a:pPr eaLnBrk="1" hangingPunct="1"/>
            <a:r>
              <a:rPr lang="en-US" sz="2600" b="1" dirty="0">
                <a:solidFill>
                  <a:schemeClr val="tx2"/>
                </a:solidFill>
              </a:rPr>
              <a:t>&lt;TEXTAREA   </a:t>
            </a:r>
            <a:r>
              <a:rPr lang="en-US" sz="2600" b="1" dirty="0">
                <a:solidFill>
                  <a:srgbClr val="008000"/>
                </a:solidFill>
              </a:rPr>
              <a:t>COLS=40  ROWS=20</a:t>
            </a:r>
            <a:r>
              <a:rPr lang="en-US" sz="2600" b="1" dirty="0">
                <a:solidFill>
                  <a:schemeClr val="tx2"/>
                </a:solidFill>
              </a:rPr>
              <a:t>  Name="comments"  &gt;</a:t>
            </a:r>
          </a:p>
          <a:p>
            <a:pPr eaLnBrk="1" hangingPunct="1"/>
            <a:r>
              <a:rPr lang="en-US" sz="2600" b="1" dirty="0">
                <a:solidFill>
                  <a:srgbClr val="FF0000"/>
                </a:solidFill>
              </a:rPr>
              <a:t>From observing the apathy of those</a:t>
            </a:r>
          </a:p>
          <a:p>
            <a:pPr eaLnBrk="1" hangingPunct="1"/>
            <a:r>
              <a:rPr lang="en-US" sz="2600" b="1" dirty="0">
                <a:solidFill>
                  <a:srgbClr val="FF0000"/>
                </a:solidFill>
              </a:rPr>
              <a:t>about me during flag  raising I </a:t>
            </a:r>
          </a:p>
          <a:p>
            <a:pPr eaLnBrk="1" hangingPunct="1"/>
            <a:r>
              <a:rPr lang="en-US" sz="2600" b="1" dirty="0">
                <a:solidFill>
                  <a:srgbClr val="FF0000"/>
                </a:solidFill>
              </a:rPr>
              <a:t>concluded that patriotism if not</a:t>
            </a:r>
          </a:p>
          <a:p>
            <a:pPr eaLnBrk="1" hangingPunct="1"/>
            <a:r>
              <a:rPr lang="en-US" sz="2600" b="1" dirty="0">
                <a:solidFill>
                  <a:srgbClr val="FF0000"/>
                </a:solidFill>
              </a:rPr>
              <a:t>actually  on the decline is at least </a:t>
            </a:r>
          </a:p>
          <a:p>
            <a:pPr eaLnBrk="1" hangingPunct="1"/>
            <a:r>
              <a:rPr lang="en-US" sz="2600" b="1" dirty="0">
                <a:solidFill>
                  <a:srgbClr val="FF0000"/>
                </a:solidFill>
              </a:rPr>
              <a:t>in a state of dormancy.</a:t>
            </a:r>
          </a:p>
          <a:p>
            <a:pPr eaLnBrk="1" hangingPunct="1"/>
            <a:r>
              <a:rPr lang="en-US" sz="2600" b="1" dirty="0">
                <a:solidFill>
                  <a:schemeClr val="tx2"/>
                </a:solidFill>
              </a:rPr>
              <a:t>Written by Khaled Al-</a:t>
            </a:r>
            <a:r>
              <a:rPr lang="en-US" sz="2600" b="1" dirty="0" err="1">
                <a:solidFill>
                  <a:schemeClr val="tx2"/>
                </a:solidFill>
              </a:rPr>
              <a:t>Fagih</a:t>
            </a:r>
            <a:endParaRPr lang="en-US" sz="2600" b="1" dirty="0">
              <a:solidFill>
                <a:schemeClr val="tx2"/>
              </a:solidFill>
            </a:endParaRPr>
          </a:p>
          <a:p>
            <a:pPr eaLnBrk="1" hangingPunct="1"/>
            <a:r>
              <a:rPr lang="en-US" sz="2600" b="1" dirty="0">
                <a:solidFill>
                  <a:schemeClr val="tx2"/>
                </a:solidFill>
              </a:rPr>
              <a:t>&lt;/TEXTAREA&gt;: </a:t>
            </a:r>
          </a:p>
          <a:p>
            <a:pPr eaLnBrk="1" hangingPunct="1"/>
            <a:r>
              <a:rPr lang="en-US" sz="2600" b="1" dirty="0">
                <a:solidFill>
                  <a:schemeClr val="tx2"/>
                </a:solidFill>
              </a:rPr>
              <a:t>&lt;/form&gt;</a:t>
            </a:r>
          </a:p>
          <a:p>
            <a:pPr eaLnBrk="1" hangingPunct="1"/>
            <a:r>
              <a:rPr lang="en-US" sz="2600" b="1" dirty="0">
                <a:solidFill>
                  <a:srgbClr val="FF0000"/>
                </a:solidFill>
              </a:rPr>
              <a:t>&lt;/BODY&gt;</a:t>
            </a:r>
          </a:p>
        </p:txBody>
      </p:sp>
    </p:spTree>
  </p:cSld>
  <p:clrMapOvr>
    <a:masterClrMapping/>
  </p:clrMapOvr>
  <p:transition spd="slow">
    <p:wipe dir="d"/>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type="body" idx="1"/>
          </p:nvPr>
        </p:nvSpPr>
        <p:spPr>
          <a:xfrm>
            <a:off x="611560" y="838200"/>
            <a:ext cx="8227640" cy="5518150"/>
          </a:xfrm>
          <a:solidFill>
            <a:schemeClr val="accent1"/>
          </a:solidFill>
          <a:ln>
            <a:solidFill>
              <a:srgbClr val="333300"/>
            </a:solidFill>
          </a:ln>
        </p:spPr>
        <p:txBody>
          <a:bodyPr>
            <a:normAutofit lnSpcReduction="10000"/>
          </a:bodyPr>
          <a:lstStyle/>
          <a:p>
            <a:pPr>
              <a:buClr>
                <a:schemeClr val="accent2"/>
              </a:buClr>
              <a:buFont typeface="Wingdings" pitchFamily="2" charset="2"/>
              <a:buChar char="§"/>
            </a:pPr>
            <a:r>
              <a:rPr lang="en-US" sz="2800" b="1" dirty="0">
                <a:solidFill>
                  <a:srgbClr val="0000FF"/>
                </a:solidFill>
              </a:rPr>
              <a:t>Password</a:t>
            </a:r>
            <a:r>
              <a:rPr lang="en-US" sz="2800" b="1" dirty="0"/>
              <a:t>:</a:t>
            </a:r>
            <a:r>
              <a:rPr lang="en-US" sz="2400" dirty="0"/>
              <a:t> Used to allow entry of passwords.</a:t>
            </a:r>
          </a:p>
          <a:p>
            <a:pPr>
              <a:buClr>
                <a:schemeClr val="accent2"/>
              </a:buClr>
              <a:buFont typeface="Wingdings" pitchFamily="2" charset="2"/>
              <a:buNone/>
            </a:pPr>
            <a:r>
              <a:rPr lang="en-US" sz="2400" b="1" dirty="0">
                <a:solidFill>
                  <a:srgbClr val="FF0000"/>
                </a:solidFill>
              </a:rPr>
              <a:t>&lt;INPUT TYPE= </a:t>
            </a:r>
            <a:r>
              <a:rPr lang="en-US" sz="2800" b="1" dirty="0">
                <a:solidFill>
                  <a:srgbClr val="FF0000"/>
                </a:solidFill>
              </a:rPr>
              <a:t>"</a:t>
            </a:r>
            <a:r>
              <a:rPr lang="en-US" sz="2400" b="1" dirty="0">
                <a:solidFill>
                  <a:srgbClr val="FF0000"/>
                </a:solidFill>
              </a:rPr>
              <a:t> PASSWORD </a:t>
            </a:r>
            <a:r>
              <a:rPr lang="en-US" sz="2800" b="1" dirty="0">
                <a:solidFill>
                  <a:srgbClr val="FF0000"/>
                </a:solidFill>
              </a:rPr>
              <a:t>"</a:t>
            </a:r>
            <a:r>
              <a:rPr lang="en-US" sz="2400" b="1" dirty="0">
                <a:solidFill>
                  <a:srgbClr val="FF0000"/>
                </a:solidFill>
              </a:rPr>
              <a:t> &gt;</a:t>
            </a:r>
          </a:p>
          <a:p>
            <a:pPr>
              <a:buClr>
                <a:schemeClr val="accent2"/>
              </a:buClr>
              <a:buFont typeface="Wingdings" pitchFamily="2" charset="2"/>
              <a:buNone/>
            </a:pPr>
            <a:r>
              <a:rPr lang="en-US" sz="2400" dirty="0"/>
              <a:t>Browser will display </a:t>
            </a:r>
          </a:p>
          <a:p>
            <a:pPr>
              <a:buClr>
                <a:schemeClr val="accent2"/>
              </a:buClr>
              <a:buFont typeface="Wingdings" pitchFamily="2" charset="2"/>
              <a:buNone/>
            </a:pPr>
            <a:r>
              <a:rPr lang="en-US" sz="2400" dirty="0"/>
              <a:t>Text typed in a password box is starred out in the browser </a:t>
            </a:r>
          </a:p>
          <a:p>
            <a:pPr>
              <a:buClr>
                <a:schemeClr val="accent2"/>
              </a:buClr>
              <a:buFont typeface="Wingdings" pitchFamily="2" charset="2"/>
              <a:buNone/>
            </a:pPr>
            <a:r>
              <a:rPr lang="en-US" sz="2400" dirty="0"/>
              <a:t>display.</a:t>
            </a:r>
          </a:p>
          <a:p>
            <a:pPr>
              <a:buClr>
                <a:schemeClr val="accent2"/>
              </a:buClr>
              <a:buFont typeface="Wingdings" pitchFamily="2" charset="2"/>
              <a:buNone/>
            </a:pPr>
            <a:r>
              <a:rPr lang="en-US" sz="2400" dirty="0"/>
              <a:t>Password boxes use the following attributes:</a:t>
            </a:r>
          </a:p>
          <a:p>
            <a:pPr>
              <a:buClr>
                <a:schemeClr val="accent2"/>
              </a:buClr>
              <a:buFont typeface="Wingdings" pitchFamily="2" charset="2"/>
              <a:buChar char="§"/>
            </a:pPr>
            <a:r>
              <a:rPr lang="en-US" sz="2400" b="1" dirty="0">
                <a:solidFill>
                  <a:srgbClr val="FF0000"/>
                </a:solidFill>
              </a:rPr>
              <a:t>TYPE:</a:t>
            </a:r>
            <a:r>
              <a:rPr lang="en-US" sz="2400" dirty="0"/>
              <a:t> password.</a:t>
            </a:r>
          </a:p>
          <a:p>
            <a:pPr>
              <a:buClr>
                <a:schemeClr val="accent2"/>
              </a:buClr>
              <a:buFont typeface="Wingdings" pitchFamily="2" charset="2"/>
              <a:buChar char="§"/>
            </a:pPr>
            <a:r>
              <a:rPr lang="en-US" sz="2400" b="1" dirty="0">
                <a:solidFill>
                  <a:srgbClr val="FF0000"/>
                </a:solidFill>
              </a:rPr>
              <a:t>SIZE:</a:t>
            </a:r>
            <a:r>
              <a:rPr lang="en-US" sz="2400" dirty="0"/>
              <a:t> determines the size of the textbox in characters. </a:t>
            </a:r>
          </a:p>
          <a:p>
            <a:pPr>
              <a:buClr>
                <a:schemeClr val="accent2"/>
              </a:buClr>
              <a:buFont typeface="Wingdings" pitchFamily="2" charset="2"/>
              <a:buChar char="§"/>
            </a:pPr>
            <a:r>
              <a:rPr lang="en-US" sz="2400" b="1" dirty="0">
                <a:solidFill>
                  <a:srgbClr val="FF0000"/>
                </a:solidFill>
              </a:rPr>
              <a:t>MAXLENGHT:</a:t>
            </a:r>
            <a:r>
              <a:rPr lang="en-US" sz="2400" dirty="0"/>
              <a:t> determines the maximum size of the password in characters.</a:t>
            </a:r>
          </a:p>
          <a:p>
            <a:pPr>
              <a:buClr>
                <a:schemeClr val="accent2"/>
              </a:buClr>
              <a:buFont typeface="Wingdings" pitchFamily="2" charset="2"/>
              <a:buChar char="§"/>
            </a:pPr>
            <a:r>
              <a:rPr lang="en-US" sz="2400" b="1" dirty="0">
                <a:solidFill>
                  <a:srgbClr val="FF0000"/>
                </a:solidFill>
              </a:rPr>
              <a:t>NAME:</a:t>
            </a:r>
            <a:r>
              <a:rPr lang="en-US" sz="2400" dirty="0"/>
              <a:t> is the name of the variable to be sent to the CGI application.</a:t>
            </a:r>
          </a:p>
          <a:p>
            <a:pPr>
              <a:buClr>
                <a:schemeClr val="accent2"/>
              </a:buClr>
              <a:buFont typeface="Wingdings" pitchFamily="2" charset="2"/>
              <a:buChar char="§"/>
            </a:pPr>
            <a:r>
              <a:rPr lang="en-US" sz="2400" b="1" dirty="0">
                <a:solidFill>
                  <a:srgbClr val="FF0000"/>
                </a:solidFill>
              </a:rPr>
              <a:t>VALUE:</a:t>
            </a:r>
            <a:r>
              <a:rPr lang="en-US" sz="2400" dirty="0"/>
              <a:t> is usually blank.</a:t>
            </a:r>
          </a:p>
        </p:txBody>
      </p:sp>
      <p:graphicFrame>
        <p:nvGraphicFramePr>
          <p:cNvPr id="108548" name="Object 4"/>
          <p:cNvGraphicFramePr>
            <a:graphicFrameLocks noChangeAspect="1"/>
          </p:cNvGraphicFramePr>
          <p:nvPr/>
        </p:nvGraphicFramePr>
        <p:xfrm>
          <a:off x="5105400" y="1752600"/>
          <a:ext cx="2590800" cy="612775"/>
        </p:xfrm>
        <a:graphic>
          <a:graphicData uri="http://schemas.openxmlformats.org/presentationml/2006/ole">
            <p:oleObj spid="_x0000_s28684" name="Bitmap Image" r:id="rId3" imgW="1609524" imgH="380852" progId="PBrush">
              <p:embed/>
            </p:oleObj>
          </a:graphicData>
        </a:graphic>
      </p:graphicFrame>
      <p:sp>
        <p:nvSpPr>
          <p:cNvPr id="108550" name="Rectangle 6"/>
          <p:cNvSpPr>
            <a:spLocks noGrp="1" noChangeArrowheads="1"/>
          </p:cNvSpPr>
          <p:nvPr>
            <p:ph type="title"/>
          </p:nvPr>
        </p:nvSpPr>
        <p:spPr>
          <a:xfrm>
            <a:off x="899592" y="0"/>
            <a:ext cx="7787208" cy="609600"/>
          </a:xfrm>
          <a:solidFill>
            <a:schemeClr val="bg1"/>
          </a:solidFill>
          <a:ln/>
        </p:spPr>
        <p:txBody>
          <a:bodyPr>
            <a:normAutofit fontScale="90000"/>
            <a:flatTx/>
          </a:bodyPr>
          <a:lstStyle/>
          <a:p>
            <a:r>
              <a:rPr lang="en-US" sz="4800" b="1" dirty="0"/>
              <a:t>Password</a:t>
            </a:r>
          </a:p>
        </p:txBody>
      </p:sp>
    </p:spTree>
  </p:cSld>
  <p:clrMapOvr>
    <a:masterClrMapping/>
  </p:clrMapOvr>
  <p:transition spd="slow">
    <p:wipe dir="d"/>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3"/>
          <p:cNvSpPr>
            <a:spLocks noGrp="1" noChangeArrowheads="1"/>
          </p:cNvSpPr>
          <p:nvPr>
            <p:ph type="body" idx="1"/>
          </p:nvPr>
        </p:nvSpPr>
        <p:spPr>
          <a:xfrm>
            <a:off x="683568" y="1066800"/>
            <a:ext cx="8460432" cy="5098504"/>
          </a:xfrm>
          <a:solidFill>
            <a:schemeClr val="accent1"/>
          </a:solidFill>
        </p:spPr>
        <p:txBody>
          <a:bodyPr>
            <a:normAutofit fontScale="92500" lnSpcReduction="10000"/>
          </a:bodyPr>
          <a:lstStyle/>
          <a:p>
            <a:pPr>
              <a:lnSpc>
                <a:spcPct val="90000"/>
              </a:lnSpc>
              <a:buFontTx/>
              <a:buNone/>
            </a:pPr>
            <a:r>
              <a:rPr lang="en-US" sz="2800" b="1" dirty="0">
                <a:solidFill>
                  <a:srgbClr val="FF0000"/>
                </a:solidFill>
              </a:rPr>
              <a:t>&lt;HTML&gt;&lt;HEAD&gt;</a:t>
            </a:r>
          </a:p>
          <a:p>
            <a:pPr>
              <a:lnSpc>
                <a:spcPct val="90000"/>
              </a:lnSpc>
              <a:buFontTx/>
              <a:buNone/>
            </a:pPr>
            <a:r>
              <a:rPr lang="en-US" sz="2800" b="1" dirty="0">
                <a:solidFill>
                  <a:srgbClr val="0000CC"/>
                </a:solidFill>
              </a:rPr>
              <a:t>&lt;TITLE&gt;</a:t>
            </a:r>
            <a:r>
              <a:rPr lang="en-US" sz="2800" b="1" dirty="0" err="1">
                <a:solidFill>
                  <a:srgbClr val="0000CC"/>
                </a:solidFill>
              </a:rPr>
              <a:t>Form_Password_Type</a:t>
            </a:r>
            <a:r>
              <a:rPr lang="en-US" sz="2800" b="1" dirty="0">
                <a:solidFill>
                  <a:srgbClr val="0000CC"/>
                </a:solidFill>
              </a:rPr>
              <a:t>&lt;/TITLE&gt;&lt;/HEAD&gt;</a:t>
            </a:r>
          </a:p>
          <a:p>
            <a:pPr>
              <a:lnSpc>
                <a:spcPct val="90000"/>
              </a:lnSpc>
              <a:buFontTx/>
              <a:buNone/>
            </a:pPr>
            <a:r>
              <a:rPr lang="en-US" sz="2800" b="1" dirty="0">
                <a:solidFill>
                  <a:srgbClr val="FF0000"/>
                </a:solidFill>
              </a:rPr>
              <a:t>&lt;BODY&gt;</a:t>
            </a:r>
          </a:p>
          <a:p>
            <a:pPr>
              <a:lnSpc>
                <a:spcPct val="90000"/>
              </a:lnSpc>
              <a:buFontTx/>
              <a:buNone/>
            </a:pPr>
            <a:r>
              <a:rPr lang="en-US" sz="2800" b="1" dirty="0"/>
              <a:t>&lt;h1&gt; &lt;font color=red&gt;To Access, Please </a:t>
            </a:r>
          </a:p>
          <a:p>
            <a:pPr>
              <a:lnSpc>
                <a:spcPct val="90000"/>
              </a:lnSpc>
              <a:buFontTx/>
              <a:buNone/>
            </a:pPr>
            <a:r>
              <a:rPr lang="en-US" sz="2800" b="1" dirty="0"/>
              <a:t>enter:&lt;/font&gt;&lt;/h1&gt;</a:t>
            </a:r>
          </a:p>
          <a:p>
            <a:pPr>
              <a:lnSpc>
                <a:spcPct val="90000"/>
              </a:lnSpc>
              <a:buFontTx/>
              <a:buNone/>
            </a:pPr>
            <a:r>
              <a:rPr lang="en-US" sz="2800" b="1" dirty="0">
                <a:solidFill>
                  <a:srgbClr val="0000CC"/>
                </a:solidFill>
              </a:rPr>
              <a:t>&lt;FORM name="fome2"  Action="</a:t>
            </a:r>
            <a:r>
              <a:rPr lang="en-US" sz="2800" b="1" dirty="0" err="1">
                <a:solidFill>
                  <a:srgbClr val="0000CC"/>
                </a:solidFill>
              </a:rPr>
              <a:t>url</a:t>
            </a:r>
            <a:r>
              <a:rPr lang="en-US" sz="2800" b="1" dirty="0">
                <a:solidFill>
                  <a:srgbClr val="0000CC"/>
                </a:solidFill>
              </a:rPr>
              <a:t>"  method="get"&gt;</a:t>
            </a:r>
          </a:p>
          <a:p>
            <a:pPr>
              <a:lnSpc>
                <a:spcPct val="90000"/>
              </a:lnSpc>
              <a:buFontTx/>
              <a:buNone/>
            </a:pPr>
            <a:r>
              <a:rPr lang="en-US" sz="2800" b="1" dirty="0">
                <a:solidFill>
                  <a:srgbClr val="FF0000"/>
                </a:solidFill>
              </a:rPr>
              <a:t>User Name: &lt;INPUT TYPE="TEXT" Name="</a:t>
            </a:r>
            <a:r>
              <a:rPr lang="en-US" sz="2800" b="1" dirty="0" err="1">
                <a:solidFill>
                  <a:srgbClr val="FF0000"/>
                </a:solidFill>
              </a:rPr>
              <a:t>FName</a:t>
            </a:r>
            <a:r>
              <a:rPr lang="en-US" sz="2800" b="1" dirty="0">
                <a:solidFill>
                  <a:srgbClr val="FF0000"/>
                </a:solidFill>
              </a:rPr>
              <a:t>"</a:t>
            </a:r>
          </a:p>
          <a:p>
            <a:pPr>
              <a:lnSpc>
                <a:spcPct val="90000"/>
              </a:lnSpc>
              <a:buFontTx/>
              <a:buNone/>
            </a:pPr>
            <a:r>
              <a:rPr lang="en-US" sz="2800" b="1" dirty="0">
                <a:solidFill>
                  <a:srgbClr val="FF0000"/>
                </a:solidFill>
              </a:rPr>
              <a:t>SIZE="15" MAXLENGTH="25"&gt;&lt;BR&gt;</a:t>
            </a:r>
          </a:p>
          <a:p>
            <a:pPr>
              <a:lnSpc>
                <a:spcPct val="90000"/>
              </a:lnSpc>
              <a:buFontTx/>
              <a:buNone/>
            </a:pPr>
            <a:r>
              <a:rPr lang="en-US" sz="2800" b="1" dirty="0">
                <a:solidFill>
                  <a:srgbClr val="3333FF"/>
                </a:solidFill>
              </a:rPr>
              <a:t>Password: &lt;INPUT TYPE="PASSWORD" </a:t>
            </a:r>
          </a:p>
          <a:p>
            <a:pPr>
              <a:lnSpc>
                <a:spcPct val="90000"/>
              </a:lnSpc>
              <a:buFontTx/>
              <a:buNone/>
            </a:pPr>
            <a:r>
              <a:rPr lang="en-US" sz="2800" b="1" dirty="0">
                <a:solidFill>
                  <a:srgbClr val="3333FF"/>
                </a:solidFill>
              </a:rPr>
              <a:t>NAME="</a:t>
            </a:r>
            <a:r>
              <a:rPr lang="en-US" sz="2800" b="1" dirty="0" err="1">
                <a:solidFill>
                  <a:srgbClr val="3333FF"/>
                </a:solidFill>
              </a:rPr>
              <a:t>PWord</a:t>
            </a:r>
            <a:r>
              <a:rPr lang="en-US" sz="2800" b="1" dirty="0">
                <a:solidFill>
                  <a:srgbClr val="3333FF"/>
                </a:solidFill>
              </a:rPr>
              <a:t>"</a:t>
            </a:r>
            <a:r>
              <a:rPr lang="ar-SA" sz="2800" b="1" dirty="0">
                <a:solidFill>
                  <a:srgbClr val="3333FF"/>
                </a:solidFill>
              </a:rPr>
              <a:t> </a:t>
            </a:r>
            <a:r>
              <a:rPr lang="en-US" sz="2800" b="1" dirty="0">
                <a:solidFill>
                  <a:srgbClr val="3333FF"/>
                </a:solidFill>
              </a:rPr>
              <a:t>  value="" SIZE="15”</a:t>
            </a:r>
            <a:endParaRPr lang="ar-SA" sz="2800" b="1" dirty="0">
              <a:solidFill>
                <a:srgbClr val="3333FF"/>
              </a:solidFill>
            </a:endParaRPr>
          </a:p>
          <a:p>
            <a:pPr>
              <a:lnSpc>
                <a:spcPct val="90000"/>
              </a:lnSpc>
              <a:buFontTx/>
              <a:buNone/>
            </a:pPr>
            <a:r>
              <a:rPr lang="en-US" sz="2800" b="1" dirty="0">
                <a:solidFill>
                  <a:srgbClr val="3333FF"/>
                </a:solidFill>
              </a:rPr>
              <a:t>MAXLENGTH="25"&gt;&lt;BR&gt;</a:t>
            </a:r>
          </a:p>
          <a:p>
            <a:pPr>
              <a:lnSpc>
                <a:spcPct val="90000"/>
              </a:lnSpc>
              <a:buFontTx/>
              <a:buNone/>
            </a:pPr>
            <a:r>
              <a:rPr lang="en-US" sz="2800" b="1" dirty="0">
                <a:solidFill>
                  <a:srgbClr val="FF0000"/>
                </a:solidFill>
              </a:rPr>
              <a:t>&lt;/FORM&gt;&lt;/BODY&gt; &lt;/HTML&gt;</a:t>
            </a:r>
          </a:p>
          <a:p>
            <a:pPr>
              <a:lnSpc>
                <a:spcPct val="90000"/>
              </a:lnSpc>
              <a:buFontTx/>
              <a:buNone/>
            </a:pPr>
            <a:endParaRPr lang="en-US" sz="2800" b="1" dirty="0">
              <a:solidFill>
                <a:srgbClr val="FF0000"/>
              </a:solidFill>
            </a:endParaRPr>
          </a:p>
        </p:txBody>
      </p:sp>
      <p:sp>
        <p:nvSpPr>
          <p:cNvPr id="169988" name="Rectangle 4"/>
          <p:cNvSpPr>
            <a:spLocks noGrp="1" noChangeArrowheads="1"/>
          </p:cNvSpPr>
          <p:nvPr>
            <p:ph type="title"/>
          </p:nvPr>
        </p:nvSpPr>
        <p:spPr>
          <a:xfrm>
            <a:off x="683568" y="188640"/>
            <a:ext cx="7850832" cy="573360"/>
          </a:xfrm>
          <a:solidFill>
            <a:schemeClr val="bg1"/>
          </a:solidFill>
          <a:ln/>
        </p:spPr>
        <p:txBody>
          <a:bodyPr>
            <a:normAutofit fontScale="90000"/>
            <a:flatTx/>
          </a:bodyPr>
          <a:lstStyle/>
          <a:p>
            <a:r>
              <a:rPr lang="en-US" b="1" dirty="0"/>
              <a:t>Example on Password Box</a:t>
            </a:r>
          </a:p>
        </p:txBody>
      </p:sp>
    </p:spTree>
  </p:cSld>
  <p:clrMapOvr>
    <a:masterClrMapping/>
  </p:clrMapOvr>
  <p:transition spd="slow">
    <p:wipe dir="d"/>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2" name="Picture 4"/>
          <p:cNvPicPr>
            <a:picLocks noChangeAspect="1" noChangeArrowheads="1"/>
          </p:cNvPicPr>
          <p:nvPr/>
        </p:nvPicPr>
        <p:blipFill>
          <a:blip r:embed="rId2" cstate="print"/>
          <a:srcRect/>
          <a:stretch>
            <a:fillRect/>
          </a:stretch>
        </p:blipFill>
        <p:spPr bwMode="auto">
          <a:xfrm>
            <a:off x="611560" y="1381125"/>
            <a:ext cx="7999040" cy="4784179"/>
          </a:xfrm>
          <a:prstGeom prst="rect">
            <a:avLst/>
          </a:prstGeom>
          <a:noFill/>
        </p:spPr>
      </p:pic>
      <p:sp>
        <p:nvSpPr>
          <p:cNvPr id="171013" name="Rectangle 5"/>
          <p:cNvSpPr>
            <a:spLocks noGrp="1" noChangeArrowheads="1"/>
          </p:cNvSpPr>
          <p:nvPr>
            <p:ph type="title"/>
          </p:nvPr>
        </p:nvSpPr>
        <p:spPr>
          <a:xfrm>
            <a:off x="754063" y="350838"/>
            <a:ext cx="7929562" cy="762000"/>
          </a:xfrm>
          <a:solidFill>
            <a:schemeClr val="bg1"/>
          </a:solidFill>
          <a:ln/>
        </p:spPr>
        <p:txBody>
          <a:bodyPr>
            <a:flatTx/>
          </a:bodyPr>
          <a:lstStyle/>
          <a:p>
            <a:r>
              <a:rPr lang="en-US" b="1" dirty="0"/>
              <a:t>Output</a:t>
            </a:r>
          </a:p>
        </p:txBody>
      </p:sp>
    </p:spTree>
  </p:cSld>
  <p:clrMapOvr>
    <a:masterClrMapping/>
  </p:clrMapOvr>
  <p:transition spd="slow">
    <p:wipe dir="d"/>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3"/>
          <p:cNvSpPr>
            <a:spLocks noGrp="1" noChangeArrowheads="1"/>
          </p:cNvSpPr>
          <p:nvPr>
            <p:ph type="body" idx="1"/>
          </p:nvPr>
        </p:nvSpPr>
        <p:spPr>
          <a:xfrm>
            <a:off x="827582" y="1447800"/>
            <a:ext cx="7630617" cy="4789512"/>
          </a:xfrm>
          <a:solidFill>
            <a:schemeClr val="accent1"/>
          </a:solidFill>
          <a:ln>
            <a:solidFill>
              <a:srgbClr val="333300"/>
            </a:solidFill>
          </a:ln>
        </p:spPr>
        <p:txBody>
          <a:bodyPr>
            <a:normAutofit lnSpcReduction="10000"/>
          </a:bodyPr>
          <a:lstStyle/>
          <a:p>
            <a:pPr>
              <a:lnSpc>
                <a:spcPct val="90000"/>
              </a:lnSpc>
              <a:buClr>
                <a:schemeClr val="accent2"/>
              </a:buClr>
              <a:buFont typeface="Wingdings" pitchFamily="2" charset="2"/>
              <a:buChar char="§"/>
            </a:pPr>
            <a:r>
              <a:rPr lang="en-US" sz="2800" b="1" dirty="0">
                <a:solidFill>
                  <a:srgbClr val="0000FF"/>
                </a:solidFill>
              </a:rPr>
              <a:t>Hidden</a:t>
            </a:r>
            <a:r>
              <a:rPr lang="en-US" sz="2800" b="1" dirty="0"/>
              <a:t>:</a:t>
            </a:r>
            <a:r>
              <a:rPr lang="en-US" sz="2600" dirty="0"/>
              <a:t> Used to send data to the CGI application that you don’t want the web surfer to see, change or have to enter but is necessary for the application to process the form correctly.</a:t>
            </a:r>
          </a:p>
          <a:p>
            <a:pPr>
              <a:lnSpc>
                <a:spcPct val="90000"/>
              </a:lnSpc>
              <a:buClr>
                <a:schemeClr val="accent2"/>
              </a:buClr>
              <a:buFont typeface="Wingdings" pitchFamily="2" charset="2"/>
              <a:buNone/>
            </a:pPr>
            <a:r>
              <a:rPr lang="en-US" sz="2600" b="1" dirty="0">
                <a:solidFill>
                  <a:srgbClr val="FF0000"/>
                </a:solidFill>
              </a:rPr>
              <a:t>&lt;INPUT TYPE=“HIDDEN”&gt;</a:t>
            </a:r>
          </a:p>
          <a:p>
            <a:pPr>
              <a:lnSpc>
                <a:spcPct val="90000"/>
              </a:lnSpc>
              <a:buClr>
                <a:schemeClr val="accent2"/>
              </a:buClr>
              <a:buFont typeface="Wingdings" pitchFamily="2" charset="2"/>
              <a:buNone/>
            </a:pPr>
            <a:r>
              <a:rPr lang="en-US" sz="2600" b="1" dirty="0">
                <a:solidFill>
                  <a:srgbClr val="0000FF"/>
                </a:solidFill>
              </a:rPr>
              <a:t>Nothing is displayed in the browser.</a:t>
            </a:r>
          </a:p>
          <a:p>
            <a:pPr>
              <a:lnSpc>
                <a:spcPct val="90000"/>
              </a:lnSpc>
              <a:buClr>
                <a:schemeClr val="accent2"/>
              </a:buClr>
              <a:buFont typeface="Wingdings" pitchFamily="2" charset="2"/>
              <a:buNone/>
            </a:pPr>
            <a:r>
              <a:rPr lang="en-US" sz="2600" dirty="0"/>
              <a:t>Hidden inputs have the following attributes:</a:t>
            </a:r>
          </a:p>
          <a:p>
            <a:pPr>
              <a:lnSpc>
                <a:spcPct val="90000"/>
              </a:lnSpc>
              <a:buClr>
                <a:schemeClr val="accent2"/>
              </a:buClr>
              <a:buFont typeface="Wingdings" pitchFamily="2" charset="2"/>
              <a:buChar char="§"/>
            </a:pPr>
            <a:r>
              <a:rPr lang="en-US" sz="2600" b="1" dirty="0">
                <a:solidFill>
                  <a:srgbClr val="FF0000"/>
                </a:solidFill>
              </a:rPr>
              <a:t>TYPE:</a:t>
            </a:r>
            <a:r>
              <a:rPr lang="en-US" sz="2600" dirty="0"/>
              <a:t> hidden.</a:t>
            </a:r>
          </a:p>
          <a:p>
            <a:pPr>
              <a:lnSpc>
                <a:spcPct val="90000"/>
              </a:lnSpc>
              <a:buClr>
                <a:schemeClr val="accent2"/>
              </a:buClr>
              <a:buFont typeface="Wingdings" pitchFamily="2" charset="2"/>
              <a:buChar char="§"/>
            </a:pPr>
            <a:r>
              <a:rPr lang="en-US" sz="2600" b="1" dirty="0">
                <a:solidFill>
                  <a:srgbClr val="FF0000"/>
                </a:solidFill>
              </a:rPr>
              <a:t>NAME:</a:t>
            </a:r>
            <a:r>
              <a:rPr lang="en-US" sz="2600" dirty="0"/>
              <a:t> is the name of the variable to be sent to the CGI application.</a:t>
            </a:r>
          </a:p>
          <a:p>
            <a:pPr>
              <a:lnSpc>
                <a:spcPct val="90000"/>
              </a:lnSpc>
              <a:buClr>
                <a:schemeClr val="accent2"/>
              </a:buClr>
              <a:buFont typeface="Wingdings" pitchFamily="2" charset="2"/>
              <a:buChar char="§"/>
            </a:pPr>
            <a:r>
              <a:rPr lang="en-US" sz="2600" b="1" dirty="0">
                <a:solidFill>
                  <a:srgbClr val="FF0000"/>
                </a:solidFill>
              </a:rPr>
              <a:t>VALUE:</a:t>
            </a:r>
            <a:r>
              <a:rPr lang="en-US" sz="2600" dirty="0"/>
              <a:t> is usually set a value expected by the CGI application.</a:t>
            </a:r>
          </a:p>
        </p:txBody>
      </p:sp>
      <p:sp>
        <p:nvSpPr>
          <p:cNvPr id="109573" name="Rectangle 5"/>
          <p:cNvSpPr>
            <a:spLocks noGrp="1" noChangeArrowheads="1"/>
          </p:cNvSpPr>
          <p:nvPr>
            <p:ph type="title"/>
          </p:nvPr>
        </p:nvSpPr>
        <p:spPr>
          <a:xfrm>
            <a:off x="827583" y="274638"/>
            <a:ext cx="7709991" cy="762000"/>
          </a:xfrm>
          <a:solidFill>
            <a:schemeClr val="bg1"/>
          </a:solidFill>
          <a:ln/>
        </p:spPr>
        <p:txBody>
          <a:bodyPr>
            <a:flatTx/>
          </a:bodyPr>
          <a:lstStyle/>
          <a:p>
            <a:r>
              <a:rPr lang="en-US" b="1" dirty="0"/>
              <a:t>Hidden</a:t>
            </a:r>
          </a:p>
        </p:txBody>
      </p:sp>
    </p:spTree>
  </p:cSld>
  <p:clrMapOvr>
    <a:masterClrMapping/>
  </p:clrMapOvr>
  <p:transition spd="slow">
    <p:wipe dir="d"/>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755576" y="274638"/>
            <a:ext cx="7931224" cy="762000"/>
          </a:xfrm>
          <a:solidFill>
            <a:schemeClr val="bg1"/>
          </a:solidFill>
        </p:spPr>
        <p:txBody>
          <a:bodyPr>
            <a:flatTx/>
          </a:bodyPr>
          <a:lstStyle/>
          <a:p>
            <a:r>
              <a:rPr lang="en-US" b="1" dirty="0"/>
              <a:t>Check Box</a:t>
            </a:r>
          </a:p>
        </p:txBody>
      </p:sp>
      <p:sp>
        <p:nvSpPr>
          <p:cNvPr id="110595" name="Rectangle 3"/>
          <p:cNvSpPr>
            <a:spLocks noGrp="1" noChangeArrowheads="1"/>
          </p:cNvSpPr>
          <p:nvPr>
            <p:ph type="body" idx="1"/>
          </p:nvPr>
        </p:nvSpPr>
        <p:spPr>
          <a:xfrm>
            <a:off x="644488" y="1479550"/>
            <a:ext cx="8153400" cy="4757762"/>
          </a:xfrm>
          <a:solidFill>
            <a:schemeClr val="accent1"/>
          </a:solidFill>
          <a:ln>
            <a:solidFill>
              <a:srgbClr val="333300"/>
            </a:solidFill>
          </a:ln>
        </p:spPr>
        <p:txBody>
          <a:bodyPr>
            <a:normAutofit lnSpcReduction="10000"/>
          </a:bodyPr>
          <a:lstStyle/>
          <a:p>
            <a:pPr>
              <a:lnSpc>
                <a:spcPct val="90000"/>
              </a:lnSpc>
              <a:buClr>
                <a:schemeClr val="accent2"/>
              </a:buClr>
              <a:buFont typeface="Wingdings" pitchFamily="2" charset="2"/>
              <a:buChar char="§"/>
            </a:pPr>
            <a:r>
              <a:rPr lang="en-US" sz="2800" b="1" dirty="0">
                <a:solidFill>
                  <a:srgbClr val="0000FF"/>
                </a:solidFill>
              </a:rPr>
              <a:t>Check Box</a:t>
            </a:r>
            <a:r>
              <a:rPr lang="en-US" sz="2400" b="1" dirty="0"/>
              <a:t>:</a:t>
            </a:r>
            <a:r>
              <a:rPr lang="en-US" sz="2400" dirty="0"/>
              <a:t> Check boxes allow the users to select more than one option.</a:t>
            </a:r>
          </a:p>
          <a:p>
            <a:pPr>
              <a:lnSpc>
                <a:spcPct val="90000"/>
              </a:lnSpc>
              <a:buClr>
                <a:schemeClr val="accent2"/>
              </a:buClr>
              <a:buFont typeface="Wingdings" pitchFamily="2" charset="2"/>
              <a:buNone/>
            </a:pPr>
            <a:r>
              <a:rPr lang="en-US" sz="2400" b="1" dirty="0">
                <a:solidFill>
                  <a:srgbClr val="FF0000"/>
                </a:solidFill>
              </a:rPr>
              <a:t>&lt;INPUT TYPE=“CHECKBOX”&gt;</a:t>
            </a:r>
          </a:p>
          <a:p>
            <a:pPr>
              <a:lnSpc>
                <a:spcPct val="90000"/>
              </a:lnSpc>
              <a:buClr>
                <a:schemeClr val="accent2"/>
              </a:buClr>
              <a:buFont typeface="Wingdings" pitchFamily="2" charset="2"/>
              <a:buNone/>
            </a:pPr>
            <a:r>
              <a:rPr lang="en-US" sz="2400" dirty="0"/>
              <a:t>Browser will display </a:t>
            </a:r>
          </a:p>
          <a:p>
            <a:pPr>
              <a:lnSpc>
                <a:spcPct val="90000"/>
              </a:lnSpc>
              <a:buClr>
                <a:schemeClr val="accent2"/>
              </a:buClr>
              <a:buFont typeface="Wingdings" pitchFamily="2" charset="2"/>
              <a:buNone/>
            </a:pPr>
            <a:endParaRPr lang="en-US" sz="2400" dirty="0"/>
          </a:p>
          <a:p>
            <a:pPr>
              <a:lnSpc>
                <a:spcPct val="90000"/>
              </a:lnSpc>
              <a:buClr>
                <a:schemeClr val="accent2"/>
              </a:buClr>
              <a:buFont typeface="Wingdings" pitchFamily="2" charset="2"/>
              <a:buNone/>
            </a:pPr>
            <a:r>
              <a:rPr lang="en-US" sz="2400" dirty="0"/>
              <a:t>Checkboxes have the following attributes:</a:t>
            </a:r>
          </a:p>
          <a:p>
            <a:pPr>
              <a:lnSpc>
                <a:spcPct val="90000"/>
              </a:lnSpc>
              <a:buClr>
                <a:schemeClr val="accent2"/>
              </a:buClr>
              <a:buFont typeface="Wingdings" pitchFamily="2" charset="2"/>
              <a:buChar char="§"/>
            </a:pPr>
            <a:r>
              <a:rPr lang="en-US" sz="2400" b="1" dirty="0">
                <a:solidFill>
                  <a:srgbClr val="FF0000"/>
                </a:solidFill>
              </a:rPr>
              <a:t>TYPE:</a:t>
            </a:r>
            <a:r>
              <a:rPr lang="en-US" sz="2400" dirty="0"/>
              <a:t> checkbox.</a:t>
            </a:r>
          </a:p>
          <a:p>
            <a:pPr>
              <a:lnSpc>
                <a:spcPct val="90000"/>
              </a:lnSpc>
              <a:buClr>
                <a:schemeClr val="accent2"/>
              </a:buClr>
              <a:buFont typeface="Wingdings" pitchFamily="2" charset="2"/>
              <a:buChar char="§"/>
            </a:pPr>
            <a:r>
              <a:rPr lang="en-US" sz="2400" b="1" dirty="0">
                <a:solidFill>
                  <a:srgbClr val="FF0000"/>
                </a:solidFill>
              </a:rPr>
              <a:t>CHECKED:</a:t>
            </a:r>
            <a:r>
              <a:rPr lang="en-US" sz="2400" dirty="0"/>
              <a:t> is blank or CHECKED as the initial  </a:t>
            </a:r>
          </a:p>
          <a:p>
            <a:pPr>
              <a:lnSpc>
                <a:spcPct val="90000"/>
              </a:lnSpc>
              <a:buClr>
                <a:schemeClr val="accent2"/>
              </a:buClr>
              <a:buFont typeface="Wingdings" pitchFamily="2" charset="2"/>
              <a:buNone/>
            </a:pPr>
            <a:r>
              <a:rPr lang="en-US" sz="2400" dirty="0"/>
              <a:t>status.</a:t>
            </a:r>
          </a:p>
          <a:p>
            <a:pPr>
              <a:lnSpc>
                <a:spcPct val="90000"/>
              </a:lnSpc>
              <a:buClr>
                <a:schemeClr val="accent2"/>
              </a:buClr>
              <a:buFont typeface="Wingdings" pitchFamily="2" charset="2"/>
              <a:buChar char="§"/>
            </a:pPr>
            <a:r>
              <a:rPr lang="en-US" sz="2400" b="1" dirty="0">
                <a:solidFill>
                  <a:srgbClr val="FF0000"/>
                </a:solidFill>
              </a:rPr>
              <a:t>NAME</a:t>
            </a:r>
            <a:r>
              <a:rPr lang="en-US" sz="2400" b="1" i="1" dirty="0"/>
              <a:t>:</a:t>
            </a:r>
            <a:r>
              <a:rPr lang="en-US" sz="2400" dirty="0"/>
              <a:t> is the name of the variable to be sent to the</a:t>
            </a:r>
          </a:p>
          <a:p>
            <a:pPr>
              <a:lnSpc>
                <a:spcPct val="90000"/>
              </a:lnSpc>
              <a:buClr>
                <a:schemeClr val="accent2"/>
              </a:buClr>
              <a:buFont typeface="Wingdings" pitchFamily="2" charset="2"/>
              <a:buNone/>
            </a:pPr>
            <a:r>
              <a:rPr lang="en-US" sz="2400" dirty="0"/>
              <a:t>CGI application.</a:t>
            </a:r>
          </a:p>
          <a:p>
            <a:pPr>
              <a:lnSpc>
                <a:spcPct val="90000"/>
              </a:lnSpc>
              <a:buClr>
                <a:schemeClr val="accent2"/>
              </a:buClr>
              <a:buFont typeface="Wingdings" pitchFamily="2" charset="2"/>
              <a:buChar char="§"/>
            </a:pPr>
            <a:r>
              <a:rPr lang="en-US" sz="2400" b="1" dirty="0">
                <a:solidFill>
                  <a:srgbClr val="FF0000"/>
                </a:solidFill>
              </a:rPr>
              <a:t>VALUE:</a:t>
            </a:r>
            <a:r>
              <a:rPr lang="en-US" sz="2400" dirty="0"/>
              <a:t> is usually set to a value.</a:t>
            </a:r>
          </a:p>
        </p:txBody>
      </p:sp>
      <p:graphicFrame>
        <p:nvGraphicFramePr>
          <p:cNvPr id="110596" name="Object 4"/>
          <p:cNvGraphicFramePr>
            <a:graphicFrameLocks noChangeAspect="1"/>
          </p:cNvGraphicFramePr>
          <p:nvPr/>
        </p:nvGraphicFramePr>
        <p:xfrm>
          <a:off x="4038600" y="2590800"/>
          <a:ext cx="533400" cy="533400"/>
        </p:xfrm>
        <a:graphic>
          <a:graphicData uri="http://schemas.openxmlformats.org/presentationml/2006/ole">
            <p:oleObj spid="_x0000_s29708" name="Bitmap Image" r:id="rId3" imgW="257007" imgH="257007" progId="PBrush">
              <p:embed/>
            </p:oleObj>
          </a:graphicData>
        </a:graphic>
      </p:graphicFrame>
    </p:spTree>
  </p:cSld>
  <p:clrMapOvr>
    <a:masterClrMapping/>
  </p:clrMapOvr>
  <p:transition spd="slow">
    <p:wipe dir="d"/>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Rectangle 4"/>
          <p:cNvSpPr>
            <a:spLocks noChangeArrowheads="1"/>
          </p:cNvSpPr>
          <p:nvPr/>
        </p:nvSpPr>
        <p:spPr bwMode="auto">
          <a:xfrm>
            <a:off x="899592" y="228600"/>
            <a:ext cx="8244408" cy="6001643"/>
          </a:xfrm>
          <a:prstGeom prst="rect">
            <a:avLst/>
          </a:prstGeom>
          <a:solidFill>
            <a:schemeClr val="accent1"/>
          </a:solidFill>
          <a:ln w="9525">
            <a:noFill/>
            <a:miter lim="800000"/>
            <a:headEnd/>
            <a:tailEnd/>
          </a:ln>
          <a:effectLst/>
        </p:spPr>
        <p:txBody>
          <a:bodyPr wrap="square">
            <a:spAutoFit/>
          </a:bodyPr>
          <a:lstStyle/>
          <a:p>
            <a:pPr eaLnBrk="1" hangingPunct="1"/>
            <a:r>
              <a:rPr lang="en-US" sz="2400" b="1" dirty="0">
                <a:solidFill>
                  <a:srgbClr val="FF0000"/>
                </a:solidFill>
              </a:rPr>
              <a:t>&lt;HTML&gt; &lt;HEAD&gt;&lt;TITLE&gt;</a:t>
            </a:r>
            <a:r>
              <a:rPr lang="en-US" sz="2400" b="1" dirty="0" err="1">
                <a:solidFill>
                  <a:srgbClr val="FF0000"/>
                </a:solidFill>
              </a:rPr>
              <a:t>CheckBoxType</a:t>
            </a:r>
            <a:r>
              <a:rPr lang="en-US" sz="2400" b="1" dirty="0">
                <a:solidFill>
                  <a:srgbClr val="FF0000"/>
                </a:solidFill>
              </a:rPr>
              <a:t>&lt;/TITLE&gt; &lt;/HEAD&gt;</a:t>
            </a:r>
          </a:p>
          <a:p>
            <a:pPr eaLnBrk="1" hangingPunct="1"/>
            <a:r>
              <a:rPr lang="en-US" sz="2400" b="1" dirty="0">
                <a:solidFill>
                  <a:srgbClr val="FF0000"/>
                </a:solidFill>
              </a:rPr>
              <a:t>&lt;BODY&gt;</a:t>
            </a:r>
          </a:p>
          <a:p>
            <a:pPr eaLnBrk="1" hangingPunct="1"/>
            <a:r>
              <a:rPr lang="en-US" sz="2400" b="1" dirty="0"/>
              <a:t>&lt;h1&gt; &lt;font color=green&gt;Please check one of the following&lt;/font&gt;&lt;/h1&gt;</a:t>
            </a:r>
          </a:p>
          <a:p>
            <a:pPr eaLnBrk="1" hangingPunct="1"/>
            <a:r>
              <a:rPr lang="en-US" sz="2400" b="1" dirty="0">
                <a:solidFill>
                  <a:srgbClr val="0000CC"/>
                </a:solidFill>
              </a:rPr>
              <a:t>&lt;FORM name="fome3"  Action="</a:t>
            </a:r>
            <a:r>
              <a:rPr lang="en-US" sz="2400" b="1" dirty="0" err="1">
                <a:solidFill>
                  <a:srgbClr val="0000CC"/>
                </a:solidFill>
              </a:rPr>
              <a:t>url</a:t>
            </a:r>
            <a:r>
              <a:rPr lang="en-US" sz="2400" b="1" dirty="0">
                <a:solidFill>
                  <a:srgbClr val="0000CC"/>
                </a:solidFill>
              </a:rPr>
              <a:t>"  method="get"&gt;</a:t>
            </a:r>
          </a:p>
          <a:p>
            <a:pPr eaLnBrk="1" hangingPunct="1"/>
            <a:r>
              <a:rPr lang="en-US" sz="2400" b="1" dirty="0"/>
              <a:t>&lt;font color=red&gt; Select Country: &lt;/font&gt;&lt;BR&gt;</a:t>
            </a:r>
          </a:p>
          <a:p>
            <a:pPr eaLnBrk="1" hangingPunct="1"/>
            <a:r>
              <a:rPr lang="en-US" sz="2400" b="1" dirty="0" err="1">
                <a:solidFill>
                  <a:srgbClr val="FF0000"/>
                </a:solidFill>
              </a:rPr>
              <a:t>jordan</a:t>
            </a:r>
            <a:r>
              <a:rPr lang="en-US" sz="2400" b="1" dirty="0">
                <a:solidFill>
                  <a:srgbClr val="FF0000"/>
                </a:solidFill>
              </a:rPr>
              <a:t>:&lt;INPUT TYPE="</a:t>
            </a:r>
            <a:r>
              <a:rPr lang="en-US" sz="2400" b="1" dirty="0" err="1">
                <a:solidFill>
                  <a:srgbClr val="FF0000"/>
                </a:solidFill>
              </a:rPr>
              <a:t>CheckBox</a:t>
            </a:r>
            <a:r>
              <a:rPr lang="en-US" sz="2400" b="1" dirty="0">
                <a:solidFill>
                  <a:srgbClr val="FF0000"/>
                </a:solidFill>
              </a:rPr>
              <a:t>" Name="country"  CHECKED&gt;&lt;BR&gt;</a:t>
            </a:r>
          </a:p>
          <a:p>
            <a:pPr eaLnBrk="1" hangingPunct="1"/>
            <a:r>
              <a:rPr lang="en-US" sz="2400" b="1" dirty="0">
                <a:solidFill>
                  <a:srgbClr val="0000CC"/>
                </a:solidFill>
              </a:rPr>
              <a:t>Yemen&lt;INPUT TYPE="</a:t>
            </a:r>
            <a:r>
              <a:rPr lang="en-US" sz="2400" b="1" dirty="0" err="1">
                <a:solidFill>
                  <a:srgbClr val="0000CC"/>
                </a:solidFill>
              </a:rPr>
              <a:t>CheckBox</a:t>
            </a:r>
            <a:r>
              <a:rPr lang="en-US" sz="2400" b="1" dirty="0">
                <a:solidFill>
                  <a:srgbClr val="0000CC"/>
                </a:solidFill>
              </a:rPr>
              <a:t>"  Name="country"&gt;&lt;BR&gt;</a:t>
            </a:r>
          </a:p>
          <a:p>
            <a:pPr eaLnBrk="1" hangingPunct="1"/>
            <a:r>
              <a:rPr lang="en-US" sz="2400" b="1" dirty="0">
                <a:solidFill>
                  <a:srgbClr val="0000CC"/>
                </a:solidFill>
              </a:rPr>
              <a:t>Qatar:&lt;INPUT TYPE="</a:t>
            </a:r>
            <a:r>
              <a:rPr lang="en-US" sz="2400" b="1" dirty="0" err="1">
                <a:solidFill>
                  <a:srgbClr val="0000CC"/>
                </a:solidFill>
              </a:rPr>
              <a:t>CheckBox</a:t>
            </a:r>
            <a:r>
              <a:rPr lang="en-US" sz="2400" b="1" dirty="0">
                <a:solidFill>
                  <a:srgbClr val="0000CC"/>
                </a:solidFill>
              </a:rPr>
              <a:t>" Name="country"&gt;&lt;BR&gt; &lt;BR&gt;</a:t>
            </a:r>
          </a:p>
          <a:p>
            <a:pPr eaLnBrk="1" hangingPunct="1"/>
            <a:r>
              <a:rPr lang="en-US" sz="2400" b="1" dirty="0"/>
              <a:t>&lt;font color=blue&gt;Select Language:&lt;/font&gt;&lt;BR&gt;</a:t>
            </a:r>
          </a:p>
          <a:p>
            <a:pPr eaLnBrk="1" hangingPunct="1"/>
            <a:r>
              <a:rPr lang="en-US" sz="2400" b="1" dirty="0">
                <a:solidFill>
                  <a:schemeClr val="accent2">
                    <a:lumMod val="60000"/>
                    <a:lumOff val="40000"/>
                  </a:schemeClr>
                </a:solidFill>
              </a:rPr>
              <a:t>Arabic:&lt;INPUT TYPE="</a:t>
            </a:r>
            <a:r>
              <a:rPr lang="en-US" sz="2400" b="1" dirty="0" err="1">
                <a:solidFill>
                  <a:schemeClr val="accent2">
                    <a:lumMod val="60000"/>
                    <a:lumOff val="40000"/>
                  </a:schemeClr>
                </a:solidFill>
              </a:rPr>
              <a:t>CheckBox</a:t>
            </a:r>
            <a:r>
              <a:rPr lang="en-US" sz="2400" b="1" dirty="0">
                <a:solidFill>
                  <a:schemeClr val="accent2">
                    <a:lumMod val="60000"/>
                    <a:lumOff val="40000"/>
                  </a:schemeClr>
                </a:solidFill>
              </a:rPr>
              <a:t>" Name="language"  CHECKED&gt;&lt;BR&gt; English:&lt;INPUT TYPE="</a:t>
            </a:r>
            <a:r>
              <a:rPr lang="en-US" sz="2400" b="1" dirty="0" err="1">
                <a:solidFill>
                  <a:schemeClr val="accent2">
                    <a:lumMod val="60000"/>
                    <a:lumOff val="40000"/>
                  </a:schemeClr>
                </a:solidFill>
              </a:rPr>
              <a:t>CheckBox</a:t>
            </a:r>
            <a:r>
              <a:rPr lang="en-US" sz="2400" b="1" dirty="0">
                <a:solidFill>
                  <a:schemeClr val="accent2">
                    <a:lumMod val="60000"/>
                    <a:lumOff val="40000"/>
                  </a:schemeClr>
                </a:solidFill>
              </a:rPr>
              <a:t>" Name="language"&gt;&lt;BR&gt;</a:t>
            </a:r>
          </a:p>
          <a:p>
            <a:pPr eaLnBrk="1" hangingPunct="1"/>
            <a:r>
              <a:rPr lang="en-US" sz="2400" b="1" dirty="0">
                <a:solidFill>
                  <a:schemeClr val="accent2">
                    <a:lumMod val="60000"/>
                    <a:lumOff val="40000"/>
                  </a:schemeClr>
                </a:solidFill>
              </a:rPr>
              <a:t>French:&lt;INPUT TYPE="</a:t>
            </a:r>
            <a:r>
              <a:rPr lang="en-US" sz="2400" b="1" dirty="0" err="1">
                <a:solidFill>
                  <a:schemeClr val="accent2">
                    <a:lumMod val="60000"/>
                    <a:lumOff val="40000"/>
                  </a:schemeClr>
                </a:solidFill>
              </a:rPr>
              <a:t>CheckBox</a:t>
            </a:r>
            <a:r>
              <a:rPr lang="en-US" sz="2400" b="1" dirty="0">
                <a:solidFill>
                  <a:schemeClr val="accent2">
                    <a:lumMod val="60000"/>
                    <a:lumOff val="40000"/>
                  </a:schemeClr>
                </a:solidFill>
              </a:rPr>
              <a:t>" Name="language"&gt; </a:t>
            </a:r>
            <a:r>
              <a:rPr lang="en-US" sz="2400" b="1" dirty="0">
                <a:solidFill>
                  <a:srgbClr val="FF0000"/>
                </a:solidFill>
              </a:rPr>
              <a:t>&lt;BR&gt;&lt;/FORM&gt; &lt;/BODY&gt;&lt;/HTML&gt;</a:t>
            </a:r>
          </a:p>
        </p:txBody>
      </p:sp>
    </p:spTree>
  </p:cSld>
  <p:clrMapOvr>
    <a:masterClrMapping/>
  </p:clrMapOvr>
  <p:transition spd="slow">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421928"/>
          </a:xfrm>
        </p:spPr>
        <p:txBody>
          <a:bodyPr/>
          <a:lstStyle/>
          <a:p>
            <a:r>
              <a:rPr lang="en-US" dirty="0"/>
              <a:t>Running managed code in a Process </a:t>
            </a:r>
          </a:p>
        </p:txBody>
      </p:sp>
      <p:sp>
        <p:nvSpPr>
          <p:cNvPr id="3" name="Content Placeholder 2"/>
          <p:cNvSpPr>
            <a:spLocks noGrp="1"/>
          </p:cNvSpPr>
          <p:nvPr>
            <p:ph idx="1"/>
          </p:nvPr>
        </p:nvSpPr>
        <p:spPr>
          <a:xfrm>
            <a:off x="381000" y="1417638"/>
            <a:ext cx="8410575" cy="2862322"/>
          </a:xfrm>
        </p:spPr>
        <p:txBody>
          <a:bodyPr>
            <a:normAutofit lnSpcReduction="10000"/>
          </a:bodyPr>
          <a:lstStyle/>
          <a:p>
            <a:r>
              <a:rPr lang="en-US" dirty="0"/>
              <a:t>3 Steps</a:t>
            </a:r>
          </a:p>
          <a:p>
            <a:pPr lvl="1"/>
            <a:r>
              <a:rPr lang="en-US" dirty="0"/>
              <a:t>Get CLR loaded and initialized using a CLR host. </a:t>
            </a:r>
          </a:p>
          <a:p>
            <a:pPr lvl="1"/>
            <a:r>
              <a:rPr lang="en-US" dirty="0"/>
              <a:t>Create application domains in which the user code will execute.</a:t>
            </a:r>
          </a:p>
          <a:p>
            <a:pPr lvl="1"/>
            <a:r>
              <a:rPr lang="en-US" dirty="0"/>
              <a:t>Execute user code in one or more Application Domains created in the previous step.  </a:t>
            </a:r>
          </a:p>
        </p:txBody>
      </p:sp>
    </p:spTree>
    <p:extLst>
      <p:ext uri="{BB962C8B-B14F-4D97-AF65-F5344CB8AC3E}">
        <p14:creationId xmlns:p14="http://schemas.microsoft.com/office/powerpoint/2010/main" xmlns="" val="1774624290"/>
      </p:ext>
    </p:extLst>
  </p:cSld>
  <p:clrMapOvr>
    <a:masterClrMapping/>
  </p:clrMapOvr>
  <p:transition spd="slow">
    <p:wipe dir="d"/>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C73E7EB-1FA0-47F7-9B0F-AC141F08EF60}" type="slidenum">
              <a:rPr lang="ar-SA"/>
              <a:pPr/>
              <a:t>210</a:t>
            </a:fld>
            <a:endParaRPr lang="en-US"/>
          </a:p>
        </p:txBody>
      </p:sp>
      <p:sp>
        <p:nvSpPr>
          <p:cNvPr id="173060" name="Rectangle 4"/>
          <p:cNvSpPr>
            <a:spLocks noGrp="1" noChangeArrowheads="1"/>
          </p:cNvSpPr>
          <p:nvPr>
            <p:ph type="title"/>
          </p:nvPr>
        </p:nvSpPr>
        <p:spPr>
          <a:xfrm>
            <a:off x="838200" y="248924"/>
            <a:ext cx="8229600" cy="762000"/>
          </a:xfrm>
          <a:solidFill>
            <a:schemeClr val="bg1"/>
          </a:solidFill>
          <a:ln/>
        </p:spPr>
        <p:txBody>
          <a:bodyPr>
            <a:flatTx/>
          </a:bodyPr>
          <a:lstStyle/>
          <a:p>
            <a:r>
              <a:rPr lang="en-US" b="1" dirty="0"/>
              <a:t>Output</a:t>
            </a:r>
          </a:p>
        </p:txBody>
      </p:sp>
      <p:pic>
        <p:nvPicPr>
          <p:cNvPr id="173061" name="Picture 5"/>
          <p:cNvPicPr>
            <a:picLocks noChangeAspect="1" noChangeArrowheads="1"/>
          </p:cNvPicPr>
          <p:nvPr/>
        </p:nvPicPr>
        <p:blipFill>
          <a:blip r:embed="rId2" cstate="print"/>
          <a:srcRect/>
          <a:stretch>
            <a:fillRect/>
          </a:stretch>
        </p:blipFill>
        <p:spPr bwMode="auto">
          <a:xfrm>
            <a:off x="838200" y="1042988"/>
            <a:ext cx="6705600" cy="5815012"/>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p:cNvSpPr>
            <a:spLocks noGrp="1" noChangeArrowheads="1"/>
          </p:cNvSpPr>
          <p:nvPr>
            <p:ph type="body" idx="1"/>
          </p:nvPr>
        </p:nvSpPr>
        <p:spPr>
          <a:xfrm>
            <a:off x="685800" y="1143000"/>
            <a:ext cx="7772400" cy="5105400"/>
          </a:xfrm>
          <a:solidFill>
            <a:schemeClr val="accent1"/>
          </a:solidFill>
          <a:ln>
            <a:solidFill>
              <a:srgbClr val="333300"/>
            </a:solidFill>
          </a:ln>
        </p:spPr>
        <p:txBody>
          <a:bodyPr/>
          <a:lstStyle/>
          <a:p>
            <a:pPr>
              <a:lnSpc>
                <a:spcPct val="80000"/>
              </a:lnSpc>
              <a:buClr>
                <a:schemeClr val="accent2"/>
              </a:buClr>
              <a:buFont typeface="Wingdings" pitchFamily="2" charset="2"/>
              <a:buChar char="§"/>
            </a:pPr>
            <a:r>
              <a:rPr lang="en-US" sz="2800" b="1" dirty="0">
                <a:solidFill>
                  <a:srgbClr val="0000FF"/>
                </a:solidFill>
              </a:rPr>
              <a:t>Radio Button</a:t>
            </a:r>
            <a:r>
              <a:rPr lang="en-US" sz="2800" b="1" dirty="0"/>
              <a:t>:</a:t>
            </a:r>
            <a:r>
              <a:rPr lang="en-US" sz="1600" dirty="0"/>
              <a:t> </a:t>
            </a:r>
            <a:r>
              <a:rPr lang="en-US" sz="2200" dirty="0"/>
              <a:t>Radio buttons allow the users to select</a:t>
            </a:r>
          </a:p>
          <a:p>
            <a:pPr>
              <a:lnSpc>
                <a:spcPct val="80000"/>
              </a:lnSpc>
              <a:buClr>
                <a:schemeClr val="accent2"/>
              </a:buClr>
              <a:buFont typeface="Wingdings" pitchFamily="2" charset="2"/>
              <a:buNone/>
            </a:pPr>
            <a:r>
              <a:rPr lang="en-US" sz="2200" dirty="0"/>
              <a:t>only one option.</a:t>
            </a:r>
          </a:p>
          <a:p>
            <a:pPr>
              <a:lnSpc>
                <a:spcPct val="80000"/>
              </a:lnSpc>
              <a:buClr>
                <a:schemeClr val="accent2"/>
              </a:buClr>
              <a:buFont typeface="Wingdings" pitchFamily="2" charset="2"/>
              <a:buNone/>
            </a:pPr>
            <a:r>
              <a:rPr lang="en-US" sz="2200" b="1" dirty="0">
                <a:solidFill>
                  <a:srgbClr val="FF0000"/>
                </a:solidFill>
              </a:rPr>
              <a:t>&lt;INPUT TYPE=“RADIO”&gt;</a:t>
            </a:r>
          </a:p>
          <a:p>
            <a:pPr>
              <a:lnSpc>
                <a:spcPct val="80000"/>
              </a:lnSpc>
              <a:buClr>
                <a:schemeClr val="accent2"/>
              </a:buClr>
              <a:buFont typeface="Wingdings" pitchFamily="2" charset="2"/>
              <a:buNone/>
            </a:pPr>
            <a:r>
              <a:rPr lang="en-US" sz="2200" dirty="0"/>
              <a:t>Browser will display </a:t>
            </a:r>
          </a:p>
          <a:p>
            <a:pPr>
              <a:lnSpc>
                <a:spcPct val="80000"/>
              </a:lnSpc>
              <a:buClr>
                <a:schemeClr val="accent2"/>
              </a:buClr>
              <a:buFont typeface="Wingdings" pitchFamily="2" charset="2"/>
              <a:buNone/>
            </a:pPr>
            <a:endParaRPr lang="en-US" sz="2200" dirty="0"/>
          </a:p>
          <a:p>
            <a:pPr>
              <a:lnSpc>
                <a:spcPct val="80000"/>
              </a:lnSpc>
              <a:buClr>
                <a:schemeClr val="accent2"/>
              </a:buClr>
              <a:buFont typeface="Wingdings" pitchFamily="2" charset="2"/>
              <a:buNone/>
            </a:pPr>
            <a:r>
              <a:rPr lang="en-US" sz="2200" dirty="0"/>
              <a:t>Radio buttons have the following attributes:</a:t>
            </a:r>
          </a:p>
          <a:p>
            <a:pPr>
              <a:lnSpc>
                <a:spcPct val="80000"/>
              </a:lnSpc>
              <a:buClr>
                <a:schemeClr val="accent2"/>
              </a:buClr>
              <a:buFont typeface="Wingdings" pitchFamily="2" charset="2"/>
              <a:buChar char="§"/>
            </a:pPr>
            <a:r>
              <a:rPr lang="en-US" sz="2200" b="1" dirty="0">
                <a:solidFill>
                  <a:srgbClr val="FF0000"/>
                </a:solidFill>
              </a:rPr>
              <a:t>TYPE:</a:t>
            </a:r>
            <a:r>
              <a:rPr lang="en-US" sz="2200" dirty="0"/>
              <a:t> radio.</a:t>
            </a:r>
          </a:p>
          <a:p>
            <a:pPr>
              <a:lnSpc>
                <a:spcPct val="80000"/>
              </a:lnSpc>
              <a:buClr>
                <a:schemeClr val="accent2"/>
              </a:buClr>
              <a:buFont typeface="Wingdings" pitchFamily="2" charset="2"/>
              <a:buChar char="§"/>
            </a:pPr>
            <a:r>
              <a:rPr lang="en-US" sz="2200" b="1" dirty="0">
                <a:solidFill>
                  <a:srgbClr val="FF0000"/>
                </a:solidFill>
              </a:rPr>
              <a:t>CHECKED:</a:t>
            </a:r>
            <a:r>
              <a:rPr lang="en-US" sz="2200" dirty="0"/>
              <a:t> is blank or CHECKED as the initial </a:t>
            </a:r>
          </a:p>
          <a:p>
            <a:pPr>
              <a:lnSpc>
                <a:spcPct val="80000"/>
              </a:lnSpc>
              <a:buClr>
                <a:schemeClr val="accent2"/>
              </a:buClr>
              <a:buFont typeface="Wingdings" pitchFamily="2" charset="2"/>
              <a:buNone/>
            </a:pPr>
            <a:r>
              <a:rPr lang="en-US" sz="2200" dirty="0"/>
              <a:t>                        status. Only one radio button can be </a:t>
            </a:r>
          </a:p>
          <a:p>
            <a:pPr>
              <a:lnSpc>
                <a:spcPct val="80000"/>
              </a:lnSpc>
              <a:buClr>
                <a:schemeClr val="accent2"/>
              </a:buClr>
              <a:buFont typeface="Wingdings" pitchFamily="2" charset="2"/>
              <a:buNone/>
            </a:pPr>
            <a:r>
              <a:rPr lang="en-US" sz="2200" dirty="0"/>
              <a:t>                         checked</a:t>
            </a:r>
          </a:p>
          <a:p>
            <a:pPr>
              <a:lnSpc>
                <a:spcPct val="80000"/>
              </a:lnSpc>
              <a:buClr>
                <a:schemeClr val="accent2"/>
              </a:buClr>
              <a:buFont typeface="Wingdings" pitchFamily="2" charset="2"/>
              <a:buChar char="§"/>
            </a:pPr>
            <a:r>
              <a:rPr lang="en-US" sz="2400" b="1" dirty="0">
                <a:solidFill>
                  <a:srgbClr val="FF0000"/>
                </a:solidFill>
              </a:rPr>
              <a:t>NAME:</a:t>
            </a:r>
            <a:r>
              <a:rPr lang="en-US" sz="2200" dirty="0"/>
              <a:t> is the name of the variable to be sent to the </a:t>
            </a:r>
          </a:p>
          <a:p>
            <a:pPr>
              <a:lnSpc>
                <a:spcPct val="80000"/>
              </a:lnSpc>
              <a:buClr>
                <a:schemeClr val="accent2"/>
              </a:buClr>
              <a:buFont typeface="Wingdings" pitchFamily="2" charset="2"/>
              <a:buNone/>
            </a:pPr>
            <a:r>
              <a:rPr lang="en-US" sz="2200" dirty="0"/>
              <a:t>                 CGI application.</a:t>
            </a:r>
          </a:p>
          <a:p>
            <a:pPr>
              <a:lnSpc>
                <a:spcPct val="80000"/>
              </a:lnSpc>
              <a:buClr>
                <a:schemeClr val="accent2"/>
              </a:buClr>
              <a:buFont typeface="Wingdings" pitchFamily="2" charset="2"/>
              <a:buChar char="§"/>
            </a:pPr>
            <a:r>
              <a:rPr lang="en-US" sz="2200" b="1" dirty="0">
                <a:solidFill>
                  <a:srgbClr val="FF0000"/>
                </a:solidFill>
              </a:rPr>
              <a:t>VALUE:</a:t>
            </a:r>
            <a:r>
              <a:rPr lang="en-US" sz="2200" dirty="0"/>
              <a:t> usually has a set value.</a:t>
            </a:r>
          </a:p>
          <a:p>
            <a:pPr>
              <a:lnSpc>
                <a:spcPct val="80000"/>
              </a:lnSpc>
              <a:buClr>
                <a:schemeClr val="accent2"/>
              </a:buClr>
              <a:buFont typeface="Wingdings" pitchFamily="2" charset="2"/>
              <a:buNone/>
            </a:pPr>
            <a:endParaRPr lang="en-US" sz="2200" dirty="0"/>
          </a:p>
        </p:txBody>
      </p:sp>
      <p:graphicFrame>
        <p:nvGraphicFramePr>
          <p:cNvPr id="111620" name="Object 4"/>
          <p:cNvGraphicFramePr>
            <a:graphicFrameLocks noChangeAspect="1"/>
          </p:cNvGraphicFramePr>
          <p:nvPr/>
        </p:nvGraphicFramePr>
        <p:xfrm>
          <a:off x="4191000" y="2209800"/>
          <a:ext cx="609600" cy="576263"/>
        </p:xfrm>
        <a:graphic>
          <a:graphicData uri="http://schemas.openxmlformats.org/presentationml/2006/ole">
            <p:oleObj spid="_x0000_s30732" name="Bitmap Image" r:id="rId3" imgW="181096" imgH="171338" progId="PBrush">
              <p:embed/>
            </p:oleObj>
          </a:graphicData>
        </a:graphic>
      </p:graphicFrame>
      <p:sp>
        <p:nvSpPr>
          <p:cNvPr id="111622" name="Rectangle 6"/>
          <p:cNvSpPr>
            <a:spLocks noGrp="1" noChangeArrowheads="1"/>
          </p:cNvSpPr>
          <p:nvPr>
            <p:ph type="title"/>
          </p:nvPr>
        </p:nvSpPr>
        <p:spPr>
          <a:xfrm>
            <a:off x="685800" y="0"/>
            <a:ext cx="8077200" cy="762000"/>
          </a:xfrm>
          <a:solidFill>
            <a:schemeClr val="bg1"/>
          </a:solidFill>
          <a:ln/>
        </p:spPr>
        <p:txBody>
          <a:bodyPr>
            <a:normAutofit fontScale="90000"/>
            <a:flatTx/>
          </a:bodyPr>
          <a:lstStyle/>
          <a:p>
            <a:r>
              <a:rPr lang="en-US" sz="5400" b="1" dirty="0"/>
              <a:t>Radio Button</a:t>
            </a:r>
          </a:p>
        </p:txBody>
      </p:sp>
    </p:spTree>
  </p:cSld>
  <p:clrMapOvr>
    <a:masterClrMapping/>
  </p:clrMapOvr>
  <p:transition spd="slow">
    <p:wipe dir="d"/>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6AD623FE-BF7D-46C4-A2C2-E43DF09758C4}" type="slidenum">
              <a:rPr lang="ar-SA"/>
              <a:pPr/>
              <a:t>212</a:t>
            </a:fld>
            <a:endParaRPr lang="en-US"/>
          </a:p>
        </p:txBody>
      </p:sp>
      <p:sp>
        <p:nvSpPr>
          <p:cNvPr id="112650" name="Rectangle 10"/>
          <p:cNvSpPr>
            <a:spLocks noChangeArrowheads="1"/>
          </p:cNvSpPr>
          <p:nvPr/>
        </p:nvSpPr>
        <p:spPr bwMode="auto">
          <a:xfrm>
            <a:off x="755576" y="79677"/>
            <a:ext cx="8388424" cy="6001643"/>
          </a:xfrm>
          <a:prstGeom prst="rect">
            <a:avLst/>
          </a:prstGeom>
          <a:solidFill>
            <a:schemeClr val="accent1"/>
          </a:solidFill>
          <a:ln w="9525">
            <a:noFill/>
            <a:miter lim="800000"/>
            <a:headEnd/>
            <a:tailEnd/>
          </a:ln>
          <a:effectLst/>
        </p:spPr>
        <p:txBody>
          <a:bodyPr wrap="square">
            <a:spAutoFit/>
          </a:bodyPr>
          <a:lstStyle/>
          <a:p>
            <a:pPr eaLnBrk="1" hangingPunct="1"/>
            <a:r>
              <a:rPr lang="en-US" sz="2400" b="1" dirty="0">
                <a:solidFill>
                  <a:srgbClr val="FF0000"/>
                </a:solidFill>
              </a:rPr>
              <a:t>&lt;HTML&gt; &lt;HEAD&gt;&lt;TITLE&gt;</a:t>
            </a:r>
            <a:r>
              <a:rPr lang="en-US" sz="2400" b="1" dirty="0" err="1">
                <a:solidFill>
                  <a:srgbClr val="FF0000"/>
                </a:solidFill>
              </a:rPr>
              <a:t>CheckBoxType</a:t>
            </a:r>
            <a:r>
              <a:rPr lang="en-US" sz="2400" b="1" dirty="0">
                <a:solidFill>
                  <a:srgbClr val="FF0000"/>
                </a:solidFill>
              </a:rPr>
              <a:t>&lt;/TITLE&gt; &lt;/HEAD&gt;</a:t>
            </a:r>
          </a:p>
          <a:p>
            <a:pPr eaLnBrk="1" hangingPunct="1"/>
            <a:r>
              <a:rPr lang="en-US" sz="2400" b="1" dirty="0">
                <a:solidFill>
                  <a:srgbClr val="FF0000"/>
                </a:solidFill>
              </a:rPr>
              <a:t>&lt;BODY&gt;</a:t>
            </a:r>
          </a:p>
          <a:p>
            <a:pPr eaLnBrk="1" hangingPunct="1"/>
            <a:r>
              <a:rPr lang="en-US" sz="2400" b="1" dirty="0"/>
              <a:t>&lt;h1&gt; &lt;font color=green&gt;Please check one of the following&lt;/font&gt;&lt;/h1&gt;</a:t>
            </a:r>
          </a:p>
          <a:p>
            <a:pPr eaLnBrk="1" hangingPunct="1"/>
            <a:r>
              <a:rPr lang="en-US" sz="2400" b="1" dirty="0">
                <a:solidFill>
                  <a:srgbClr val="0000CC"/>
                </a:solidFill>
              </a:rPr>
              <a:t>&lt;FORM name="fome3"  Action="</a:t>
            </a:r>
            <a:r>
              <a:rPr lang="en-US" sz="2400" b="1" dirty="0" err="1">
                <a:solidFill>
                  <a:srgbClr val="0000CC"/>
                </a:solidFill>
              </a:rPr>
              <a:t>url</a:t>
            </a:r>
            <a:r>
              <a:rPr lang="en-US" sz="2400" b="1" dirty="0">
                <a:solidFill>
                  <a:srgbClr val="0000CC"/>
                </a:solidFill>
              </a:rPr>
              <a:t>"  method="get"&gt;</a:t>
            </a:r>
          </a:p>
          <a:p>
            <a:pPr eaLnBrk="1" hangingPunct="1"/>
            <a:r>
              <a:rPr lang="en-US" sz="2400" b="1" dirty="0"/>
              <a:t>&lt;font color=red&gt; Select Country: &lt;/font&gt;&lt;BR&gt;</a:t>
            </a:r>
          </a:p>
          <a:p>
            <a:pPr eaLnBrk="1" hangingPunct="1"/>
            <a:r>
              <a:rPr lang="en-US" sz="2400" b="1" dirty="0" err="1">
                <a:solidFill>
                  <a:srgbClr val="FF0000"/>
                </a:solidFill>
              </a:rPr>
              <a:t>jordan</a:t>
            </a:r>
            <a:r>
              <a:rPr lang="en-US" sz="2400" b="1" dirty="0">
                <a:solidFill>
                  <a:srgbClr val="FF0000"/>
                </a:solidFill>
              </a:rPr>
              <a:t>:&lt;INPUT TYPE= "RADIO"  Name="country"  CHECKED&gt;&lt;BR&gt;</a:t>
            </a:r>
          </a:p>
          <a:p>
            <a:pPr eaLnBrk="1" hangingPunct="1"/>
            <a:r>
              <a:rPr lang="en-US" sz="2400" b="1" dirty="0">
                <a:solidFill>
                  <a:srgbClr val="0000CC"/>
                </a:solidFill>
              </a:rPr>
              <a:t>Yemen&lt;INPUT TYPE="</a:t>
            </a:r>
            <a:r>
              <a:rPr lang="en-US" sz="2400" b="1" dirty="0">
                <a:solidFill>
                  <a:srgbClr val="FF0000"/>
                </a:solidFill>
              </a:rPr>
              <a:t>RADIO</a:t>
            </a:r>
            <a:r>
              <a:rPr lang="en-US" sz="2400" b="1" dirty="0"/>
              <a:t> </a:t>
            </a:r>
            <a:r>
              <a:rPr lang="en-US" sz="2400" b="1" dirty="0">
                <a:solidFill>
                  <a:srgbClr val="0000CC"/>
                </a:solidFill>
              </a:rPr>
              <a:t>"  Name="country"&gt;&lt;BR&gt;</a:t>
            </a:r>
          </a:p>
          <a:p>
            <a:pPr eaLnBrk="1" hangingPunct="1"/>
            <a:r>
              <a:rPr lang="en-US" sz="2400" b="1" dirty="0">
                <a:solidFill>
                  <a:srgbClr val="0000CC"/>
                </a:solidFill>
              </a:rPr>
              <a:t>Qatar:&lt;INPUT TYPE="</a:t>
            </a:r>
            <a:r>
              <a:rPr lang="en-US" sz="2400" b="1" dirty="0">
                <a:solidFill>
                  <a:srgbClr val="FF0000"/>
                </a:solidFill>
              </a:rPr>
              <a:t>RADIO</a:t>
            </a:r>
            <a:r>
              <a:rPr lang="en-US" sz="2400" b="1" dirty="0">
                <a:solidFill>
                  <a:srgbClr val="0000CC"/>
                </a:solidFill>
              </a:rPr>
              <a:t>"  Name="country"&gt;&lt;BR&gt; &lt;BR&gt;</a:t>
            </a:r>
          </a:p>
          <a:p>
            <a:pPr eaLnBrk="1" hangingPunct="1"/>
            <a:r>
              <a:rPr lang="en-US" sz="2400" b="1" dirty="0"/>
              <a:t>&lt;font color=blue&gt;Select Language:&lt;/font&gt;&lt;BR&gt;</a:t>
            </a:r>
          </a:p>
          <a:p>
            <a:pPr eaLnBrk="1" hangingPunct="1"/>
            <a:r>
              <a:rPr lang="en-US" sz="2400" b="1" dirty="0">
                <a:solidFill>
                  <a:schemeClr val="accent2">
                    <a:lumMod val="60000"/>
                    <a:lumOff val="40000"/>
                  </a:schemeClr>
                </a:solidFill>
              </a:rPr>
              <a:t>Arabic:&lt;INPUT TYPE="RADIO"  Name="language"  CHECKED&gt;&lt;BR&gt; English:&lt;INPUT TYPE=" RADIO " Name="language"&gt;&lt;BR&gt;</a:t>
            </a:r>
          </a:p>
          <a:p>
            <a:pPr eaLnBrk="1" hangingPunct="1"/>
            <a:r>
              <a:rPr lang="en-US" sz="2400" b="1" dirty="0">
                <a:solidFill>
                  <a:schemeClr val="accent2">
                    <a:lumMod val="60000"/>
                    <a:lumOff val="40000"/>
                  </a:schemeClr>
                </a:solidFill>
              </a:rPr>
              <a:t>French:&lt;INPUT TYPE=" RADIO "  Name="language"&gt; </a:t>
            </a:r>
            <a:r>
              <a:rPr lang="en-US" sz="2400" b="1" dirty="0">
                <a:solidFill>
                  <a:srgbClr val="FF0000"/>
                </a:solidFill>
              </a:rPr>
              <a:t>&lt;BR&gt;&lt;/FORM&gt; &lt;/BODY&gt;&lt;/HTML&gt;</a:t>
            </a:r>
          </a:p>
        </p:txBody>
      </p:sp>
    </p:spTree>
  </p:cSld>
  <p:clrMapOvr>
    <a:masterClrMapping/>
  </p:clrMapOvr>
  <p:transition spd="slow">
    <p:wipe dir="d"/>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4CDE0939-7265-477B-ABF9-C25003315D20}" type="slidenum">
              <a:rPr lang="ar-SA"/>
              <a:pPr/>
              <a:t>213</a:t>
            </a:fld>
            <a:endParaRPr lang="en-US"/>
          </a:p>
        </p:txBody>
      </p:sp>
      <p:pic>
        <p:nvPicPr>
          <p:cNvPr id="175108" name="Picture 4"/>
          <p:cNvPicPr>
            <a:picLocks noChangeAspect="1" noChangeArrowheads="1"/>
          </p:cNvPicPr>
          <p:nvPr/>
        </p:nvPicPr>
        <p:blipFill>
          <a:blip r:embed="rId2" cstate="print"/>
          <a:srcRect/>
          <a:stretch>
            <a:fillRect/>
          </a:stretch>
        </p:blipFill>
        <p:spPr bwMode="auto">
          <a:xfrm>
            <a:off x="685800" y="234950"/>
            <a:ext cx="7391400" cy="6605588"/>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BB7B9675-432C-4058-9BAF-FFD03E97812C}" type="slidenum">
              <a:rPr lang="ar-SA"/>
              <a:pPr/>
              <a:t>214</a:t>
            </a:fld>
            <a:endParaRPr lang="en-US"/>
          </a:p>
        </p:txBody>
      </p:sp>
      <p:sp>
        <p:nvSpPr>
          <p:cNvPr id="177156" name="Rectangle 4"/>
          <p:cNvSpPr>
            <a:spLocks noChangeArrowheads="1"/>
          </p:cNvSpPr>
          <p:nvPr/>
        </p:nvSpPr>
        <p:spPr bwMode="auto">
          <a:xfrm>
            <a:off x="899592" y="228600"/>
            <a:ext cx="8092008" cy="6063198"/>
          </a:xfrm>
          <a:prstGeom prst="rect">
            <a:avLst/>
          </a:prstGeom>
          <a:noFill/>
          <a:ln w="9525">
            <a:noFill/>
            <a:miter lim="800000"/>
            <a:headEnd/>
            <a:tailEnd/>
          </a:ln>
          <a:effectLst/>
        </p:spPr>
        <p:txBody>
          <a:bodyPr wrap="square">
            <a:spAutoFit/>
          </a:bodyPr>
          <a:lstStyle/>
          <a:p>
            <a:pPr eaLnBrk="1" hangingPunct="1"/>
            <a:r>
              <a:rPr lang="en-US" sz="2400" b="1" dirty="0">
                <a:solidFill>
                  <a:srgbClr val="0000CC"/>
                </a:solidFill>
              </a:rPr>
              <a:t>&lt;HTML&gt;&lt;HEAD&gt;</a:t>
            </a:r>
          </a:p>
          <a:p>
            <a:pPr eaLnBrk="1" hangingPunct="1"/>
            <a:r>
              <a:rPr lang="en-US" sz="2400" b="1" dirty="0">
                <a:solidFill>
                  <a:srgbClr val="0000CC"/>
                </a:solidFill>
              </a:rPr>
              <a:t>&lt;TITLE&gt;</a:t>
            </a:r>
            <a:r>
              <a:rPr lang="en-US" sz="2400" b="1" dirty="0" err="1">
                <a:solidFill>
                  <a:srgbClr val="0000CC"/>
                </a:solidFill>
              </a:rPr>
              <a:t>RADIOBox</a:t>
            </a:r>
            <a:r>
              <a:rPr lang="en-US" sz="2400" b="1" dirty="0">
                <a:solidFill>
                  <a:srgbClr val="0000CC"/>
                </a:solidFill>
              </a:rPr>
              <a:t>&lt;/TITLE&gt; &lt;/HEAD&gt;</a:t>
            </a:r>
          </a:p>
          <a:p>
            <a:pPr eaLnBrk="1" hangingPunct="1"/>
            <a:r>
              <a:rPr lang="en-US" sz="2400" b="1" dirty="0">
                <a:solidFill>
                  <a:srgbClr val="0000CC"/>
                </a:solidFill>
              </a:rPr>
              <a:t>&lt;BODY&gt;</a:t>
            </a:r>
          </a:p>
          <a:p>
            <a:pPr eaLnBrk="1" hangingPunct="1"/>
            <a:r>
              <a:rPr lang="en-US" sz="2400" b="1" dirty="0">
                <a:solidFill>
                  <a:srgbClr val="FF0000"/>
                </a:solidFill>
              </a:rPr>
              <a:t>Form #1:</a:t>
            </a:r>
          </a:p>
          <a:p>
            <a:pPr eaLnBrk="1" hangingPunct="1"/>
            <a:r>
              <a:rPr lang="en-US" sz="2400" b="1" dirty="0"/>
              <a:t>&lt;FORM&gt;</a:t>
            </a:r>
          </a:p>
          <a:p>
            <a:pPr eaLnBrk="1" hangingPunct="1"/>
            <a:r>
              <a:rPr lang="en-US" sz="2400" b="1" dirty="0"/>
              <a:t>  &lt;INPUT TYPE="radio" NAME="choice" VALUE="one"&gt; Yes.</a:t>
            </a:r>
          </a:p>
          <a:p>
            <a:pPr eaLnBrk="1" hangingPunct="1"/>
            <a:r>
              <a:rPr lang="en-US" sz="2400" b="1" dirty="0"/>
              <a:t>   &lt;INPUT TYPE="radio" NAME="choice" VALUE="two"&gt; No.</a:t>
            </a:r>
          </a:p>
          <a:p>
            <a:pPr eaLnBrk="1" hangingPunct="1"/>
            <a:r>
              <a:rPr lang="en-US" sz="2400" b="1" dirty="0"/>
              <a:t>&lt;/FORM&gt;</a:t>
            </a:r>
          </a:p>
          <a:p>
            <a:pPr eaLnBrk="1" hangingPunct="1"/>
            <a:r>
              <a:rPr lang="en-US" sz="2800" b="1" dirty="0"/>
              <a:t>&lt;HR color=red size="10" &gt;</a:t>
            </a:r>
          </a:p>
          <a:p>
            <a:pPr eaLnBrk="1" hangingPunct="1"/>
            <a:r>
              <a:rPr lang="en-US" sz="2400" b="1" dirty="0">
                <a:solidFill>
                  <a:srgbClr val="FF0000"/>
                </a:solidFill>
              </a:rPr>
              <a:t>Form #2:</a:t>
            </a:r>
          </a:p>
          <a:p>
            <a:pPr eaLnBrk="1" hangingPunct="1"/>
            <a:r>
              <a:rPr lang="en-US" sz="2400" b="1" dirty="0"/>
              <a:t>&lt;FORM&gt;</a:t>
            </a:r>
          </a:p>
          <a:p>
            <a:pPr eaLnBrk="1" hangingPunct="1"/>
            <a:r>
              <a:rPr lang="en-US" sz="2400" b="1" dirty="0"/>
              <a:t>      &lt;INPUT TYPE="radio" NAME="choice" VALUE="three" CHECKED&gt; Yes.</a:t>
            </a:r>
          </a:p>
          <a:p>
            <a:pPr eaLnBrk="1" hangingPunct="1"/>
            <a:r>
              <a:rPr lang="en-US" sz="2400" b="1" dirty="0"/>
              <a:t>   &lt;INPUT TYPE="radio" NAME="choice" VALUE="four"&gt; No.</a:t>
            </a:r>
          </a:p>
          <a:p>
            <a:pPr eaLnBrk="1" hangingPunct="1"/>
            <a:r>
              <a:rPr lang="en-US" sz="2400" b="1" dirty="0"/>
              <a:t>&lt;/FORM&gt;</a:t>
            </a:r>
          </a:p>
          <a:p>
            <a:pPr eaLnBrk="1" hangingPunct="1"/>
            <a:r>
              <a:rPr lang="en-US" sz="2400" b="1" dirty="0"/>
              <a:t>&lt;/BODY&gt;&lt;/HTML&gt;</a:t>
            </a:r>
          </a:p>
        </p:txBody>
      </p:sp>
    </p:spTree>
  </p:cSld>
  <p:clrMapOvr>
    <a:masterClrMapping/>
  </p:clrMapOvr>
  <p:transition spd="slow">
    <p:wipe dir="d"/>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Rectangle 4"/>
          <p:cNvSpPr>
            <a:spLocks noGrp="1" noChangeArrowheads="1"/>
          </p:cNvSpPr>
          <p:nvPr>
            <p:ph type="title"/>
          </p:nvPr>
        </p:nvSpPr>
        <p:spPr>
          <a:xfrm>
            <a:off x="827584" y="225705"/>
            <a:ext cx="8011616" cy="762000"/>
          </a:xfrm>
          <a:solidFill>
            <a:schemeClr val="bg1"/>
          </a:solidFill>
          <a:ln/>
        </p:spPr>
        <p:txBody>
          <a:bodyPr>
            <a:flatTx/>
          </a:bodyPr>
          <a:lstStyle/>
          <a:p>
            <a:r>
              <a:rPr lang="en-US" b="1" dirty="0"/>
              <a:t>Output</a:t>
            </a:r>
          </a:p>
        </p:txBody>
      </p:sp>
      <p:pic>
        <p:nvPicPr>
          <p:cNvPr id="178181" name="Picture 5"/>
          <p:cNvPicPr>
            <a:picLocks noChangeAspect="1" noChangeArrowheads="1"/>
          </p:cNvPicPr>
          <p:nvPr/>
        </p:nvPicPr>
        <p:blipFill>
          <a:blip r:embed="rId2" cstate="print"/>
          <a:srcRect/>
          <a:stretch>
            <a:fillRect/>
          </a:stretch>
        </p:blipFill>
        <p:spPr bwMode="auto">
          <a:xfrm>
            <a:off x="539552" y="1136211"/>
            <a:ext cx="7924800" cy="5101102"/>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3"/>
          <p:cNvSpPr>
            <a:spLocks noGrp="1" noChangeArrowheads="1"/>
          </p:cNvSpPr>
          <p:nvPr>
            <p:ph type="body" idx="1"/>
          </p:nvPr>
        </p:nvSpPr>
        <p:spPr>
          <a:xfrm>
            <a:off x="685800" y="1371600"/>
            <a:ext cx="7772400" cy="4953000"/>
          </a:xfrm>
          <a:solidFill>
            <a:schemeClr val="accent1"/>
          </a:solidFill>
          <a:ln>
            <a:solidFill>
              <a:srgbClr val="333300"/>
            </a:solidFill>
          </a:ln>
        </p:spPr>
        <p:txBody>
          <a:bodyPr/>
          <a:lstStyle/>
          <a:p>
            <a:pPr>
              <a:lnSpc>
                <a:spcPct val="90000"/>
              </a:lnSpc>
              <a:buClr>
                <a:schemeClr val="accent2"/>
              </a:buClr>
              <a:buFont typeface="Wingdings" pitchFamily="2" charset="2"/>
              <a:buChar char="§"/>
            </a:pPr>
            <a:r>
              <a:rPr lang="en-US" sz="2800" b="1">
                <a:solidFill>
                  <a:srgbClr val="0000FF"/>
                </a:solidFill>
              </a:rPr>
              <a:t>Submit:</a:t>
            </a:r>
            <a:r>
              <a:rPr lang="en-US" sz="2400"/>
              <a:t> Every set of Form tags requires a Submit button. This is the element causes the browser to send the names and values of the other elements to the CGI Application specified by the ACTION attribute of the FORM element.</a:t>
            </a:r>
          </a:p>
          <a:p>
            <a:pPr>
              <a:lnSpc>
                <a:spcPct val="90000"/>
              </a:lnSpc>
              <a:buClr>
                <a:schemeClr val="accent2"/>
              </a:buClr>
              <a:buFont typeface="Wingdings" pitchFamily="2" charset="2"/>
              <a:buNone/>
            </a:pPr>
            <a:r>
              <a:rPr lang="en-US" sz="2400" b="1">
                <a:solidFill>
                  <a:srgbClr val="FF0000"/>
                </a:solidFill>
              </a:rPr>
              <a:t>&lt;INPUT TYPE=“SUBMIT”&gt;</a:t>
            </a:r>
          </a:p>
          <a:p>
            <a:pPr>
              <a:lnSpc>
                <a:spcPct val="90000"/>
              </a:lnSpc>
              <a:buClr>
                <a:schemeClr val="accent2"/>
              </a:buClr>
              <a:buFont typeface="Wingdings" pitchFamily="2" charset="2"/>
              <a:buNone/>
            </a:pPr>
            <a:r>
              <a:rPr lang="en-US" sz="2400"/>
              <a:t>The browser will display</a:t>
            </a:r>
          </a:p>
          <a:p>
            <a:pPr>
              <a:lnSpc>
                <a:spcPct val="90000"/>
              </a:lnSpc>
              <a:buClr>
                <a:schemeClr val="accent2"/>
              </a:buClr>
              <a:buFont typeface="Wingdings" pitchFamily="2" charset="2"/>
              <a:buNone/>
            </a:pPr>
            <a:r>
              <a:rPr lang="en-US" sz="2400"/>
              <a:t> Submit has the following attributes:</a:t>
            </a:r>
          </a:p>
          <a:p>
            <a:pPr>
              <a:lnSpc>
                <a:spcPct val="90000"/>
              </a:lnSpc>
              <a:buClr>
                <a:schemeClr val="accent2"/>
              </a:buClr>
              <a:buFont typeface="Wingdings" pitchFamily="2" charset="2"/>
              <a:buChar char="§"/>
            </a:pPr>
            <a:r>
              <a:rPr lang="en-US" sz="2400" b="1">
                <a:solidFill>
                  <a:srgbClr val="FF0000"/>
                </a:solidFill>
              </a:rPr>
              <a:t>TYPE:</a:t>
            </a:r>
            <a:r>
              <a:rPr lang="en-US" sz="2400"/>
              <a:t> submit.</a:t>
            </a:r>
          </a:p>
          <a:p>
            <a:pPr>
              <a:lnSpc>
                <a:spcPct val="90000"/>
              </a:lnSpc>
              <a:buClr>
                <a:schemeClr val="accent2"/>
              </a:buClr>
              <a:buFont typeface="Wingdings" pitchFamily="2" charset="2"/>
              <a:buChar char="§"/>
            </a:pPr>
            <a:r>
              <a:rPr lang="en-US" sz="2400" b="1">
                <a:solidFill>
                  <a:srgbClr val="FF0000"/>
                </a:solidFill>
              </a:rPr>
              <a:t>NAME</a:t>
            </a:r>
            <a:r>
              <a:rPr lang="en-US" sz="2400" b="1"/>
              <a:t>:</a:t>
            </a:r>
            <a:r>
              <a:rPr lang="en-US" sz="2400"/>
              <a:t> value used by the CGI script for processing.</a:t>
            </a:r>
          </a:p>
          <a:p>
            <a:pPr>
              <a:lnSpc>
                <a:spcPct val="90000"/>
              </a:lnSpc>
              <a:buClr>
                <a:schemeClr val="accent2"/>
              </a:buClr>
              <a:buFont typeface="Wingdings" pitchFamily="2" charset="2"/>
              <a:buChar char="§"/>
            </a:pPr>
            <a:r>
              <a:rPr lang="en-US" sz="2400" b="1">
                <a:solidFill>
                  <a:srgbClr val="FF0000"/>
                </a:solidFill>
              </a:rPr>
              <a:t>VALUE:</a:t>
            </a:r>
            <a:r>
              <a:rPr lang="en-US" sz="2400"/>
              <a:t> determines the text label on the button, usually Submit Query.</a:t>
            </a:r>
          </a:p>
        </p:txBody>
      </p:sp>
      <p:graphicFrame>
        <p:nvGraphicFramePr>
          <p:cNvPr id="114692" name="Object 4"/>
          <p:cNvGraphicFramePr>
            <a:graphicFrameLocks noChangeAspect="1"/>
          </p:cNvGraphicFramePr>
          <p:nvPr/>
        </p:nvGraphicFramePr>
        <p:xfrm>
          <a:off x="5181600" y="3352800"/>
          <a:ext cx="2438400" cy="595313"/>
        </p:xfrm>
        <a:graphic>
          <a:graphicData uri="http://schemas.openxmlformats.org/presentationml/2006/ole">
            <p:oleObj spid="_x0000_s31756" name="Bitmap Image" r:id="rId3" imgW="1209524" imgH="295238" progId="PBrush">
              <p:embed/>
            </p:oleObj>
          </a:graphicData>
        </a:graphic>
      </p:graphicFrame>
      <p:sp>
        <p:nvSpPr>
          <p:cNvPr id="114694" name="Rectangle 6"/>
          <p:cNvSpPr>
            <a:spLocks noGrp="1" noChangeArrowheads="1"/>
          </p:cNvSpPr>
          <p:nvPr>
            <p:ph type="title"/>
          </p:nvPr>
        </p:nvSpPr>
        <p:spPr>
          <a:xfrm>
            <a:off x="685800" y="274638"/>
            <a:ext cx="7777163" cy="762000"/>
          </a:xfrm>
          <a:solidFill>
            <a:schemeClr val="bg1"/>
          </a:solidFill>
          <a:ln/>
        </p:spPr>
        <p:txBody>
          <a:bodyPr>
            <a:flatTx/>
          </a:bodyPr>
          <a:lstStyle/>
          <a:p>
            <a:r>
              <a:rPr lang="en-US" b="1" dirty="0"/>
              <a:t>Submit Button</a:t>
            </a:r>
          </a:p>
        </p:txBody>
      </p:sp>
    </p:spTree>
  </p:cSld>
  <p:clrMapOvr>
    <a:masterClrMapping/>
  </p:clrMapOvr>
  <p:transition spd="slow">
    <p:wipe dir="d"/>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4" name="Rectangle 4"/>
          <p:cNvSpPr>
            <a:spLocks noChangeArrowheads="1"/>
          </p:cNvSpPr>
          <p:nvPr/>
        </p:nvSpPr>
        <p:spPr bwMode="auto">
          <a:xfrm>
            <a:off x="683568" y="762000"/>
            <a:ext cx="8079432" cy="4362450"/>
          </a:xfrm>
          <a:prstGeom prst="rect">
            <a:avLst/>
          </a:prstGeom>
          <a:solidFill>
            <a:schemeClr val="accent1"/>
          </a:solidFill>
          <a:ln w="9525">
            <a:noFill/>
            <a:miter lim="800000"/>
            <a:headEnd/>
            <a:tailEnd/>
          </a:ln>
          <a:effectLst/>
        </p:spPr>
        <p:txBody>
          <a:bodyPr wrap="square">
            <a:spAutoFit/>
          </a:bodyPr>
          <a:lstStyle/>
          <a:p>
            <a:pPr eaLnBrk="1" hangingPunct="1"/>
            <a:r>
              <a:rPr lang="en-US" sz="2800" b="1" dirty="0">
                <a:solidFill>
                  <a:srgbClr val="FF0000"/>
                </a:solidFill>
              </a:rPr>
              <a:t>&lt;FORM     Action="URL"         method="get"&gt;</a:t>
            </a:r>
          </a:p>
          <a:p>
            <a:pPr eaLnBrk="1" hangingPunct="1"/>
            <a:r>
              <a:rPr lang="en-US" sz="2800" b="1" dirty="0">
                <a:solidFill>
                  <a:srgbClr val="0000CC"/>
                </a:solidFill>
              </a:rPr>
              <a:t>First Name: &lt;INPUT TYPE="TEXT" Size=25 name="</a:t>
            </a:r>
            <a:r>
              <a:rPr lang="en-US" sz="2800" b="1" dirty="0" err="1">
                <a:solidFill>
                  <a:srgbClr val="0000CC"/>
                </a:solidFill>
              </a:rPr>
              <a:t>firstName</a:t>
            </a:r>
            <a:r>
              <a:rPr lang="en-US" sz="2800" b="1" dirty="0">
                <a:solidFill>
                  <a:srgbClr val="0000CC"/>
                </a:solidFill>
              </a:rPr>
              <a:t>"&gt;&lt;BR&gt;</a:t>
            </a:r>
          </a:p>
          <a:p>
            <a:pPr eaLnBrk="1" hangingPunct="1"/>
            <a:r>
              <a:rPr lang="en-US" sz="2800" b="1" dirty="0">
                <a:solidFill>
                  <a:schemeClr val="hlink"/>
                </a:solidFill>
              </a:rPr>
              <a:t>Family Name: &lt;INPUT TYPE="TEXT" Size=25 name="</a:t>
            </a:r>
            <a:r>
              <a:rPr lang="en-US" sz="2800" b="1" dirty="0" err="1">
                <a:solidFill>
                  <a:schemeClr val="hlink"/>
                </a:solidFill>
              </a:rPr>
              <a:t>LastName</a:t>
            </a:r>
            <a:r>
              <a:rPr lang="en-US" sz="2800" b="1" dirty="0">
                <a:solidFill>
                  <a:schemeClr val="hlink"/>
                </a:solidFill>
              </a:rPr>
              <a:t>"&gt;&lt;BR&gt;</a:t>
            </a:r>
          </a:p>
          <a:p>
            <a:pPr eaLnBrk="1" hangingPunct="1"/>
            <a:r>
              <a:rPr lang="en-US" sz="2800" b="1" dirty="0"/>
              <a:t>&lt;BR&gt;</a:t>
            </a:r>
          </a:p>
          <a:p>
            <a:pPr eaLnBrk="1" hangingPunct="1"/>
            <a:r>
              <a:rPr lang="en-US" sz="2800" b="1" dirty="0"/>
              <a:t>&lt;FONT Color=red&gt;</a:t>
            </a:r>
          </a:p>
          <a:p>
            <a:pPr eaLnBrk="1" hangingPunct="1"/>
            <a:r>
              <a:rPr lang="en-US" sz="2800" b="1" dirty="0"/>
              <a:t>Press Here to submit the data:&lt;BR&gt;</a:t>
            </a:r>
          </a:p>
          <a:p>
            <a:pPr eaLnBrk="1" hangingPunct="1"/>
            <a:r>
              <a:rPr lang="en-US" sz="2800" b="1" dirty="0">
                <a:solidFill>
                  <a:srgbClr val="990000"/>
                </a:solidFill>
              </a:rPr>
              <a:t>&lt;INPUT TYPE="submit" VALUE="</a:t>
            </a:r>
            <a:r>
              <a:rPr lang="en-US" sz="2800" b="1" dirty="0" err="1">
                <a:solidFill>
                  <a:srgbClr val="990000"/>
                </a:solidFill>
              </a:rPr>
              <a:t>SubmitData</a:t>
            </a:r>
            <a:r>
              <a:rPr lang="en-US" sz="2800" b="1" dirty="0">
                <a:solidFill>
                  <a:srgbClr val="990000"/>
                </a:solidFill>
              </a:rPr>
              <a:t> " &gt;</a:t>
            </a:r>
          </a:p>
          <a:p>
            <a:pPr eaLnBrk="1" hangingPunct="1"/>
            <a:r>
              <a:rPr lang="en-US" sz="2800" b="1" dirty="0">
                <a:solidFill>
                  <a:srgbClr val="FF0000"/>
                </a:solidFill>
              </a:rPr>
              <a:t>&lt;/FORM&gt;</a:t>
            </a:r>
          </a:p>
        </p:txBody>
      </p:sp>
    </p:spTree>
  </p:cSld>
  <p:clrMapOvr>
    <a:masterClrMapping/>
  </p:clrMapOvr>
  <p:transition spd="slow">
    <p:wipe dir="d"/>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2" name="Rectangle 4"/>
          <p:cNvSpPr>
            <a:spLocks noGrp="1" noChangeArrowheads="1"/>
          </p:cNvSpPr>
          <p:nvPr>
            <p:ph type="title"/>
          </p:nvPr>
        </p:nvSpPr>
        <p:spPr>
          <a:xfrm>
            <a:off x="886855" y="136525"/>
            <a:ext cx="7952345" cy="685800"/>
          </a:xfrm>
          <a:solidFill>
            <a:schemeClr val="bg1"/>
          </a:solidFill>
          <a:ln/>
        </p:spPr>
        <p:txBody>
          <a:bodyPr>
            <a:normAutofit fontScale="90000"/>
            <a:flatTx/>
          </a:bodyPr>
          <a:lstStyle/>
          <a:p>
            <a:r>
              <a:rPr lang="en-US" b="1" dirty="0"/>
              <a:t>Reset Button</a:t>
            </a:r>
          </a:p>
        </p:txBody>
      </p:sp>
      <p:sp>
        <p:nvSpPr>
          <p:cNvPr id="181253" name="Rectangle 5"/>
          <p:cNvSpPr>
            <a:spLocks noGrp="1" noChangeArrowheads="1"/>
          </p:cNvSpPr>
          <p:nvPr>
            <p:ph type="body" idx="1"/>
          </p:nvPr>
        </p:nvSpPr>
        <p:spPr>
          <a:xfrm>
            <a:off x="685800" y="1066800"/>
            <a:ext cx="7772400" cy="5098504"/>
          </a:xfrm>
          <a:solidFill>
            <a:schemeClr val="accent1"/>
          </a:solidFill>
          <a:ln>
            <a:solidFill>
              <a:srgbClr val="333300"/>
            </a:solidFill>
          </a:ln>
        </p:spPr>
        <p:txBody>
          <a:bodyPr/>
          <a:lstStyle/>
          <a:p>
            <a:pPr>
              <a:lnSpc>
                <a:spcPct val="80000"/>
              </a:lnSpc>
            </a:pPr>
            <a:r>
              <a:rPr lang="en-US" sz="2800" b="1">
                <a:solidFill>
                  <a:srgbClr val="FF0000"/>
                </a:solidFill>
              </a:rPr>
              <a:t>Reset</a:t>
            </a:r>
            <a:r>
              <a:rPr lang="en-US" sz="2800" b="1"/>
              <a:t>:</a:t>
            </a:r>
            <a:r>
              <a:rPr lang="en-US" sz="2800"/>
              <a:t> It is a good idea to include one of these for each form where users are entering data. It allows the surfer to clear all the input in the form.</a:t>
            </a:r>
          </a:p>
          <a:p>
            <a:pPr>
              <a:lnSpc>
                <a:spcPct val="80000"/>
              </a:lnSpc>
            </a:pPr>
            <a:endParaRPr lang="en-US" sz="2800"/>
          </a:p>
          <a:p>
            <a:pPr>
              <a:lnSpc>
                <a:spcPct val="80000"/>
              </a:lnSpc>
            </a:pPr>
            <a:r>
              <a:rPr lang="en-US" sz="2800" b="1">
                <a:solidFill>
                  <a:srgbClr val="FF0000"/>
                </a:solidFill>
              </a:rPr>
              <a:t>&lt;INPUT TYPE=“RESET”&gt;</a:t>
            </a:r>
          </a:p>
          <a:p>
            <a:pPr>
              <a:lnSpc>
                <a:spcPct val="80000"/>
              </a:lnSpc>
            </a:pPr>
            <a:endParaRPr lang="en-US" sz="2800" b="1"/>
          </a:p>
          <a:p>
            <a:pPr>
              <a:lnSpc>
                <a:spcPct val="80000"/>
              </a:lnSpc>
            </a:pPr>
            <a:r>
              <a:rPr lang="en-US" sz="2800"/>
              <a:t>Browser will display  </a:t>
            </a:r>
          </a:p>
          <a:p>
            <a:pPr>
              <a:lnSpc>
                <a:spcPct val="80000"/>
              </a:lnSpc>
            </a:pPr>
            <a:r>
              <a:rPr lang="en-US" sz="2800"/>
              <a:t>         </a:t>
            </a:r>
          </a:p>
          <a:p>
            <a:pPr>
              <a:lnSpc>
                <a:spcPct val="80000"/>
              </a:lnSpc>
            </a:pPr>
            <a:r>
              <a:rPr lang="en-US" sz="2800"/>
              <a:t>Reset buttons have the following attributes:</a:t>
            </a:r>
          </a:p>
          <a:p>
            <a:pPr>
              <a:lnSpc>
                <a:spcPct val="80000"/>
              </a:lnSpc>
            </a:pPr>
            <a:r>
              <a:rPr lang="en-US" sz="2800" b="1">
                <a:solidFill>
                  <a:srgbClr val="FF0000"/>
                </a:solidFill>
              </a:rPr>
              <a:t>TYPE</a:t>
            </a:r>
            <a:r>
              <a:rPr lang="en-US" sz="2800" b="1"/>
              <a:t>:</a:t>
            </a:r>
            <a:r>
              <a:rPr lang="en-US" sz="2800"/>
              <a:t> reset.</a:t>
            </a:r>
          </a:p>
          <a:p>
            <a:pPr>
              <a:lnSpc>
                <a:spcPct val="80000"/>
              </a:lnSpc>
            </a:pPr>
            <a:r>
              <a:rPr lang="en-US" sz="2800" b="1">
                <a:solidFill>
                  <a:srgbClr val="FF0000"/>
                </a:solidFill>
              </a:rPr>
              <a:t>VALUE</a:t>
            </a:r>
            <a:r>
              <a:rPr lang="en-US" sz="2800" b="1"/>
              <a:t>:</a:t>
            </a:r>
            <a:r>
              <a:rPr lang="en-US" sz="2800"/>
              <a:t> determines the text label on the button, usually Reset.</a:t>
            </a:r>
          </a:p>
        </p:txBody>
      </p:sp>
      <p:pic>
        <p:nvPicPr>
          <p:cNvPr id="181255" name="Picture 7"/>
          <p:cNvPicPr>
            <a:picLocks noChangeAspect="1" noChangeArrowheads="1"/>
          </p:cNvPicPr>
          <p:nvPr/>
        </p:nvPicPr>
        <p:blipFill>
          <a:blip r:embed="rId2" cstate="print"/>
          <a:srcRect/>
          <a:stretch>
            <a:fillRect/>
          </a:stretch>
        </p:blipFill>
        <p:spPr bwMode="auto">
          <a:xfrm>
            <a:off x="4191000" y="3505200"/>
            <a:ext cx="1290638" cy="614363"/>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69201989-8797-49F5-B22D-1DAA345F6003}" type="slidenum">
              <a:rPr lang="ar-SA"/>
              <a:pPr/>
              <a:t>219</a:t>
            </a:fld>
            <a:endParaRPr lang="en-US"/>
          </a:p>
        </p:txBody>
      </p:sp>
      <p:sp>
        <p:nvSpPr>
          <p:cNvPr id="186372" name="Rectangle 4"/>
          <p:cNvSpPr>
            <a:spLocks noChangeArrowheads="1"/>
          </p:cNvSpPr>
          <p:nvPr/>
        </p:nvSpPr>
        <p:spPr bwMode="auto">
          <a:xfrm>
            <a:off x="971600" y="381000"/>
            <a:ext cx="7943800" cy="5216525"/>
          </a:xfrm>
          <a:prstGeom prst="rect">
            <a:avLst/>
          </a:prstGeom>
          <a:solidFill>
            <a:schemeClr val="accent1"/>
          </a:solidFill>
          <a:ln w="9525">
            <a:noFill/>
            <a:miter lim="800000"/>
            <a:headEnd/>
            <a:tailEnd/>
          </a:ln>
          <a:effectLst/>
        </p:spPr>
        <p:txBody>
          <a:bodyPr wrap="square">
            <a:spAutoFit/>
          </a:bodyPr>
          <a:lstStyle/>
          <a:p>
            <a:pPr eaLnBrk="1" hangingPunct="1"/>
            <a:r>
              <a:rPr lang="en-US" sz="2800" b="1" dirty="0">
                <a:solidFill>
                  <a:srgbClr val="FF0000"/>
                </a:solidFill>
              </a:rPr>
              <a:t>&lt;FORM     Action="URL"         method="get"&gt;</a:t>
            </a:r>
          </a:p>
          <a:p>
            <a:pPr eaLnBrk="1" hangingPunct="1"/>
            <a:r>
              <a:rPr lang="en-US" sz="2800" b="1" dirty="0">
                <a:solidFill>
                  <a:srgbClr val="0000CC"/>
                </a:solidFill>
              </a:rPr>
              <a:t>First Name: &lt;INPUT TYPE="TEXT" Size=25 name="</a:t>
            </a:r>
            <a:r>
              <a:rPr lang="en-US" sz="2800" b="1" dirty="0" err="1">
                <a:solidFill>
                  <a:srgbClr val="0000CC"/>
                </a:solidFill>
              </a:rPr>
              <a:t>firstName</a:t>
            </a:r>
            <a:r>
              <a:rPr lang="en-US" sz="2800" b="1" dirty="0">
                <a:solidFill>
                  <a:srgbClr val="0000CC"/>
                </a:solidFill>
              </a:rPr>
              <a:t>"&gt; &lt;BR&gt;</a:t>
            </a:r>
          </a:p>
          <a:p>
            <a:pPr eaLnBrk="1" hangingPunct="1"/>
            <a:r>
              <a:rPr lang="en-US" sz="2800" b="1" dirty="0">
                <a:solidFill>
                  <a:srgbClr val="990000"/>
                </a:solidFill>
              </a:rPr>
              <a:t>Family Name: &lt;INPUT TYPE="TEXT" Size=25 name="</a:t>
            </a:r>
            <a:r>
              <a:rPr lang="en-US" sz="2800" b="1" dirty="0" err="1">
                <a:solidFill>
                  <a:srgbClr val="990000"/>
                </a:solidFill>
              </a:rPr>
              <a:t>LastName</a:t>
            </a:r>
            <a:r>
              <a:rPr lang="en-US" sz="2800" b="1" dirty="0">
                <a:solidFill>
                  <a:srgbClr val="990000"/>
                </a:solidFill>
              </a:rPr>
              <a:t>"&gt;&lt;BR&gt;</a:t>
            </a:r>
          </a:p>
          <a:p>
            <a:pPr eaLnBrk="1" hangingPunct="1"/>
            <a:r>
              <a:rPr lang="en-US" sz="2800" b="1" dirty="0"/>
              <a:t>&lt;BR&gt;</a:t>
            </a:r>
          </a:p>
          <a:p>
            <a:pPr eaLnBrk="1" hangingPunct="1"/>
            <a:r>
              <a:rPr lang="en-US" sz="2800" b="1" dirty="0"/>
              <a:t>&lt;FONT Color</a:t>
            </a:r>
            <a:r>
              <a:rPr lang="ar-SA" sz="2800" b="1" dirty="0"/>
              <a:t> </a:t>
            </a:r>
            <a:r>
              <a:rPr lang="en-US" sz="2800" b="1" dirty="0"/>
              <a:t>= red&gt;</a:t>
            </a:r>
          </a:p>
          <a:p>
            <a:pPr eaLnBrk="1" hangingPunct="1"/>
            <a:r>
              <a:rPr lang="en-US" sz="2800" b="1" dirty="0"/>
              <a:t>&lt;STRONG&gt;&lt;font size=5&gt;Press Here to submit the data:&lt;/font&gt;&lt;/STRONG&gt;&lt;BR&gt;</a:t>
            </a:r>
          </a:p>
          <a:p>
            <a:pPr eaLnBrk="1" hangingPunct="1"/>
            <a:r>
              <a:rPr lang="en-US" sz="2800" b="1" dirty="0">
                <a:solidFill>
                  <a:srgbClr val="FF0000"/>
                </a:solidFill>
              </a:rPr>
              <a:t>&lt;INPUT TYPE="submit" VALUE="</a:t>
            </a:r>
            <a:r>
              <a:rPr lang="en-US" sz="2800" b="1" dirty="0" err="1">
                <a:solidFill>
                  <a:srgbClr val="FF0000"/>
                </a:solidFill>
              </a:rPr>
              <a:t>SubmitData</a:t>
            </a:r>
            <a:r>
              <a:rPr lang="en-US" sz="2800" b="1" dirty="0">
                <a:solidFill>
                  <a:srgbClr val="FF0000"/>
                </a:solidFill>
              </a:rPr>
              <a:t>"&gt;</a:t>
            </a:r>
          </a:p>
          <a:p>
            <a:pPr eaLnBrk="1" hangingPunct="1"/>
            <a:r>
              <a:rPr lang="en-US" sz="2800" b="1" dirty="0">
                <a:solidFill>
                  <a:srgbClr val="0000CC"/>
                </a:solidFill>
              </a:rPr>
              <a:t>&lt;INPUT TYPE="RESET" VALUE="Reset"&gt;</a:t>
            </a:r>
          </a:p>
          <a:p>
            <a:pPr eaLnBrk="1" hangingPunct="1"/>
            <a:r>
              <a:rPr lang="en-US" sz="2800" b="1" dirty="0">
                <a:solidFill>
                  <a:srgbClr val="FF0000"/>
                </a:solidFill>
              </a:rPr>
              <a:t>&lt;/FORM&gt;</a:t>
            </a:r>
          </a:p>
        </p:txBody>
      </p:sp>
    </p:spTree>
  </p:cSld>
  <p:clrMapOvr>
    <a:masterClrMapping/>
  </p:clrMapOvr>
  <p:transition spd="slow">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Type </a:t>
            </a:r>
            <a:r>
              <a:rPr lang="en-US" dirty="0" err="1" smtClean="0"/>
              <a:t>Sytem</a:t>
            </a:r>
            <a:r>
              <a:rPr lang="en-US" dirty="0" smtClean="0"/>
              <a:t> </a:t>
            </a:r>
            <a:endParaRPr lang="en-US" dirty="0"/>
          </a:p>
        </p:txBody>
      </p:sp>
      <p:sp>
        <p:nvSpPr>
          <p:cNvPr id="5" name="Subtitle 4"/>
          <p:cNvSpPr>
            <a:spLocks noGrp="1"/>
          </p:cNvSpPr>
          <p:nvPr>
            <p:ph type="subTitle" idx="1"/>
          </p:nvPr>
        </p:nvSpPr>
        <p:spPr/>
        <p:txBody>
          <a:bodyPr/>
          <a:lstStyle/>
          <a:p>
            <a:r>
              <a:rPr lang="en-US" dirty="0" smtClean="0"/>
              <a:t>Value Types</a:t>
            </a:r>
            <a:endParaRPr lang="en-US" dirty="0"/>
          </a:p>
        </p:txBody>
      </p:sp>
    </p:spTree>
    <p:extLst>
      <p:ext uri="{BB962C8B-B14F-4D97-AF65-F5344CB8AC3E}">
        <p14:creationId xmlns:p14="http://schemas.microsoft.com/office/powerpoint/2010/main" xmlns="" val="298382049"/>
      </p:ext>
    </p:extLst>
  </p:cSld>
  <p:clrMapOvr>
    <a:masterClrMapping/>
  </p:clrMapOvr>
  <p:transition>
    <p:fade/>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05BDF4F-FFDB-4776-821A-28E86B890FA7}" type="slidenum">
              <a:rPr lang="ar-SA"/>
              <a:pPr/>
              <a:t>220</a:t>
            </a:fld>
            <a:endParaRPr lang="en-US"/>
          </a:p>
        </p:txBody>
      </p:sp>
      <p:sp>
        <p:nvSpPr>
          <p:cNvPr id="190468" name="Text Box 4"/>
          <p:cNvSpPr txBox="1">
            <a:spLocks noChangeArrowheads="1"/>
          </p:cNvSpPr>
          <p:nvPr/>
        </p:nvSpPr>
        <p:spPr bwMode="auto">
          <a:xfrm>
            <a:off x="899592" y="838200"/>
            <a:ext cx="8015808" cy="4893647"/>
          </a:xfrm>
          <a:prstGeom prst="rect">
            <a:avLst/>
          </a:prstGeom>
          <a:solidFill>
            <a:schemeClr val="accent1"/>
          </a:solidFill>
          <a:ln w="9525">
            <a:noFill/>
            <a:miter lim="800000"/>
            <a:headEnd/>
            <a:tailEnd/>
          </a:ln>
          <a:effectLst/>
        </p:spPr>
        <p:txBody>
          <a:bodyPr wrap="square">
            <a:spAutoFit/>
          </a:bodyPr>
          <a:lstStyle/>
          <a:p>
            <a:pPr eaLnBrk="1" hangingPunct="1"/>
            <a:r>
              <a:rPr lang="en-US" sz="2600" b="1" dirty="0">
                <a:solidFill>
                  <a:srgbClr val="FF0000"/>
                </a:solidFill>
              </a:rPr>
              <a:t>&lt;BODY </a:t>
            </a:r>
            <a:r>
              <a:rPr lang="en-US" sz="2600" b="1" dirty="0" err="1">
                <a:solidFill>
                  <a:srgbClr val="FF0000"/>
                </a:solidFill>
              </a:rPr>
              <a:t>bgcolor</a:t>
            </a:r>
            <a:r>
              <a:rPr lang="en-US" sz="2600" b="1" dirty="0">
                <a:solidFill>
                  <a:srgbClr val="FF0000"/>
                </a:solidFill>
              </a:rPr>
              <a:t>=</a:t>
            </a:r>
            <a:r>
              <a:rPr lang="en-US" sz="2600" b="1" dirty="0" err="1">
                <a:solidFill>
                  <a:srgbClr val="3366CC"/>
                </a:solidFill>
              </a:rPr>
              <a:t>lightblue</a:t>
            </a:r>
            <a:r>
              <a:rPr lang="en-US" sz="2600" b="1" dirty="0">
                <a:solidFill>
                  <a:schemeClr val="tx2"/>
                </a:solidFill>
              </a:rPr>
              <a:t>&gt;</a:t>
            </a:r>
          </a:p>
          <a:p>
            <a:pPr eaLnBrk="1" hangingPunct="1"/>
            <a:r>
              <a:rPr lang="en-US" sz="2600" b="1" dirty="0">
                <a:solidFill>
                  <a:schemeClr val="tx2"/>
                </a:solidFill>
              </a:rPr>
              <a:t>&lt;form&gt;</a:t>
            </a:r>
          </a:p>
          <a:p>
            <a:pPr eaLnBrk="1" hangingPunct="1"/>
            <a:r>
              <a:rPr lang="en-US" sz="2600" b="1" dirty="0">
                <a:solidFill>
                  <a:schemeClr val="tx2"/>
                </a:solidFill>
              </a:rPr>
              <a:t>&lt;TEXTAREA   </a:t>
            </a:r>
            <a:r>
              <a:rPr lang="en-US" sz="2600" b="1" dirty="0">
                <a:solidFill>
                  <a:srgbClr val="008000"/>
                </a:solidFill>
              </a:rPr>
              <a:t>COLS=40  ROWS=20</a:t>
            </a:r>
            <a:r>
              <a:rPr lang="en-US" sz="2600" b="1" dirty="0">
                <a:solidFill>
                  <a:schemeClr val="tx2"/>
                </a:solidFill>
              </a:rPr>
              <a:t>  Name="comments"  &gt;</a:t>
            </a:r>
          </a:p>
          <a:p>
            <a:pPr eaLnBrk="1" hangingPunct="1"/>
            <a:r>
              <a:rPr lang="en-US" sz="2600" b="1" dirty="0">
                <a:solidFill>
                  <a:srgbClr val="FF0000"/>
                </a:solidFill>
              </a:rPr>
              <a:t>From observing the apathy of those</a:t>
            </a:r>
          </a:p>
          <a:p>
            <a:pPr eaLnBrk="1" hangingPunct="1"/>
            <a:r>
              <a:rPr lang="en-US" sz="2600" b="1" dirty="0">
                <a:solidFill>
                  <a:srgbClr val="FF0000"/>
                </a:solidFill>
              </a:rPr>
              <a:t>about me during flag  raising I </a:t>
            </a:r>
          </a:p>
          <a:p>
            <a:pPr eaLnBrk="1" hangingPunct="1"/>
            <a:r>
              <a:rPr lang="en-US" sz="2600" b="1" dirty="0">
                <a:solidFill>
                  <a:srgbClr val="FF0000"/>
                </a:solidFill>
              </a:rPr>
              <a:t>concluded that patriotism if not</a:t>
            </a:r>
          </a:p>
          <a:p>
            <a:pPr eaLnBrk="1" hangingPunct="1"/>
            <a:r>
              <a:rPr lang="en-US" sz="2600" b="1" dirty="0">
                <a:solidFill>
                  <a:srgbClr val="FF0000"/>
                </a:solidFill>
              </a:rPr>
              <a:t>actually  on the decline is at least </a:t>
            </a:r>
          </a:p>
          <a:p>
            <a:pPr eaLnBrk="1" hangingPunct="1"/>
            <a:r>
              <a:rPr lang="en-US" sz="2600" b="1" dirty="0">
                <a:solidFill>
                  <a:srgbClr val="FF0000"/>
                </a:solidFill>
              </a:rPr>
              <a:t>in a state of dormancy.</a:t>
            </a:r>
          </a:p>
          <a:p>
            <a:pPr eaLnBrk="1" hangingPunct="1"/>
            <a:r>
              <a:rPr lang="en-US" sz="2600" b="1" dirty="0">
                <a:solidFill>
                  <a:schemeClr val="tx2"/>
                </a:solidFill>
              </a:rPr>
              <a:t>Written by Khaled Al-</a:t>
            </a:r>
            <a:r>
              <a:rPr lang="en-US" sz="2600" b="1" dirty="0" err="1">
                <a:solidFill>
                  <a:schemeClr val="tx2"/>
                </a:solidFill>
              </a:rPr>
              <a:t>Fagih</a:t>
            </a:r>
            <a:endParaRPr lang="en-US" sz="2600" b="1" dirty="0">
              <a:solidFill>
                <a:schemeClr val="tx2"/>
              </a:solidFill>
            </a:endParaRPr>
          </a:p>
          <a:p>
            <a:pPr eaLnBrk="1" hangingPunct="1"/>
            <a:r>
              <a:rPr lang="en-US" sz="2600" b="1" dirty="0">
                <a:solidFill>
                  <a:schemeClr val="tx2"/>
                </a:solidFill>
              </a:rPr>
              <a:t>&lt;/TEXTAREA&gt;: </a:t>
            </a:r>
          </a:p>
          <a:p>
            <a:pPr eaLnBrk="1" hangingPunct="1"/>
            <a:r>
              <a:rPr lang="en-US" sz="2600" b="1" dirty="0">
                <a:solidFill>
                  <a:schemeClr val="tx2"/>
                </a:solidFill>
              </a:rPr>
              <a:t>&lt;/form&gt;</a:t>
            </a:r>
          </a:p>
          <a:p>
            <a:pPr eaLnBrk="1" hangingPunct="1"/>
            <a:r>
              <a:rPr lang="en-US" sz="2600" b="1" dirty="0">
                <a:solidFill>
                  <a:srgbClr val="FF0000"/>
                </a:solidFill>
              </a:rPr>
              <a:t>&lt;/BODY&gt;</a:t>
            </a:r>
          </a:p>
        </p:txBody>
      </p:sp>
    </p:spTree>
  </p:cSld>
  <p:clrMapOvr>
    <a:masterClrMapping/>
  </p:clrMapOvr>
  <p:transition spd="slow">
    <p:wipe dir="d"/>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4" name="Picture 6"/>
          <p:cNvPicPr>
            <a:picLocks noChangeAspect="1" noChangeArrowheads="1"/>
          </p:cNvPicPr>
          <p:nvPr/>
        </p:nvPicPr>
        <p:blipFill>
          <a:blip r:embed="rId2" cstate="print"/>
          <a:srcRect/>
          <a:stretch>
            <a:fillRect/>
          </a:stretch>
        </p:blipFill>
        <p:spPr bwMode="auto">
          <a:xfrm>
            <a:off x="304800" y="1"/>
            <a:ext cx="8534400" cy="6165304"/>
          </a:xfrm>
          <a:prstGeom prst="rect">
            <a:avLst/>
          </a:prstGeom>
          <a:noFill/>
        </p:spPr>
      </p:pic>
    </p:spTree>
  </p:cSld>
  <p:clrMapOvr>
    <a:masterClrMapping/>
  </p:clrMapOvr>
  <p:transition spd="slow">
    <p:wipe dir="d"/>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4FF2A30-AE4F-48F1-8901-BBD6AC6835A5}" type="slidenum">
              <a:rPr lang="ar-SA"/>
              <a:pPr/>
              <a:t>222</a:t>
            </a:fld>
            <a:endParaRPr lang="en-US"/>
          </a:p>
        </p:txBody>
      </p:sp>
      <p:sp>
        <p:nvSpPr>
          <p:cNvPr id="123906" name="Rectangle 2"/>
          <p:cNvSpPr>
            <a:spLocks noGrp="1" noChangeArrowheads="1"/>
          </p:cNvSpPr>
          <p:nvPr>
            <p:ph type="title"/>
          </p:nvPr>
        </p:nvSpPr>
        <p:spPr>
          <a:xfrm>
            <a:off x="685800" y="274638"/>
            <a:ext cx="8001000" cy="838200"/>
          </a:xfrm>
          <a:solidFill>
            <a:schemeClr val="bg1"/>
          </a:solidFill>
        </p:spPr>
        <p:txBody>
          <a:bodyPr>
            <a:flatTx/>
          </a:bodyPr>
          <a:lstStyle/>
          <a:p>
            <a:r>
              <a:rPr lang="en-US" sz="4000" dirty="0"/>
              <a:t>Other Elements used in Forms</a:t>
            </a:r>
          </a:p>
        </p:txBody>
      </p:sp>
      <p:sp>
        <p:nvSpPr>
          <p:cNvPr id="123907" name="Rectangle 3"/>
          <p:cNvSpPr>
            <a:spLocks noGrp="1" noChangeArrowheads="1"/>
          </p:cNvSpPr>
          <p:nvPr>
            <p:ph type="body" idx="1"/>
          </p:nvPr>
        </p:nvSpPr>
        <p:spPr>
          <a:xfrm>
            <a:off x="685800" y="1600200"/>
            <a:ext cx="7772400" cy="4565104"/>
          </a:xfrm>
          <a:solidFill>
            <a:schemeClr val="accent1"/>
          </a:solidFill>
        </p:spPr>
        <p:txBody>
          <a:bodyPr>
            <a:normAutofit lnSpcReduction="10000"/>
          </a:bodyPr>
          <a:lstStyle/>
          <a:p>
            <a:pPr>
              <a:lnSpc>
                <a:spcPct val="90000"/>
              </a:lnSpc>
              <a:buClr>
                <a:schemeClr val="accent2"/>
              </a:buClr>
              <a:buFont typeface="Wingdings" pitchFamily="2" charset="2"/>
              <a:buChar char="§"/>
            </a:pPr>
            <a:r>
              <a:rPr lang="en-US" sz="2800" b="1" dirty="0">
                <a:solidFill>
                  <a:srgbClr val="FF0000"/>
                </a:solidFill>
              </a:rPr>
              <a:t>Option</a:t>
            </a:r>
          </a:p>
          <a:p>
            <a:pPr>
              <a:lnSpc>
                <a:spcPct val="90000"/>
              </a:lnSpc>
              <a:buClr>
                <a:schemeClr val="accent2"/>
              </a:buClr>
              <a:buFont typeface="Wingdings" pitchFamily="2" charset="2"/>
              <a:buNone/>
            </a:pPr>
            <a:r>
              <a:rPr lang="en-US" sz="2800" dirty="0"/>
              <a:t>The list items are added to the </a:t>
            </a:r>
            <a:r>
              <a:rPr lang="en-US" sz="2800" b="1" dirty="0"/>
              <a:t>&lt;SELECT&gt;</a:t>
            </a:r>
            <a:r>
              <a:rPr lang="en-US" sz="2800" dirty="0"/>
              <a:t> element by inserting </a:t>
            </a:r>
            <a:r>
              <a:rPr lang="en-US" sz="2800" b="1" dirty="0"/>
              <a:t>&lt;OPTION&gt;&lt;/OPTION&gt;</a:t>
            </a:r>
            <a:r>
              <a:rPr lang="en-US" sz="2800" dirty="0"/>
              <a:t> elements.</a:t>
            </a:r>
          </a:p>
          <a:p>
            <a:pPr>
              <a:lnSpc>
                <a:spcPct val="90000"/>
              </a:lnSpc>
              <a:buClr>
                <a:schemeClr val="accent2"/>
              </a:buClr>
              <a:buFont typeface="Wingdings" pitchFamily="2" charset="2"/>
              <a:buNone/>
            </a:pPr>
            <a:r>
              <a:rPr lang="en-US" sz="2800" dirty="0"/>
              <a:t>The Option Element’s attributes are:</a:t>
            </a:r>
          </a:p>
          <a:p>
            <a:pPr>
              <a:lnSpc>
                <a:spcPct val="90000"/>
              </a:lnSpc>
              <a:buClr>
                <a:schemeClr val="accent2"/>
              </a:buClr>
              <a:buFont typeface="Wingdings" pitchFamily="2" charset="2"/>
              <a:buChar char="§"/>
            </a:pPr>
            <a:r>
              <a:rPr lang="en-US" sz="2800" b="1" dirty="0">
                <a:solidFill>
                  <a:srgbClr val="FF0000"/>
                </a:solidFill>
              </a:rPr>
              <a:t>SELECTED</a:t>
            </a:r>
            <a:r>
              <a:rPr lang="en-US" sz="2800" b="1" dirty="0"/>
              <a:t>:</a:t>
            </a:r>
            <a:r>
              <a:rPr lang="en-US" sz="2800" dirty="0"/>
              <a:t> When this attribute is present, the option is selected when the document is initially loaded. </a:t>
            </a:r>
            <a:r>
              <a:rPr lang="en-US" sz="2800" b="1" dirty="0">
                <a:solidFill>
                  <a:srgbClr val="FF0000"/>
                </a:solidFill>
              </a:rPr>
              <a:t>It is an error for more than one option to be selected.</a:t>
            </a:r>
          </a:p>
          <a:p>
            <a:pPr>
              <a:lnSpc>
                <a:spcPct val="90000"/>
              </a:lnSpc>
              <a:buClr>
                <a:schemeClr val="accent2"/>
              </a:buClr>
              <a:buFont typeface="Wingdings" pitchFamily="2" charset="2"/>
              <a:buChar char="§"/>
            </a:pPr>
            <a:r>
              <a:rPr lang="en-US" sz="2800" b="1" dirty="0">
                <a:solidFill>
                  <a:srgbClr val="FF0000"/>
                </a:solidFill>
              </a:rPr>
              <a:t>VALUE</a:t>
            </a:r>
            <a:r>
              <a:rPr lang="en-US" sz="2800" b="1" dirty="0"/>
              <a:t>:</a:t>
            </a:r>
            <a:r>
              <a:rPr lang="en-US" sz="2800" dirty="0"/>
              <a:t> Specifies the value the variable named in the select element.</a:t>
            </a:r>
          </a:p>
          <a:p>
            <a:pPr>
              <a:lnSpc>
                <a:spcPct val="90000"/>
              </a:lnSpc>
              <a:buClr>
                <a:schemeClr val="accent2"/>
              </a:buClr>
              <a:buFont typeface="Wingdings" pitchFamily="2" charset="2"/>
              <a:buNone/>
            </a:pPr>
            <a:r>
              <a:rPr lang="en-US" sz="2800" dirty="0"/>
              <a:t>							</a:t>
            </a:r>
          </a:p>
        </p:txBody>
      </p:sp>
    </p:spTree>
  </p:cSld>
  <p:clrMapOvr>
    <a:masterClrMapping/>
  </p:clrMapOvr>
  <p:transition spd="slow">
    <p:wipe dir="d"/>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0CB697C9-AE17-4150-9D8D-7D73CD0B0780}" type="slidenum">
              <a:rPr lang="ar-SA"/>
              <a:pPr/>
              <a:t>223</a:t>
            </a:fld>
            <a:endParaRPr lang="en-US"/>
          </a:p>
        </p:txBody>
      </p:sp>
      <p:sp>
        <p:nvSpPr>
          <p:cNvPr id="198659" name="Rectangle 3"/>
          <p:cNvSpPr>
            <a:spLocks noGrp="1" noChangeArrowheads="1"/>
          </p:cNvSpPr>
          <p:nvPr>
            <p:ph type="body" idx="1"/>
          </p:nvPr>
        </p:nvSpPr>
        <p:spPr>
          <a:xfrm>
            <a:off x="1043608" y="304800"/>
            <a:ext cx="8100392" cy="6051550"/>
          </a:xfrm>
          <a:solidFill>
            <a:schemeClr val="accent1"/>
          </a:solidFill>
        </p:spPr>
        <p:txBody>
          <a:bodyPr/>
          <a:lstStyle/>
          <a:p>
            <a:pPr>
              <a:lnSpc>
                <a:spcPct val="90000"/>
              </a:lnSpc>
              <a:buFontTx/>
              <a:buNone/>
            </a:pPr>
            <a:r>
              <a:rPr lang="en-US" sz="2600" b="1" dirty="0">
                <a:solidFill>
                  <a:srgbClr val="FF0000"/>
                </a:solidFill>
              </a:rPr>
              <a:t>&lt;HEAD&gt; &lt;TITLE&gt;SELECT with </a:t>
            </a:r>
            <a:r>
              <a:rPr lang="en-US" sz="2600" b="1" dirty="0" err="1">
                <a:solidFill>
                  <a:srgbClr val="FF0000"/>
                </a:solidFill>
              </a:rPr>
              <a:t>Mutiple</a:t>
            </a:r>
            <a:r>
              <a:rPr lang="en-US" sz="2600" b="1" dirty="0">
                <a:solidFill>
                  <a:srgbClr val="FF0000"/>
                </a:solidFill>
              </a:rPr>
              <a:t> &lt;/TITLE&gt; &lt;/HEAD&gt;</a:t>
            </a:r>
          </a:p>
          <a:p>
            <a:pPr>
              <a:lnSpc>
                <a:spcPct val="90000"/>
              </a:lnSpc>
              <a:buFontTx/>
              <a:buNone/>
            </a:pPr>
            <a:r>
              <a:rPr lang="en-US" sz="2600" b="1" dirty="0"/>
              <a:t>&lt;BODY&gt;</a:t>
            </a:r>
          </a:p>
          <a:p>
            <a:pPr>
              <a:lnSpc>
                <a:spcPct val="90000"/>
              </a:lnSpc>
              <a:buFontTx/>
              <a:buNone/>
            </a:pPr>
            <a:r>
              <a:rPr lang="en-US" sz="2600" b="1" dirty="0"/>
              <a:t>&lt;h2&gt;&lt;font color=blue&gt;What type of Computer do you have?&lt;/font&gt;&lt;h2&gt;</a:t>
            </a:r>
          </a:p>
          <a:p>
            <a:pPr>
              <a:lnSpc>
                <a:spcPct val="90000"/>
              </a:lnSpc>
              <a:buFontTx/>
              <a:buNone/>
            </a:pPr>
            <a:r>
              <a:rPr lang="en-US" sz="2600" b="1" dirty="0">
                <a:solidFill>
                  <a:srgbClr val="FF0000"/>
                </a:solidFill>
              </a:rPr>
              <a:t>&lt;FORM&gt;</a:t>
            </a:r>
          </a:p>
          <a:p>
            <a:pPr>
              <a:lnSpc>
                <a:spcPct val="90000"/>
              </a:lnSpc>
              <a:buFontTx/>
              <a:buNone/>
            </a:pPr>
            <a:r>
              <a:rPr lang="en-US" sz="2600" b="1" dirty="0"/>
              <a:t>&lt;SELECT NAME="</a:t>
            </a:r>
            <a:r>
              <a:rPr lang="en-US" sz="2600" b="1" dirty="0" err="1"/>
              <a:t>ComputerType</a:t>
            </a:r>
            <a:r>
              <a:rPr lang="en-US" sz="2600" b="1" dirty="0"/>
              <a:t>" size=5   multiple&gt;</a:t>
            </a:r>
          </a:p>
          <a:p>
            <a:pPr>
              <a:lnSpc>
                <a:spcPct val="90000"/>
              </a:lnSpc>
              <a:buFontTx/>
              <a:buNone/>
            </a:pPr>
            <a:r>
              <a:rPr lang="en-US" sz="2600" b="1" dirty="0"/>
              <a:t>	</a:t>
            </a:r>
            <a:r>
              <a:rPr lang="en-US" sz="2600" b="1" dirty="0">
                <a:solidFill>
                  <a:srgbClr val="0000FF"/>
                </a:solidFill>
              </a:rPr>
              <a:t>&lt;OPTION  value="IBM" &gt; IBM&lt;/OPTION&gt;</a:t>
            </a:r>
          </a:p>
          <a:p>
            <a:pPr>
              <a:lnSpc>
                <a:spcPct val="90000"/>
              </a:lnSpc>
              <a:buFontTx/>
              <a:buNone/>
            </a:pPr>
            <a:r>
              <a:rPr lang="en-US" sz="2600" b="1" dirty="0">
                <a:solidFill>
                  <a:srgbClr val="0000FF"/>
                </a:solidFill>
              </a:rPr>
              <a:t> 	&lt;OPTION  value="INTEL"&gt; INTEL&lt;/OPTION&gt;</a:t>
            </a:r>
          </a:p>
          <a:p>
            <a:pPr>
              <a:lnSpc>
                <a:spcPct val="90000"/>
              </a:lnSpc>
              <a:buFontTx/>
              <a:buNone/>
            </a:pPr>
            <a:r>
              <a:rPr lang="en-US" sz="2600" b="1" dirty="0">
                <a:solidFill>
                  <a:srgbClr val="0000FF"/>
                </a:solidFill>
              </a:rPr>
              <a:t>	&lt;OPTION value=" Apple"&gt; Apple&lt;/OPTION&gt;</a:t>
            </a:r>
          </a:p>
          <a:p>
            <a:pPr>
              <a:lnSpc>
                <a:spcPct val="90000"/>
              </a:lnSpc>
              <a:buFontTx/>
              <a:buNone/>
            </a:pPr>
            <a:r>
              <a:rPr lang="en-US" sz="2600" b="1" dirty="0">
                <a:solidFill>
                  <a:srgbClr val="0000FF"/>
                </a:solidFill>
              </a:rPr>
              <a:t>	&lt;OPTION value="Compaq" SELECTED&gt; Compaq&lt;/OPTION&gt;</a:t>
            </a:r>
          </a:p>
          <a:p>
            <a:pPr>
              <a:lnSpc>
                <a:spcPct val="90000"/>
              </a:lnSpc>
              <a:buFontTx/>
              <a:buNone/>
            </a:pPr>
            <a:r>
              <a:rPr lang="en-US" sz="2600" b="1" dirty="0">
                <a:solidFill>
                  <a:srgbClr val="0000FF"/>
                </a:solidFill>
              </a:rPr>
              <a:t>	&lt;OPTION value=" other"&gt; Other&lt;/OPTION&gt;</a:t>
            </a:r>
          </a:p>
          <a:p>
            <a:pPr>
              <a:lnSpc>
                <a:spcPct val="90000"/>
              </a:lnSpc>
              <a:buFontTx/>
              <a:buNone/>
            </a:pPr>
            <a:r>
              <a:rPr lang="en-US" sz="2600" b="1" dirty="0"/>
              <a:t>&lt;/SELECT&gt;</a:t>
            </a:r>
          </a:p>
          <a:p>
            <a:pPr>
              <a:lnSpc>
                <a:spcPct val="90000"/>
              </a:lnSpc>
              <a:buFontTx/>
              <a:buNone/>
            </a:pPr>
            <a:r>
              <a:rPr lang="en-US" sz="2600" b="1" dirty="0">
                <a:solidFill>
                  <a:srgbClr val="FF0000"/>
                </a:solidFill>
              </a:rPr>
              <a:t>&lt;/FORM&gt;&lt;/BODY&gt;&lt;/HTML&gt;</a:t>
            </a:r>
          </a:p>
        </p:txBody>
      </p:sp>
    </p:spTree>
  </p:cSld>
  <p:clrMapOvr>
    <a:masterClrMapping/>
  </p:clrMapOvr>
  <p:transition spd="slow">
    <p:wipe dir="d"/>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9" name="Picture 5"/>
          <p:cNvPicPr>
            <a:picLocks noChangeAspect="1" noChangeArrowheads="1"/>
          </p:cNvPicPr>
          <p:nvPr/>
        </p:nvPicPr>
        <p:blipFill>
          <a:blip r:embed="rId2" cstate="print">
            <a:lum contrast="-12000"/>
          </a:blip>
          <a:srcRect/>
          <a:stretch>
            <a:fillRect/>
          </a:stretch>
        </p:blipFill>
        <p:spPr bwMode="auto">
          <a:xfrm>
            <a:off x="1143000" y="0"/>
            <a:ext cx="6423025" cy="6477000"/>
          </a:xfrm>
          <a:prstGeom prst="rect">
            <a:avLst/>
          </a:prstGeom>
          <a:solidFill>
            <a:schemeClr val="accent1"/>
          </a:solidFill>
        </p:spPr>
      </p:pic>
      <p:sp>
        <p:nvSpPr>
          <p:cNvPr id="180230" name="Text Box 6"/>
          <p:cNvSpPr txBox="1">
            <a:spLocks noChangeArrowheads="1"/>
          </p:cNvSpPr>
          <p:nvPr/>
        </p:nvSpPr>
        <p:spPr bwMode="auto">
          <a:xfrm>
            <a:off x="6477000" y="2438400"/>
            <a:ext cx="1905000" cy="366713"/>
          </a:xfrm>
          <a:prstGeom prst="rect">
            <a:avLst/>
          </a:prstGeom>
          <a:noFill/>
          <a:ln w="9525">
            <a:noFill/>
            <a:miter lim="800000"/>
            <a:headEnd/>
            <a:tailEnd/>
          </a:ln>
          <a:effectLst/>
        </p:spPr>
        <p:txBody>
          <a:bodyPr>
            <a:spAutoFit/>
          </a:bodyPr>
          <a:lstStyle/>
          <a:p>
            <a:pPr eaLnBrk="1" hangingPunct="1">
              <a:spcBef>
                <a:spcPct val="50000"/>
              </a:spcBef>
            </a:pPr>
            <a:endParaRPr lang="en-US" b="1"/>
          </a:p>
        </p:txBody>
      </p:sp>
    </p:spTree>
  </p:cSld>
  <p:clrMapOvr>
    <a:masterClrMapping/>
  </p:clrMapOvr>
  <p:transition spd="slow">
    <p:wipe dir="d"/>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smtClean="0"/>
              <a:t>Style Sheet Languages</a:t>
            </a:r>
          </a:p>
        </p:txBody>
      </p:sp>
      <p:sp>
        <p:nvSpPr>
          <p:cNvPr id="4099" name="Rectangle 3"/>
          <p:cNvSpPr>
            <a:spLocks noGrp="1" noChangeArrowheads="1"/>
          </p:cNvSpPr>
          <p:nvPr>
            <p:ph type="body" idx="1"/>
          </p:nvPr>
        </p:nvSpPr>
        <p:spPr/>
        <p:txBody>
          <a:bodyPr/>
          <a:lstStyle/>
          <a:p>
            <a:pPr eaLnBrk="1" hangingPunct="1"/>
            <a:r>
              <a:rPr lang="en-US" altLang="en-US" smtClean="0"/>
              <a:t>Cascading Style Sheets (</a:t>
            </a:r>
            <a:r>
              <a:rPr lang="en-US" altLang="en-US" smtClean="0">
                <a:solidFill>
                  <a:schemeClr val="hlink"/>
                </a:solidFill>
              </a:rPr>
              <a:t>CSS</a:t>
            </a:r>
            <a:r>
              <a:rPr lang="en-US" altLang="en-US" smtClean="0"/>
              <a:t>)</a:t>
            </a:r>
          </a:p>
          <a:p>
            <a:pPr lvl="1" eaLnBrk="1" hangingPunct="1"/>
            <a:r>
              <a:rPr lang="en-US" altLang="en-US" smtClean="0"/>
              <a:t>Applies to HTML as well as XML documents in general</a:t>
            </a:r>
          </a:p>
        </p:txBody>
      </p:sp>
    </p:spTree>
  </p:cSld>
  <p:clrMapOvr>
    <a:masterClrMapping/>
  </p:clrMapOvr>
  <p:transition spd="slow">
    <p:wipe dir="d"/>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smtClean="0"/>
              <a:t>CSS Introduction</a:t>
            </a:r>
          </a:p>
        </p:txBody>
      </p:sp>
      <p:sp>
        <p:nvSpPr>
          <p:cNvPr id="5123" name="Rectangle 3"/>
          <p:cNvSpPr>
            <a:spLocks noGrp="1" noChangeArrowheads="1"/>
          </p:cNvSpPr>
          <p:nvPr>
            <p:ph type="body" idx="1"/>
          </p:nvPr>
        </p:nvSpPr>
        <p:spPr/>
        <p:txBody>
          <a:bodyPr/>
          <a:lstStyle/>
          <a:p>
            <a:pPr eaLnBrk="1" hangingPunct="1"/>
            <a:r>
              <a:rPr lang="en-US" altLang="en-US" smtClean="0"/>
              <a:t>A styled HTML document</a:t>
            </a:r>
            <a:br>
              <a:rPr lang="en-US" altLang="en-US" smtClean="0"/>
            </a:br>
            <a:r>
              <a:rPr lang="en-US" altLang="en-US" smtClean="0"/>
              <a:t/>
            </a:r>
            <a:br>
              <a:rPr lang="en-US" altLang="en-US" smtClean="0"/>
            </a:br>
            <a:r>
              <a:rPr lang="en-US" altLang="en-US" smtClean="0"/>
              <a:t/>
            </a:r>
            <a:br>
              <a:rPr lang="en-US" altLang="en-US" smtClean="0"/>
            </a:br>
            <a:r>
              <a:rPr lang="en-US" altLang="en-US" smtClean="0"/>
              <a:t/>
            </a:r>
            <a:br>
              <a:rPr lang="en-US" altLang="en-US" smtClean="0"/>
            </a:br>
            <a:r>
              <a:rPr lang="en-US" altLang="en-US" smtClean="0"/>
              <a:t/>
            </a:r>
            <a:br>
              <a:rPr lang="en-US" altLang="en-US" smtClean="0"/>
            </a:br>
            <a:r>
              <a:rPr lang="en-US" altLang="en-US" smtClean="0"/>
              <a:t/>
            </a:r>
            <a:br>
              <a:rPr lang="en-US" altLang="en-US" smtClean="0"/>
            </a:br>
            <a:r>
              <a:rPr lang="en-US" altLang="en-US" smtClean="0"/>
              <a:t>produced by the style sheet </a:t>
            </a:r>
            <a:r>
              <a:rPr lang="en-US" altLang="en-US" smtClean="0">
                <a:latin typeface="Lucida Sans Typewriter" panose="020B0509030504030204" pitchFamily="49" charset="0"/>
              </a:rPr>
              <a:t>style1.css</a:t>
            </a:r>
            <a:r>
              <a:rPr lang="en-US" altLang="en-US" smtClean="0"/>
              <a:t>:</a:t>
            </a:r>
          </a:p>
        </p:txBody>
      </p:sp>
      <p:pic>
        <p:nvPicPr>
          <p:cNvPr id="5124" name="Picture 4" descr="CSSHelloWorld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90800" y="2819400"/>
            <a:ext cx="3810000" cy="169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5"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47800" y="5715000"/>
            <a:ext cx="4114800" cy="479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6" name="Picture 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447800" y="6096000"/>
            <a:ext cx="6781800" cy="296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smtClean="0"/>
              <a:t>CSS Introduction</a:t>
            </a:r>
          </a:p>
        </p:txBody>
      </p:sp>
      <p:pic>
        <p:nvPicPr>
          <p:cNvPr id="6147"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38200" y="1384300"/>
            <a:ext cx="7543800" cy="4678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8" name="Oval 5"/>
          <p:cNvSpPr>
            <a:spLocks noChangeArrowheads="1"/>
          </p:cNvSpPr>
          <p:nvPr/>
        </p:nvSpPr>
        <p:spPr bwMode="auto">
          <a:xfrm>
            <a:off x="1143000" y="3276600"/>
            <a:ext cx="2667000" cy="381000"/>
          </a:xfrm>
          <a:prstGeom prst="ellipse">
            <a:avLst/>
          </a:prstGeom>
          <a:solidFill>
            <a:srgbClr val="008080">
              <a:alpha val="50195"/>
            </a:srgbClr>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49" name="Text Box 6"/>
          <p:cNvSpPr txBox="1">
            <a:spLocks noChangeArrowheads="1"/>
          </p:cNvSpPr>
          <p:nvPr/>
        </p:nvSpPr>
        <p:spPr bwMode="auto">
          <a:xfrm>
            <a:off x="3489325" y="2932113"/>
            <a:ext cx="48768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008080"/>
                </a:solidFill>
                <a:latin typeface="Lucida Sans Typewriter" panose="020B0509030504030204" pitchFamily="49" charset="0"/>
              </a:rPr>
              <a:t>link</a:t>
            </a:r>
            <a:r>
              <a:rPr lang="en-US" altLang="en-US">
                <a:solidFill>
                  <a:srgbClr val="008080"/>
                </a:solidFill>
              </a:rPr>
              <a:t> element associates style sheet with doc.</a:t>
            </a:r>
          </a:p>
        </p:txBody>
      </p:sp>
    </p:spTree>
  </p:cSld>
  <p:clrMapOvr>
    <a:masterClrMapping/>
  </p:clrMapOvr>
  <p:transition spd="slow">
    <p:wipe dir="d"/>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smtClean="0"/>
              <a:t>CSS Introduction</a:t>
            </a:r>
          </a:p>
        </p:txBody>
      </p:sp>
      <p:pic>
        <p:nvPicPr>
          <p:cNvPr id="7171" name="Picture 4" descr="CSSHelloWorldSelect"/>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95400" y="1493838"/>
            <a:ext cx="6477000" cy="448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smtClean="0"/>
              <a:t>CSS Introduction</a:t>
            </a:r>
          </a:p>
        </p:txBody>
      </p:sp>
      <p:sp>
        <p:nvSpPr>
          <p:cNvPr id="8195" name="Rectangle 3"/>
          <p:cNvSpPr>
            <a:spLocks noGrp="1" noChangeArrowheads="1"/>
          </p:cNvSpPr>
          <p:nvPr>
            <p:ph type="body" idx="1"/>
          </p:nvPr>
        </p:nvSpPr>
        <p:spPr/>
        <p:txBody>
          <a:bodyPr/>
          <a:lstStyle/>
          <a:p>
            <a:pPr eaLnBrk="1" hangingPunct="1"/>
            <a:r>
              <a:rPr lang="en-US" altLang="en-US" smtClean="0"/>
              <a:t>A styled HTML document</a:t>
            </a:r>
            <a:br>
              <a:rPr lang="en-US" altLang="en-US" smtClean="0"/>
            </a:br>
            <a:r>
              <a:rPr lang="en-US" altLang="en-US" smtClean="0"/>
              <a:t/>
            </a:r>
            <a:br>
              <a:rPr lang="en-US" altLang="en-US" smtClean="0"/>
            </a:br>
            <a:r>
              <a:rPr lang="en-US" altLang="en-US" smtClean="0"/>
              <a:t/>
            </a:r>
            <a:br>
              <a:rPr lang="en-US" altLang="en-US" smtClean="0"/>
            </a:br>
            <a:r>
              <a:rPr lang="en-US" altLang="en-US" smtClean="0"/>
              <a:t/>
            </a:r>
            <a:br>
              <a:rPr lang="en-US" altLang="en-US" smtClean="0"/>
            </a:br>
            <a:r>
              <a:rPr lang="en-US" altLang="en-US" smtClean="0"/>
              <a:t/>
            </a:r>
            <a:br>
              <a:rPr lang="en-US" altLang="en-US" smtClean="0"/>
            </a:br>
            <a:r>
              <a:rPr lang="en-US" altLang="en-US" smtClean="0"/>
              <a:t/>
            </a:r>
            <a:br>
              <a:rPr lang="en-US" altLang="en-US" smtClean="0"/>
            </a:br>
            <a:r>
              <a:rPr lang="en-US" altLang="en-US" smtClean="0"/>
              <a:t>produced by the style sheet </a:t>
            </a:r>
            <a:r>
              <a:rPr lang="en-US" altLang="en-US" smtClean="0">
                <a:latin typeface="Lucida Sans Typewriter" panose="020B0509030504030204" pitchFamily="49" charset="0"/>
              </a:rPr>
              <a:t>style2.css</a:t>
            </a:r>
            <a:r>
              <a:rPr lang="en-US" altLang="en-US" smtClean="0"/>
              <a:t>:</a:t>
            </a:r>
          </a:p>
        </p:txBody>
      </p:sp>
      <p:pic>
        <p:nvPicPr>
          <p:cNvPr id="8196" name="Picture 4" descr="CSSHelloWorld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4600" y="2892425"/>
            <a:ext cx="4114800" cy="183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97"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0" y="5764213"/>
            <a:ext cx="6019800" cy="331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Value Types: </a:t>
            </a:r>
            <a:r>
              <a:rPr lang="en-US" dirty="0"/>
              <a:t>Simple types</a:t>
            </a:r>
          </a:p>
        </p:txBody>
      </p:sp>
      <p:sp>
        <p:nvSpPr>
          <p:cNvPr id="5" name="Content Placeholder 4"/>
          <p:cNvSpPr>
            <a:spLocks noGrp="1"/>
          </p:cNvSpPr>
          <p:nvPr>
            <p:ph idx="1"/>
          </p:nvPr>
        </p:nvSpPr>
        <p:spPr>
          <a:xfrm>
            <a:off x="381000" y="1417638"/>
            <a:ext cx="8410575" cy="5115246"/>
          </a:xfrm>
        </p:spPr>
        <p:txBody>
          <a:bodyPr/>
          <a:lstStyle/>
          <a:p>
            <a:r>
              <a:rPr lang="en-US" dirty="0" smtClean="0"/>
              <a:t>Signed </a:t>
            </a:r>
            <a:r>
              <a:rPr lang="en-US" dirty="0"/>
              <a:t>integral: </a:t>
            </a:r>
            <a:r>
              <a:rPr lang="en-US" dirty="0" err="1"/>
              <a:t>sbyte</a:t>
            </a:r>
            <a:r>
              <a:rPr lang="en-US" dirty="0"/>
              <a:t>, short, </a:t>
            </a:r>
            <a:r>
              <a:rPr lang="en-US" dirty="0" err="1"/>
              <a:t>int</a:t>
            </a:r>
            <a:r>
              <a:rPr lang="en-US" dirty="0"/>
              <a:t>, long</a:t>
            </a:r>
          </a:p>
          <a:p>
            <a:r>
              <a:rPr lang="en-US" dirty="0" smtClean="0"/>
              <a:t>Unsigned </a:t>
            </a:r>
            <a:r>
              <a:rPr lang="en-US" dirty="0"/>
              <a:t>integral: byte, </a:t>
            </a:r>
            <a:r>
              <a:rPr lang="en-US" dirty="0" err="1"/>
              <a:t>ushort</a:t>
            </a:r>
            <a:r>
              <a:rPr lang="en-US" dirty="0"/>
              <a:t>, </a:t>
            </a:r>
            <a:r>
              <a:rPr lang="en-US" dirty="0" err="1"/>
              <a:t>uint</a:t>
            </a:r>
            <a:r>
              <a:rPr lang="en-US" dirty="0"/>
              <a:t>, </a:t>
            </a:r>
            <a:r>
              <a:rPr lang="en-US" dirty="0" err="1"/>
              <a:t>ulong</a:t>
            </a:r>
            <a:endParaRPr lang="en-US" dirty="0"/>
          </a:p>
          <a:p>
            <a:r>
              <a:rPr lang="en-US" dirty="0" smtClean="0"/>
              <a:t>Unicode </a:t>
            </a:r>
            <a:r>
              <a:rPr lang="en-US" dirty="0"/>
              <a:t>characters: char</a:t>
            </a:r>
          </a:p>
          <a:p>
            <a:r>
              <a:rPr lang="en-US" dirty="0" smtClean="0"/>
              <a:t>IEEE </a:t>
            </a:r>
            <a:r>
              <a:rPr lang="en-US" dirty="0"/>
              <a:t>floating point: float, double</a:t>
            </a:r>
          </a:p>
          <a:p>
            <a:r>
              <a:rPr lang="en-US" dirty="0" smtClean="0"/>
              <a:t>High-precision </a:t>
            </a:r>
            <a:r>
              <a:rPr lang="en-US" dirty="0"/>
              <a:t>decimal: decimal</a:t>
            </a:r>
          </a:p>
          <a:p>
            <a:r>
              <a:rPr lang="en-US" dirty="0" smtClean="0"/>
              <a:t>Boolean</a:t>
            </a:r>
            <a:r>
              <a:rPr lang="en-US" dirty="0"/>
              <a:t>: </a:t>
            </a:r>
            <a:r>
              <a:rPr lang="en-US" dirty="0" err="1" smtClean="0"/>
              <a:t>bool</a:t>
            </a:r>
            <a:endParaRPr lang="en-US" dirty="0" smtClean="0"/>
          </a:p>
          <a:p>
            <a:r>
              <a:rPr lang="en-US" dirty="0" err="1"/>
              <a:t>Nullable</a:t>
            </a:r>
            <a:r>
              <a:rPr lang="en-US" dirty="0"/>
              <a:t> </a:t>
            </a:r>
            <a:r>
              <a:rPr lang="en-US" dirty="0" smtClean="0"/>
              <a:t>types : Extensions </a:t>
            </a:r>
            <a:r>
              <a:rPr lang="en-US" dirty="0"/>
              <a:t>of all other value types with a null value</a:t>
            </a:r>
          </a:p>
          <a:p>
            <a:endParaRPr lang="en-US" dirty="0" smtClean="0"/>
          </a:p>
        </p:txBody>
      </p:sp>
    </p:spTree>
    <p:extLst>
      <p:ext uri="{BB962C8B-B14F-4D97-AF65-F5344CB8AC3E}">
        <p14:creationId xmlns:p14="http://schemas.microsoft.com/office/powerpoint/2010/main" xmlns="" val="1886610050"/>
      </p:ext>
    </p:extLst>
  </p:cSld>
  <p:clrMapOvr>
    <a:masterClrMapping/>
  </p:clrMapOvr>
  <p:transition spd="slow">
    <p:wipe dir="d"/>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smtClean="0"/>
              <a:t>CSS Syntax</a:t>
            </a:r>
          </a:p>
        </p:txBody>
      </p:sp>
      <p:sp>
        <p:nvSpPr>
          <p:cNvPr id="9219" name="Rectangle 5"/>
          <p:cNvSpPr>
            <a:spLocks noGrp="1" noChangeArrowheads="1"/>
          </p:cNvSpPr>
          <p:nvPr>
            <p:ph type="body" idx="1"/>
          </p:nvPr>
        </p:nvSpPr>
        <p:spPr/>
        <p:txBody>
          <a:bodyPr/>
          <a:lstStyle/>
          <a:p>
            <a:pPr eaLnBrk="1" hangingPunct="1"/>
            <a:r>
              <a:rPr lang="en-US" altLang="en-US" smtClean="0"/>
              <a:t>Parts of a </a:t>
            </a:r>
            <a:r>
              <a:rPr lang="en-US" altLang="en-US" smtClean="0">
                <a:solidFill>
                  <a:schemeClr val="hlink"/>
                </a:solidFill>
              </a:rPr>
              <a:t>style rule</a:t>
            </a:r>
            <a:r>
              <a:rPr lang="en-US" altLang="en-US" smtClean="0"/>
              <a:t> (or </a:t>
            </a:r>
            <a:r>
              <a:rPr lang="en-US" altLang="en-US" smtClean="0">
                <a:solidFill>
                  <a:schemeClr val="hlink"/>
                </a:solidFill>
              </a:rPr>
              <a:t>statement</a:t>
            </a:r>
            <a:r>
              <a:rPr lang="en-US" altLang="en-US" smtClean="0"/>
              <a:t>)</a:t>
            </a:r>
          </a:p>
        </p:txBody>
      </p:sp>
      <p:pic>
        <p:nvPicPr>
          <p:cNvPr id="9220" name="Picture 4" descr="StyleRul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28800" y="3124200"/>
            <a:ext cx="5638800" cy="2619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fontScale="90000"/>
          </a:bodyPr>
          <a:lstStyle/>
          <a:p>
            <a:pPr eaLnBrk="1" hangingPunct="1"/>
            <a:r>
              <a:rPr lang="en-US" altLang="en-US" sz="4000" smtClean="0"/>
              <a:t>CSS Syntax:</a:t>
            </a:r>
            <a:br>
              <a:rPr lang="en-US" altLang="en-US" sz="4000" smtClean="0"/>
            </a:br>
            <a:r>
              <a:rPr lang="en-US" altLang="en-US" sz="4000" smtClean="0"/>
              <a:t>Selector Strings</a:t>
            </a:r>
          </a:p>
        </p:txBody>
      </p:sp>
      <p:sp>
        <p:nvSpPr>
          <p:cNvPr id="10243" name="Rectangle 3"/>
          <p:cNvSpPr>
            <a:spLocks noGrp="1" noChangeArrowheads="1"/>
          </p:cNvSpPr>
          <p:nvPr>
            <p:ph type="body" idx="1"/>
          </p:nvPr>
        </p:nvSpPr>
        <p:spPr/>
        <p:txBody>
          <a:bodyPr/>
          <a:lstStyle/>
          <a:p>
            <a:pPr eaLnBrk="1" hangingPunct="1"/>
            <a:r>
              <a:rPr lang="en-US" altLang="en-US" sz="2800" smtClean="0"/>
              <a:t>Single element type:</a:t>
            </a:r>
          </a:p>
          <a:p>
            <a:pPr eaLnBrk="1" hangingPunct="1"/>
            <a:endParaRPr lang="en-US" altLang="en-US" sz="2800" smtClean="0"/>
          </a:p>
          <a:p>
            <a:pPr eaLnBrk="1" hangingPunct="1"/>
            <a:r>
              <a:rPr lang="en-US" altLang="en-US" sz="2800" smtClean="0"/>
              <a:t>Multiple element types:</a:t>
            </a:r>
          </a:p>
          <a:p>
            <a:pPr eaLnBrk="1" hangingPunct="1"/>
            <a:endParaRPr lang="en-US" altLang="en-US" sz="2800" smtClean="0"/>
          </a:p>
          <a:p>
            <a:pPr eaLnBrk="1" hangingPunct="1"/>
            <a:r>
              <a:rPr lang="en-US" altLang="en-US" sz="2800" smtClean="0"/>
              <a:t>All element types:</a:t>
            </a:r>
          </a:p>
          <a:p>
            <a:pPr eaLnBrk="1" hangingPunct="1"/>
            <a:endParaRPr lang="en-US" altLang="en-US" sz="2800" smtClean="0"/>
          </a:p>
          <a:p>
            <a:pPr eaLnBrk="1" hangingPunct="1"/>
            <a:r>
              <a:rPr lang="en-US" altLang="en-US" sz="2800" smtClean="0"/>
              <a:t>Specific elements by id:</a:t>
            </a:r>
          </a:p>
          <a:p>
            <a:pPr eaLnBrk="1" hangingPunct="1"/>
            <a:endParaRPr lang="en-US" altLang="en-US" sz="2800" smtClean="0"/>
          </a:p>
          <a:p>
            <a:pPr eaLnBrk="1" hangingPunct="1"/>
            <a:endParaRPr lang="en-US" altLang="en-US" sz="2800" smtClean="0"/>
          </a:p>
        </p:txBody>
      </p:sp>
      <p:pic>
        <p:nvPicPr>
          <p:cNvPr id="10244" name="Picture 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95400" y="3810000"/>
            <a:ext cx="5746750" cy="422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5"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95400" y="2819400"/>
            <a:ext cx="5867400" cy="31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6" name="Picture 7"/>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295400" y="4876800"/>
            <a:ext cx="29718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7" name="Picture 8"/>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295400" y="5943600"/>
            <a:ext cx="4114800" cy="363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fontScale="90000"/>
          </a:bodyPr>
          <a:lstStyle/>
          <a:p>
            <a:pPr eaLnBrk="1" hangingPunct="1"/>
            <a:r>
              <a:rPr lang="en-US" altLang="en-US" sz="4000" smtClean="0"/>
              <a:t>CSS Syntax:</a:t>
            </a:r>
            <a:br>
              <a:rPr lang="en-US" altLang="en-US" sz="4000" smtClean="0"/>
            </a:br>
            <a:r>
              <a:rPr lang="en-US" altLang="en-US" sz="4000" smtClean="0"/>
              <a:t>Selector Strings</a:t>
            </a:r>
          </a:p>
        </p:txBody>
      </p:sp>
      <p:pic>
        <p:nvPicPr>
          <p:cNvPr id="11267"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09600" y="4953000"/>
            <a:ext cx="5181600" cy="61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68" name="Picture 5" descr="Selectors"/>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343400" y="1600200"/>
            <a:ext cx="4133850"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pPr eaLnBrk="1" hangingPunct="1"/>
            <a:r>
              <a:rPr lang="en-US" altLang="en-US" sz="4000" smtClean="0"/>
              <a:t>CSS Syntax:</a:t>
            </a:r>
            <a:br>
              <a:rPr lang="en-US" altLang="en-US" sz="4000" smtClean="0"/>
            </a:br>
            <a:r>
              <a:rPr lang="en-US" altLang="en-US" sz="4000" smtClean="0"/>
              <a:t> Selector Strings</a:t>
            </a:r>
          </a:p>
        </p:txBody>
      </p:sp>
      <p:sp>
        <p:nvSpPr>
          <p:cNvPr id="12291" name="Rectangle 3"/>
          <p:cNvSpPr>
            <a:spLocks noGrp="1" noChangeArrowheads="1"/>
          </p:cNvSpPr>
          <p:nvPr>
            <p:ph type="body" idx="1"/>
          </p:nvPr>
        </p:nvSpPr>
        <p:spPr/>
        <p:txBody>
          <a:bodyPr/>
          <a:lstStyle/>
          <a:p>
            <a:pPr eaLnBrk="1" hangingPunct="1"/>
            <a:r>
              <a:rPr lang="en-US" altLang="en-US" smtClean="0"/>
              <a:t>Elements belonging to a </a:t>
            </a:r>
            <a:r>
              <a:rPr lang="en-US" altLang="en-US" smtClean="0">
                <a:solidFill>
                  <a:schemeClr val="hlink"/>
                </a:solidFill>
              </a:rPr>
              <a:t>style class</a:t>
            </a:r>
            <a:r>
              <a:rPr lang="en-US" altLang="en-US" smtClean="0"/>
              <a:t>:</a:t>
            </a:r>
          </a:p>
          <a:p>
            <a:pPr eaLnBrk="1" hangingPunct="1"/>
            <a:endParaRPr lang="en-US" altLang="en-US" smtClean="0"/>
          </a:p>
          <a:p>
            <a:pPr lvl="1" eaLnBrk="1" hangingPunct="1"/>
            <a:r>
              <a:rPr lang="en-US" altLang="en-US" smtClean="0"/>
              <a:t>Referencing a style class in HTML:</a:t>
            </a:r>
          </a:p>
          <a:p>
            <a:pPr eaLnBrk="1" hangingPunct="1"/>
            <a:endParaRPr lang="en-US" altLang="en-US" smtClean="0"/>
          </a:p>
          <a:p>
            <a:pPr eaLnBrk="1" hangingPunct="1"/>
            <a:r>
              <a:rPr lang="en-US" altLang="en-US" smtClean="0"/>
              <a:t>Elements of a certain type and class:</a:t>
            </a:r>
          </a:p>
        </p:txBody>
      </p:sp>
      <p:pic>
        <p:nvPicPr>
          <p:cNvPr id="12292"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95400" y="2819400"/>
            <a:ext cx="4576763"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3"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95400" y="5105400"/>
            <a:ext cx="44577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94" name="Oval 6"/>
          <p:cNvSpPr>
            <a:spLocks noChangeArrowheads="1"/>
          </p:cNvSpPr>
          <p:nvPr/>
        </p:nvSpPr>
        <p:spPr bwMode="auto">
          <a:xfrm>
            <a:off x="1905000" y="2819400"/>
            <a:ext cx="1295400" cy="381000"/>
          </a:xfrm>
          <a:prstGeom prst="ellipse">
            <a:avLst/>
          </a:prstGeom>
          <a:solidFill>
            <a:srgbClr val="008080">
              <a:alpha val="50195"/>
            </a:srgbClr>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295" name="Text Box 7"/>
          <p:cNvSpPr txBox="1">
            <a:spLocks noChangeArrowheads="1"/>
          </p:cNvSpPr>
          <p:nvPr/>
        </p:nvSpPr>
        <p:spPr bwMode="auto">
          <a:xfrm>
            <a:off x="2438400" y="3124200"/>
            <a:ext cx="4191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008080"/>
                </a:solidFill>
              </a:rPr>
              <a:t>class selector: begins with a period . </a:t>
            </a:r>
          </a:p>
        </p:txBody>
      </p:sp>
      <p:pic>
        <p:nvPicPr>
          <p:cNvPr id="12296" name="Picture 8"/>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295400" y="3962400"/>
            <a:ext cx="4706938"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pPr eaLnBrk="1" hangingPunct="1"/>
            <a:r>
              <a:rPr lang="en-US" altLang="en-US" sz="4000" smtClean="0"/>
              <a:t>CSS Syntax:</a:t>
            </a:r>
            <a:br>
              <a:rPr lang="en-US" altLang="en-US" sz="4000" smtClean="0"/>
            </a:br>
            <a:r>
              <a:rPr lang="en-US" altLang="en-US" sz="4000" smtClean="0"/>
              <a:t> Selector Strings</a:t>
            </a:r>
          </a:p>
        </p:txBody>
      </p:sp>
      <p:sp>
        <p:nvSpPr>
          <p:cNvPr id="13315" name="Rectangle 3"/>
          <p:cNvSpPr>
            <a:spLocks noGrp="1" noChangeArrowheads="1"/>
          </p:cNvSpPr>
          <p:nvPr>
            <p:ph type="body" idx="1"/>
          </p:nvPr>
        </p:nvSpPr>
        <p:spPr/>
        <p:txBody>
          <a:bodyPr/>
          <a:lstStyle/>
          <a:p>
            <a:pPr eaLnBrk="1" hangingPunct="1"/>
            <a:r>
              <a:rPr lang="en-US" altLang="en-US" smtClean="0"/>
              <a:t>Elements belonging to a </a:t>
            </a:r>
            <a:r>
              <a:rPr lang="en-US" altLang="en-US" smtClean="0">
                <a:solidFill>
                  <a:schemeClr val="hlink"/>
                </a:solidFill>
              </a:rPr>
              <a:t>style class</a:t>
            </a:r>
            <a:r>
              <a:rPr lang="en-US" altLang="en-US" smtClean="0"/>
              <a:t>:</a:t>
            </a:r>
          </a:p>
          <a:p>
            <a:pPr eaLnBrk="1" hangingPunct="1"/>
            <a:endParaRPr lang="en-US" altLang="en-US" smtClean="0"/>
          </a:p>
          <a:p>
            <a:pPr lvl="1" eaLnBrk="1" hangingPunct="1"/>
            <a:r>
              <a:rPr lang="en-US" altLang="en-US" smtClean="0"/>
              <a:t>Referencing a style class in HTML:</a:t>
            </a:r>
          </a:p>
          <a:p>
            <a:pPr eaLnBrk="1" hangingPunct="1"/>
            <a:endParaRPr lang="en-US" altLang="en-US" smtClean="0"/>
          </a:p>
          <a:p>
            <a:pPr eaLnBrk="1" hangingPunct="1"/>
            <a:r>
              <a:rPr lang="en-US" altLang="en-US" smtClean="0"/>
              <a:t>Elements of a certain type and class:</a:t>
            </a:r>
          </a:p>
        </p:txBody>
      </p:sp>
      <p:pic>
        <p:nvPicPr>
          <p:cNvPr id="13316"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95400" y="2819400"/>
            <a:ext cx="4576763"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7"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95400" y="5105400"/>
            <a:ext cx="44577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8" name="Picture 8"/>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295400" y="3962400"/>
            <a:ext cx="4706938"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19" name="Oval 9"/>
          <p:cNvSpPr>
            <a:spLocks noChangeArrowheads="1"/>
          </p:cNvSpPr>
          <p:nvPr/>
        </p:nvSpPr>
        <p:spPr bwMode="auto">
          <a:xfrm>
            <a:off x="2971800" y="3962400"/>
            <a:ext cx="2819400" cy="381000"/>
          </a:xfrm>
          <a:prstGeom prst="ellipse">
            <a:avLst/>
          </a:prstGeom>
          <a:solidFill>
            <a:srgbClr val="008080">
              <a:alpha val="50195"/>
            </a:srgbClr>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320" name="Text Box 10"/>
          <p:cNvSpPr txBox="1">
            <a:spLocks noChangeArrowheads="1"/>
          </p:cNvSpPr>
          <p:nvPr/>
        </p:nvSpPr>
        <p:spPr bwMode="auto">
          <a:xfrm>
            <a:off x="3032125" y="4303713"/>
            <a:ext cx="42164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008080"/>
                </a:solidFill>
              </a:rPr>
              <a:t>this </a:t>
            </a:r>
            <a:r>
              <a:rPr lang="en-US" altLang="en-US">
                <a:solidFill>
                  <a:srgbClr val="008080"/>
                </a:solidFill>
                <a:latin typeface="Lucida Sans Typewriter" panose="020B0509030504030204" pitchFamily="49" charset="0"/>
              </a:rPr>
              <a:t>span</a:t>
            </a:r>
            <a:r>
              <a:rPr lang="en-US" altLang="en-US">
                <a:solidFill>
                  <a:srgbClr val="008080"/>
                </a:solidFill>
              </a:rPr>
              <a:t> belongs to three style classes</a:t>
            </a:r>
          </a:p>
        </p:txBody>
      </p:sp>
    </p:spTree>
  </p:cSld>
  <p:clrMapOvr>
    <a:masterClrMapping/>
  </p:clrMapOvr>
  <p:transition spd="slow">
    <p:wipe dir="d"/>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pPr eaLnBrk="1" hangingPunct="1"/>
            <a:r>
              <a:rPr lang="en-US" altLang="en-US" sz="4000" smtClean="0"/>
              <a:t>CSS Syntax:</a:t>
            </a:r>
            <a:br>
              <a:rPr lang="en-US" altLang="en-US" sz="4000" smtClean="0"/>
            </a:br>
            <a:r>
              <a:rPr lang="en-US" altLang="en-US" sz="4000" smtClean="0"/>
              <a:t> Selector Strings</a:t>
            </a:r>
          </a:p>
        </p:txBody>
      </p:sp>
      <p:sp>
        <p:nvSpPr>
          <p:cNvPr id="14339" name="Rectangle 3"/>
          <p:cNvSpPr>
            <a:spLocks noGrp="1" noChangeArrowheads="1"/>
          </p:cNvSpPr>
          <p:nvPr>
            <p:ph type="body" idx="1"/>
          </p:nvPr>
        </p:nvSpPr>
        <p:spPr/>
        <p:txBody>
          <a:bodyPr/>
          <a:lstStyle/>
          <a:p>
            <a:pPr eaLnBrk="1" hangingPunct="1"/>
            <a:r>
              <a:rPr lang="en-US" altLang="en-US" smtClean="0"/>
              <a:t>Elements belonging to a </a:t>
            </a:r>
            <a:r>
              <a:rPr lang="en-US" altLang="en-US" smtClean="0">
                <a:solidFill>
                  <a:schemeClr val="hlink"/>
                </a:solidFill>
              </a:rPr>
              <a:t>style class</a:t>
            </a:r>
            <a:r>
              <a:rPr lang="en-US" altLang="en-US" smtClean="0"/>
              <a:t>:</a:t>
            </a:r>
          </a:p>
          <a:p>
            <a:pPr eaLnBrk="1" hangingPunct="1"/>
            <a:endParaRPr lang="en-US" altLang="en-US" smtClean="0"/>
          </a:p>
          <a:p>
            <a:pPr lvl="1" eaLnBrk="1" hangingPunct="1"/>
            <a:r>
              <a:rPr lang="en-US" altLang="en-US" smtClean="0"/>
              <a:t>Referencing a style class in HTML:</a:t>
            </a:r>
          </a:p>
          <a:p>
            <a:pPr eaLnBrk="1" hangingPunct="1"/>
            <a:endParaRPr lang="en-US" altLang="en-US" smtClean="0"/>
          </a:p>
          <a:p>
            <a:pPr eaLnBrk="1" hangingPunct="1"/>
            <a:r>
              <a:rPr lang="en-US" altLang="en-US" smtClean="0"/>
              <a:t>Elements of a certain type and class:</a:t>
            </a:r>
          </a:p>
        </p:txBody>
      </p:sp>
      <p:pic>
        <p:nvPicPr>
          <p:cNvPr id="14340"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95400" y="2819400"/>
            <a:ext cx="4576763"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41"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95400" y="5105400"/>
            <a:ext cx="44577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42" name="Picture 8"/>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295400" y="3962400"/>
            <a:ext cx="4706938"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43" name="Oval 9"/>
          <p:cNvSpPr>
            <a:spLocks noChangeArrowheads="1"/>
          </p:cNvSpPr>
          <p:nvPr/>
        </p:nvSpPr>
        <p:spPr bwMode="auto">
          <a:xfrm>
            <a:off x="1219200" y="5181600"/>
            <a:ext cx="1828800" cy="304800"/>
          </a:xfrm>
          <a:prstGeom prst="ellipse">
            <a:avLst/>
          </a:prstGeom>
          <a:solidFill>
            <a:srgbClr val="008080">
              <a:alpha val="50195"/>
            </a:srgbClr>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44" name="Text Box 10"/>
          <p:cNvSpPr txBox="1">
            <a:spLocks noChangeArrowheads="1"/>
          </p:cNvSpPr>
          <p:nvPr/>
        </p:nvSpPr>
        <p:spPr bwMode="auto">
          <a:xfrm>
            <a:off x="1295400" y="5486400"/>
            <a:ext cx="6211888"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008080"/>
                </a:solidFill>
              </a:rPr>
              <a:t>this rule applies only to </a:t>
            </a:r>
            <a:r>
              <a:rPr lang="en-US" altLang="en-US">
                <a:solidFill>
                  <a:srgbClr val="008080"/>
                </a:solidFill>
                <a:latin typeface="Lucida Sans Typewriter" panose="020B0509030504030204" pitchFamily="49" charset="0"/>
              </a:rPr>
              <a:t>span</a:t>
            </a:r>
            <a:r>
              <a:rPr lang="en-US" altLang="en-US">
                <a:solidFill>
                  <a:srgbClr val="008080"/>
                </a:solidFill>
              </a:rPr>
              <a:t>’s belonging to class </a:t>
            </a:r>
            <a:r>
              <a:rPr lang="en-US" altLang="en-US">
                <a:solidFill>
                  <a:srgbClr val="008080"/>
                </a:solidFill>
                <a:latin typeface="Lucida Sans Typewriter" panose="020B0509030504030204" pitchFamily="49" charset="0"/>
              </a:rPr>
              <a:t>special</a:t>
            </a:r>
          </a:p>
        </p:txBody>
      </p:sp>
    </p:spTree>
  </p:cSld>
  <p:clrMapOvr>
    <a:masterClrMapping/>
  </p:clrMapOvr>
  <p:transition spd="slow">
    <p:wipe dir="d"/>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pPr eaLnBrk="1" hangingPunct="1"/>
            <a:r>
              <a:rPr lang="en-US" altLang="en-US" sz="4000" smtClean="0"/>
              <a:t>CSS Syntax:</a:t>
            </a:r>
            <a:br>
              <a:rPr lang="en-US" altLang="en-US" sz="4000" smtClean="0"/>
            </a:br>
            <a:r>
              <a:rPr lang="en-US" altLang="en-US" sz="4000" smtClean="0"/>
              <a:t> Selector Strings</a:t>
            </a:r>
          </a:p>
        </p:txBody>
      </p:sp>
      <p:sp>
        <p:nvSpPr>
          <p:cNvPr id="15363" name="Rectangle 3"/>
          <p:cNvSpPr>
            <a:spLocks noGrp="1" noChangeArrowheads="1"/>
          </p:cNvSpPr>
          <p:nvPr>
            <p:ph type="body" idx="1"/>
          </p:nvPr>
        </p:nvSpPr>
        <p:spPr/>
        <p:txBody>
          <a:bodyPr/>
          <a:lstStyle/>
          <a:p>
            <a:pPr eaLnBrk="1" hangingPunct="1"/>
            <a:r>
              <a:rPr lang="en-US" altLang="en-US" smtClean="0"/>
              <a:t>Source anchor elements:</a:t>
            </a:r>
          </a:p>
          <a:p>
            <a:pPr eaLnBrk="1" hangingPunct="1"/>
            <a:endParaRPr lang="en-US" altLang="en-US" smtClean="0"/>
          </a:p>
          <a:p>
            <a:pPr eaLnBrk="1" hangingPunct="1"/>
            <a:endParaRPr lang="en-US" altLang="en-US" smtClean="0"/>
          </a:p>
          <a:p>
            <a:pPr eaLnBrk="1" hangingPunct="1"/>
            <a:endParaRPr lang="en-US" altLang="en-US" smtClean="0"/>
          </a:p>
          <a:p>
            <a:pPr eaLnBrk="1" hangingPunct="1"/>
            <a:r>
              <a:rPr lang="en-US" altLang="en-US" smtClean="0"/>
              <a:t>Element types that are descendents:</a:t>
            </a:r>
          </a:p>
        </p:txBody>
      </p:sp>
      <p:pic>
        <p:nvPicPr>
          <p:cNvPr id="15364"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43000" y="2895600"/>
            <a:ext cx="3565525" cy="1263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5" name="AutoShape 5"/>
          <p:cNvSpPr>
            <a:spLocks noChangeArrowheads="1"/>
          </p:cNvSpPr>
          <p:nvPr/>
        </p:nvSpPr>
        <p:spPr bwMode="auto">
          <a:xfrm>
            <a:off x="1143000" y="2819400"/>
            <a:ext cx="1295400" cy="1447800"/>
          </a:xfrm>
          <a:prstGeom prst="roundRect">
            <a:avLst>
              <a:gd name="adj" fmla="val 16667"/>
            </a:avLst>
          </a:prstGeom>
          <a:solidFill>
            <a:srgbClr val="008080">
              <a:alpha val="50195"/>
            </a:srgbClr>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66" name="Text Box 6"/>
          <p:cNvSpPr txBox="1">
            <a:spLocks noChangeArrowheads="1"/>
          </p:cNvSpPr>
          <p:nvPr/>
        </p:nvSpPr>
        <p:spPr bwMode="auto">
          <a:xfrm>
            <a:off x="1508125" y="4227513"/>
            <a:ext cx="1771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008080"/>
                </a:solidFill>
              </a:rPr>
              <a:t>pseudo-classes</a:t>
            </a:r>
          </a:p>
        </p:txBody>
      </p:sp>
      <p:pic>
        <p:nvPicPr>
          <p:cNvPr id="15367" name="Picture 7"/>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95400" y="5257800"/>
            <a:ext cx="4724400" cy="468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smtClean="0"/>
              <a:t>Types of style sheet</a:t>
            </a:r>
          </a:p>
        </p:txBody>
      </p:sp>
      <p:sp>
        <p:nvSpPr>
          <p:cNvPr id="16387" name="Content Placeholder 2"/>
          <p:cNvSpPr>
            <a:spLocks noGrp="1"/>
          </p:cNvSpPr>
          <p:nvPr>
            <p:ph idx="1"/>
          </p:nvPr>
        </p:nvSpPr>
        <p:spPr/>
        <p:txBody>
          <a:bodyPr/>
          <a:lstStyle/>
          <a:p>
            <a:pPr eaLnBrk="1" hangingPunct="1"/>
            <a:r>
              <a:rPr lang="en-US" altLang="en-US" smtClean="0"/>
              <a:t>External Stylesheet</a:t>
            </a:r>
          </a:p>
          <a:p>
            <a:pPr eaLnBrk="1" hangingPunct="1"/>
            <a:r>
              <a:rPr lang="en-US" altLang="en-US" smtClean="0"/>
              <a:t>Internal Stylesheet</a:t>
            </a:r>
          </a:p>
          <a:p>
            <a:pPr eaLnBrk="1" hangingPunct="1"/>
            <a:r>
              <a:rPr lang="en-US" altLang="en-US" smtClean="0"/>
              <a:t>Embedded Stylesheet</a:t>
            </a:r>
          </a:p>
          <a:p>
            <a:pPr eaLnBrk="1" hangingPunct="1"/>
            <a:endParaRPr lang="en-US" altLang="en-US" smtClean="0"/>
          </a:p>
        </p:txBody>
      </p:sp>
    </p:spTree>
  </p:cSld>
  <p:clrMapOvr>
    <a:masterClrMapping/>
  </p:clrMapOvr>
  <p:transition spd="slow">
    <p:wipe dir="d"/>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en-US" smtClean="0"/>
              <a:t>Style Sheets and HTML</a:t>
            </a:r>
          </a:p>
        </p:txBody>
      </p:sp>
      <p:sp>
        <p:nvSpPr>
          <p:cNvPr id="17411" name="Rectangle 3"/>
          <p:cNvSpPr>
            <a:spLocks noGrp="1" noChangeArrowheads="1"/>
          </p:cNvSpPr>
          <p:nvPr>
            <p:ph type="body" idx="1"/>
          </p:nvPr>
        </p:nvSpPr>
        <p:spPr/>
        <p:txBody>
          <a:bodyPr/>
          <a:lstStyle/>
          <a:p>
            <a:pPr eaLnBrk="1" hangingPunct="1"/>
            <a:r>
              <a:rPr lang="en-US" altLang="en-US" smtClean="0"/>
              <a:t>Rules of thumb:</a:t>
            </a:r>
          </a:p>
          <a:p>
            <a:pPr lvl="1" eaLnBrk="1" hangingPunct="1"/>
            <a:r>
              <a:rPr lang="en-US" altLang="en-US" smtClean="0"/>
              <a:t>Use external style sheets to define site-wide style</a:t>
            </a:r>
          </a:p>
          <a:p>
            <a:pPr lvl="1" eaLnBrk="1" hangingPunct="1"/>
            <a:r>
              <a:rPr lang="en-US" altLang="en-US" smtClean="0"/>
              <a:t>Prefer style sheets (either external or embedded) to </a:t>
            </a:r>
            <a:r>
              <a:rPr lang="en-US" altLang="en-US" smtClean="0">
                <a:latin typeface="Lucida Sans Typewriter" panose="020B0509030504030204" pitchFamily="49" charset="0"/>
              </a:rPr>
              <a:t>style</a:t>
            </a:r>
            <a:r>
              <a:rPr lang="en-US" altLang="en-US" smtClean="0"/>
              <a:t> attributes</a:t>
            </a:r>
          </a:p>
          <a:p>
            <a:pPr lvl="1" eaLnBrk="1" hangingPunct="1">
              <a:buFont typeface="Wingdings" panose="05000000000000000000" pitchFamily="2" charset="2"/>
              <a:buNone/>
            </a:pPr>
            <a:endParaRPr lang="en-US" altLang="en-US" smtClean="0"/>
          </a:p>
          <a:p>
            <a:pPr lvl="1" eaLnBrk="1" hangingPunct="1"/>
            <a:endParaRPr lang="en-US" altLang="en-US" smtClean="0"/>
          </a:p>
        </p:txBody>
      </p:sp>
    </p:spTree>
  </p:cSld>
  <p:clrMapOvr>
    <a:masterClrMapping/>
  </p:clrMapOvr>
  <p:transition spd="slow">
    <p:wipe dir="d"/>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en-US" smtClean="0"/>
              <a:t>CSS Font Properties</a:t>
            </a:r>
          </a:p>
        </p:txBody>
      </p:sp>
      <p:sp>
        <p:nvSpPr>
          <p:cNvPr id="18435" name="Rectangle 3"/>
          <p:cNvSpPr>
            <a:spLocks noGrp="1" noChangeArrowheads="1"/>
          </p:cNvSpPr>
          <p:nvPr>
            <p:ph type="body" idx="1"/>
          </p:nvPr>
        </p:nvSpPr>
        <p:spPr/>
        <p:txBody>
          <a:bodyPr/>
          <a:lstStyle/>
          <a:p>
            <a:pPr eaLnBrk="1" hangingPunct="1"/>
            <a:r>
              <a:rPr lang="en-US" altLang="en-US" smtClean="0"/>
              <a:t>A </a:t>
            </a:r>
            <a:r>
              <a:rPr lang="en-US" altLang="en-US" smtClean="0">
                <a:solidFill>
                  <a:schemeClr val="hlink"/>
                </a:solidFill>
              </a:rPr>
              <a:t>font family</a:t>
            </a:r>
            <a:r>
              <a:rPr lang="en-US" altLang="en-US" smtClean="0"/>
              <a:t> is a collection of related fonts (typically differ in size, weight, etc.)</a:t>
            </a:r>
          </a:p>
          <a:p>
            <a:pPr eaLnBrk="1" hangingPunct="1"/>
            <a:endParaRPr lang="en-US" altLang="en-US" smtClean="0"/>
          </a:p>
          <a:p>
            <a:pPr eaLnBrk="1" hangingPunct="1"/>
            <a:r>
              <a:rPr lang="en-US" altLang="en-US" smtClean="0"/>
              <a:t>font-family property can accept a list of families, including </a:t>
            </a:r>
            <a:r>
              <a:rPr lang="en-US" altLang="en-US" smtClean="0">
                <a:solidFill>
                  <a:schemeClr val="hlink"/>
                </a:solidFill>
              </a:rPr>
              <a:t>generic</a:t>
            </a:r>
            <a:r>
              <a:rPr lang="en-US" altLang="en-US" smtClean="0"/>
              <a:t> font families</a:t>
            </a:r>
          </a:p>
        </p:txBody>
      </p:sp>
      <p:pic>
        <p:nvPicPr>
          <p:cNvPr id="18436"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14400" y="3427413"/>
            <a:ext cx="5002213" cy="306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9600" y="5119688"/>
            <a:ext cx="7650163" cy="407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38" name="Oval 6"/>
          <p:cNvSpPr>
            <a:spLocks noChangeArrowheads="1"/>
          </p:cNvSpPr>
          <p:nvPr/>
        </p:nvSpPr>
        <p:spPr bwMode="auto">
          <a:xfrm>
            <a:off x="2133600" y="5119688"/>
            <a:ext cx="2743200" cy="381000"/>
          </a:xfrm>
          <a:prstGeom prst="ellipse">
            <a:avLst/>
          </a:prstGeom>
          <a:solidFill>
            <a:srgbClr val="008080">
              <a:alpha val="50195"/>
            </a:srgbClr>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39" name="Text Box 7"/>
          <p:cNvSpPr txBox="1">
            <a:spLocks noChangeArrowheads="1"/>
          </p:cNvSpPr>
          <p:nvPr/>
        </p:nvSpPr>
        <p:spPr bwMode="auto">
          <a:xfrm>
            <a:off x="2438400" y="5576888"/>
            <a:ext cx="17208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008080"/>
                </a:solidFill>
              </a:rPr>
              <a:t>first choice font</a:t>
            </a:r>
          </a:p>
        </p:txBody>
      </p:sp>
    </p:spTree>
  </p:cSld>
  <p:clrMapOvr>
    <a:masterClrMapping/>
  </p:clrMapOvr>
  <p:transition spd="slow">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57130"/>
          </a:xfrm>
        </p:spPr>
        <p:txBody>
          <a:bodyPr>
            <a:normAutofit fontScale="90000"/>
          </a:bodyPr>
          <a:lstStyle/>
          <a:p>
            <a:r>
              <a:rPr lang="en-US" dirty="0"/>
              <a:t>Value </a:t>
            </a:r>
            <a:r>
              <a:rPr lang="en-US" dirty="0" smtClean="0"/>
              <a:t>Types: User-defined </a:t>
            </a:r>
            <a:r>
              <a:rPr lang="en-US" dirty="0"/>
              <a:t>types</a:t>
            </a:r>
          </a:p>
        </p:txBody>
      </p:sp>
      <p:sp>
        <p:nvSpPr>
          <p:cNvPr id="3" name="Content Placeholder 2"/>
          <p:cNvSpPr>
            <a:spLocks noGrp="1"/>
          </p:cNvSpPr>
          <p:nvPr>
            <p:ph idx="1"/>
          </p:nvPr>
        </p:nvSpPr>
        <p:spPr>
          <a:xfrm>
            <a:off x="381000" y="1417638"/>
            <a:ext cx="8410575" cy="3637919"/>
          </a:xfrm>
        </p:spPr>
        <p:txBody>
          <a:bodyPr/>
          <a:lstStyle/>
          <a:p>
            <a:r>
              <a:rPr lang="en-US" dirty="0" err="1"/>
              <a:t>Enum</a:t>
            </a:r>
            <a:r>
              <a:rPr lang="en-US" dirty="0"/>
              <a:t> </a:t>
            </a:r>
            <a:r>
              <a:rPr lang="en-US" dirty="0" smtClean="0"/>
              <a:t>types:</a:t>
            </a:r>
            <a:r>
              <a:rPr lang="en-IN" dirty="0"/>
              <a:t>Enumerators are useful when a variable can only have a specific set of values</a:t>
            </a:r>
            <a:endParaRPr lang="en-US" dirty="0"/>
          </a:p>
          <a:p>
            <a:r>
              <a:rPr lang="en-IN" u="sng" dirty="0"/>
              <a:t>Declare an Enumeration</a:t>
            </a:r>
            <a:r>
              <a:rPr lang="en-IN" dirty="0"/>
              <a:t>: use the </a:t>
            </a:r>
            <a:r>
              <a:rPr lang="en-IN" b="1" dirty="0" err="1"/>
              <a:t>enum</a:t>
            </a:r>
            <a:r>
              <a:rPr lang="en-IN" dirty="0"/>
              <a:t> keyword followed by the </a:t>
            </a:r>
            <a:r>
              <a:rPr lang="en-IN" dirty="0" err="1"/>
              <a:t>enum</a:t>
            </a:r>
            <a:r>
              <a:rPr lang="en-IN" dirty="0"/>
              <a:t> variable name and initial values.</a:t>
            </a:r>
            <a:endParaRPr lang="en-US" dirty="0"/>
          </a:p>
          <a:p>
            <a:r>
              <a:rPr lang="en-US" dirty="0" err="1">
                <a:solidFill>
                  <a:srgbClr val="FF0000"/>
                </a:solidFill>
                <a:latin typeface="Consolas"/>
              </a:rPr>
              <a:t>enum</a:t>
            </a:r>
            <a:r>
              <a:rPr lang="en-US" dirty="0">
                <a:solidFill>
                  <a:prstClr val="black"/>
                </a:solidFill>
                <a:latin typeface="Consolas"/>
              </a:rPr>
              <a:t> </a:t>
            </a:r>
            <a:r>
              <a:rPr lang="en-US" dirty="0">
                <a:solidFill>
                  <a:srgbClr val="2B91AF"/>
                </a:solidFill>
                <a:latin typeface="Consolas"/>
              </a:rPr>
              <a:t>State</a:t>
            </a:r>
            <a:r>
              <a:rPr lang="en-US" dirty="0">
                <a:solidFill>
                  <a:prstClr val="black"/>
                </a:solidFill>
                <a:latin typeface="Consolas"/>
              </a:rPr>
              <a:t> { off, on }</a:t>
            </a:r>
          </a:p>
          <a:p>
            <a:endParaRPr lang="en-US" dirty="0"/>
          </a:p>
        </p:txBody>
      </p:sp>
    </p:spTree>
    <p:extLst>
      <p:ext uri="{BB962C8B-B14F-4D97-AF65-F5344CB8AC3E}">
        <p14:creationId xmlns:p14="http://schemas.microsoft.com/office/powerpoint/2010/main" xmlns="" val="2638821436"/>
      </p:ext>
    </p:extLst>
  </p:cSld>
  <p:clrMapOvr>
    <a:masterClrMapping/>
  </p:clrMapOvr>
  <p:transition spd="slow">
    <p:wipe dir="d"/>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en-US" smtClean="0"/>
              <a:t>CSS Font Properties</a:t>
            </a:r>
          </a:p>
        </p:txBody>
      </p:sp>
      <p:sp>
        <p:nvSpPr>
          <p:cNvPr id="19459" name="Rectangle 3"/>
          <p:cNvSpPr>
            <a:spLocks noGrp="1" noChangeArrowheads="1"/>
          </p:cNvSpPr>
          <p:nvPr>
            <p:ph type="body" idx="1"/>
          </p:nvPr>
        </p:nvSpPr>
        <p:spPr/>
        <p:txBody>
          <a:bodyPr/>
          <a:lstStyle/>
          <a:p>
            <a:pPr eaLnBrk="1" hangingPunct="1"/>
            <a:r>
              <a:rPr lang="en-US" altLang="en-US" smtClean="0"/>
              <a:t>A </a:t>
            </a:r>
            <a:r>
              <a:rPr lang="en-US" altLang="en-US" smtClean="0">
                <a:solidFill>
                  <a:schemeClr val="hlink"/>
                </a:solidFill>
              </a:rPr>
              <a:t>font family</a:t>
            </a:r>
            <a:r>
              <a:rPr lang="en-US" altLang="en-US" smtClean="0"/>
              <a:t> is a collection of related fonts (typically differ in size, weight, etc.)</a:t>
            </a:r>
          </a:p>
          <a:p>
            <a:pPr eaLnBrk="1" hangingPunct="1"/>
            <a:endParaRPr lang="en-US" altLang="en-US" smtClean="0"/>
          </a:p>
          <a:p>
            <a:pPr eaLnBrk="1" hangingPunct="1"/>
            <a:r>
              <a:rPr lang="en-US" altLang="en-US" smtClean="0"/>
              <a:t>font-family property can accept a list of families, including </a:t>
            </a:r>
            <a:r>
              <a:rPr lang="en-US" altLang="en-US" smtClean="0">
                <a:solidFill>
                  <a:schemeClr val="hlink"/>
                </a:solidFill>
              </a:rPr>
              <a:t>generic</a:t>
            </a:r>
            <a:r>
              <a:rPr lang="en-US" altLang="en-US" smtClean="0"/>
              <a:t> font families</a:t>
            </a:r>
          </a:p>
        </p:txBody>
      </p:sp>
      <p:pic>
        <p:nvPicPr>
          <p:cNvPr id="19460"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14400" y="3427413"/>
            <a:ext cx="5002213" cy="306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1"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9600" y="5181600"/>
            <a:ext cx="7650163" cy="407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2" name="Oval 6"/>
          <p:cNvSpPr>
            <a:spLocks noChangeArrowheads="1"/>
          </p:cNvSpPr>
          <p:nvPr/>
        </p:nvSpPr>
        <p:spPr bwMode="auto">
          <a:xfrm>
            <a:off x="4953000" y="5181600"/>
            <a:ext cx="2209800" cy="381000"/>
          </a:xfrm>
          <a:prstGeom prst="ellipse">
            <a:avLst/>
          </a:prstGeom>
          <a:solidFill>
            <a:srgbClr val="008080">
              <a:alpha val="50195"/>
            </a:srgbClr>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63" name="Text Box 7"/>
          <p:cNvSpPr txBox="1">
            <a:spLocks noChangeArrowheads="1"/>
          </p:cNvSpPr>
          <p:nvPr/>
        </p:nvSpPr>
        <p:spPr bwMode="auto">
          <a:xfrm>
            <a:off x="5105400" y="5638800"/>
            <a:ext cx="2089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008080"/>
                </a:solidFill>
              </a:rPr>
              <a:t>second choice font</a:t>
            </a:r>
          </a:p>
        </p:txBody>
      </p:sp>
    </p:spTree>
  </p:cSld>
  <p:clrMapOvr>
    <a:masterClrMapping/>
  </p:clrMapOvr>
  <p:transition spd="slow">
    <p:wipe dir="d"/>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smtClean="0"/>
              <a:t>CSS Font Properties</a:t>
            </a:r>
          </a:p>
        </p:txBody>
      </p:sp>
      <p:pic>
        <p:nvPicPr>
          <p:cNvPr id="20483" name="Picture 4" descr="MozillaFonts"/>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71600" y="1219200"/>
            <a:ext cx="6324600" cy="5278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4" name="Oval 5"/>
          <p:cNvSpPr>
            <a:spLocks noChangeArrowheads="1"/>
          </p:cNvSpPr>
          <p:nvPr/>
        </p:nvSpPr>
        <p:spPr bwMode="auto">
          <a:xfrm>
            <a:off x="3200400" y="3048000"/>
            <a:ext cx="1143000" cy="1828800"/>
          </a:xfrm>
          <a:prstGeom prst="ellipse">
            <a:avLst/>
          </a:prstGeom>
          <a:solidFill>
            <a:srgbClr val="008080">
              <a:alpha val="50195"/>
            </a:srgbClr>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85" name="Text Box 6"/>
          <p:cNvSpPr txBox="1">
            <a:spLocks noChangeArrowheads="1"/>
          </p:cNvSpPr>
          <p:nvPr/>
        </p:nvSpPr>
        <p:spPr bwMode="auto">
          <a:xfrm>
            <a:off x="212725" y="2932113"/>
            <a:ext cx="1073150"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008080"/>
                </a:solidFill>
              </a:rPr>
              <a:t>generic</a:t>
            </a:r>
          </a:p>
          <a:p>
            <a:pPr eaLnBrk="1" hangingPunct="1"/>
            <a:r>
              <a:rPr lang="en-US" altLang="en-US">
                <a:solidFill>
                  <a:srgbClr val="008080"/>
                </a:solidFill>
              </a:rPr>
              <a:t>fonts are</a:t>
            </a:r>
          </a:p>
          <a:p>
            <a:pPr eaLnBrk="1" hangingPunct="1"/>
            <a:r>
              <a:rPr lang="en-US" altLang="en-US">
                <a:solidFill>
                  <a:srgbClr val="008080"/>
                </a:solidFill>
              </a:rPr>
              <a:t>system-</a:t>
            </a:r>
          </a:p>
          <a:p>
            <a:pPr eaLnBrk="1" hangingPunct="1"/>
            <a:r>
              <a:rPr lang="en-US" altLang="en-US">
                <a:solidFill>
                  <a:srgbClr val="008080"/>
                </a:solidFill>
              </a:rPr>
              <a:t>specific</a:t>
            </a:r>
          </a:p>
        </p:txBody>
      </p:sp>
      <p:sp>
        <p:nvSpPr>
          <p:cNvPr id="20486" name="Line 7"/>
          <p:cNvSpPr>
            <a:spLocks noChangeShapeType="1"/>
          </p:cNvSpPr>
          <p:nvPr/>
        </p:nvSpPr>
        <p:spPr bwMode="auto">
          <a:xfrm>
            <a:off x="1219200" y="3581400"/>
            <a:ext cx="1981200" cy="76200"/>
          </a:xfrm>
          <a:prstGeom prst="line">
            <a:avLst/>
          </a:prstGeom>
          <a:noFill/>
          <a:ln w="9525">
            <a:solidFill>
              <a:srgbClr val="00808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Tree>
  </p:cSld>
  <p:clrMapOvr>
    <a:masterClrMapping/>
  </p:clrMapOvr>
  <p:transition spd="slow">
    <p:wipe dir="d"/>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en-US" smtClean="0"/>
              <a:t>CSS Text Color</a:t>
            </a:r>
          </a:p>
        </p:txBody>
      </p:sp>
      <p:sp>
        <p:nvSpPr>
          <p:cNvPr id="21507" name="Rectangle 3"/>
          <p:cNvSpPr>
            <a:spLocks noGrp="1" noChangeArrowheads="1"/>
          </p:cNvSpPr>
          <p:nvPr>
            <p:ph type="body" idx="1"/>
          </p:nvPr>
        </p:nvSpPr>
        <p:spPr/>
        <p:txBody>
          <a:bodyPr/>
          <a:lstStyle/>
          <a:p>
            <a:pPr eaLnBrk="1" hangingPunct="1"/>
            <a:r>
              <a:rPr lang="en-US" altLang="en-US" smtClean="0"/>
              <a:t>Font color specified by </a:t>
            </a:r>
            <a:r>
              <a:rPr lang="en-US" altLang="en-US" smtClean="0">
                <a:latin typeface="Lucida Sans Typewriter" panose="020B0509030504030204" pitchFamily="49" charset="0"/>
              </a:rPr>
              <a:t>color</a:t>
            </a:r>
            <a:r>
              <a:rPr lang="en-US" altLang="en-US" smtClean="0"/>
              <a:t> property</a:t>
            </a:r>
          </a:p>
          <a:p>
            <a:pPr eaLnBrk="1" hangingPunct="1"/>
            <a:r>
              <a:rPr lang="en-US" altLang="en-US" smtClean="0"/>
              <a:t>Two primary ways of specifying colors:</a:t>
            </a:r>
          </a:p>
          <a:p>
            <a:pPr lvl="1" eaLnBrk="1" hangingPunct="1"/>
            <a:r>
              <a:rPr lang="en-US" altLang="en-US" smtClean="0"/>
              <a:t>Color name: black, gray, silver, white, red, lime, blue, yellow, aqua, fuchsia, maroon, green, navy, olive, teal, purple, full list at</a:t>
            </a:r>
            <a:br>
              <a:rPr lang="en-US" altLang="en-US" smtClean="0"/>
            </a:br>
            <a:r>
              <a:rPr lang="en-US" altLang="en-US" smtClean="0">
                <a:hlinkClick r:id="rId2"/>
              </a:rPr>
              <a:t>http://www.w3.org/TR/SVG11/types.html#ColorKeywords</a:t>
            </a:r>
            <a:endParaRPr lang="en-US" altLang="en-US" smtClean="0"/>
          </a:p>
          <a:p>
            <a:pPr lvl="1" eaLnBrk="1" hangingPunct="1"/>
            <a:r>
              <a:rPr lang="en-US" altLang="en-US" smtClean="0"/>
              <a:t>red/green/blue (RGB) values</a:t>
            </a:r>
          </a:p>
        </p:txBody>
      </p:sp>
    </p:spTree>
  </p:cSld>
  <p:clrMapOvr>
    <a:masterClrMapping/>
  </p:clrMapOvr>
  <p:transition spd="slow">
    <p:wipe dir="d"/>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371600" y="304800"/>
            <a:ext cx="7378700" cy="1143000"/>
          </a:xfrm>
        </p:spPr>
        <p:txBody>
          <a:bodyPr/>
          <a:lstStyle/>
          <a:p>
            <a:pPr eaLnBrk="1" hangingPunct="1"/>
            <a:r>
              <a:rPr lang="en-US" altLang="en-US" smtClean="0"/>
              <a:t>Internal Stylesheet Example</a:t>
            </a:r>
          </a:p>
        </p:txBody>
      </p:sp>
      <p:sp>
        <p:nvSpPr>
          <p:cNvPr id="22531" name="Content Placeholder 2"/>
          <p:cNvSpPr>
            <a:spLocks noGrp="1"/>
          </p:cNvSpPr>
          <p:nvPr>
            <p:ph idx="1"/>
          </p:nvPr>
        </p:nvSpPr>
        <p:spPr>
          <a:xfrm>
            <a:off x="762000" y="1676400"/>
            <a:ext cx="7958138" cy="3881438"/>
          </a:xfrm>
        </p:spPr>
        <p:txBody>
          <a:bodyPr/>
          <a:lstStyle/>
          <a:p>
            <a:pPr eaLnBrk="1" hangingPunct="1"/>
            <a:r>
              <a:rPr lang="en-US" altLang="en-US" smtClean="0"/>
              <a:t>An internal style sheet should be used when a single document has a unique style. You define internal styles in the head section of an HTML page, by using the &lt;style&gt; tag</a:t>
            </a:r>
          </a:p>
        </p:txBody>
      </p:sp>
    </p:spTree>
  </p:cSld>
  <p:clrMapOvr>
    <a:masterClrMapping/>
  </p:clrMapOvr>
  <p:transition spd="slow">
    <p:wipe dir="d"/>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tLang="en-US" smtClean="0"/>
              <a:t>Example</a:t>
            </a:r>
          </a:p>
        </p:txBody>
      </p:sp>
      <p:sp>
        <p:nvSpPr>
          <p:cNvPr id="23555" name="Content Placeholder 2"/>
          <p:cNvSpPr>
            <a:spLocks noGrp="1"/>
          </p:cNvSpPr>
          <p:nvPr>
            <p:ph idx="1"/>
          </p:nvPr>
        </p:nvSpPr>
        <p:spPr/>
        <p:txBody>
          <a:bodyPr/>
          <a:lstStyle/>
          <a:p>
            <a:pPr eaLnBrk="1" hangingPunct="1">
              <a:buFont typeface="Wingdings" panose="05000000000000000000" pitchFamily="2" charset="2"/>
              <a:buNone/>
            </a:pPr>
            <a:r>
              <a:rPr lang="en-US" altLang="en-US" smtClean="0"/>
              <a:t>&lt;head&gt;</a:t>
            </a:r>
            <a:br>
              <a:rPr lang="en-US" altLang="en-US" smtClean="0"/>
            </a:br>
            <a:r>
              <a:rPr lang="en-US" altLang="en-US" smtClean="0"/>
              <a:t>&lt;style&gt;</a:t>
            </a:r>
            <a:br>
              <a:rPr lang="en-US" altLang="en-US" smtClean="0"/>
            </a:br>
            <a:r>
              <a:rPr lang="en-US" altLang="en-US" smtClean="0"/>
              <a:t>hr {color:sienna;}</a:t>
            </a:r>
            <a:br>
              <a:rPr lang="en-US" altLang="en-US" smtClean="0"/>
            </a:br>
            <a:r>
              <a:rPr lang="en-US" altLang="en-US" smtClean="0"/>
              <a:t>p {margin-left:20px;}</a:t>
            </a:r>
            <a:br>
              <a:rPr lang="en-US" altLang="en-US" smtClean="0"/>
            </a:br>
            <a:r>
              <a:rPr lang="en-US" altLang="en-US" smtClean="0"/>
              <a:t>body {background-image:url("images/background.gif");}</a:t>
            </a:r>
            <a:br>
              <a:rPr lang="en-US" altLang="en-US" smtClean="0"/>
            </a:br>
            <a:r>
              <a:rPr lang="en-US" altLang="en-US" smtClean="0"/>
              <a:t>&lt;/style&gt;</a:t>
            </a:r>
            <a:br>
              <a:rPr lang="en-US" altLang="en-US" smtClean="0"/>
            </a:br>
            <a:r>
              <a:rPr lang="en-US" altLang="en-US" smtClean="0"/>
              <a:t>&lt;/head&gt;</a:t>
            </a:r>
          </a:p>
          <a:p>
            <a:pPr eaLnBrk="1" hangingPunct="1"/>
            <a:endParaRPr lang="en-US" altLang="en-US" smtClean="0"/>
          </a:p>
          <a:p>
            <a:pPr eaLnBrk="1" hangingPunct="1"/>
            <a:endParaRPr lang="en-US" altLang="en-US" smtClean="0"/>
          </a:p>
        </p:txBody>
      </p:sp>
    </p:spTree>
  </p:cSld>
  <p:clrMapOvr>
    <a:masterClrMapping/>
  </p:clrMapOvr>
  <p:transition spd="slow">
    <p:wipe dir="d"/>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pPr eaLnBrk="1" hangingPunct="1"/>
            <a:r>
              <a:rPr lang="en-US" altLang="en-US" smtClean="0"/>
              <a:t>Inline Stylesheet</a:t>
            </a:r>
          </a:p>
        </p:txBody>
      </p:sp>
      <p:sp>
        <p:nvSpPr>
          <p:cNvPr id="24579" name="Content Placeholder 2"/>
          <p:cNvSpPr>
            <a:spLocks noGrp="1"/>
          </p:cNvSpPr>
          <p:nvPr>
            <p:ph idx="1"/>
          </p:nvPr>
        </p:nvSpPr>
        <p:spPr>
          <a:xfrm>
            <a:off x="809625" y="2214563"/>
            <a:ext cx="8105775" cy="4262437"/>
          </a:xfrm>
        </p:spPr>
        <p:txBody>
          <a:bodyPr/>
          <a:lstStyle/>
          <a:p>
            <a:pPr eaLnBrk="1" hangingPunct="1"/>
            <a:r>
              <a:rPr lang="en-US" altLang="en-US" smtClean="0"/>
              <a:t>An inline style loses many of the advantages of style sheets by mixing content with presentation. Use this method sparingly!</a:t>
            </a:r>
          </a:p>
          <a:p>
            <a:pPr eaLnBrk="1" hangingPunct="1"/>
            <a:r>
              <a:rPr lang="en-US" altLang="en-US" smtClean="0"/>
              <a:t>To use inline styles you use the style attribute in the relevant tag. The style attribute can contain any CSS property. </a:t>
            </a:r>
          </a:p>
          <a:p>
            <a:pPr eaLnBrk="1" hangingPunct="1"/>
            <a:r>
              <a:rPr lang="en-US" altLang="en-US" smtClean="0"/>
              <a:t>&lt;p style="color:sienna;margin-left:20px;"&gt;This is a paragraph.&lt;/p&gt;</a:t>
            </a:r>
          </a:p>
        </p:txBody>
      </p:sp>
    </p:spTree>
  </p:cSld>
  <p:clrMapOvr>
    <a:masterClrMapping/>
  </p:clrMapOvr>
  <p:transition spd="slow">
    <p:wipe dir="d"/>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altLang="en-US" smtClean="0"/>
              <a:t>CSS 3</a:t>
            </a:r>
          </a:p>
        </p:txBody>
      </p:sp>
      <p:sp>
        <p:nvSpPr>
          <p:cNvPr id="25603" name="Content Placeholder 2"/>
          <p:cNvSpPr>
            <a:spLocks noGrp="1"/>
          </p:cNvSpPr>
          <p:nvPr>
            <p:ph idx="1"/>
          </p:nvPr>
        </p:nvSpPr>
        <p:spPr/>
        <p:txBody>
          <a:bodyPr/>
          <a:lstStyle/>
          <a:p>
            <a:pPr eaLnBrk="1" hangingPunct="1"/>
            <a:r>
              <a:rPr lang="en-US" altLang="en-US" smtClean="0"/>
              <a:t>CSS3 is the latest standard for CSS.</a:t>
            </a:r>
          </a:p>
          <a:p>
            <a:pPr eaLnBrk="1" hangingPunct="1"/>
            <a:r>
              <a:rPr lang="en-US" altLang="en-US" smtClean="0"/>
              <a:t>CSS3 is completely backwards-compatible with earlier versions of CSS.</a:t>
            </a:r>
          </a:p>
          <a:p>
            <a:pPr eaLnBrk="1" hangingPunct="1">
              <a:buFont typeface="Wingdings" panose="05000000000000000000" pitchFamily="2" charset="2"/>
              <a:buNone/>
            </a:pPr>
            <a:endParaRPr lang="en-US" altLang="en-US" smtClean="0"/>
          </a:p>
        </p:txBody>
      </p:sp>
    </p:spTree>
  </p:cSld>
  <p:clrMapOvr>
    <a:masterClrMapping/>
  </p:clrMapOvr>
  <p:transition spd="slow">
    <p:wipe dir="d"/>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altLang="en-US" smtClean="0"/>
              <a:t>New Features of CSS 3</a:t>
            </a:r>
          </a:p>
        </p:txBody>
      </p:sp>
      <p:sp>
        <p:nvSpPr>
          <p:cNvPr id="26627" name="Content Placeholder 2"/>
          <p:cNvSpPr>
            <a:spLocks noGrp="1"/>
          </p:cNvSpPr>
          <p:nvPr>
            <p:ph idx="1"/>
          </p:nvPr>
        </p:nvSpPr>
        <p:spPr>
          <a:xfrm>
            <a:off x="762000" y="1676400"/>
            <a:ext cx="8105775" cy="4643438"/>
          </a:xfrm>
        </p:spPr>
        <p:txBody>
          <a:bodyPr>
            <a:normAutofit lnSpcReduction="10000"/>
          </a:bodyPr>
          <a:lstStyle/>
          <a:p>
            <a:pPr eaLnBrk="1" hangingPunct="1">
              <a:buFont typeface="Wingdings" panose="05000000000000000000" pitchFamily="2" charset="2"/>
              <a:buNone/>
            </a:pPr>
            <a:endParaRPr lang="en-US" altLang="en-US" smtClean="0"/>
          </a:p>
          <a:p>
            <a:pPr eaLnBrk="1" hangingPunct="1"/>
            <a:r>
              <a:rPr lang="en-US" altLang="en-US" smtClean="0"/>
              <a:t>Box Model</a:t>
            </a:r>
          </a:p>
          <a:p>
            <a:pPr eaLnBrk="1" hangingPunct="1"/>
            <a:r>
              <a:rPr lang="en-US" altLang="en-US" smtClean="0"/>
              <a:t>Backgrounds and Borders</a:t>
            </a:r>
          </a:p>
          <a:p>
            <a:pPr eaLnBrk="1" hangingPunct="1"/>
            <a:r>
              <a:rPr lang="en-US" altLang="en-US" smtClean="0"/>
              <a:t>Image Values and Replaced Content</a:t>
            </a:r>
          </a:p>
          <a:p>
            <a:pPr eaLnBrk="1" hangingPunct="1"/>
            <a:r>
              <a:rPr lang="en-US" altLang="en-US" smtClean="0"/>
              <a:t>Text Effects</a:t>
            </a:r>
          </a:p>
          <a:p>
            <a:pPr eaLnBrk="1" hangingPunct="1"/>
            <a:r>
              <a:rPr lang="en-US" altLang="en-US" smtClean="0"/>
              <a:t>2D/3D Transformations</a:t>
            </a:r>
          </a:p>
          <a:p>
            <a:pPr eaLnBrk="1" hangingPunct="1"/>
            <a:r>
              <a:rPr lang="en-US" altLang="en-US" smtClean="0"/>
              <a:t>Animations</a:t>
            </a:r>
          </a:p>
          <a:p>
            <a:pPr eaLnBrk="1" hangingPunct="1"/>
            <a:r>
              <a:rPr lang="en-US" altLang="en-US" smtClean="0"/>
              <a:t>Multiple Column Layout</a:t>
            </a:r>
          </a:p>
          <a:p>
            <a:pPr eaLnBrk="1" hangingPunct="1">
              <a:buFont typeface="Wingdings" panose="05000000000000000000" pitchFamily="2" charset="2"/>
              <a:buNone/>
            </a:pPr>
            <a:endParaRPr lang="en-US" altLang="en-US" smtClean="0"/>
          </a:p>
          <a:p>
            <a:pPr eaLnBrk="1" hangingPunct="1"/>
            <a:endParaRPr lang="en-US" altLang="en-US" smtClean="0"/>
          </a:p>
        </p:txBody>
      </p:sp>
    </p:spTree>
  </p:cSld>
  <p:clrMapOvr>
    <a:masterClrMapping/>
  </p:clrMapOvr>
  <p:transition spd="slow">
    <p:wipe dir="d"/>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tLang="en-US" smtClean="0"/>
              <a:t>Borders</a:t>
            </a:r>
          </a:p>
        </p:txBody>
      </p:sp>
      <p:sp>
        <p:nvSpPr>
          <p:cNvPr id="27651" name="Content Placeholder 2"/>
          <p:cNvSpPr>
            <a:spLocks noGrp="1"/>
          </p:cNvSpPr>
          <p:nvPr>
            <p:ph idx="1"/>
          </p:nvPr>
        </p:nvSpPr>
        <p:spPr>
          <a:xfrm>
            <a:off x="685800" y="1981200"/>
            <a:ext cx="7953375" cy="4643438"/>
          </a:xfrm>
        </p:spPr>
        <p:txBody>
          <a:bodyPr>
            <a:normAutofit lnSpcReduction="10000"/>
          </a:bodyPr>
          <a:lstStyle/>
          <a:p>
            <a:pPr eaLnBrk="1" hangingPunct="1">
              <a:buFont typeface="Wingdings" panose="05000000000000000000" pitchFamily="2" charset="2"/>
              <a:buNone/>
            </a:pPr>
            <a:r>
              <a:rPr lang="en-US" altLang="en-US" smtClean="0"/>
              <a:t>div</a:t>
            </a:r>
          </a:p>
          <a:p>
            <a:pPr eaLnBrk="1" hangingPunct="1">
              <a:buFont typeface="Wingdings" panose="05000000000000000000" pitchFamily="2" charset="2"/>
              <a:buNone/>
            </a:pPr>
            <a:r>
              <a:rPr lang="en-US" altLang="en-US" smtClean="0"/>
              <a:t>{</a:t>
            </a:r>
          </a:p>
          <a:p>
            <a:pPr eaLnBrk="1" hangingPunct="1">
              <a:buFont typeface="Wingdings" panose="05000000000000000000" pitchFamily="2" charset="2"/>
              <a:buNone/>
            </a:pPr>
            <a:r>
              <a:rPr lang="en-US" altLang="en-US" smtClean="0"/>
              <a:t>border:2px solid;</a:t>
            </a:r>
          </a:p>
          <a:p>
            <a:pPr eaLnBrk="1" hangingPunct="1">
              <a:buFont typeface="Wingdings" panose="05000000000000000000" pitchFamily="2" charset="2"/>
              <a:buNone/>
            </a:pPr>
            <a:r>
              <a:rPr lang="en-US" altLang="en-US" smtClean="0"/>
              <a:t>padding:10px 40px; </a:t>
            </a:r>
          </a:p>
          <a:p>
            <a:pPr eaLnBrk="1" hangingPunct="1">
              <a:buFont typeface="Wingdings" panose="05000000000000000000" pitchFamily="2" charset="2"/>
              <a:buNone/>
            </a:pPr>
            <a:r>
              <a:rPr lang="en-US" altLang="en-US" smtClean="0"/>
              <a:t>background:green;</a:t>
            </a:r>
          </a:p>
          <a:p>
            <a:pPr eaLnBrk="1" hangingPunct="1">
              <a:buFont typeface="Wingdings" panose="05000000000000000000" pitchFamily="2" charset="2"/>
              <a:buNone/>
            </a:pPr>
            <a:r>
              <a:rPr lang="en-US" altLang="en-US" smtClean="0"/>
              <a:t>width:300px;</a:t>
            </a:r>
          </a:p>
          <a:p>
            <a:pPr eaLnBrk="1" hangingPunct="1">
              <a:buFont typeface="Wingdings" panose="05000000000000000000" pitchFamily="2" charset="2"/>
              <a:buNone/>
            </a:pPr>
            <a:r>
              <a:rPr lang="en-US" altLang="en-US" smtClean="0"/>
              <a:t>border-radius:25px;</a:t>
            </a:r>
          </a:p>
          <a:p>
            <a:pPr eaLnBrk="1" hangingPunct="1">
              <a:buFont typeface="Wingdings" panose="05000000000000000000" pitchFamily="2" charset="2"/>
              <a:buNone/>
            </a:pPr>
            <a:r>
              <a:rPr lang="en-US" altLang="en-US" smtClean="0"/>
              <a:t>}</a:t>
            </a:r>
          </a:p>
        </p:txBody>
      </p:sp>
    </p:spTree>
  </p:cSld>
  <p:clrMapOvr>
    <a:masterClrMapping/>
  </p:clrMapOvr>
  <p:transition spd="slow">
    <p:wipe dir="d"/>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normAutofit fontScale="90000"/>
          </a:bodyPr>
          <a:lstStyle/>
          <a:p>
            <a:pPr eaLnBrk="1" hangingPunct="1"/>
            <a:r>
              <a:rPr lang="en-US" altLang="en-US" b="1" smtClean="0"/>
              <a:t>The box-shadow Property</a:t>
            </a:r>
            <a:br>
              <a:rPr lang="en-US" altLang="en-US" b="1" smtClean="0"/>
            </a:br>
            <a:endParaRPr lang="en-US" altLang="en-US" smtClean="0"/>
          </a:p>
        </p:txBody>
      </p:sp>
      <p:sp>
        <p:nvSpPr>
          <p:cNvPr id="28675" name="Content Placeholder 2"/>
          <p:cNvSpPr>
            <a:spLocks noGrp="1"/>
          </p:cNvSpPr>
          <p:nvPr>
            <p:ph idx="1"/>
          </p:nvPr>
        </p:nvSpPr>
        <p:spPr/>
        <p:txBody>
          <a:bodyPr/>
          <a:lstStyle/>
          <a:p>
            <a:pPr eaLnBrk="1" hangingPunct="1"/>
            <a:r>
              <a:rPr lang="en-US" altLang="en-US" smtClean="0"/>
              <a:t>In CSS3, the box-shadow property is used to add shadow to boxes:</a:t>
            </a:r>
          </a:p>
          <a:p>
            <a:pPr eaLnBrk="1" hangingPunct="1"/>
            <a:r>
              <a:rPr lang="en-US" altLang="en-US" smtClean="0"/>
              <a:t>div</a:t>
            </a:r>
            <a:br>
              <a:rPr lang="en-US" altLang="en-US" smtClean="0"/>
            </a:br>
            <a:r>
              <a:rPr lang="en-US" altLang="en-US" smtClean="0"/>
              <a:t>{</a:t>
            </a:r>
            <a:br>
              <a:rPr lang="en-US" altLang="en-US" smtClean="0"/>
            </a:br>
            <a:r>
              <a:rPr lang="en-US" altLang="en-US" smtClean="0"/>
              <a:t>box-shadow: 10px 10px 5px pink;</a:t>
            </a:r>
            <a:br>
              <a:rPr lang="en-US" altLang="en-US" smtClean="0"/>
            </a:br>
            <a:r>
              <a:rPr lang="en-US" altLang="en-US" smtClean="0"/>
              <a:t>} </a:t>
            </a:r>
          </a:p>
        </p:txBody>
      </p:sp>
    </p:spTree>
  </p:cSld>
  <p:clrMapOvr>
    <a:masterClrMapping/>
  </p:clrMapOvr>
  <p:transition spd="slow">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Types: User-defined types</a:t>
            </a:r>
          </a:p>
        </p:txBody>
      </p:sp>
      <p:sp>
        <p:nvSpPr>
          <p:cNvPr id="3" name="Content Placeholder 2"/>
          <p:cNvSpPr>
            <a:spLocks noGrp="1"/>
          </p:cNvSpPr>
          <p:nvPr>
            <p:ph idx="1"/>
          </p:nvPr>
        </p:nvSpPr>
        <p:spPr>
          <a:xfrm>
            <a:off x="381000" y="1417638"/>
            <a:ext cx="8410575" cy="4893647"/>
          </a:xfrm>
        </p:spPr>
        <p:txBody>
          <a:bodyPr>
            <a:normAutofit lnSpcReduction="10000"/>
          </a:bodyPr>
          <a:lstStyle/>
          <a:p>
            <a:r>
              <a:rPr lang="en-US" dirty="0" err="1"/>
              <a:t>Struct</a:t>
            </a:r>
            <a:r>
              <a:rPr lang="en-US" dirty="0"/>
              <a:t> types	User-defined types of the </a:t>
            </a:r>
            <a:r>
              <a:rPr lang="en-US" dirty="0" smtClean="0"/>
              <a:t>form</a:t>
            </a:r>
          </a:p>
          <a:p>
            <a:pPr marL="0" indent="0">
              <a:buNone/>
            </a:pPr>
            <a:r>
              <a:rPr lang="en-US" sz="1600" dirty="0" err="1" smtClean="0">
                <a:solidFill>
                  <a:srgbClr val="FF0000"/>
                </a:solidFill>
                <a:latin typeface="Consolas"/>
              </a:rPr>
              <a:t>struct</a:t>
            </a:r>
            <a:r>
              <a:rPr lang="en-US" sz="1600" dirty="0" smtClean="0">
                <a:solidFill>
                  <a:prstClr val="black"/>
                </a:solidFill>
                <a:latin typeface="Consolas"/>
              </a:rPr>
              <a:t> </a:t>
            </a:r>
            <a:r>
              <a:rPr lang="en-US" sz="1600" dirty="0" smtClean="0">
                <a:solidFill>
                  <a:srgbClr val="2B91AF"/>
                </a:solidFill>
                <a:latin typeface="Consolas"/>
              </a:rPr>
              <a:t>Point</a:t>
            </a:r>
            <a:r>
              <a:rPr lang="en-US" sz="1600" dirty="0" smtClean="0">
                <a:solidFill>
                  <a:prstClr val="black"/>
                </a:solidFill>
                <a:latin typeface="Consolas"/>
              </a:rPr>
              <a:t>{</a:t>
            </a:r>
          </a:p>
          <a:p>
            <a:pPr marL="0" indent="0">
              <a:buNone/>
            </a:pPr>
            <a:r>
              <a:rPr lang="en-US" sz="1600" dirty="0" smtClean="0">
                <a:solidFill>
                  <a:prstClr val="black"/>
                </a:solidFill>
                <a:latin typeface="Consolas"/>
              </a:rPr>
              <a:t>       </a:t>
            </a:r>
            <a:r>
              <a:rPr lang="en-US" sz="1600" dirty="0">
                <a:solidFill>
                  <a:srgbClr val="FF0000"/>
                </a:solidFill>
                <a:latin typeface="Consolas"/>
              </a:rPr>
              <a:t>public</a:t>
            </a:r>
            <a:r>
              <a:rPr lang="en-US" sz="1600" dirty="0">
                <a:solidFill>
                  <a:prstClr val="black"/>
                </a:solidFill>
                <a:latin typeface="Consolas"/>
              </a:rPr>
              <a:t> </a:t>
            </a:r>
            <a:r>
              <a:rPr lang="en-US" sz="1600" dirty="0" err="1">
                <a:solidFill>
                  <a:srgbClr val="FF0000"/>
                </a:solidFill>
                <a:latin typeface="Consolas"/>
              </a:rPr>
              <a:t>int</a:t>
            </a:r>
            <a:r>
              <a:rPr lang="en-US" sz="1600" dirty="0">
                <a:solidFill>
                  <a:prstClr val="black"/>
                </a:solidFill>
                <a:latin typeface="Consolas"/>
              </a:rPr>
              <a:t> x, y; </a:t>
            </a:r>
            <a:r>
              <a:rPr lang="en-US" sz="1600" dirty="0">
                <a:solidFill>
                  <a:srgbClr val="008000"/>
                </a:solidFill>
                <a:latin typeface="Consolas"/>
              </a:rPr>
              <a:t>// fields</a:t>
            </a:r>
            <a:endParaRPr lang="en-US" sz="1600" dirty="0">
              <a:solidFill>
                <a:prstClr val="black"/>
              </a:solidFill>
              <a:latin typeface="Consolas"/>
            </a:endParaRPr>
          </a:p>
          <a:p>
            <a:pPr marL="0" indent="0">
              <a:buNone/>
            </a:pPr>
            <a:r>
              <a:rPr lang="en-US" sz="1600" dirty="0">
                <a:solidFill>
                  <a:prstClr val="black"/>
                </a:solidFill>
                <a:latin typeface="Consolas"/>
              </a:rPr>
              <a:t>       </a:t>
            </a:r>
            <a:r>
              <a:rPr lang="en-US" sz="1600" dirty="0">
                <a:solidFill>
                  <a:srgbClr val="FF0000"/>
                </a:solidFill>
                <a:latin typeface="Consolas"/>
              </a:rPr>
              <a:t>public</a:t>
            </a:r>
            <a:r>
              <a:rPr lang="en-US" sz="1600" dirty="0">
                <a:solidFill>
                  <a:prstClr val="black"/>
                </a:solidFill>
                <a:latin typeface="Consolas"/>
              </a:rPr>
              <a:t> Point(</a:t>
            </a:r>
            <a:r>
              <a:rPr lang="en-US" sz="1600" dirty="0" err="1">
                <a:solidFill>
                  <a:srgbClr val="FF0000"/>
                </a:solidFill>
                <a:latin typeface="Consolas"/>
              </a:rPr>
              <a:t>int</a:t>
            </a:r>
            <a:r>
              <a:rPr lang="en-US" sz="1600" dirty="0">
                <a:solidFill>
                  <a:prstClr val="black"/>
                </a:solidFill>
                <a:latin typeface="Consolas"/>
              </a:rPr>
              <a:t> x, </a:t>
            </a:r>
            <a:r>
              <a:rPr lang="en-US" sz="1600" dirty="0" err="1">
                <a:solidFill>
                  <a:srgbClr val="FF0000"/>
                </a:solidFill>
                <a:latin typeface="Consolas"/>
              </a:rPr>
              <a:t>int</a:t>
            </a:r>
            <a:r>
              <a:rPr lang="en-US" sz="1600" dirty="0">
                <a:solidFill>
                  <a:prstClr val="black"/>
                </a:solidFill>
                <a:latin typeface="Consolas"/>
              </a:rPr>
              <a:t> y) { </a:t>
            </a:r>
            <a:r>
              <a:rPr lang="en-US" sz="1600" dirty="0" err="1">
                <a:solidFill>
                  <a:srgbClr val="FF0000"/>
                </a:solidFill>
                <a:latin typeface="Consolas"/>
              </a:rPr>
              <a:t>this</a:t>
            </a:r>
            <a:r>
              <a:rPr lang="en-US" sz="1600" dirty="0" err="1">
                <a:solidFill>
                  <a:prstClr val="black"/>
                </a:solidFill>
                <a:latin typeface="Consolas"/>
              </a:rPr>
              <a:t>.x</a:t>
            </a:r>
            <a:r>
              <a:rPr lang="en-US" sz="1600" dirty="0">
                <a:solidFill>
                  <a:prstClr val="black"/>
                </a:solidFill>
                <a:latin typeface="Consolas"/>
              </a:rPr>
              <a:t> = x; </a:t>
            </a:r>
            <a:r>
              <a:rPr lang="en-US" sz="1600" dirty="0" err="1">
                <a:solidFill>
                  <a:srgbClr val="FF0000"/>
                </a:solidFill>
                <a:latin typeface="Consolas"/>
              </a:rPr>
              <a:t>this</a:t>
            </a:r>
            <a:r>
              <a:rPr lang="en-US" sz="1600" dirty="0" err="1">
                <a:solidFill>
                  <a:prstClr val="black"/>
                </a:solidFill>
                <a:latin typeface="Consolas"/>
              </a:rPr>
              <a:t>.y</a:t>
            </a:r>
            <a:r>
              <a:rPr lang="en-US" sz="1600" dirty="0">
                <a:solidFill>
                  <a:prstClr val="black"/>
                </a:solidFill>
                <a:latin typeface="Consolas"/>
              </a:rPr>
              <a:t> = y; }</a:t>
            </a:r>
            <a:r>
              <a:rPr lang="en-US" sz="1600" dirty="0">
                <a:solidFill>
                  <a:srgbClr val="008000"/>
                </a:solidFill>
                <a:latin typeface="Consolas"/>
              </a:rPr>
              <a:t>// constructor</a:t>
            </a:r>
            <a:endParaRPr lang="en-US" sz="1600" dirty="0">
              <a:solidFill>
                <a:prstClr val="black"/>
              </a:solidFill>
              <a:latin typeface="Consolas"/>
            </a:endParaRPr>
          </a:p>
          <a:p>
            <a:pPr marL="0" indent="0">
              <a:buNone/>
            </a:pPr>
            <a:r>
              <a:rPr lang="en-US" sz="1600" dirty="0">
                <a:solidFill>
                  <a:prstClr val="black"/>
                </a:solidFill>
                <a:latin typeface="Consolas"/>
              </a:rPr>
              <a:t>       </a:t>
            </a:r>
            <a:r>
              <a:rPr lang="en-US" sz="1600" dirty="0">
                <a:solidFill>
                  <a:srgbClr val="FF0000"/>
                </a:solidFill>
                <a:latin typeface="Consolas"/>
              </a:rPr>
              <a:t>public</a:t>
            </a:r>
            <a:r>
              <a:rPr lang="en-US" sz="1600" dirty="0">
                <a:solidFill>
                  <a:prstClr val="black"/>
                </a:solidFill>
                <a:latin typeface="Consolas"/>
              </a:rPr>
              <a:t> </a:t>
            </a:r>
            <a:r>
              <a:rPr lang="en-US" sz="1600" dirty="0">
                <a:solidFill>
                  <a:srgbClr val="FF0000"/>
                </a:solidFill>
                <a:latin typeface="Consolas"/>
              </a:rPr>
              <a:t>void</a:t>
            </a:r>
            <a:r>
              <a:rPr lang="en-US" sz="1600" dirty="0">
                <a:solidFill>
                  <a:prstClr val="black"/>
                </a:solidFill>
                <a:latin typeface="Consolas"/>
              </a:rPr>
              <a:t> </a:t>
            </a:r>
            <a:r>
              <a:rPr lang="en-US" sz="1600" dirty="0" err="1">
                <a:solidFill>
                  <a:prstClr val="black"/>
                </a:solidFill>
                <a:latin typeface="Consolas"/>
              </a:rPr>
              <a:t>MoveTo</a:t>
            </a:r>
            <a:r>
              <a:rPr lang="en-US" sz="1600" dirty="0">
                <a:solidFill>
                  <a:prstClr val="black"/>
                </a:solidFill>
                <a:latin typeface="Consolas"/>
              </a:rPr>
              <a:t>(</a:t>
            </a:r>
            <a:r>
              <a:rPr lang="en-US" sz="1600" dirty="0" err="1">
                <a:solidFill>
                  <a:srgbClr val="FF0000"/>
                </a:solidFill>
                <a:latin typeface="Consolas"/>
              </a:rPr>
              <a:t>int</a:t>
            </a:r>
            <a:r>
              <a:rPr lang="en-US" sz="1600" dirty="0">
                <a:solidFill>
                  <a:prstClr val="black"/>
                </a:solidFill>
                <a:latin typeface="Consolas"/>
              </a:rPr>
              <a:t> a, </a:t>
            </a:r>
            <a:r>
              <a:rPr lang="en-US" sz="1600" dirty="0" err="1">
                <a:solidFill>
                  <a:srgbClr val="FF0000"/>
                </a:solidFill>
                <a:latin typeface="Consolas"/>
              </a:rPr>
              <a:t>int</a:t>
            </a:r>
            <a:r>
              <a:rPr lang="en-US" sz="1600" dirty="0">
                <a:solidFill>
                  <a:prstClr val="black"/>
                </a:solidFill>
                <a:latin typeface="Consolas"/>
              </a:rPr>
              <a:t> b) { x = a; y = b; }</a:t>
            </a:r>
            <a:r>
              <a:rPr lang="en-US" sz="1600" dirty="0">
                <a:solidFill>
                  <a:srgbClr val="008000"/>
                </a:solidFill>
                <a:latin typeface="Consolas"/>
              </a:rPr>
              <a:t>// methods</a:t>
            </a:r>
            <a:endParaRPr lang="en-US" sz="1600" dirty="0">
              <a:solidFill>
                <a:prstClr val="black"/>
              </a:solidFill>
              <a:latin typeface="Consolas"/>
            </a:endParaRPr>
          </a:p>
          <a:p>
            <a:r>
              <a:rPr lang="en-IN" dirty="0" smtClean="0"/>
              <a:t>Create objects that behave like built-in value types. </a:t>
            </a:r>
          </a:p>
          <a:p>
            <a:r>
              <a:rPr lang="en-IN" dirty="0" smtClean="0"/>
              <a:t>Because </a:t>
            </a:r>
            <a:r>
              <a:rPr lang="en-IN" dirty="0" err="1"/>
              <a:t>structs</a:t>
            </a:r>
            <a:r>
              <a:rPr lang="en-IN" dirty="0"/>
              <a:t> are stored inline and are not heap allocated, there is less garbage collection pressure on the system than there is with classes.</a:t>
            </a:r>
            <a:endParaRPr lang="en-US" dirty="0"/>
          </a:p>
        </p:txBody>
      </p:sp>
    </p:spTree>
    <p:extLst>
      <p:ext uri="{BB962C8B-B14F-4D97-AF65-F5344CB8AC3E}">
        <p14:creationId xmlns:p14="http://schemas.microsoft.com/office/powerpoint/2010/main" xmlns="" val="2765317579"/>
      </p:ext>
    </p:extLst>
  </p:cSld>
  <p:clrMapOvr>
    <a:masterClrMapping/>
  </p:clrMapOvr>
  <p:transition spd="slow">
    <p:wipe dir="d"/>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altLang="en-US" sz="3200" b="1" smtClean="0"/>
              <a:t>CSS3 Backgrounds</a:t>
            </a:r>
            <a:r>
              <a:rPr lang="en-US" altLang="en-US" sz="2000" b="1" smtClean="0"/>
              <a:t/>
            </a:r>
            <a:br>
              <a:rPr lang="en-US" altLang="en-US" sz="2000" b="1" smtClean="0"/>
            </a:br>
            <a:endParaRPr lang="en-US" altLang="en-US" sz="2000" smtClean="0"/>
          </a:p>
        </p:txBody>
      </p:sp>
      <p:sp>
        <p:nvSpPr>
          <p:cNvPr id="29699" name="Content Placeholder 2"/>
          <p:cNvSpPr>
            <a:spLocks noGrp="1"/>
          </p:cNvSpPr>
          <p:nvPr>
            <p:ph idx="1"/>
          </p:nvPr>
        </p:nvSpPr>
        <p:spPr>
          <a:xfrm>
            <a:off x="762000" y="1981200"/>
            <a:ext cx="8382000" cy="6400800"/>
          </a:xfrm>
        </p:spPr>
        <p:txBody>
          <a:bodyPr/>
          <a:lstStyle/>
          <a:p>
            <a:pPr eaLnBrk="1" hangingPunct="1">
              <a:buFont typeface="Wingdings" panose="05000000000000000000" pitchFamily="2" charset="2"/>
              <a:buNone/>
            </a:pPr>
            <a:r>
              <a:rPr lang="en-US" altLang="en-US" sz="2400" smtClean="0"/>
              <a:t>background properties:</a:t>
            </a:r>
          </a:p>
          <a:p>
            <a:pPr eaLnBrk="1" hangingPunct="1"/>
            <a:r>
              <a:rPr lang="en-US" altLang="en-US" sz="2400" smtClean="0"/>
              <a:t>background-size</a:t>
            </a:r>
          </a:p>
          <a:p>
            <a:pPr eaLnBrk="1" hangingPunct="1"/>
            <a:r>
              <a:rPr lang="en-US" altLang="en-US" sz="2400" smtClean="0"/>
              <a:t>background-origin</a:t>
            </a:r>
          </a:p>
          <a:p>
            <a:pPr eaLnBrk="1" hangingPunct="1">
              <a:buFont typeface="Wingdings" panose="05000000000000000000" pitchFamily="2" charset="2"/>
              <a:buNone/>
            </a:pPr>
            <a:r>
              <a:rPr lang="en-US" altLang="en-US" sz="2400" smtClean="0"/>
              <a:t>Eg</a:t>
            </a:r>
          </a:p>
          <a:p>
            <a:pPr eaLnBrk="1" hangingPunct="1">
              <a:buFont typeface="Wingdings" panose="05000000000000000000" pitchFamily="2" charset="2"/>
              <a:buNone/>
            </a:pPr>
            <a:r>
              <a:rPr lang="en-US" altLang="en-US" sz="2400" smtClean="0"/>
              <a:t>body</a:t>
            </a:r>
          </a:p>
          <a:p>
            <a:pPr eaLnBrk="1" hangingPunct="1">
              <a:buFont typeface="Wingdings" panose="05000000000000000000" pitchFamily="2" charset="2"/>
              <a:buNone/>
            </a:pPr>
            <a:r>
              <a:rPr lang="en-US" altLang="en-US" sz="2400" smtClean="0"/>
              <a:t>{</a:t>
            </a:r>
          </a:p>
          <a:p>
            <a:pPr eaLnBrk="1" hangingPunct="1">
              <a:buFont typeface="Wingdings" panose="05000000000000000000" pitchFamily="2" charset="2"/>
              <a:buNone/>
            </a:pPr>
            <a:r>
              <a:rPr lang="en-US" altLang="en-US" sz="2400" smtClean="0"/>
              <a:t>background:url(img_flwr.gif);</a:t>
            </a:r>
          </a:p>
          <a:p>
            <a:pPr eaLnBrk="1" hangingPunct="1">
              <a:buFont typeface="Wingdings" panose="05000000000000000000" pitchFamily="2" charset="2"/>
              <a:buNone/>
            </a:pPr>
            <a:r>
              <a:rPr lang="en-US" altLang="en-US" sz="2400" smtClean="0"/>
              <a:t>background-size:80px 60px;</a:t>
            </a:r>
          </a:p>
          <a:p>
            <a:pPr eaLnBrk="1" hangingPunct="1">
              <a:buFont typeface="Wingdings" panose="05000000000000000000" pitchFamily="2" charset="2"/>
              <a:buNone/>
            </a:pPr>
            <a:r>
              <a:rPr lang="en-US" altLang="en-US" sz="2400" smtClean="0"/>
              <a:t>background-repeat:no-repeat;</a:t>
            </a:r>
          </a:p>
          <a:p>
            <a:pPr eaLnBrk="1" hangingPunct="1">
              <a:buFont typeface="Wingdings" panose="05000000000000000000" pitchFamily="2" charset="2"/>
              <a:buNone/>
            </a:pPr>
            <a:r>
              <a:rPr lang="en-US" altLang="en-US" sz="2400" smtClean="0"/>
              <a:t>padding-top:40px;</a:t>
            </a:r>
          </a:p>
          <a:p>
            <a:pPr eaLnBrk="1" hangingPunct="1">
              <a:buFont typeface="Wingdings" panose="05000000000000000000" pitchFamily="2" charset="2"/>
              <a:buNone/>
            </a:pPr>
            <a:r>
              <a:rPr lang="en-US" altLang="en-US" sz="2400" smtClean="0"/>
              <a:t>}</a:t>
            </a:r>
          </a:p>
          <a:p>
            <a:pPr eaLnBrk="1" hangingPunct="1"/>
            <a:endParaRPr lang="en-US" altLang="en-US" sz="2400" smtClean="0"/>
          </a:p>
        </p:txBody>
      </p:sp>
    </p:spTree>
  </p:cSld>
  <p:clrMapOvr>
    <a:masterClrMapping/>
  </p:clrMapOvr>
  <p:transition spd="slow">
    <p:wipe dir="d"/>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altLang="en-US" smtClean="0"/>
              <a:t>CSS Text Effects</a:t>
            </a:r>
          </a:p>
        </p:txBody>
      </p:sp>
      <p:sp>
        <p:nvSpPr>
          <p:cNvPr id="30723" name="Content Placeholder 2"/>
          <p:cNvSpPr>
            <a:spLocks noGrp="1"/>
          </p:cNvSpPr>
          <p:nvPr>
            <p:ph idx="1"/>
          </p:nvPr>
        </p:nvSpPr>
        <p:spPr/>
        <p:txBody>
          <a:bodyPr/>
          <a:lstStyle/>
          <a:p>
            <a:pPr eaLnBrk="1" hangingPunct="1"/>
            <a:r>
              <a:rPr lang="en-US" altLang="en-US" smtClean="0"/>
              <a:t>text-shadow</a:t>
            </a:r>
          </a:p>
          <a:p>
            <a:pPr eaLnBrk="1" hangingPunct="1">
              <a:buFont typeface="Wingdings" panose="05000000000000000000" pitchFamily="2" charset="2"/>
              <a:buNone/>
            </a:pPr>
            <a:r>
              <a:rPr lang="en-US" altLang="en-US" smtClean="0"/>
              <a:t>h1</a:t>
            </a:r>
            <a:br>
              <a:rPr lang="en-US" altLang="en-US" smtClean="0"/>
            </a:br>
            <a:r>
              <a:rPr lang="en-US" altLang="en-US" smtClean="0"/>
              <a:t>{</a:t>
            </a:r>
            <a:br>
              <a:rPr lang="en-US" altLang="en-US" smtClean="0"/>
            </a:br>
            <a:r>
              <a:rPr lang="en-US" altLang="en-US" smtClean="0"/>
              <a:t>text-shadow: 5px 5px 5px #FF0000;</a:t>
            </a:r>
            <a:br>
              <a:rPr lang="en-US" altLang="en-US" smtClean="0"/>
            </a:br>
            <a:r>
              <a:rPr lang="en-US" altLang="en-US" smtClean="0"/>
              <a:t>} </a:t>
            </a:r>
          </a:p>
          <a:p>
            <a:pPr eaLnBrk="1" hangingPunct="1">
              <a:buFont typeface="Wingdings" panose="05000000000000000000" pitchFamily="2" charset="2"/>
              <a:buNone/>
            </a:pPr>
            <a:endParaRPr lang="en-US" altLang="en-US" smtClean="0"/>
          </a:p>
        </p:txBody>
      </p:sp>
    </p:spTree>
  </p:cSld>
  <p:clrMapOvr>
    <a:masterClrMapping/>
  </p:clrMapOvr>
  <p:transition spd="slow">
    <p:wipe dir="d"/>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ltLang="en-US" smtClean="0"/>
              <a:t>CSS text style</a:t>
            </a:r>
          </a:p>
        </p:txBody>
      </p:sp>
      <p:sp>
        <p:nvSpPr>
          <p:cNvPr id="31747" name="Content Placeholder 2"/>
          <p:cNvSpPr>
            <a:spLocks noGrp="1"/>
          </p:cNvSpPr>
          <p:nvPr>
            <p:ph idx="1"/>
          </p:nvPr>
        </p:nvSpPr>
        <p:spPr/>
        <p:txBody>
          <a:bodyPr/>
          <a:lstStyle/>
          <a:p>
            <a:pPr eaLnBrk="1" hangingPunct="1"/>
            <a:r>
              <a:rPr lang="en-US" altLang="en-US" smtClean="0"/>
              <a:t>word-wrap</a:t>
            </a:r>
          </a:p>
          <a:p>
            <a:pPr eaLnBrk="1" hangingPunct="1">
              <a:buFont typeface="Wingdings" panose="05000000000000000000" pitchFamily="2" charset="2"/>
              <a:buNone/>
            </a:pPr>
            <a:r>
              <a:rPr lang="en-US" altLang="en-US" smtClean="0"/>
              <a:t>p</a:t>
            </a:r>
          </a:p>
          <a:p>
            <a:pPr eaLnBrk="1" hangingPunct="1">
              <a:buFont typeface="Wingdings" panose="05000000000000000000" pitchFamily="2" charset="2"/>
              <a:buNone/>
            </a:pPr>
            <a:r>
              <a:rPr lang="en-US" altLang="en-US" smtClean="0"/>
              <a:t>{</a:t>
            </a:r>
          </a:p>
          <a:p>
            <a:pPr eaLnBrk="1" hangingPunct="1">
              <a:buFont typeface="Wingdings" panose="05000000000000000000" pitchFamily="2" charset="2"/>
              <a:buNone/>
            </a:pPr>
            <a:r>
              <a:rPr lang="en-US" altLang="en-US" smtClean="0"/>
              <a:t>width:11em; </a:t>
            </a:r>
          </a:p>
          <a:p>
            <a:pPr eaLnBrk="1" hangingPunct="1">
              <a:buFont typeface="Wingdings" panose="05000000000000000000" pitchFamily="2" charset="2"/>
              <a:buNone/>
            </a:pPr>
            <a:r>
              <a:rPr lang="en-US" altLang="en-US" smtClean="0"/>
              <a:t>border:1px solid #000000;</a:t>
            </a:r>
          </a:p>
          <a:p>
            <a:pPr eaLnBrk="1" hangingPunct="1">
              <a:buFont typeface="Wingdings" panose="05000000000000000000" pitchFamily="2" charset="2"/>
              <a:buNone/>
            </a:pPr>
            <a:r>
              <a:rPr lang="en-US" altLang="en-US" smtClean="0"/>
              <a:t>word-wrap:break-word;</a:t>
            </a:r>
          </a:p>
          <a:p>
            <a:pPr eaLnBrk="1" hangingPunct="1">
              <a:buFont typeface="Wingdings" panose="05000000000000000000" pitchFamily="2" charset="2"/>
              <a:buNone/>
            </a:pPr>
            <a:r>
              <a:rPr lang="en-US" altLang="en-US" smtClean="0"/>
              <a:t>}</a:t>
            </a:r>
          </a:p>
          <a:p>
            <a:pPr eaLnBrk="1" hangingPunct="1"/>
            <a:endParaRPr lang="en-US" altLang="en-US" smtClean="0"/>
          </a:p>
        </p:txBody>
      </p:sp>
    </p:spTree>
  </p:cSld>
  <p:clrMapOvr>
    <a:masterClrMapping/>
  </p:clrMapOvr>
  <p:transition spd="slow">
    <p:wipe dir="d"/>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normAutofit fontScale="90000"/>
          </a:bodyPr>
          <a:lstStyle/>
          <a:p>
            <a:pPr eaLnBrk="1" hangingPunct="1"/>
            <a:r>
              <a:rPr lang="en-US" altLang="en-US" b="1" smtClean="0"/>
              <a:t>CSS3 2D Transforms</a:t>
            </a:r>
            <a:br>
              <a:rPr lang="en-US" altLang="en-US" b="1" smtClean="0"/>
            </a:br>
            <a:endParaRPr lang="en-US" altLang="en-US" smtClean="0"/>
          </a:p>
        </p:txBody>
      </p:sp>
      <p:sp>
        <p:nvSpPr>
          <p:cNvPr id="32771" name="Content Placeholder 2"/>
          <p:cNvSpPr>
            <a:spLocks noGrp="1"/>
          </p:cNvSpPr>
          <p:nvPr>
            <p:ph idx="1"/>
          </p:nvPr>
        </p:nvSpPr>
        <p:spPr>
          <a:xfrm>
            <a:off x="809625" y="2290763"/>
            <a:ext cx="7958138" cy="3881437"/>
          </a:xfrm>
        </p:spPr>
        <p:txBody>
          <a:bodyPr/>
          <a:lstStyle/>
          <a:p>
            <a:pPr eaLnBrk="1" hangingPunct="1"/>
            <a:r>
              <a:rPr lang="en-US" altLang="en-US" smtClean="0"/>
              <a:t>2d transform methods:</a:t>
            </a:r>
          </a:p>
          <a:p>
            <a:pPr eaLnBrk="1" hangingPunct="1"/>
            <a:r>
              <a:rPr lang="en-US" altLang="en-US" smtClean="0"/>
              <a:t>translate()</a:t>
            </a:r>
          </a:p>
          <a:p>
            <a:pPr eaLnBrk="1" hangingPunct="1"/>
            <a:r>
              <a:rPr lang="en-US" altLang="en-US" smtClean="0"/>
              <a:t>rotate()</a:t>
            </a:r>
          </a:p>
          <a:p>
            <a:pPr eaLnBrk="1" hangingPunct="1"/>
            <a:r>
              <a:rPr lang="en-US" altLang="en-US" smtClean="0"/>
              <a:t>scale()</a:t>
            </a:r>
          </a:p>
          <a:p>
            <a:pPr eaLnBrk="1" hangingPunct="1"/>
            <a:r>
              <a:rPr lang="en-US" altLang="en-US" smtClean="0"/>
              <a:t>skew()</a:t>
            </a:r>
          </a:p>
          <a:p>
            <a:pPr eaLnBrk="1" hangingPunct="1"/>
            <a:r>
              <a:rPr lang="en-US" altLang="en-US" smtClean="0"/>
              <a:t>matrix()</a:t>
            </a:r>
          </a:p>
          <a:p>
            <a:pPr eaLnBrk="1" hangingPunct="1">
              <a:buFont typeface="Wingdings" panose="05000000000000000000" pitchFamily="2" charset="2"/>
              <a:buNone/>
            </a:pPr>
            <a:endParaRPr lang="en-US" altLang="en-US" smtClean="0"/>
          </a:p>
        </p:txBody>
      </p:sp>
    </p:spTree>
  </p:cSld>
  <p:clrMapOvr>
    <a:masterClrMapping/>
  </p:clrMapOvr>
  <p:transition spd="slow">
    <p:wipe dir="d"/>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normAutofit fontScale="90000"/>
          </a:bodyPr>
          <a:lstStyle/>
          <a:p>
            <a:pPr eaLnBrk="1" hangingPunct="1"/>
            <a:r>
              <a:rPr lang="en-US" altLang="en-US" b="1" smtClean="0"/>
              <a:t>CSS3 Transitions</a:t>
            </a:r>
            <a:br>
              <a:rPr lang="en-US" altLang="en-US" b="1" smtClean="0"/>
            </a:br>
            <a:endParaRPr lang="en-US" altLang="en-US" smtClean="0"/>
          </a:p>
        </p:txBody>
      </p:sp>
      <p:sp>
        <p:nvSpPr>
          <p:cNvPr id="33795" name="Content Placeholder 2"/>
          <p:cNvSpPr>
            <a:spLocks noGrp="1"/>
          </p:cNvSpPr>
          <p:nvPr>
            <p:ph idx="1"/>
          </p:nvPr>
        </p:nvSpPr>
        <p:spPr/>
        <p:txBody>
          <a:bodyPr/>
          <a:lstStyle/>
          <a:p>
            <a:pPr eaLnBrk="1" hangingPunct="1"/>
            <a:r>
              <a:rPr lang="en-US" altLang="en-US" smtClean="0"/>
              <a:t>CSS3 transitions are effects that let an element gradually change from one style to another.</a:t>
            </a:r>
          </a:p>
          <a:p>
            <a:pPr eaLnBrk="1" hangingPunct="1"/>
            <a:r>
              <a:rPr lang="en-US" altLang="en-US" smtClean="0"/>
              <a:t>The CSS property you want to add an effect to</a:t>
            </a:r>
          </a:p>
          <a:p>
            <a:pPr eaLnBrk="1" hangingPunct="1"/>
            <a:r>
              <a:rPr lang="en-US" altLang="en-US" smtClean="0"/>
              <a:t>The duration of the effect</a:t>
            </a:r>
          </a:p>
          <a:p>
            <a:pPr eaLnBrk="1" hangingPunct="1"/>
            <a:endParaRPr lang="en-US" altLang="en-US" smtClean="0"/>
          </a:p>
        </p:txBody>
      </p:sp>
    </p:spTree>
  </p:cSld>
  <p:clrMapOvr>
    <a:masterClrMapping/>
  </p:clrMapOvr>
  <p:transition spd="slow">
    <p:wipe dir="d"/>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a:spLocks noGrp="1"/>
          </p:cNvSpPr>
          <p:nvPr>
            <p:ph idx="1"/>
          </p:nvPr>
        </p:nvSpPr>
        <p:spPr>
          <a:xfrm>
            <a:off x="809625" y="1219200"/>
            <a:ext cx="7958138" cy="4876800"/>
          </a:xfrm>
        </p:spPr>
        <p:txBody>
          <a:bodyPr/>
          <a:lstStyle/>
          <a:p>
            <a:pPr eaLnBrk="1" hangingPunct="1"/>
            <a:r>
              <a:rPr lang="en-US" altLang="en-US" smtClean="0"/>
              <a:t>Bind the animation to a selector (element) by specifying at least these two properties:</a:t>
            </a:r>
          </a:p>
          <a:p>
            <a:pPr eaLnBrk="1" hangingPunct="1"/>
            <a:r>
              <a:rPr lang="en-US" altLang="en-US" smtClean="0"/>
              <a:t> the name of the animation</a:t>
            </a:r>
          </a:p>
          <a:p>
            <a:pPr eaLnBrk="1" hangingPunct="1"/>
            <a:r>
              <a:rPr lang="en-US" altLang="en-US" smtClean="0"/>
              <a:t> the duration of the animation</a:t>
            </a:r>
          </a:p>
          <a:p>
            <a:pPr eaLnBrk="1" hangingPunct="1">
              <a:buFont typeface="Wingdings" panose="05000000000000000000" pitchFamily="2" charset="2"/>
              <a:buNone/>
            </a:pPr>
            <a:endParaRPr lang="en-US" altLang="en-US" smtClean="0"/>
          </a:p>
        </p:txBody>
      </p:sp>
    </p:spTree>
  </p:cSld>
  <p:clrMapOvr>
    <a:masterClrMapping/>
  </p:clrMapOvr>
  <p:transition spd="slow">
    <p:wipe dir="d"/>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en-US" altLang="en-US" smtClean="0"/>
              <a:t>CSS Multiple Column</a:t>
            </a:r>
          </a:p>
        </p:txBody>
      </p:sp>
      <p:sp>
        <p:nvSpPr>
          <p:cNvPr id="35843" name="Content Placeholder 2"/>
          <p:cNvSpPr>
            <a:spLocks noGrp="1"/>
          </p:cNvSpPr>
          <p:nvPr>
            <p:ph idx="1"/>
          </p:nvPr>
        </p:nvSpPr>
        <p:spPr>
          <a:xfrm>
            <a:off x="762000" y="1676400"/>
            <a:ext cx="7958138" cy="3881438"/>
          </a:xfrm>
        </p:spPr>
        <p:txBody>
          <a:bodyPr>
            <a:normAutofit fontScale="92500" lnSpcReduction="20000"/>
          </a:bodyPr>
          <a:lstStyle/>
          <a:p>
            <a:pPr eaLnBrk="1" hangingPunct="1"/>
            <a:r>
              <a:rPr lang="en-US" altLang="en-US" smtClean="0"/>
              <a:t>.newspaper</a:t>
            </a:r>
            <a:br>
              <a:rPr lang="en-US" altLang="en-US" smtClean="0"/>
            </a:br>
            <a:r>
              <a:rPr lang="en-US" altLang="en-US" smtClean="0"/>
              <a:t>{</a:t>
            </a:r>
            <a:br>
              <a:rPr lang="en-US" altLang="en-US" smtClean="0"/>
            </a:br>
            <a:r>
              <a:rPr lang="en-US" altLang="en-US" smtClean="0"/>
              <a:t>-webkit-column-count:3; /* Chrome, Safari, Opera */</a:t>
            </a:r>
            <a:br>
              <a:rPr lang="en-US" altLang="en-US" smtClean="0"/>
            </a:br>
            <a:r>
              <a:rPr lang="en-US" altLang="en-US" smtClean="0"/>
              <a:t>-moz-column-count:3; /* Firefox */</a:t>
            </a:r>
            <a:br>
              <a:rPr lang="en-US" altLang="en-US" smtClean="0"/>
            </a:br>
            <a:r>
              <a:rPr lang="en-US" altLang="en-US" smtClean="0"/>
              <a:t>column-count:3;</a:t>
            </a:r>
            <a:br>
              <a:rPr lang="en-US" altLang="en-US" smtClean="0"/>
            </a:br>
            <a:r>
              <a:rPr lang="en-US" altLang="en-US" smtClean="0"/>
              <a:t>}</a:t>
            </a:r>
          </a:p>
          <a:p>
            <a:pPr eaLnBrk="1" hangingPunct="1"/>
            <a:r>
              <a:rPr lang="en-US" altLang="en-US" smtClean="0"/>
              <a:t>Usage</a:t>
            </a:r>
          </a:p>
          <a:p>
            <a:pPr eaLnBrk="1" hangingPunct="1"/>
            <a:r>
              <a:rPr lang="en-US" altLang="en-US" smtClean="0"/>
              <a:t>&lt;div class=“newspaper”&gt;……&lt;/div&gt;</a:t>
            </a:r>
          </a:p>
          <a:p>
            <a:pPr eaLnBrk="1" hangingPunct="1"/>
            <a:endParaRPr lang="en-US" altLang="en-US" smtClean="0"/>
          </a:p>
          <a:p>
            <a:pPr eaLnBrk="1" hangingPunct="1"/>
            <a:endParaRPr lang="en-US" altLang="en-US" smtClean="0"/>
          </a:p>
        </p:txBody>
      </p:sp>
    </p:spTree>
  </p:cSld>
  <p:clrMapOvr>
    <a:masterClrMapping/>
  </p:clrMapOvr>
  <p:transition spd="slow">
    <p:wipe dir="d"/>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smtClean="0"/>
              <a:t>Assignment</a:t>
            </a:r>
            <a:endParaRPr lang="en-IN" altLang="en-US" smtClean="0"/>
          </a:p>
        </p:txBody>
      </p:sp>
      <p:sp>
        <p:nvSpPr>
          <p:cNvPr id="36867" name="Content Placeholder 2"/>
          <p:cNvSpPr>
            <a:spLocks noGrp="1"/>
          </p:cNvSpPr>
          <p:nvPr>
            <p:ph idx="1"/>
          </p:nvPr>
        </p:nvSpPr>
        <p:spPr>
          <a:xfrm>
            <a:off x="809625" y="2214563"/>
            <a:ext cx="8105775" cy="4643437"/>
          </a:xfrm>
        </p:spPr>
        <p:txBody>
          <a:bodyPr/>
          <a:lstStyle/>
          <a:p>
            <a:r>
              <a:rPr lang="en-US" altLang="en-US" smtClean="0"/>
              <a:t>Design a web page using HTML which is for creating a brochure for a Cultural Fest 2014 at ITC Learning Center on 21</a:t>
            </a:r>
            <a:r>
              <a:rPr lang="en-US" altLang="en-US" baseline="30000" smtClean="0"/>
              <a:t>st</a:t>
            </a:r>
            <a:r>
              <a:rPr lang="en-US" altLang="en-US" smtClean="0"/>
              <a:t> June 2013.</a:t>
            </a:r>
          </a:p>
          <a:p>
            <a:r>
              <a:rPr lang="en-US" altLang="en-US" smtClean="0"/>
              <a:t>Include registration form which registers participants for various cultural events like Light Music,Inaguration  song ,Dance,Mimickery and other cultural events.</a:t>
            </a:r>
          </a:p>
          <a:p>
            <a:r>
              <a:rPr lang="en-US" altLang="en-US" smtClean="0"/>
              <a:t>Apply styles,HTML 4 and HTML 5 tags</a:t>
            </a:r>
            <a:endParaRPr lang="en-IN" altLang="en-US" smtClean="0"/>
          </a:p>
        </p:txBody>
      </p:sp>
    </p:spTree>
  </p:cSld>
  <p:clrMapOvr>
    <a:masterClrMapping/>
  </p:clrMapOvr>
  <p:transition spd="slow">
    <p:wipe dir="d"/>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xmlns="" val="2399588257"/>
      </p:ext>
    </p:extLst>
  </p:cSld>
  <p:clrMapOvr>
    <a:masterClrMapping/>
  </p:clrMapOvr>
  <p:transition spd="slow">
    <p:wipe dir="d"/>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62000" y="1124745"/>
            <a:ext cx="8077200" cy="4769032"/>
          </a:xfrm>
        </p:spPr>
        <p:txBody>
          <a:bodyPr>
            <a:normAutofit/>
          </a:bodyPr>
          <a:lstStyle/>
          <a:p>
            <a:r>
              <a:rPr lang="en-US" sz="6600" dirty="0" smtClean="0"/>
              <a:t>JAVA Script</a:t>
            </a:r>
            <a:endParaRPr lang="en-US" sz="6600" dirty="0"/>
          </a:p>
        </p:txBody>
      </p:sp>
    </p:spTree>
    <p:extLst>
      <p:ext uri="{BB962C8B-B14F-4D97-AF65-F5344CB8AC3E}">
        <p14:creationId xmlns:p14="http://schemas.microsoft.com/office/powerpoint/2010/main" xmlns="" val="4090350423"/>
      </p:ext>
    </p:extLst>
  </p:cSld>
  <p:clrMapOvr>
    <a:masterClrMapping/>
  </p:clrMapOvr>
  <p:transition spd="slow">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OOPs…</a:t>
            </a:r>
            <a:endParaRPr lang="en-US" dirty="0"/>
          </a:p>
        </p:txBody>
      </p:sp>
      <p:sp>
        <p:nvSpPr>
          <p:cNvPr id="3" name="Content Placeholder 2"/>
          <p:cNvSpPr>
            <a:spLocks noGrp="1"/>
          </p:cNvSpPr>
          <p:nvPr>
            <p:ph idx="1"/>
          </p:nvPr>
        </p:nvSpPr>
        <p:spPr>
          <a:xfrm>
            <a:off x="381000" y="1417638"/>
            <a:ext cx="8410575" cy="1717393"/>
          </a:xfrm>
        </p:spPr>
        <p:txBody>
          <a:bodyPr>
            <a:normAutofit lnSpcReduction="10000"/>
          </a:bodyPr>
          <a:lstStyle/>
          <a:p>
            <a:r>
              <a:rPr lang="en-US" dirty="0" smtClean="0"/>
              <a:t>Simplify Application Development</a:t>
            </a:r>
          </a:p>
          <a:p>
            <a:r>
              <a:rPr lang="en-US" dirty="0" smtClean="0"/>
              <a:t>Relates code objects to real world objects</a:t>
            </a:r>
          </a:p>
          <a:p>
            <a:r>
              <a:rPr lang="en-US" dirty="0" smtClean="0"/>
              <a:t>Creates more flexible applications</a:t>
            </a:r>
            <a:endParaRPr lang="en-US" dirty="0"/>
          </a:p>
        </p:txBody>
      </p:sp>
    </p:spTree>
    <p:extLst>
      <p:ext uri="{BB962C8B-B14F-4D97-AF65-F5344CB8AC3E}">
        <p14:creationId xmlns:p14="http://schemas.microsoft.com/office/powerpoint/2010/main" xmlns="" val="1451343019"/>
      </p:ext>
    </p:extLst>
  </p:cSld>
  <p:clrMapOvr>
    <a:masterClrMapping/>
  </p:clrMapOvr>
  <p:transition spd="slow">
    <p:wipe dir="d"/>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12"/>
          <p:cNvSpPr>
            <a:spLocks noChangeArrowheads="1"/>
          </p:cNvSpPr>
          <p:nvPr/>
        </p:nvSpPr>
        <p:spPr bwMode="auto">
          <a:xfrm>
            <a:off x="611560" y="-243408"/>
            <a:ext cx="7649766" cy="18856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320" tIns="43161" rIns="86320" bIns="43161"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250">
                <a:solidFill>
                  <a:srgbClr val="FF0033"/>
                </a:solidFill>
                <a:latin typeface="Arial Narrow" panose="020B0606020202030204" pitchFamily="34" charset="0"/>
              </a:rPr>
              <a:t/>
            </a:r>
            <a:br>
              <a:rPr lang="en-US" altLang="en-US" sz="2250">
                <a:solidFill>
                  <a:srgbClr val="FF0033"/>
                </a:solidFill>
                <a:latin typeface="Arial Narrow" panose="020B0606020202030204" pitchFamily="34" charset="0"/>
              </a:rPr>
            </a:br>
            <a:endParaRPr lang="en-US" altLang="en-US" sz="3000">
              <a:solidFill>
                <a:srgbClr val="FF0033"/>
              </a:solidFill>
              <a:latin typeface="Arial Narrow" panose="020B0606020202030204" pitchFamily="34" charset="0"/>
            </a:endParaRPr>
          </a:p>
        </p:txBody>
      </p:sp>
      <p:sp>
        <p:nvSpPr>
          <p:cNvPr id="2051" name="Rectangle 13"/>
          <p:cNvSpPr>
            <a:spLocks noChangeArrowheads="1"/>
          </p:cNvSpPr>
          <p:nvPr/>
        </p:nvSpPr>
        <p:spPr bwMode="auto">
          <a:xfrm>
            <a:off x="827584" y="700883"/>
            <a:ext cx="8158758" cy="4214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320" tIns="43161" rIns="86320" bIns="43161"/>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pPr>
            <a:r>
              <a:rPr lang="en-US" altLang="en-US" sz="2625" dirty="0">
                <a:latin typeface="Arial Narrow" panose="020B0606020202030204" pitchFamily="34" charset="0"/>
              </a:rPr>
              <a:t>client-side programming with JavaScript</a:t>
            </a:r>
          </a:p>
          <a:p>
            <a:pPr>
              <a:lnSpc>
                <a:spcPct val="20000"/>
              </a:lnSpc>
              <a:spcBef>
                <a:spcPct val="20000"/>
              </a:spcBef>
            </a:pPr>
            <a:endParaRPr lang="en-US" altLang="en-US" sz="2625" dirty="0">
              <a:solidFill>
                <a:schemeClr val="accent2"/>
              </a:solidFill>
              <a:latin typeface="Arial Narrow" panose="020B0606020202030204" pitchFamily="34" charset="0"/>
            </a:endParaRPr>
          </a:p>
          <a:p>
            <a:pPr lvl="1">
              <a:lnSpc>
                <a:spcPct val="80000"/>
              </a:lnSpc>
              <a:spcBef>
                <a:spcPct val="20000"/>
              </a:spcBef>
              <a:buFont typeface="Wingdings" panose="05000000000000000000" pitchFamily="2" charset="2"/>
              <a:buChar char="§"/>
            </a:pPr>
            <a:r>
              <a:rPr lang="en-US" altLang="en-US" sz="2250" dirty="0">
                <a:latin typeface="Arial Narrow" panose="020B0606020202030204" pitchFamily="34" charset="0"/>
              </a:rPr>
              <a:t>scripts vs. programs</a:t>
            </a:r>
          </a:p>
          <a:p>
            <a:pPr lvl="2">
              <a:lnSpc>
                <a:spcPct val="80000"/>
              </a:lnSpc>
              <a:spcBef>
                <a:spcPct val="20000"/>
              </a:spcBef>
              <a:buFont typeface="Wingdings" panose="05000000000000000000" pitchFamily="2" charset="2"/>
              <a:buChar char="Ø"/>
            </a:pPr>
            <a:r>
              <a:rPr lang="en-US" altLang="en-US" sz="1875" dirty="0">
                <a:latin typeface="Arial Narrow" panose="020B0606020202030204" pitchFamily="34" charset="0"/>
              </a:rPr>
              <a:t>JavaScript vs. JScript vs. VBScript</a:t>
            </a:r>
          </a:p>
          <a:p>
            <a:pPr lvl="2">
              <a:lnSpc>
                <a:spcPct val="80000"/>
              </a:lnSpc>
              <a:spcBef>
                <a:spcPct val="20000"/>
              </a:spcBef>
              <a:buFont typeface="Wingdings" panose="05000000000000000000" pitchFamily="2" charset="2"/>
              <a:buChar char="Ø"/>
            </a:pPr>
            <a:r>
              <a:rPr lang="en-US" altLang="en-US" sz="1875" dirty="0">
                <a:latin typeface="Arial Narrow" panose="020B0606020202030204" pitchFamily="34" charset="0"/>
              </a:rPr>
              <a:t>common tasks for client-side scripts</a:t>
            </a:r>
          </a:p>
          <a:p>
            <a:pPr lvl="2">
              <a:lnSpc>
                <a:spcPct val="80000"/>
              </a:lnSpc>
              <a:spcBef>
                <a:spcPct val="20000"/>
              </a:spcBef>
              <a:buFont typeface="Wingdings" panose="05000000000000000000" pitchFamily="2" charset="2"/>
              <a:buChar char="Ø"/>
            </a:pPr>
            <a:endParaRPr lang="en-US" altLang="en-US" sz="1875" dirty="0">
              <a:latin typeface="Arial Narrow" panose="020B0606020202030204" pitchFamily="34" charset="0"/>
            </a:endParaRPr>
          </a:p>
          <a:p>
            <a:pPr lvl="1">
              <a:lnSpc>
                <a:spcPct val="80000"/>
              </a:lnSpc>
              <a:spcBef>
                <a:spcPct val="20000"/>
              </a:spcBef>
              <a:buFont typeface="Wingdings" panose="05000000000000000000" pitchFamily="2" charset="2"/>
              <a:buChar char="§"/>
            </a:pPr>
            <a:r>
              <a:rPr lang="en-US" altLang="en-US" sz="2250" dirty="0">
                <a:latin typeface="Arial Narrow" panose="020B0606020202030204" pitchFamily="34" charset="0"/>
              </a:rPr>
              <a:t>JavaScript</a:t>
            </a:r>
          </a:p>
          <a:p>
            <a:pPr lvl="2">
              <a:lnSpc>
                <a:spcPct val="80000"/>
              </a:lnSpc>
              <a:spcBef>
                <a:spcPct val="20000"/>
              </a:spcBef>
              <a:buFont typeface="Wingdings" panose="05000000000000000000" pitchFamily="2" charset="2"/>
              <a:buChar char="Ø"/>
            </a:pPr>
            <a:r>
              <a:rPr lang="en-US" altLang="en-US" sz="1875" dirty="0">
                <a:latin typeface="Arial Narrow" panose="020B0606020202030204" pitchFamily="34" charset="0"/>
              </a:rPr>
              <a:t>data types &amp; expressions</a:t>
            </a:r>
          </a:p>
          <a:p>
            <a:pPr lvl="2">
              <a:lnSpc>
                <a:spcPct val="80000"/>
              </a:lnSpc>
              <a:spcBef>
                <a:spcPct val="20000"/>
              </a:spcBef>
              <a:buFont typeface="Wingdings" panose="05000000000000000000" pitchFamily="2" charset="2"/>
              <a:buChar char="Ø"/>
            </a:pPr>
            <a:r>
              <a:rPr lang="en-US" altLang="en-US" sz="1875" dirty="0">
                <a:latin typeface="Arial Narrow" panose="020B0606020202030204" pitchFamily="34" charset="0"/>
              </a:rPr>
              <a:t>control statements</a:t>
            </a:r>
          </a:p>
          <a:p>
            <a:pPr lvl="2">
              <a:lnSpc>
                <a:spcPct val="80000"/>
              </a:lnSpc>
              <a:spcBef>
                <a:spcPct val="20000"/>
              </a:spcBef>
              <a:buFont typeface="Wingdings" panose="05000000000000000000" pitchFamily="2" charset="2"/>
              <a:buChar char="Ø"/>
            </a:pPr>
            <a:r>
              <a:rPr lang="en-US" altLang="en-US" sz="1875" dirty="0">
                <a:latin typeface="Arial Narrow" panose="020B0606020202030204" pitchFamily="34" charset="0"/>
              </a:rPr>
              <a:t>functions &amp; libraries</a:t>
            </a:r>
          </a:p>
          <a:p>
            <a:pPr lvl="2">
              <a:lnSpc>
                <a:spcPct val="80000"/>
              </a:lnSpc>
              <a:spcBef>
                <a:spcPct val="20000"/>
              </a:spcBef>
              <a:buFont typeface="Wingdings" panose="05000000000000000000" pitchFamily="2" charset="2"/>
              <a:buChar char="Ø"/>
            </a:pPr>
            <a:r>
              <a:rPr lang="en-US" altLang="en-US" sz="1875" dirty="0">
                <a:latin typeface="Arial Narrow" panose="020B0606020202030204" pitchFamily="34" charset="0"/>
              </a:rPr>
              <a:t>strings &amp; arrays</a:t>
            </a:r>
          </a:p>
          <a:p>
            <a:pPr lvl="2">
              <a:lnSpc>
                <a:spcPct val="80000"/>
              </a:lnSpc>
              <a:spcBef>
                <a:spcPct val="20000"/>
              </a:spcBef>
              <a:buFont typeface="Wingdings" panose="05000000000000000000" pitchFamily="2" charset="2"/>
              <a:buChar char="Ø"/>
            </a:pPr>
            <a:r>
              <a:rPr lang="en-US" altLang="en-US" sz="1875" dirty="0">
                <a:latin typeface="Arial Narrow" panose="020B0606020202030204" pitchFamily="34" charset="0"/>
              </a:rPr>
              <a:t>Date, document, navigator, user-defined classes</a:t>
            </a:r>
          </a:p>
        </p:txBody>
      </p:sp>
    </p:spTree>
  </p:cSld>
  <p:clrMapOvr>
    <a:masterClrMapping/>
  </p:clrMapOvr>
  <p:transition spd="slow">
    <p:wipe dir="d"/>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26"/>
          <p:cNvSpPr>
            <a:spLocks noGrp="1" noChangeArrowheads="1"/>
          </p:cNvSpPr>
          <p:nvPr>
            <p:ph type="title"/>
          </p:nvPr>
        </p:nvSpPr>
        <p:spPr/>
        <p:txBody>
          <a:bodyPr/>
          <a:lstStyle/>
          <a:p>
            <a:r>
              <a:rPr lang="en-US" altLang="en-US" smtClean="0"/>
              <a:t>Client-Side Programming</a:t>
            </a:r>
          </a:p>
        </p:txBody>
      </p:sp>
      <p:sp>
        <p:nvSpPr>
          <p:cNvPr id="3075" name="Rectangle 1027"/>
          <p:cNvSpPr>
            <a:spLocks noGrp="1" noChangeArrowheads="1"/>
          </p:cNvSpPr>
          <p:nvPr>
            <p:ph type="body" idx="1"/>
          </p:nvPr>
        </p:nvSpPr>
        <p:spPr>
          <a:xfrm>
            <a:off x="467419" y="1143000"/>
            <a:ext cx="8497069" cy="2000250"/>
          </a:xfrm>
        </p:spPr>
        <p:txBody>
          <a:bodyPr>
            <a:normAutofit fontScale="70000" lnSpcReduction="20000"/>
          </a:bodyPr>
          <a:lstStyle/>
          <a:p>
            <a:r>
              <a:rPr lang="en-US" altLang="en-US" dirty="0" smtClean="0"/>
              <a:t>HTML is good for developing </a:t>
            </a:r>
            <a:r>
              <a:rPr lang="en-US" altLang="en-US" i="1" dirty="0" smtClean="0"/>
              <a:t>static</a:t>
            </a:r>
            <a:r>
              <a:rPr lang="en-US" altLang="en-US" dirty="0" smtClean="0"/>
              <a:t> pages</a:t>
            </a:r>
          </a:p>
          <a:p>
            <a:pPr lvl="1">
              <a:spcBef>
                <a:spcPct val="50000"/>
              </a:spcBef>
            </a:pPr>
            <a:r>
              <a:rPr lang="en-US" altLang="en-US" dirty="0" smtClean="0"/>
              <a:t>can specify text/image layout, presentation, links, …</a:t>
            </a:r>
          </a:p>
          <a:p>
            <a:pPr lvl="1">
              <a:spcBef>
                <a:spcPct val="50000"/>
              </a:spcBef>
            </a:pPr>
            <a:r>
              <a:rPr lang="en-US" altLang="en-US" dirty="0" smtClean="0"/>
              <a:t>Web page looks the same each time it is accessed</a:t>
            </a:r>
          </a:p>
          <a:p>
            <a:pPr lvl="1">
              <a:spcBef>
                <a:spcPct val="50000"/>
              </a:spcBef>
            </a:pPr>
            <a:endParaRPr lang="en-US" altLang="en-US" sz="938" dirty="0"/>
          </a:p>
          <a:p>
            <a:pPr lvl="1">
              <a:spcBef>
                <a:spcPct val="50000"/>
              </a:spcBef>
            </a:pPr>
            <a:r>
              <a:rPr lang="en-US" altLang="en-US" dirty="0" smtClean="0"/>
              <a:t>in order to develop interactive/reactive pages, must integrate programming in some form or another</a:t>
            </a:r>
          </a:p>
        </p:txBody>
      </p:sp>
      <p:sp>
        <p:nvSpPr>
          <p:cNvPr id="49157" name="Rectangle 1029"/>
          <p:cNvSpPr>
            <a:spLocks noChangeArrowheads="1"/>
          </p:cNvSpPr>
          <p:nvPr/>
        </p:nvSpPr>
        <p:spPr bwMode="auto">
          <a:xfrm>
            <a:off x="467419" y="3429000"/>
            <a:ext cx="8308807" cy="3071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320" tIns="43161" rIns="86320" bIns="43161"/>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FontTx/>
              <a:buChar char="•"/>
            </a:pPr>
            <a:r>
              <a:rPr lang="en-US" altLang="en-US" sz="2250" dirty="0">
                <a:latin typeface="Arial Narrow" panose="020B0606020202030204" pitchFamily="34" charset="0"/>
              </a:rPr>
              <a:t>client-side programming</a:t>
            </a:r>
          </a:p>
          <a:p>
            <a:pPr lvl="1">
              <a:lnSpc>
                <a:spcPct val="80000"/>
              </a:lnSpc>
              <a:spcBef>
                <a:spcPct val="50000"/>
              </a:spcBef>
              <a:buFont typeface="Wingdings" panose="05000000000000000000" pitchFamily="2" charset="2"/>
              <a:buChar char="§"/>
            </a:pPr>
            <a:r>
              <a:rPr lang="en-US" altLang="en-US" sz="1875" dirty="0">
                <a:latin typeface="Arial Narrow" panose="020B0606020202030204" pitchFamily="34" charset="0"/>
              </a:rPr>
              <a:t>programs are written in a separate programming (or scripting) language</a:t>
            </a:r>
          </a:p>
          <a:p>
            <a:pPr lvl="2">
              <a:lnSpc>
                <a:spcPct val="80000"/>
              </a:lnSpc>
              <a:spcBef>
                <a:spcPct val="50000"/>
              </a:spcBef>
              <a:buFont typeface="Wingdings" panose="05000000000000000000" pitchFamily="2" charset="2"/>
              <a:buNone/>
            </a:pPr>
            <a:r>
              <a:rPr lang="en-US" altLang="en-US" sz="1875" dirty="0">
                <a:latin typeface="Arial Narrow" panose="020B0606020202030204" pitchFamily="34" charset="0"/>
              </a:rPr>
              <a:t>e.g., JavaScript, JScript, VBScript</a:t>
            </a:r>
          </a:p>
          <a:p>
            <a:pPr lvl="1">
              <a:lnSpc>
                <a:spcPct val="80000"/>
              </a:lnSpc>
              <a:spcBef>
                <a:spcPct val="50000"/>
              </a:spcBef>
              <a:buFont typeface="Wingdings" panose="05000000000000000000" pitchFamily="2" charset="2"/>
              <a:buChar char="§"/>
            </a:pPr>
            <a:r>
              <a:rPr lang="en-US" altLang="en-US" sz="1875" dirty="0">
                <a:latin typeface="Arial Narrow" panose="020B0606020202030204" pitchFamily="34" charset="0"/>
              </a:rPr>
              <a:t>programs are embedded in the HTML of a Web page, with (HTML) tags to identify the program component</a:t>
            </a:r>
          </a:p>
          <a:p>
            <a:pPr lvl="2">
              <a:lnSpc>
                <a:spcPct val="80000"/>
              </a:lnSpc>
              <a:spcBef>
                <a:spcPct val="50000"/>
              </a:spcBef>
              <a:buFont typeface="Wingdings" panose="05000000000000000000" pitchFamily="2" charset="2"/>
              <a:buNone/>
            </a:pPr>
            <a:r>
              <a:rPr lang="en-US" altLang="en-US" sz="1875" dirty="0">
                <a:latin typeface="Arial Narrow" panose="020B0606020202030204" pitchFamily="34" charset="0"/>
              </a:rPr>
              <a:t>e.g.,</a:t>
            </a:r>
            <a:r>
              <a:rPr lang="en-US" altLang="en-US" sz="1875" dirty="0"/>
              <a:t> </a:t>
            </a:r>
            <a:r>
              <a:rPr lang="en-US" altLang="en-US" sz="1500" dirty="0">
                <a:solidFill>
                  <a:srgbClr val="FF0033"/>
                </a:solidFill>
                <a:latin typeface="Courier New" panose="02070309020205020404" pitchFamily="49" charset="0"/>
              </a:rPr>
              <a:t>&lt;script type="text/</a:t>
            </a:r>
            <a:r>
              <a:rPr lang="en-US" altLang="en-US" sz="1500" dirty="0" err="1">
                <a:solidFill>
                  <a:srgbClr val="FF0033"/>
                </a:solidFill>
                <a:latin typeface="Courier New" panose="02070309020205020404" pitchFamily="49" charset="0"/>
              </a:rPr>
              <a:t>javascript</a:t>
            </a:r>
            <a:r>
              <a:rPr lang="en-US" altLang="en-US" sz="1500" dirty="0">
                <a:solidFill>
                  <a:srgbClr val="FF0033"/>
                </a:solidFill>
                <a:latin typeface="Courier New" panose="02070309020205020404" pitchFamily="49" charset="0"/>
              </a:rPr>
              <a:t>"&gt; … &lt;/script&gt;</a:t>
            </a:r>
            <a:endParaRPr lang="en-US" altLang="en-US" sz="1500" dirty="0">
              <a:solidFill>
                <a:srgbClr val="FF0033"/>
              </a:solidFill>
              <a:latin typeface="Arial Narrow" panose="020B0606020202030204" pitchFamily="34" charset="0"/>
            </a:endParaRPr>
          </a:p>
          <a:p>
            <a:pPr lvl="1">
              <a:lnSpc>
                <a:spcPct val="80000"/>
              </a:lnSpc>
              <a:spcBef>
                <a:spcPct val="50000"/>
              </a:spcBef>
              <a:buFont typeface="Wingdings" panose="05000000000000000000" pitchFamily="2" charset="2"/>
              <a:buChar char="§"/>
            </a:pPr>
            <a:r>
              <a:rPr lang="en-US" altLang="en-US" sz="1875" dirty="0">
                <a:latin typeface="Arial Narrow" panose="020B0606020202030204" pitchFamily="34" charset="0"/>
              </a:rPr>
              <a:t>the browser executes the program as it loads the page, integrating the dynamic output of the program with the static content of HTML</a:t>
            </a:r>
          </a:p>
          <a:p>
            <a:pPr lvl="1">
              <a:lnSpc>
                <a:spcPct val="80000"/>
              </a:lnSpc>
              <a:spcBef>
                <a:spcPct val="50000"/>
              </a:spcBef>
              <a:buFont typeface="Wingdings" panose="05000000000000000000" pitchFamily="2" charset="2"/>
              <a:buChar char="§"/>
            </a:pPr>
            <a:r>
              <a:rPr lang="en-US" altLang="en-US" sz="1875" dirty="0">
                <a:latin typeface="Arial Narrow" panose="020B0606020202030204" pitchFamily="34" charset="0"/>
              </a:rPr>
              <a:t>could also allow the user (client) to input information and process it, might be used to validate input </a:t>
            </a:r>
            <a:r>
              <a:rPr lang="en-US" altLang="en-US" sz="1875" u="sng" dirty="0">
                <a:latin typeface="Arial Narrow" panose="020B0606020202030204" pitchFamily="34" charset="0"/>
              </a:rPr>
              <a:t>before</a:t>
            </a:r>
            <a:r>
              <a:rPr lang="en-US" altLang="en-US" sz="1875" dirty="0">
                <a:latin typeface="Arial Narrow" panose="020B0606020202030204" pitchFamily="34" charset="0"/>
              </a:rPr>
              <a:t> it’s submitted to a remote server</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15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915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157">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915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15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915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15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762000" y="269632"/>
            <a:ext cx="8077200" cy="873369"/>
          </a:xfrm>
        </p:spPr>
        <p:txBody>
          <a:bodyPr/>
          <a:lstStyle/>
          <a:p>
            <a:r>
              <a:rPr lang="en-US" altLang="en-US" dirty="0" smtClean="0"/>
              <a:t>Scripts vs. Programs</a:t>
            </a:r>
          </a:p>
        </p:txBody>
      </p:sp>
      <p:sp>
        <p:nvSpPr>
          <p:cNvPr id="4099" name="Rectangle 3"/>
          <p:cNvSpPr>
            <a:spLocks noGrp="1" noChangeArrowheads="1"/>
          </p:cNvSpPr>
          <p:nvPr>
            <p:ph type="body" idx="1"/>
          </p:nvPr>
        </p:nvSpPr>
        <p:spPr>
          <a:xfrm>
            <a:off x="762000" y="1143001"/>
            <a:ext cx="8310563" cy="1943695"/>
          </a:xfrm>
        </p:spPr>
        <p:txBody>
          <a:bodyPr>
            <a:normAutofit fontScale="70000" lnSpcReduction="20000"/>
          </a:bodyPr>
          <a:lstStyle/>
          <a:p>
            <a:pPr>
              <a:lnSpc>
                <a:spcPct val="90000"/>
              </a:lnSpc>
            </a:pPr>
            <a:r>
              <a:rPr lang="en-US" altLang="en-US" dirty="0" smtClean="0"/>
              <a:t>a scripting language is a simple, </a:t>
            </a:r>
            <a:r>
              <a:rPr lang="en-US" altLang="en-US" u="sng" dirty="0" smtClean="0"/>
              <a:t>interpreted</a:t>
            </a:r>
            <a:r>
              <a:rPr lang="en-US" altLang="en-US" dirty="0" smtClean="0"/>
              <a:t> programming language</a:t>
            </a:r>
          </a:p>
          <a:p>
            <a:pPr lvl="1">
              <a:lnSpc>
                <a:spcPct val="70000"/>
              </a:lnSpc>
            </a:pPr>
            <a:r>
              <a:rPr lang="en-US" altLang="en-US" dirty="0" smtClean="0"/>
              <a:t>scripts are embedded as plain text, interpreted by application</a:t>
            </a:r>
          </a:p>
          <a:p>
            <a:pPr lvl="1">
              <a:lnSpc>
                <a:spcPct val="70000"/>
              </a:lnSpc>
            </a:pPr>
            <a:endParaRPr lang="en-US" altLang="en-US" dirty="0" smtClean="0"/>
          </a:p>
          <a:p>
            <a:pPr lvl="1">
              <a:lnSpc>
                <a:spcPct val="70000"/>
              </a:lnSpc>
            </a:pPr>
            <a:r>
              <a:rPr lang="en-US" altLang="en-US" i="1" dirty="0" smtClean="0"/>
              <a:t>simpler execution model:</a:t>
            </a:r>
            <a:r>
              <a:rPr lang="en-US" altLang="en-US" dirty="0" smtClean="0"/>
              <a:t> don't need compiler or development environment</a:t>
            </a:r>
          </a:p>
          <a:p>
            <a:pPr lvl="1">
              <a:lnSpc>
                <a:spcPct val="70000"/>
              </a:lnSpc>
            </a:pPr>
            <a:r>
              <a:rPr lang="en-US" altLang="en-US" i="1" dirty="0" smtClean="0"/>
              <a:t>saves bandwidth:</a:t>
            </a:r>
            <a:r>
              <a:rPr lang="en-US" altLang="en-US" dirty="0" smtClean="0"/>
              <a:t> source code is downloaded, not compiled executable</a:t>
            </a:r>
          </a:p>
          <a:p>
            <a:pPr lvl="1">
              <a:lnSpc>
                <a:spcPct val="70000"/>
              </a:lnSpc>
            </a:pPr>
            <a:r>
              <a:rPr lang="en-US" altLang="en-US" i="1" dirty="0" smtClean="0"/>
              <a:t>platform-independence:</a:t>
            </a:r>
            <a:r>
              <a:rPr lang="en-US" altLang="en-US" dirty="0" smtClean="0"/>
              <a:t> code interpreted by any script-enabled browser</a:t>
            </a:r>
          </a:p>
          <a:p>
            <a:pPr lvl="1">
              <a:lnSpc>
                <a:spcPct val="70000"/>
              </a:lnSpc>
            </a:pPr>
            <a:r>
              <a:rPr lang="en-US" altLang="en-US" i="1" dirty="0" smtClean="0"/>
              <a:t>but: </a:t>
            </a:r>
            <a:r>
              <a:rPr lang="en-US" altLang="en-US" dirty="0" smtClean="0"/>
              <a:t>slower than compiled code, not as powerful/full-featured</a:t>
            </a:r>
          </a:p>
        </p:txBody>
      </p:sp>
      <p:sp>
        <p:nvSpPr>
          <p:cNvPr id="107524" name="Rectangle 4"/>
          <p:cNvSpPr>
            <a:spLocks noChangeArrowheads="1"/>
          </p:cNvSpPr>
          <p:nvPr/>
        </p:nvSpPr>
        <p:spPr bwMode="auto">
          <a:xfrm>
            <a:off x="714375" y="3429000"/>
            <a:ext cx="8158758" cy="3143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320" tIns="43161" rIns="86320" bIns="43161"/>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lvl="1">
              <a:lnSpc>
                <a:spcPct val="70000"/>
              </a:lnSpc>
              <a:spcBef>
                <a:spcPct val="20000"/>
              </a:spcBef>
              <a:buFont typeface="Wingdings" panose="05000000000000000000" pitchFamily="2" charset="2"/>
              <a:buNone/>
            </a:pPr>
            <a:r>
              <a:rPr lang="en-US" altLang="en-US" sz="1875">
                <a:solidFill>
                  <a:srgbClr val="FF0033"/>
                </a:solidFill>
                <a:latin typeface="Arial Narrow" panose="020B0606020202030204" pitchFamily="34" charset="0"/>
              </a:rPr>
              <a:t>JavaScript:</a:t>
            </a:r>
            <a:r>
              <a:rPr lang="en-US" altLang="en-US" sz="1875">
                <a:latin typeface="Arial Narrow" panose="020B0606020202030204" pitchFamily="34" charset="0"/>
              </a:rPr>
              <a:t> the first Web scripting language, developed by Netscape in 1995 </a:t>
            </a:r>
          </a:p>
          <a:p>
            <a:pPr lvl="1">
              <a:lnSpc>
                <a:spcPct val="70000"/>
              </a:lnSpc>
              <a:spcBef>
                <a:spcPct val="20000"/>
              </a:spcBef>
              <a:buFont typeface="Wingdings" panose="05000000000000000000" pitchFamily="2" charset="2"/>
              <a:buNone/>
            </a:pPr>
            <a:r>
              <a:rPr lang="en-US" altLang="en-US" sz="1875">
                <a:latin typeface="Arial Narrow" panose="020B0606020202030204" pitchFamily="34" charset="0"/>
              </a:rPr>
              <a:t>     syntactic similarities to Java/C++, but simpler, more flexible in some respects, </a:t>
            </a:r>
          </a:p>
          <a:p>
            <a:pPr lvl="1">
              <a:lnSpc>
                <a:spcPct val="70000"/>
              </a:lnSpc>
              <a:spcBef>
                <a:spcPct val="20000"/>
              </a:spcBef>
              <a:buFont typeface="Wingdings" panose="05000000000000000000" pitchFamily="2" charset="2"/>
              <a:buNone/>
            </a:pPr>
            <a:r>
              <a:rPr lang="en-US" altLang="en-US" sz="1875">
                <a:latin typeface="Arial Narrow" panose="020B0606020202030204" pitchFamily="34" charset="0"/>
              </a:rPr>
              <a:t>     limited in others</a:t>
            </a:r>
          </a:p>
          <a:p>
            <a:pPr lvl="3">
              <a:lnSpc>
                <a:spcPct val="90000"/>
              </a:lnSpc>
              <a:spcBef>
                <a:spcPct val="20000"/>
              </a:spcBef>
            </a:pPr>
            <a:r>
              <a:rPr lang="en-US" altLang="en-US" sz="1875">
                <a:latin typeface="Arial Narrow" panose="020B0606020202030204" pitchFamily="34" charset="0"/>
              </a:rPr>
              <a:t>(loose typing, dynamic variables, simple objects)</a:t>
            </a:r>
          </a:p>
          <a:p>
            <a:pPr lvl="3">
              <a:lnSpc>
                <a:spcPct val="90000"/>
              </a:lnSpc>
              <a:spcBef>
                <a:spcPct val="20000"/>
              </a:spcBef>
            </a:pPr>
            <a:endParaRPr lang="en-US" altLang="en-US" sz="1875">
              <a:latin typeface="Arial Narrow" panose="020B0606020202030204" pitchFamily="34" charset="0"/>
            </a:endParaRPr>
          </a:p>
          <a:p>
            <a:pPr lvl="1">
              <a:lnSpc>
                <a:spcPct val="70000"/>
              </a:lnSpc>
              <a:spcBef>
                <a:spcPct val="20000"/>
              </a:spcBef>
              <a:buFont typeface="Wingdings" panose="05000000000000000000" pitchFamily="2" charset="2"/>
              <a:buNone/>
            </a:pPr>
            <a:r>
              <a:rPr lang="en-US" altLang="en-US" sz="1875">
                <a:solidFill>
                  <a:srgbClr val="FF0033"/>
                </a:solidFill>
                <a:latin typeface="Arial Narrow" panose="020B0606020202030204" pitchFamily="34" charset="0"/>
              </a:rPr>
              <a:t>JScript:</a:t>
            </a:r>
            <a:r>
              <a:rPr lang="en-US" altLang="en-US" sz="1875">
                <a:latin typeface="Arial Narrow" panose="020B0606020202030204" pitchFamily="34" charset="0"/>
              </a:rPr>
              <a:t> Microsoft version of JavaScript, introduced in 1996</a:t>
            </a:r>
          </a:p>
          <a:p>
            <a:pPr lvl="2">
              <a:lnSpc>
                <a:spcPct val="70000"/>
              </a:lnSpc>
              <a:spcBef>
                <a:spcPct val="20000"/>
              </a:spcBef>
            </a:pPr>
            <a:r>
              <a:rPr lang="en-US" altLang="en-US" sz="1875">
                <a:latin typeface="Arial Narrow" panose="020B0606020202030204" pitchFamily="34" charset="0"/>
              </a:rPr>
              <a:t>same core language, but some browser-specific differences</a:t>
            </a:r>
          </a:p>
          <a:p>
            <a:pPr lvl="2">
              <a:lnSpc>
                <a:spcPct val="70000"/>
              </a:lnSpc>
              <a:spcBef>
                <a:spcPct val="20000"/>
              </a:spcBef>
            </a:pPr>
            <a:r>
              <a:rPr lang="en-US" altLang="en-US" sz="1875">
                <a:latin typeface="Arial Narrow" panose="020B0606020202030204" pitchFamily="34" charset="0"/>
              </a:rPr>
              <a:t>fortunately, IE, Netscape, Firefox, etc. can (mostly) handle both </a:t>
            </a:r>
          </a:p>
          <a:p>
            <a:pPr lvl="2">
              <a:lnSpc>
                <a:spcPct val="70000"/>
              </a:lnSpc>
              <a:spcBef>
                <a:spcPct val="20000"/>
              </a:spcBef>
            </a:pPr>
            <a:r>
              <a:rPr lang="en-US" altLang="en-US" sz="1875">
                <a:latin typeface="Arial Narrow" panose="020B0606020202030204" pitchFamily="34" charset="0"/>
              </a:rPr>
              <a:t>JavaScript &amp; JScript </a:t>
            </a:r>
          </a:p>
          <a:p>
            <a:pPr lvl="2">
              <a:lnSpc>
                <a:spcPct val="70000"/>
              </a:lnSpc>
              <a:spcBef>
                <a:spcPct val="20000"/>
              </a:spcBef>
            </a:pPr>
            <a:endParaRPr lang="en-US" altLang="en-US" sz="1875">
              <a:latin typeface="Arial Narrow" panose="020B0606020202030204" pitchFamily="34" charset="0"/>
            </a:endParaRPr>
          </a:p>
          <a:p>
            <a:pPr lvl="2">
              <a:lnSpc>
                <a:spcPct val="70000"/>
              </a:lnSpc>
              <a:spcBef>
                <a:spcPct val="20000"/>
              </a:spcBef>
            </a:pPr>
            <a:r>
              <a:rPr lang="en-US" altLang="en-US" sz="1875" i="1">
                <a:latin typeface="Arial Narrow" panose="020B0606020202030204" pitchFamily="34" charset="0"/>
              </a:rPr>
              <a:t>JavaScript 1.5 &amp; JScript 5.0 cores both conform to ECMAScript standard</a:t>
            </a:r>
          </a:p>
          <a:p>
            <a:pPr lvl="2">
              <a:lnSpc>
                <a:spcPct val="70000"/>
              </a:lnSpc>
              <a:spcBef>
                <a:spcPct val="20000"/>
              </a:spcBef>
            </a:pPr>
            <a:endParaRPr lang="en-US" altLang="en-US" sz="1875" i="1">
              <a:latin typeface="Arial Narrow" panose="020B0606020202030204" pitchFamily="34" charset="0"/>
            </a:endParaRPr>
          </a:p>
          <a:p>
            <a:pPr lvl="1">
              <a:lnSpc>
                <a:spcPct val="70000"/>
              </a:lnSpc>
              <a:spcBef>
                <a:spcPct val="20000"/>
              </a:spcBef>
              <a:buFont typeface="Wingdings" panose="05000000000000000000" pitchFamily="2" charset="2"/>
              <a:buNone/>
            </a:pPr>
            <a:r>
              <a:rPr lang="en-US" altLang="en-US" sz="1875">
                <a:solidFill>
                  <a:srgbClr val="FF0033"/>
                </a:solidFill>
                <a:latin typeface="Arial Narrow" panose="020B0606020202030204" pitchFamily="34" charset="0"/>
              </a:rPr>
              <a:t>VBScript:</a:t>
            </a:r>
            <a:r>
              <a:rPr lang="en-US" altLang="en-US" sz="1875">
                <a:latin typeface="Arial Narrow" panose="020B0606020202030204" pitchFamily="34" charset="0"/>
              </a:rPr>
              <a:t> client-side scripting version of Microsoft Visual Basic </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5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52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752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524">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752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52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752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752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7524">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0752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62000" y="269632"/>
            <a:ext cx="8077200" cy="659056"/>
          </a:xfrm>
        </p:spPr>
        <p:txBody>
          <a:bodyPr>
            <a:normAutofit fontScale="90000"/>
          </a:bodyPr>
          <a:lstStyle/>
          <a:p>
            <a:r>
              <a:rPr lang="en-US" altLang="en-US" dirty="0" smtClean="0"/>
              <a:t>Common Scripting Tasks</a:t>
            </a:r>
          </a:p>
        </p:txBody>
      </p:sp>
      <p:sp>
        <p:nvSpPr>
          <p:cNvPr id="5123" name="Rectangle 3"/>
          <p:cNvSpPr>
            <a:spLocks noGrp="1" noChangeArrowheads="1"/>
          </p:cNvSpPr>
          <p:nvPr>
            <p:ph type="body" idx="1"/>
          </p:nvPr>
        </p:nvSpPr>
        <p:spPr>
          <a:xfrm>
            <a:off x="762000" y="1124744"/>
            <a:ext cx="8310563" cy="2372717"/>
          </a:xfrm>
        </p:spPr>
        <p:txBody>
          <a:bodyPr>
            <a:normAutofit fontScale="62500" lnSpcReduction="20000"/>
          </a:bodyPr>
          <a:lstStyle/>
          <a:p>
            <a:r>
              <a:rPr lang="en-US" altLang="en-US" dirty="0" smtClean="0"/>
              <a:t>adding dynamic features to Web pages</a:t>
            </a:r>
          </a:p>
          <a:p>
            <a:pPr lvl="1"/>
            <a:r>
              <a:rPr lang="en-US" altLang="en-US" dirty="0" smtClean="0"/>
              <a:t>validation of form data  </a:t>
            </a:r>
            <a:r>
              <a:rPr lang="en-US" altLang="en-US" dirty="0" smtClean="0">
                <a:solidFill>
                  <a:schemeClr val="accent2"/>
                </a:solidFill>
              </a:rPr>
              <a:t>(probably the most commonly used application)</a:t>
            </a:r>
          </a:p>
          <a:p>
            <a:pPr lvl="1"/>
            <a:r>
              <a:rPr lang="en-US" altLang="en-US" dirty="0" smtClean="0"/>
              <a:t>image rollovers</a:t>
            </a:r>
          </a:p>
          <a:p>
            <a:pPr lvl="1"/>
            <a:r>
              <a:rPr lang="en-US" altLang="en-US" dirty="0" smtClean="0"/>
              <a:t>time-sensitive or random page elements</a:t>
            </a:r>
          </a:p>
          <a:p>
            <a:pPr lvl="1"/>
            <a:r>
              <a:rPr lang="en-US" altLang="en-US" dirty="0" smtClean="0"/>
              <a:t>handling cookies</a:t>
            </a:r>
          </a:p>
          <a:p>
            <a:pPr lvl="1"/>
            <a:endParaRPr lang="en-US" altLang="en-US" dirty="0" smtClean="0"/>
          </a:p>
          <a:p>
            <a:r>
              <a:rPr lang="en-US" altLang="en-US" dirty="0" smtClean="0"/>
              <a:t>defining programs with Web interfaces</a:t>
            </a:r>
          </a:p>
          <a:p>
            <a:pPr lvl="1"/>
            <a:r>
              <a:rPr lang="en-US" altLang="en-US" dirty="0" smtClean="0"/>
              <a:t>utilize buttons, text boxes, clickable images, prompts, </a:t>
            </a:r>
            <a:r>
              <a:rPr lang="en-US" altLang="en-US" dirty="0" err="1" smtClean="0"/>
              <a:t>etc</a:t>
            </a:r>
            <a:endParaRPr lang="en-US" altLang="en-US" dirty="0" smtClean="0"/>
          </a:p>
        </p:txBody>
      </p:sp>
      <p:sp>
        <p:nvSpPr>
          <p:cNvPr id="108548" name="Rectangle 4"/>
          <p:cNvSpPr>
            <a:spLocks noChangeArrowheads="1"/>
          </p:cNvSpPr>
          <p:nvPr/>
        </p:nvSpPr>
        <p:spPr bwMode="auto">
          <a:xfrm>
            <a:off x="611560" y="3929062"/>
            <a:ext cx="8261573" cy="2357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320" tIns="43161" rIns="86320" bIns="43161"/>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FontTx/>
              <a:buChar char="•"/>
            </a:pPr>
            <a:r>
              <a:rPr lang="en-US" altLang="en-US" sz="2250" dirty="0">
                <a:latin typeface="Arial Narrow" panose="020B0606020202030204" pitchFamily="34" charset="0"/>
              </a:rPr>
              <a:t>limitations of client-side scripting</a:t>
            </a:r>
          </a:p>
          <a:p>
            <a:pPr lvl="1">
              <a:lnSpc>
                <a:spcPct val="80000"/>
              </a:lnSpc>
              <a:spcBef>
                <a:spcPct val="20000"/>
              </a:spcBef>
              <a:buFont typeface="Wingdings" panose="05000000000000000000" pitchFamily="2" charset="2"/>
              <a:buChar char="§"/>
            </a:pPr>
            <a:r>
              <a:rPr lang="en-US" altLang="en-US" sz="1875" dirty="0">
                <a:latin typeface="Arial Narrow" panose="020B0606020202030204" pitchFamily="34" charset="0"/>
              </a:rPr>
              <a:t>since script code is embedded in the page, it is viewable to the world</a:t>
            </a:r>
          </a:p>
          <a:p>
            <a:pPr lvl="1">
              <a:lnSpc>
                <a:spcPct val="80000"/>
              </a:lnSpc>
              <a:spcBef>
                <a:spcPct val="20000"/>
              </a:spcBef>
              <a:buFont typeface="Wingdings" panose="05000000000000000000" pitchFamily="2" charset="2"/>
              <a:buChar char="§"/>
            </a:pPr>
            <a:r>
              <a:rPr lang="en-US" altLang="en-US" sz="1875" dirty="0">
                <a:latin typeface="Arial Narrow" panose="020B0606020202030204" pitchFamily="34" charset="0"/>
              </a:rPr>
              <a:t>for security reasons, scripts are limited in what they can do</a:t>
            </a:r>
          </a:p>
          <a:p>
            <a:pPr lvl="2">
              <a:lnSpc>
                <a:spcPct val="80000"/>
              </a:lnSpc>
              <a:spcBef>
                <a:spcPct val="20000"/>
              </a:spcBef>
              <a:buFont typeface="Wingdings" panose="05000000000000000000" pitchFamily="2" charset="2"/>
              <a:buNone/>
            </a:pPr>
            <a:r>
              <a:rPr lang="en-US" altLang="en-US" sz="1875" i="1" dirty="0">
                <a:latin typeface="Arial Narrow" panose="020B0606020202030204" pitchFamily="34" charset="0"/>
              </a:rPr>
              <a:t>e.g., can't access the client's hard drive</a:t>
            </a:r>
          </a:p>
          <a:p>
            <a:pPr lvl="1">
              <a:lnSpc>
                <a:spcPct val="80000"/>
              </a:lnSpc>
              <a:spcBef>
                <a:spcPct val="20000"/>
              </a:spcBef>
              <a:buFont typeface="Wingdings" panose="05000000000000000000" pitchFamily="2" charset="2"/>
              <a:buChar char="§"/>
            </a:pPr>
            <a:r>
              <a:rPr lang="en-US" altLang="en-US" sz="1875" dirty="0">
                <a:latin typeface="Arial Narrow" panose="020B0606020202030204" pitchFamily="34" charset="0"/>
              </a:rPr>
              <a:t>since they are designed to run on any machine platform, scripts do not contain platform specific commands</a:t>
            </a:r>
          </a:p>
          <a:p>
            <a:pPr lvl="1">
              <a:lnSpc>
                <a:spcPct val="80000"/>
              </a:lnSpc>
              <a:spcBef>
                <a:spcPct val="20000"/>
              </a:spcBef>
              <a:buFont typeface="Wingdings" panose="05000000000000000000" pitchFamily="2" charset="2"/>
              <a:buChar char="§"/>
            </a:pPr>
            <a:r>
              <a:rPr lang="en-US" altLang="en-US" sz="1875" dirty="0">
                <a:latin typeface="Arial Narrow" panose="020B0606020202030204" pitchFamily="34" charset="0"/>
              </a:rPr>
              <a:t>script languages are not full-featured</a:t>
            </a:r>
          </a:p>
          <a:p>
            <a:pPr lvl="2">
              <a:lnSpc>
                <a:spcPct val="80000"/>
              </a:lnSpc>
              <a:spcBef>
                <a:spcPct val="20000"/>
              </a:spcBef>
              <a:buFont typeface="Wingdings" panose="05000000000000000000" pitchFamily="2" charset="2"/>
              <a:buNone/>
            </a:pPr>
            <a:r>
              <a:rPr lang="en-US" altLang="en-US" sz="1875" i="1" dirty="0">
                <a:latin typeface="Arial Narrow" panose="020B0606020202030204" pitchFamily="34" charset="0"/>
              </a:rPr>
              <a:t>e.g., JavaScript objects are very crude, not good for large project development</a:t>
            </a:r>
            <a:endParaRPr lang="en-US" altLang="en-US" sz="1875" dirty="0">
              <a:latin typeface="Arial Narrow" panose="020B0606020202030204"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854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0854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0854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0854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0854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854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854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8" grpId="0" build="allAtOnce" autoUpdateAnimBg="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762000" y="269632"/>
            <a:ext cx="8077200" cy="590621"/>
          </a:xfrm>
        </p:spPr>
        <p:txBody>
          <a:bodyPr>
            <a:normAutofit fontScale="90000"/>
          </a:bodyPr>
          <a:lstStyle/>
          <a:p>
            <a:r>
              <a:rPr lang="en-US" altLang="en-US" dirty="0" smtClean="0"/>
              <a:t>JavaScript</a:t>
            </a:r>
          </a:p>
        </p:txBody>
      </p:sp>
      <p:sp>
        <p:nvSpPr>
          <p:cNvPr id="6147" name="Rectangle 3"/>
          <p:cNvSpPr>
            <a:spLocks noGrp="1" noChangeArrowheads="1"/>
          </p:cNvSpPr>
          <p:nvPr>
            <p:ph type="body" idx="1"/>
          </p:nvPr>
        </p:nvSpPr>
        <p:spPr>
          <a:xfrm>
            <a:off x="300037" y="1010103"/>
            <a:ext cx="9001125" cy="675715"/>
          </a:xfrm>
        </p:spPr>
        <p:txBody>
          <a:bodyPr>
            <a:normAutofit fontScale="70000" lnSpcReduction="20000"/>
          </a:bodyPr>
          <a:lstStyle/>
          <a:p>
            <a:r>
              <a:rPr lang="en-US" altLang="en-US" dirty="0" smtClean="0"/>
              <a:t>JavaScript code can be embedded in a Web page using </a:t>
            </a:r>
            <a:r>
              <a:rPr lang="en-US" altLang="en-US" dirty="0" smtClean="0">
                <a:solidFill>
                  <a:schemeClr val="tx2"/>
                </a:solidFill>
              </a:rPr>
              <a:t>&lt;script&gt;</a:t>
            </a:r>
            <a:r>
              <a:rPr lang="en-US" altLang="en-US" dirty="0" smtClean="0"/>
              <a:t> tags</a:t>
            </a:r>
          </a:p>
          <a:p>
            <a:pPr lvl="1"/>
            <a:r>
              <a:rPr lang="en-US" altLang="en-US" dirty="0" smtClean="0"/>
              <a:t>the output of JavaScript code is displayed as if directly entered in HTML</a:t>
            </a:r>
          </a:p>
        </p:txBody>
      </p:sp>
      <p:sp>
        <p:nvSpPr>
          <p:cNvPr id="6148" name="Text Box 7"/>
          <p:cNvSpPr txBox="1">
            <a:spLocks noChangeArrowheads="1"/>
          </p:cNvSpPr>
          <p:nvPr/>
        </p:nvSpPr>
        <p:spPr bwMode="auto">
          <a:xfrm>
            <a:off x="683568" y="1958869"/>
            <a:ext cx="4217045" cy="4941353"/>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313" dirty="0">
                <a:latin typeface="Courier New" panose="02070309020205020404" pitchFamily="49" charset="0"/>
              </a:rPr>
              <a:t>&lt;html&gt;</a:t>
            </a:r>
          </a:p>
          <a:p>
            <a:r>
              <a:rPr lang="en-US" altLang="en-US" sz="1313" dirty="0">
                <a:latin typeface="Courier New" panose="02070309020205020404" pitchFamily="49" charset="0"/>
              </a:rPr>
              <a:t>&lt;!–- COMP519  js01.html  16.08.06 </a:t>
            </a:r>
            <a:r>
              <a:rPr lang="en-US" altLang="en-US" sz="1313" dirty="0">
                <a:latin typeface="Courier New" panose="02070309020205020404" pitchFamily="49" charset="0"/>
                <a:sym typeface="Wingdings" panose="05000000000000000000" pitchFamily="2" charset="2"/>
              </a:rPr>
              <a:t>--&gt;</a:t>
            </a:r>
            <a:endParaRPr lang="en-US" altLang="en-US" sz="1313" dirty="0">
              <a:latin typeface="Courier New" panose="02070309020205020404" pitchFamily="49" charset="0"/>
            </a:endParaRPr>
          </a:p>
          <a:p>
            <a:endParaRPr lang="en-US" altLang="en-US" sz="1313" dirty="0">
              <a:latin typeface="Courier New" panose="02070309020205020404" pitchFamily="49" charset="0"/>
            </a:endParaRPr>
          </a:p>
          <a:p>
            <a:r>
              <a:rPr lang="en-US" altLang="en-US" sz="1313" dirty="0">
                <a:latin typeface="Courier New" panose="02070309020205020404" pitchFamily="49" charset="0"/>
              </a:rPr>
              <a:t>&lt;head&gt;</a:t>
            </a:r>
          </a:p>
          <a:p>
            <a:r>
              <a:rPr lang="en-US" altLang="en-US" sz="1313" dirty="0">
                <a:latin typeface="Courier New" panose="02070309020205020404" pitchFamily="49" charset="0"/>
              </a:rPr>
              <a:t>  &lt;title&gt;JavaScript Page&lt;/title&gt;</a:t>
            </a:r>
          </a:p>
          <a:p>
            <a:r>
              <a:rPr lang="en-US" altLang="en-US" sz="1313" dirty="0">
                <a:latin typeface="Courier New" panose="02070309020205020404" pitchFamily="49" charset="0"/>
              </a:rPr>
              <a:t>&lt;/head&gt;</a:t>
            </a:r>
          </a:p>
          <a:p>
            <a:endParaRPr lang="en-US" altLang="en-US" sz="1313" dirty="0">
              <a:latin typeface="Courier New" panose="02070309020205020404" pitchFamily="49" charset="0"/>
            </a:endParaRPr>
          </a:p>
          <a:p>
            <a:r>
              <a:rPr lang="en-US" altLang="en-US" sz="1313" dirty="0">
                <a:latin typeface="Courier New" panose="02070309020205020404" pitchFamily="49" charset="0"/>
              </a:rPr>
              <a:t>&lt;body&gt;</a:t>
            </a:r>
          </a:p>
          <a:p>
            <a:r>
              <a:rPr lang="en-US" altLang="en-US" sz="1313" dirty="0">
                <a:solidFill>
                  <a:srgbClr val="FF0033"/>
                </a:solidFill>
                <a:latin typeface="Courier New" panose="02070309020205020404" pitchFamily="49" charset="0"/>
              </a:rPr>
              <a:t>  &lt;script type="text/</a:t>
            </a:r>
            <a:r>
              <a:rPr lang="en-US" altLang="en-US" sz="1313" dirty="0" err="1">
                <a:solidFill>
                  <a:srgbClr val="FF0033"/>
                </a:solidFill>
                <a:latin typeface="Courier New" panose="02070309020205020404" pitchFamily="49" charset="0"/>
              </a:rPr>
              <a:t>javascript</a:t>
            </a:r>
            <a:r>
              <a:rPr lang="en-US" altLang="en-US" sz="1313" dirty="0">
                <a:solidFill>
                  <a:srgbClr val="FF0033"/>
                </a:solidFill>
                <a:latin typeface="Courier New" panose="02070309020205020404" pitchFamily="49" charset="0"/>
              </a:rPr>
              <a:t>"&gt;</a:t>
            </a:r>
          </a:p>
          <a:p>
            <a:r>
              <a:rPr lang="en-US" altLang="en-US" sz="1313" dirty="0">
                <a:solidFill>
                  <a:srgbClr val="FF0033"/>
                </a:solidFill>
                <a:latin typeface="Courier New" panose="02070309020205020404" pitchFamily="49" charset="0"/>
              </a:rPr>
              <a:t>    // silly code to demonstrate output</a:t>
            </a:r>
          </a:p>
          <a:p>
            <a:endParaRPr lang="en-US" altLang="en-US" sz="1313" dirty="0">
              <a:solidFill>
                <a:srgbClr val="FF0033"/>
              </a:solidFill>
              <a:latin typeface="Courier New" panose="02070309020205020404" pitchFamily="49" charset="0"/>
            </a:endParaRPr>
          </a:p>
          <a:p>
            <a:r>
              <a:rPr lang="en-US" altLang="en-US" sz="1313" dirty="0">
                <a:solidFill>
                  <a:srgbClr val="FF0033"/>
                </a:solidFill>
                <a:latin typeface="Courier New" panose="02070309020205020404" pitchFamily="49" charset="0"/>
              </a:rPr>
              <a:t>    </a:t>
            </a:r>
            <a:r>
              <a:rPr lang="en-US" altLang="en-US" sz="1313" dirty="0" err="1">
                <a:solidFill>
                  <a:srgbClr val="FF0033"/>
                </a:solidFill>
                <a:latin typeface="Courier New" panose="02070309020205020404" pitchFamily="49" charset="0"/>
              </a:rPr>
              <a:t>document.write</a:t>
            </a:r>
            <a:r>
              <a:rPr lang="en-US" altLang="en-US" sz="1313" dirty="0">
                <a:solidFill>
                  <a:srgbClr val="FF0033"/>
                </a:solidFill>
                <a:latin typeface="Courier New" panose="02070309020205020404" pitchFamily="49" charset="0"/>
              </a:rPr>
              <a:t>("</a:t>
            </a:r>
            <a:r>
              <a:rPr lang="en-US" altLang="en-US" sz="1313" dirty="0">
                <a:solidFill>
                  <a:srgbClr val="009900"/>
                </a:solidFill>
                <a:latin typeface="Courier New" panose="02070309020205020404" pitchFamily="49" charset="0"/>
              </a:rPr>
              <a:t>&lt;p&gt;Hello world!&lt;/p&gt;</a:t>
            </a:r>
            <a:r>
              <a:rPr lang="en-US" altLang="en-US" sz="1313" dirty="0">
                <a:solidFill>
                  <a:srgbClr val="FF0033"/>
                </a:solidFill>
                <a:latin typeface="Courier New" panose="02070309020205020404" pitchFamily="49" charset="0"/>
              </a:rPr>
              <a:t>");</a:t>
            </a:r>
          </a:p>
          <a:p>
            <a:endParaRPr lang="en-US" altLang="en-US" sz="1313" dirty="0">
              <a:solidFill>
                <a:srgbClr val="FF0033"/>
              </a:solidFill>
              <a:latin typeface="Courier New" panose="02070309020205020404" pitchFamily="49" charset="0"/>
            </a:endParaRPr>
          </a:p>
          <a:p>
            <a:r>
              <a:rPr lang="en-US" altLang="en-US" sz="1313" dirty="0">
                <a:solidFill>
                  <a:srgbClr val="FF0033"/>
                </a:solidFill>
                <a:latin typeface="Courier New" panose="02070309020205020404" pitchFamily="49" charset="0"/>
              </a:rPr>
              <a:t>    </a:t>
            </a:r>
            <a:r>
              <a:rPr lang="en-US" altLang="en-US" sz="1313" dirty="0" err="1">
                <a:solidFill>
                  <a:srgbClr val="FF0033"/>
                </a:solidFill>
                <a:latin typeface="Courier New" panose="02070309020205020404" pitchFamily="49" charset="0"/>
              </a:rPr>
              <a:t>document.write</a:t>
            </a:r>
            <a:r>
              <a:rPr lang="en-US" altLang="en-US" sz="1313" dirty="0">
                <a:solidFill>
                  <a:srgbClr val="FF0033"/>
                </a:solidFill>
                <a:latin typeface="Courier New" panose="02070309020205020404" pitchFamily="49" charset="0"/>
              </a:rPr>
              <a:t>(" </a:t>
            </a:r>
            <a:r>
              <a:rPr lang="en-US" altLang="en-US" sz="1313" dirty="0">
                <a:solidFill>
                  <a:srgbClr val="009900"/>
                </a:solidFill>
                <a:latin typeface="Courier New" panose="02070309020205020404" pitchFamily="49" charset="0"/>
              </a:rPr>
              <a:t>&lt;p&gt;How are &lt;</a:t>
            </a:r>
            <a:r>
              <a:rPr lang="en-US" altLang="en-US" sz="1313" dirty="0" err="1">
                <a:solidFill>
                  <a:srgbClr val="009900"/>
                </a:solidFill>
                <a:latin typeface="Courier New" panose="02070309020205020404" pitchFamily="49" charset="0"/>
              </a:rPr>
              <a:t>br</a:t>
            </a:r>
            <a:r>
              <a:rPr lang="en-US" altLang="en-US" sz="1313" dirty="0">
                <a:solidFill>
                  <a:srgbClr val="009900"/>
                </a:solidFill>
                <a:latin typeface="Courier New" panose="02070309020205020404" pitchFamily="49" charset="0"/>
              </a:rPr>
              <a:t>/&gt; </a:t>
            </a:r>
            <a:r>
              <a:rPr lang="en-US" altLang="en-US" sz="1313" dirty="0">
                <a:solidFill>
                  <a:srgbClr val="FF0033"/>
                </a:solidFill>
                <a:latin typeface="Courier New" panose="02070309020205020404" pitchFamily="49" charset="0"/>
              </a:rPr>
              <a:t>" +</a:t>
            </a:r>
          </a:p>
          <a:p>
            <a:r>
              <a:rPr lang="en-US" altLang="en-US" sz="1313" dirty="0">
                <a:solidFill>
                  <a:srgbClr val="FF0033"/>
                </a:solidFill>
                <a:latin typeface="Courier New" panose="02070309020205020404" pitchFamily="49" charset="0"/>
              </a:rPr>
              <a:t>                   " </a:t>
            </a:r>
            <a:r>
              <a:rPr lang="en-US" altLang="en-US" sz="1313" dirty="0">
                <a:solidFill>
                  <a:srgbClr val="009900"/>
                </a:solidFill>
                <a:latin typeface="Courier New" panose="02070309020205020404" pitchFamily="49" charset="0"/>
              </a:rPr>
              <a:t>&lt;</a:t>
            </a:r>
            <a:r>
              <a:rPr lang="en-US" altLang="en-US" sz="1313" dirty="0" err="1">
                <a:solidFill>
                  <a:srgbClr val="009900"/>
                </a:solidFill>
                <a:latin typeface="Courier New" panose="02070309020205020404" pitchFamily="49" charset="0"/>
              </a:rPr>
              <a:t>i</a:t>
            </a:r>
            <a:r>
              <a:rPr lang="en-US" altLang="en-US" sz="1313" dirty="0">
                <a:solidFill>
                  <a:srgbClr val="009900"/>
                </a:solidFill>
                <a:latin typeface="Courier New" panose="02070309020205020404" pitchFamily="49" charset="0"/>
              </a:rPr>
              <a:t>&gt;you&lt;/</a:t>
            </a:r>
            <a:r>
              <a:rPr lang="en-US" altLang="en-US" sz="1313" dirty="0" err="1">
                <a:solidFill>
                  <a:srgbClr val="009900"/>
                </a:solidFill>
                <a:latin typeface="Courier New" panose="02070309020205020404" pitchFamily="49" charset="0"/>
              </a:rPr>
              <a:t>i</a:t>
            </a:r>
            <a:r>
              <a:rPr lang="en-US" altLang="en-US" sz="1313" dirty="0">
                <a:solidFill>
                  <a:srgbClr val="009900"/>
                </a:solidFill>
                <a:latin typeface="Courier New" panose="02070309020205020404" pitchFamily="49" charset="0"/>
              </a:rPr>
              <a:t>&gt;?&lt;/p&gt; </a:t>
            </a:r>
            <a:r>
              <a:rPr lang="en-US" altLang="en-US" sz="1313" dirty="0">
                <a:solidFill>
                  <a:srgbClr val="FF0033"/>
                </a:solidFill>
                <a:latin typeface="Courier New" panose="02070309020205020404" pitchFamily="49" charset="0"/>
              </a:rPr>
              <a:t>");</a:t>
            </a:r>
          </a:p>
          <a:p>
            <a:r>
              <a:rPr lang="en-US" altLang="en-US" sz="1313" dirty="0">
                <a:solidFill>
                  <a:srgbClr val="FF0033"/>
                </a:solidFill>
                <a:latin typeface="Courier New" panose="02070309020205020404" pitchFamily="49" charset="0"/>
              </a:rPr>
              <a:t>  &lt;/script&gt;</a:t>
            </a:r>
          </a:p>
          <a:p>
            <a:endParaRPr lang="en-US" altLang="en-US" sz="1313" dirty="0">
              <a:solidFill>
                <a:srgbClr val="FF0033"/>
              </a:solidFill>
              <a:latin typeface="Courier New" panose="02070309020205020404" pitchFamily="49" charset="0"/>
            </a:endParaRPr>
          </a:p>
          <a:p>
            <a:r>
              <a:rPr lang="en-US" altLang="en-US" sz="1313" dirty="0">
                <a:solidFill>
                  <a:srgbClr val="FF0033"/>
                </a:solidFill>
                <a:latin typeface="Courier New" panose="02070309020205020404" pitchFamily="49" charset="0"/>
              </a:rPr>
              <a:t>  </a:t>
            </a:r>
            <a:r>
              <a:rPr lang="en-US" altLang="en-US" sz="1313" dirty="0">
                <a:latin typeface="Courier New" panose="02070309020205020404" pitchFamily="49" charset="0"/>
              </a:rPr>
              <a:t>&lt;p&gt;Here is some static text as well.&lt;/p&gt;</a:t>
            </a:r>
          </a:p>
          <a:p>
            <a:endParaRPr lang="en-US" altLang="en-US" sz="1313" dirty="0">
              <a:latin typeface="Courier New" panose="02070309020205020404" pitchFamily="49" charset="0"/>
            </a:endParaRPr>
          </a:p>
          <a:p>
            <a:r>
              <a:rPr lang="en-US" altLang="en-US" sz="1313" dirty="0">
                <a:latin typeface="Courier New" panose="02070309020205020404" pitchFamily="49" charset="0"/>
              </a:rPr>
              <a:t>&lt;/body&gt;</a:t>
            </a:r>
          </a:p>
          <a:p>
            <a:r>
              <a:rPr lang="en-US" altLang="en-US" sz="1313" dirty="0">
                <a:latin typeface="Courier New" panose="02070309020205020404" pitchFamily="49" charset="0"/>
              </a:rPr>
              <a:t>&lt;/html&gt;</a:t>
            </a:r>
          </a:p>
        </p:txBody>
      </p:sp>
      <p:sp>
        <p:nvSpPr>
          <p:cNvPr id="6149" name="Text Box 8"/>
          <p:cNvSpPr txBox="1">
            <a:spLocks noChangeArrowheads="1"/>
          </p:cNvSpPr>
          <p:nvPr/>
        </p:nvSpPr>
        <p:spPr bwMode="auto">
          <a:xfrm>
            <a:off x="5000625" y="1785937"/>
            <a:ext cx="3786188" cy="4681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500" dirty="0" err="1">
                <a:solidFill>
                  <a:schemeClr val="tx2"/>
                </a:solidFill>
                <a:latin typeface="Courier New" panose="02070309020205020404" pitchFamily="49" charset="0"/>
              </a:rPr>
              <a:t>document.write</a:t>
            </a:r>
            <a:r>
              <a:rPr lang="en-US" altLang="en-US" sz="1688" dirty="0"/>
              <a:t> </a:t>
            </a:r>
            <a:r>
              <a:rPr lang="en-US" altLang="en-US" sz="1688" dirty="0">
                <a:latin typeface="Arial Narrow" panose="020B0606020202030204" pitchFamily="34" charset="0"/>
              </a:rPr>
              <a:t>displays text in the page</a:t>
            </a:r>
          </a:p>
          <a:p>
            <a:endParaRPr lang="en-US" altLang="en-US" sz="1125" dirty="0">
              <a:latin typeface="Arial Narrow" panose="020B0606020202030204" pitchFamily="34" charset="0"/>
            </a:endParaRPr>
          </a:p>
          <a:p>
            <a:pPr lvl="1"/>
            <a:r>
              <a:rPr lang="en-US" altLang="en-US" sz="1688" dirty="0">
                <a:latin typeface="Arial Narrow" panose="020B0606020202030204" pitchFamily="34" charset="0"/>
              </a:rPr>
              <a:t>text to be displayed can include HTML tags</a:t>
            </a:r>
          </a:p>
          <a:p>
            <a:endParaRPr lang="en-US" altLang="en-US" sz="1125" dirty="0">
              <a:latin typeface="Arial Narrow" panose="020B0606020202030204" pitchFamily="34" charset="0"/>
            </a:endParaRPr>
          </a:p>
          <a:p>
            <a:pPr lvl="1"/>
            <a:r>
              <a:rPr lang="en-US" altLang="en-US" sz="1688" dirty="0">
                <a:latin typeface="Arial Narrow" panose="020B0606020202030204" pitchFamily="34" charset="0"/>
              </a:rPr>
              <a:t>the tags are interpreted by the browser when the text is displayed</a:t>
            </a:r>
          </a:p>
          <a:p>
            <a:endParaRPr lang="en-US" altLang="en-US" sz="1688" dirty="0">
              <a:latin typeface="Arial Narrow" panose="020B0606020202030204" pitchFamily="34" charset="0"/>
            </a:endParaRPr>
          </a:p>
          <a:p>
            <a:endParaRPr lang="en-US" altLang="en-US" sz="1688" dirty="0">
              <a:latin typeface="Arial Narrow" panose="020B0606020202030204" pitchFamily="34" charset="0"/>
            </a:endParaRPr>
          </a:p>
          <a:p>
            <a:r>
              <a:rPr lang="en-US" altLang="en-US" sz="1688" dirty="0">
                <a:latin typeface="Arial Narrow" panose="020B0606020202030204" pitchFamily="34" charset="0"/>
              </a:rPr>
              <a:t>as in C++/Java, statements end with</a:t>
            </a:r>
            <a:r>
              <a:rPr lang="en-US" altLang="en-US" sz="1688" dirty="0"/>
              <a:t> </a:t>
            </a:r>
            <a:r>
              <a:rPr lang="en-US" altLang="en-US" sz="1688" dirty="0">
                <a:solidFill>
                  <a:schemeClr val="tx2"/>
                </a:solidFill>
                <a:latin typeface="Courier New" panose="02070309020205020404" pitchFamily="49" charset="0"/>
              </a:rPr>
              <a:t>;</a:t>
            </a:r>
          </a:p>
          <a:p>
            <a:r>
              <a:rPr lang="en-US" altLang="en-US" sz="1688" dirty="0">
                <a:latin typeface="Arial Narrow" panose="020B0606020202030204" pitchFamily="34" charset="0"/>
              </a:rPr>
              <a:t>but a line break </a:t>
            </a:r>
            <a:r>
              <a:rPr lang="en-US" altLang="en-US" sz="1688" u="sng" dirty="0">
                <a:latin typeface="Arial Narrow" panose="020B0606020202030204" pitchFamily="34" charset="0"/>
              </a:rPr>
              <a:t>might</a:t>
            </a:r>
            <a:r>
              <a:rPr lang="en-US" altLang="en-US" sz="1688" dirty="0">
                <a:latin typeface="Arial Narrow" panose="020B0606020202030204" pitchFamily="34" charset="0"/>
              </a:rPr>
              <a:t> </a:t>
            </a:r>
            <a:r>
              <a:rPr lang="en-US" altLang="en-US" sz="1688" u="sng" dirty="0">
                <a:latin typeface="Arial Narrow" panose="020B0606020202030204" pitchFamily="34" charset="0"/>
              </a:rPr>
              <a:t>also</a:t>
            </a:r>
            <a:r>
              <a:rPr lang="en-US" altLang="en-US" sz="1688" dirty="0">
                <a:latin typeface="Arial Narrow" panose="020B0606020202030204" pitchFamily="34" charset="0"/>
              </a:rPr>
              <a:t> be interpreted as the end of a statement (depends upon browser)</a:t>
            </a:r>
          </a:p>
          <a:p>
            <a:endParaRPr lang="en-US" altLang="en-US" sz="1688" dirty="0">
              <a:latin typeface="Arial Narrow" panose="020B0606020202030204" pitchFamily="34" charset="0"/>
            </a:endParaRPr>
          </a:p>
          <a:p>
            <a:r>
              <a:rPr lang="en-US" altLang="en-US" sz="1688" dirty="0">
                <a:latin typeface="Arial Narrow" panose="020B0606020202030204" pitchFamily="34" charset="0"/>
              </a:rPr>
              <a:t>JavaScript comments similar to C++/Java</a:t>
            </a:r>
          </a:p>
          <a:p>
            <a:endParaRPr lang="en-US" altLang="en-US" sz="1125" dirty="0">
              <a:latin typeface="Arial Narrow" panose="020B0606020202030204" pitchFamily="34" charset="0"/>
            </a:endParaRPr>
          </a:p>
          <a:p>
            <a:pPr lvl="1"/>
            <a:r>
              <a:rPr lang="en-US" altLang="en-US" sz="1500" dirty="0">
                <a:solidFill>
                  <a:schemeClr val="tx2"/>
                </a:solidFill>
                <a:latin typeface="Courier New" panose="02070309020205020404" pitchFamily="49" charset="0"/>
              </a:rPr>
              <a:t>//</a:t>
            </a:r>
            <a:r>
              <a:rPr lang="en-US" altLang="en-US" sz="1688" dirty="0"/>
              <a:t>       </a:t>
            </a:r>
            <a:r>
              <a:rPr lang="en-US" altLang="en-US" sz="1688" dirty="0">
                <a:latin typeface="Arial Narrow" panose="020B0606020202030204" pitchFamily="34" charset="0"/>
              </a:rPr>
              <a:t>starts a single line comment</a:t>
            </a:r>
          </a:p>
          <a:p>
            <a:pPr lvl="1"/>
            <a:endParaRPr lang="en-US" altLang="en-US" sz="1125" dirty="0">
              <a:latin typeface="Arial Narrow" panose="020B0606020202030204" pitchFamily="34" charset="0"/>
            </a:endParaRPr>
          </a:p>
          <a:p>
            <a:pPr lvl="1"/>
            <a:r>
              <a:rPr lang="en-US" altLang="en-US" sz="1500" dirty="0">
                <a:solidFill>
                  <a:schemeClr val="tx2"/>
                </a:solidFill>
                <a:latin typeface="Courier New" panose="02070309020205020404" pitchFamily="49" charset="0"/>
              </a:rPr>
              <a:t>/*…*/</a:t>
            </a:r>
            <a:r>
              <a:rPr lang="en-US" altLang="en-US" sz="1688" dirty="0"/>
              <a:t> </a:t>
            </a:r>
            <a:r>
              <a:rPr lang="en-US" altLang="en-US" sz="1688" dirty="0">
                <a:latin typeface="Arial Narrow" panose="020B0606020202030204" pitchFamily="34" charset="0"/>
              </a:rPr>
              <a:t>enclose multi-line comments</a:t>
            </a:r>
          </a:p>
        </p:txBody>
      </p:sp>
    </p:spTree>
  </p:cSld>
  <p:clrMapOvr>
    <a:masterClrMapping/>
  </p:clrMapOvr>
  <p:transition spd="slow">
    <p:wipe dir="d"/>
  </p:transition>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830142" y="188640"/>
            <a:ext cx="8077200" cy="639088"/>
          </a:xfrm>
        </p:spPr>
        <p:txBody>
          <a:bodyPr>
            <a:normAutofit fontScale="90000"/>
          </a:bodyPr>
          <a:lstStyle/>
          <a:p>
            <a:r>
              <a:rPr lang="en-US" altLang="en-US" dirty="0" smtClean="0"/>
              <a:t>JavaScript Data Types &amp; Variables</a:t>
            </a:r>
          </a:p>
        </p:txBody>
      </p:sp>
      <p:sp>
        <p:nvSpPr>
          <p:cNvPr id="7171" name="Rectangle 3"/>
          <p:cNvSpPr>
            <a:spLocks noGrp="1" noChangeArrowheads="1"/>
          </p:cNvSpPr>
          <p:nvPr>
            <p:ph type="body" idx="1"/>
          </p:nvPr>
        </p:nvSpPr>
        <p:spPr>
          <a:xfrm>
            <a:off x="368179" y="878208"/>
            <a:ext cx="8956349" cy="1046140"/>
          </a:xfrm>
        </p:spPr>
        <p:txBody>
          <a:bodyPr>
            <a:normAutofit fontScale="92500" lnSpcReduction="20000"/>
          </a:bodyPr>
          <a:lstStyle/>
          <a:p>
            <a:r>
              <a:rPr lang="en-US" altLang="en-US" sz="1875" dirty="0"/>
              <a:t>JavaScript has only three primitive data types</a:t>
            </a:r>
          </a:p>
          <a:p>
            <a:pPr lvl="1">
              <a:buFont typeface="Wingdings" panose="05000000000000000000" pitchFamily="2" charset="2"/>
              <a:buNone/>
            </a:pPr>
            <a:r>
              <a:rPr lang="en-US" altLang="en-US" sz="1688" i="1" dirty="0"/>
              <a:t>String    </a:t>
            </a:r>
            <a:r>
              <a:rPr lang="en-US" altLang="en-US" sz="1688" dirty="0"/>
              <a:t>:  </a:t>
            </a:r>
            <a:r>
              <a:rPr lang="en-US" altLang="en-US" sz="1500" dirty="0">
                <a:latin typeface="Courier New" panose="02070309020205020404" pitchFamily="49" charset="0"/>
              </a:rPr>
              <a:t>"foo"  'how do you do?'    "I said 'hi'."      ""</a:t>
            </a:r>
          </a:p>
          <a:p>
            <a:pPr lvl="1">
              <a:buFont typeface="Wingdings" panose="05000000000000000000" pitchFamily="2" charset="2"/>
              <a:buNone/>
            </a:pPr>
            <a:r>
              <a:rPr lang="en-US" altLang="en-US" sz="1688" i="1" dirty="0"/>
              <a:t>Number</a:t>
            </a:r>
            <a:r>
              <a:rPr lang="en-US" altLang="en-US" sz="1688" dirty="0"/>
              <a:t>:  </a:t>
            </a:r>
            <a:r>
              <a:rPr lang="en-US" altLang="en-US" sz="1500" dirty="0">
                <a:latin typeface="Courier New" panose="02070309020205020404" pitchFamily="49" charset="0"/>
              </a:rPr>
              <a:t>12     3.14159       1.5E6</a:t>
            </a:r>
          </a:p>
          <a:p>
            <a:pPr lvl="1">
              <a:buFont typeface="Wingdings" panose="05000000000000000000" pitchFamily="2" charset="2"/>
              <a:buNone/>
            </a:pPr>
            <a:r>
              <a:rPr lang="en-US" altLang="en-US" sz="1688" i="1" dirty="0"/>
              <a:t>Boolean </a:t>
            </a:r>
            <a:r>
              <a:rPr lang="en-US" altLang="en-US" sz="1688" dirty="0"/>
              <a:t>:  </a:t>
            </a:r>
            <a:r>
              <a:rPr lang="en-US" altLang="en-US" sz="1500" dirty="0">
                <a:latin typeface="Courier New" panose="02070309020205020404" pitchFamily="49" charset="0"/>
              </a:rPr>
              <a:t>true   false    </a:t>
            </a:r>
            <a:r>
              <a:rPr lang="en-US" altLang="en-US" sz="1500" dirty="0">
                <a:solidFill>
                  <a:srgbClr val="FF0033"/>
                </a:solidFill>
                <a:latin typeface="Courier New" panose="02070309020205020404" pitchFamily="49" charset="0"/>
              </a:rPr>
              <a:t>*Find info on </a:t>
            </a:r>
            <a:r>
              <a:rPr lang="en-GB" altLang="en-US" sz="1500" dirty="0">
                <a:solidFill>
                  <a:srgbClr val="FF0033"/>
                </a:solidFill>
                <a:latin typeface="Courier New" panose="02070309020205020404" pitchFamily="49" charset="0"/>
              </a:rPr>
              <a:t>Null, Undefined</a:t>
            </a:r>
            <a:endParaRPr lang="en-US" altLang="en-US" sz="1500" dirty="0">
              <a:solidFill>
                <a:srgbClr val="FF0033"/>
              </a:solidFill>
              <a:latin typeface="Courier New" panose="02070309020205020404" pitchFamily="49" charset="0"/>
            </a:endParaRPr>
          </a:p>
        </p:txBody>
      </p:sp>
      <p:sp>
        <p:nvSpPr>
          <p:cNvPr id="7172" name="Text Box 4"/>
          <p:cNvSpPr txBox="1">
            <a:spLocks noChangeArrowheads="1"/>
          </p:cNvSpPr>
          <p:nvPr/>
        </p:nvSpPr>
        <p:spPr bwMode="auto">
          <a:xfrm>
            <a:off x="642938" y="2276872"/>
            <a:ext cx="4572000" cy="3671261"/>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313" dirty="0">
                <a:latin typeface="Courier New" panose="02070309020205020404" pitchFamily="49" charset="0"/>
              </a:rPr>
              <a:t>&lt;html&gt;</a:t>
            </a:r>
          </a:p>
          <a:p>
            <a:r>
              <a:rPr lang="en-US" altLang="en-US" sz="1313" dirty="0">
                <a:latin typeface="Courier New" panose="02070309020205020404" pitchFamily="49" charset="0"/>
              </a:rPr>
              <a:t>&lt;!–- COMP519  js02.html  16.08.06 </a:t>
            </a:r>
            <a:r>
              <a:rPr lang="en-US" altLang="en-US" sz="1313" dirty="0">
                <a:latin typeface="Courier New" panose="02070309020205020404" pitchFamily="49" charset="0"/>
                <a:sym typeface="Wingdings" panose="05000000000000000000" pitchFamily="2" charset="2"/>
              </a:rPr>
              <a:t>--&gt;</a:t>
            </a:r>
            <a:endParaRPr lang="en-US" altLang="en-US" sz="1313" dirty="0">
              <a:latin typeface="Courier New" panose="02070309020205020404" pitchFamily="49" charset="0"/>
            </a:endParaRPr>
          </a:p>
          <a:p>
            <a:endParaRPr lang="en-US" altLang="en-US" sz="1313" dirty="0">
              <a:latin typeface="Courier New" panose="02070309020205020404" pitchFamily="49" charset="0"/>
            </a:endParaRPr>
          </a:p>
          <a:p>
            <a:r>
              <a:rPr lang="en-US" altLang="en-US" sz="1313" dirty="0">
                <a:latin typeface="Courier New" panose="02070309020205020404" pitchFamily="49" charset="0"/>
              </a:rPr>
              <a:t>&lt;head&gt;</a:t>
            </a:r>
          </a:p>
          <a:p>
            <a:r>
              <a:rPr lang="en-US" altLang="en-US" sz="1313" dirty="0">
                <a:latin typeface="Courier New" panose="02070309020205020404" pitchFamily="49" charset="0"/>
              </a:rPr>
              <a:t>  &lt;title&gt;Data Types and Variables&lt;/title&gt;</a:t>
            </a:r>
          </a:p>
          <a:p>
            <a:r>
              <a:rPr lang="en-US" altLang="en-US" sz="1313" dirty="0">
                <a:latin typeface="Courier New" panose="02070309020205020404" pitchFamily="49" charset="0"/>
              </a:rPr>
              <a:t>&lt;/head&gt;</a:t>
            </a:r>
          </a:p>
          <a:p>
            <a:endParaRPr lang="en-US" altLang="en-US" sz="1313" dirty="0">
              <a:latin typeface="Courier New" panose="02070309020205020404" pitchFamily="49" charset="0"/>
            </a:endParaRPr>
          </a:p>
          <a:p>
            <a:r>
              <a:rPr lang="en-US" altLang="en-US" sz="1313" dirty="0">
                <a:latin typeface="Courier New" panose="02070309020205020404" pitchFamily="49" charset="0"/>
              </a:rPr>
              <a:t>&lt;body&gt;</a:t>
            </a:r>
          </a:p>
          <a:p>
            <a:r>
              <a:rPr lang="en-US" altLang="en-US" sz="1313" dirty="0">
                <a:solidFill>
                  <a:srgbClr val="FF0033"/>
                </a:solidFill>
                <a:latin typeface="Courier New" panose="02070309020205020404" pitchFamily="49" charset="0"/>
              </a:rPr>
              <a:t>  &lt;script type="text/</a:t>
            </a:r>
            <a:r>
              <a:rPr lang="en-US" altLang="en-US" sz="1313" dirty="0" err="1">
                <a:solidFill>
                  <a:srgbClr val="FF0033"/>
                </a:solidFill>
                <a:latin typeface="Courier New" panose="02070309020205020404" pitchFamily="49" charset="0"/>
              </a:rPr>
              <a:t>javascript</a:t>
            </a:r>
            <a:r>
              <a:rPr lang="en-US" altLang="en-US" sz="1313" dirty="0">
                <a:solidFill>
                  <a:srgbClr val="FF0033"/>
                </a:solidFill>
                <a:latin typeface="Courier New" panose="02070309020205020404" pitchFamily="49" charset="0"/>
              </a:rPr>
              <a:t>"&gt;</a:t>
            </a:r>
          </a:p>
          <a:p>
            <a:r>
              <a:rPr lang="en-US" altLang="en-US" sz="1313" dirty="0">
                <a:solidFill>
                  <a:srgbClr val="FF0033"/>
                </a:solidFill>
                <a:latin typeface="Courier New" panose="02070309020205020404" pitchFamily="49" charset="0"/>
              </a:rPr>
              <a:t>    </a:t>
            </a:r>
            <a:r>
              <a:rPr lang="en-US" altLang="en-US" sz="1313" dirty="0" err="1">
                <a:solidFill>
                  <a:srgbClr val="FF0033"/>
                </a:solidFill>
                <a:latin typeface="Courier New" panose="02070309020205020404" pitchFamily="49" charset="0"/>
              </a:rPr>
              <a:t>var</a:t>
            </a:r>
            <a:r>
              <a:rPr lang="en-US" altLang="en-US" sz="1313" dirty="0">
                <a:solidFill>
                  <a:srgbClr val="FF0033"/>
                </a:solidFill>
                <a:latin typeface="Courier New" panose="02070309020205020404" pitchFamily="49" charset="0"/>
              </a:rPr>
              <a:t> x, y; </a:t>
            </a:r>
          </a:p>
          <a:p>
            <a:r>
              <a:rPr lang="en-US" altLang="en-US" sz="1313" dirty="0">
                <a:solidFill>
                  <a:srgbClr val="FF0033"/>
                </a:solidFill>
                <a:latin typeface="Courier New" panose="02070309020205020404" pitchFamily="49" charset="0"/>
              </a:rPr>
              <a:t>    x= 1024;</a:t>
            </a:r>
          </a:p>
          <a:p>
            <a:r>
              <a:rPr lang="en-US" altLang="en-US" sz="1313" dirty="0">
                <a:solidFill>
                  <a:srgbClr val="FF0033"/>
                </a:solidFill>
                <a:latin typeface="Courier New" panose="02070309020205020404" pitchFamily="49" charset="0"/>
              </a:rPr>
              <a:t>    y=x;</a:t>
            </a:r>
            <a:r>
              <a:rPr lang="en-US" altLang="en-US" sz="2250" dirty="0"/>
              <a:t>  </a:t>
            </a:r>
            <a:r>
              <a:rPr lang="en-US" altLang="en-US" sz="1313" dirty="0">
                <a:solidFill>
                  <a:srgbClr val="FF0033"/>
                </a:solidFill>
                <a:latin typeface="Courier New" panose="02070309020205020404" pitchFamily="49" charset="0"/>
              </a:rPr>
              <a:t>x = "</a:t>
            </a:r>
            <a:r>
              <a:rPr lang="en-US" altLang="en-US" sz="1313" dirty="0" err="1">
                <a:solidFill>
                  <a:srgbClr val="FF0033"/>
                </a:solidFill>
                <a:latin typeface="Courier New" panose="02070309020205020404" pitchFamily="49" charset="0"/>
              </a:rPr>
              <a:t>foobar</a:t>
            </a:r>
            <a:r>
              <a:rPr lang="en-US" altLang="en-US" sz="1313" dirty="0">
                <a:solidFill>
                  <a:srgbClr val="FF0033"/>
                </a:solidFill>
                <a:latin typeface="Courier New" panose="02070309020205020404" pitchFamily="49" charset="0"/>
              </a:rPr>
              <a:t>";</a:t>
            </a:r>
          </a:p>
          <a:p>
            <a:r>
              <a:rPr lang="en-GB" altLang="en-US" sz="1313" dirty="0">
                <a:solidFill>
                  <a:srgbClr val="FF0033"/>
                </a:solidFill>
                <a:latin typeface="Courier New" panose="02070309020205020404" pitchFamily="49" charset="0"/>
              </a:rPr>
              <a:t>    </a:t>
            </a:r>
            <a:r>
              <a:rPr lang="en-US" altLang="en-US" sz="1313" dirty="0" err="1">
                <a:solidFill>
                  <a:srgbClr val="FF0033"/>
                </a:solidFill>
                <a:latin typeface="Courier New" panose="02070309020205020404" pitchFamily="49" charset="0"/>
              </a:rPr>
              <a:t>document.write</a:t>
            </a:r>
            <a:r>
              <a:rPr lang="en-US" altLang="en-US" sz="1313" dirty="0">
                <a:solidFill>
                  <a:srgbClr val="FF0033"/>
                </a:solidFill>
                <a:latin typeface="Courier New" panose="02070309020205020404" pitchFamily="49" charset="0"/>
              </a:rPr>
              <a:t>("&lt;p&gt;x = " + y + "&lt;/p&gt;");</a:t>
            </a:r>
          </a:p>
          <a:p>
            <a:r>
              <a:rPr lang="en-US" altLang="en-US" sz="1313" dirty="0">
                <a:solidFill>
                  <a:srgbClr val="FF0033"/>
                </a:solidFill>
                <a:latin typeface="Courier New" panose="02070309020205020404" pitchFamily="49" charset="0"/>
              </a:rPr>
              <a:t>    </a:t>
            </a:r>
            <a:r>
              <a:rPr lang="en-US" altLang="en-US" sz="1313" dirty="0" err="1">
                <a:solidFill>
                  <a:srgbClr val="FF0033"/>
                </a:solidFill>
                <a:latin typeface="Courier New" panose="02070309020205020404" pitchFamily="49" charset="0"/>
              </a:rPr>
              <a:t>document.write</a:t>
            </a:r>
            <a:r>
              <a:rPr lang="en-US" altLang="en-US" sz="1313" dirty="0">
                <a:solidFill>
                  <a:srgbClr val="FF0033"/>
                </a:solidFill>
                <a:latin typeface="Courier New" panose="02070309020205020404" pitchFamily="49" charset="0"/>
              </a:rPr>
              <a:t>("&lt;p&gt;x = " + x + "&lt;/p&gt;");</a:t>
            </a:r>
          </a:p>
          <a:p>
            <a:r>
              <a:rPr lang="en-US" altLang="en-US" sz="1313" dirty="0">
                <a:solidFill>
                  <a:srgbClr val="FF0033"/>
                </a:solidFill>
                <a:latin typeface="Courier New" panose="02070309020205020404" pitchFamily="49" charset="0"/>
              </a:rPr>
              <a:t>  &lt;/script&gt;</a:t>
            </a:r>
          </a:p>
          <a:p>
            <a:r>
              <a:rPr lang="en-US" altLang="en-US" sz="1313" dirty="0">
                <a:latin typeface="Courier New" panose="02070309020205020404" pitchFamily="49" charset="0"/>
              </a:rPr>
              <a:t>&lt;/body&gt;</a:t>
            </a:r>
          </a:p>
          <a:p>
            <a:r>
              <a:rPr lang="en-US" altLang="en-US" sz="1313" dirty="0">
                <a:latin typeface="Courier New" panose="02070309020205020404" pitchFamily="49" charset="0"/>
              </a:rPr>
              <a:t>&lt;/html&gt;</a:t>
            </a:r>
          </a:p>
        </p:txBody>
      </p:sp>
      <p:sp>
        <p:nvSpPr>
          <p:cNvPr id="7173" name="Text Box 5"/>
          <p:cNvSpPr txBox="1">
            <a:spLocks noChangeArrowheads="1"/>
          </p:cNvSpPr>
          <p:nvPr/>
        </p:nvSpPr>
        <p:spPr bwMode="auto">
          <a:xfrm>
            <a:off x="5214938" y="1924348"/>
            <a:ext cx="3714750" cy="4940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75" dirty="0">
                <a:latin typeface="Arial Narrow" panose="020B0606020202030204" pitchFamily="34" charset="0"/>
              </a:rPr>
              <a:t>assignments are as in C++/Java</a:t>
            </a:r>
          </a:p>
          <a:p>
            <a:endParaRPr lang="en-US" altLang="en-US" sz="1500" dirty="0">
              <a:latin typeface="Arial Narrow" panose="020B0606020202030204" pitchFamily="34" charset="0"/>
            </a:endParaRPr>
          </a:p>
          <a:p>
            <a:pPr lvl="1"/>
            <a:r>
              <a:rPr lang="en-US" altLang="en-US" sz="1500" dirty="0">
                <a:latin typeface="Courier New" panose="02070309020205020404" pitchFamily="49" charset="0"/>
              </a:rPr>
              <a:t>message = "howdy";</a:t>
            </a:r>
          </a:p>
          <a:p>
            <a:pPr lvl="1"/>
            <a:r>
              <a:rPr lang="en-US" altLang="en-US" sz="1500" dirty="0">
                <a:latin typeface="Courier New" panose="02070309020205020404" pitchFamily="49" charset="0"/>
              </a:rPr>
              <a:t>pi = 3.14159;</a:t>
            </a:r>
          </a:p>
          <a:p>
            <a:pPr lvl="1"/>
            <a:endParaRPr lang="en-US" altLang="en-US" sz="1688" dirty="0"/>
          </a:p>
          <a:p>
            <a:r>
              <a:rPr lang="en-US" altLang="en-US" sz="1688" dirty="0">
                <a:latin typeface="Arial Narrow" panose="020B0606020202030204" pitchFamily="34" charset="0"/>
              </a:rPr>
              <a:t>variable names are sequences of letters, digits, and underscores that </a:t>
            </a:r>
            <a:r>
              <a:rPr lang="en-US" altLang="en-US" sz="1688" i="1" dirty="0">
                <a:latin typeface="Arial Narrow" panose="020B0606020202030204" pitchFamily="34" charset="0"/>
              </a:rPr>
              <a:t>start with a letter or an underscore</a:t>
            </a:r>
          </a:p>
          <a:p>
            <a:endParaRPr lang="en-US" altLang="en-US" sz="1688" i="1" dirty="0">
              <a:latin typeface="Arial Narrow" panose="020B0606020202030204" pitchFamily="34" charset="0"/>
            </a:endParaRPr>
          </a:p>
          <a:p>
            <a:r>
              <a:rPr lang="en-US" altLang="en-US" sz="1688" dirty="0">
                <a:latin typeface="Arial Narrow" panose="020B0606020202030204" pitchFamily="34" charset="0"/>
              </a:rPr>
              <a:t>variables names are </a:t>
            </a:r>
            <a:r>
              <a:rPr lang="en-US" altLang="en-US" sz="1688" u="sng" dirty="0">
                <a:latin typeface="Arial Narrow" panose="020B0606020202030204" pitchFamily="34" charset="0"/>
              </a:rPr>
              <a:t>case-sensitive</a:t>
            </a:r>
          </a:p>
          <a:p>
            <a:endParaRPr lang="en-US" altLang="en-US" sz="1688" u="sng" dirty="0">
              <a:latin typeface="Arial Narrow" panose="020B0606020202030204" pitchFamily="34" charset="0"/>
            </a:endParaRPr>
          </a:p>
          <a:p>
            <a:r>
              <a:rPr lang="en-US" altLang="en-US" sz="1688" i="1" dirty="0">
                <a:latin typeface="Arial Narrow" panose="020B0606020202030204" pitchFamily="34" charset="0"/>
              </a:rPr>
              <a:t>you don't have to declare variables, will be created the </a:t>
            </a:r>
            <a:r>
              <a:rPr lang="en-US" altLang="en-US" sz="1688" i="1" u="sng" dirty="0">
                <a:latin typeface="Arial Narrow" panose="020B0606020202030204" pitchFamily="34" charset="0"/>
              </a:rPr>
              <a:t>first time</a:t>
            </a:r>
            <a:r>
              <a:rPr lang="en-US" altLang="en-US" sz="1688" i="1" dirty="0">
                <a:latin typeface="Arial Narrow" panose="020B0606020202030204" pitchFamily="34" charset="0"/>
              </a:rPr>
              <a:t> used, but it’s better if you use </a:t>
            </a:r>
            <a:r>
              <a:rPr lang="en-US" altLang="en-US" sz="1688" i="1" dirty="0" err="1">
                <a:solidFill>
                  <a:srgbClr val="FF0033"/>
                </a:solidFill>
                <a:latin typeface="Arial Narrow" panose="020B0606020202030204" pitchFamily="34" charset="0"/>
              </a:rPr>
              <a:t>var</a:t>
            </a:r>
            <a:r>
              <a:rPr lang="en-US" altLang="en-US" sz="1688" i="1" dirty="0">
                <a:latin typeface="Arial Narrow" panose="020B0606020202030204" pitchFamily="34" charset="0"/>
              </a:rPr>
              <a:t> statements</a:t>
            </a:r>
          </a:p>
          <a:p>
            <a:endParaRPr lang="en-GB" altLang="en-US" sz="1688" i="1" dirty="0">
              <a:latin typeface="Arial Narrow" panose="020B0606020202030204" pitchFamily="34" charset="0"/>
            </a:endParaRPr>
          </a:p>
          <a:p>
            <a:r>
              <a:rPr lang="en-GB" altLang="en-US" sz="1688" i="1" dirty="0">
                <a:latin typeface="Arial Narrow" panose="020B0606020202030204" pitchFamily="34" charset="0"/>
              </a:rPr>
              <a:t>   </a:t>
            </a:r>
            <a:r>
              <a:rPr lang="en-GB" altLang="en-US" sz="1500" i="1" dirty="0" err="1">
                <a:solidFill>
                  <a:srgbClr val="FF0033"/>
                </a:solidFill>
                <a:latin typeface="Courier New" panose="02070309020205020404" pitchFamily="49" charset="0"/>
              </a:rPr>
              <a:t>var</a:t>
            </a:r>
            <a:r>
              <a:rPr lang="en-GB" altLang="en-US" sz="1500" i="1" dirty="0">
                <a:latin typeface="Courier New" panose="02070309020205020404" pitchFamily="49" charset="0"/>
              </a:rPr>
              <a:t> message, pi=3.14159;</a:t>
            </a:r>
            <a:endParaRPr lang="en-US" altLang="en-US" sz="1500" i="1" dirty="0">
              <a:latin typeface="Courier New" panose="02070309020205020404" pitchFamily="49" charset="0"/>
            </a:endParaRPr>
          </a:p>
          <a:p>
            <a:endParaRPr lang="en-US" altLang="en-US" sz="1500" i="1" dirty="0">
              <a:latin typeface="Courier New" panose="02070309020205020404" pitchFamily="49" charset="0"/>
            </a:endParaRPr>
          </a:p>
          <a:p>
            <a:r>
              <a:rPr lang="en-US" altLang="en-US" sz="1688" i="1" dirty="0">
                <a:latin typeface="Arial Narrow" panose="020B0606020202030204" pitchFamily="34" charset="0"/>
              </a:rPr>
              <a:t>variables are loosely typed, can be assigned different types of values (Danger!)</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animBg="1"/>
      <p:bldP spid="7173"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762000" y="269632"/>
            <a:ext cx="8077200" cy="552886"/>
          </a:xfrm>
        </p:spPr>
        <p:txBody>
          <a:bodyPr>
            <a:normAutofit fontScale="90000"/>
          </a:bodyPr>
          <a:lstStyle/>
          <a:p>
            <a:r>
              <a:rPr lang="en-US" altLang="en-US" dirty="0" smtClean="0"/>
              <a:t>JavaScript Operators &amp; Control Statements</a:t>
            </a:r>
          </a:p>
        </p:txBody>
      </p:sp>
      <p:sp>
        <p:nvSpPr>
          <p:cNvPr id="8195" name="Text Box 4"/>
          <p:cNvSpPr txBox="1">
            <a:spLocks noChangeArrowheads="1"/>
          </p:cNvSpPr>
          <p:nvPr/>
        </p:nvSpPr>
        <p:spPr bwMode="auto">
          <a:xfrm>
            <a:off x="706271" y="1700044"/>
            <a:ext cx="4643438" cy="4537268"/>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313" dirty="0">
                <a:latin typeface="Courier New" panose="02070309020205020404" pitchFamily="49" charset="0"/>
              </a:rPr>
              <a:t>&lt;html&gt;</a:t>
            </a:r>
          </a:p>
          <a:p>
            <a:r>
              <a:rPr lang="en-US" altLang="en-US" sz="1313" dirty="0">
                <a:latin typeface="Courier New" panose="02070309020205020404" pitchFamily="49" charset="0"/>
              </a:rPr>
              <a:t>&lt;!–- COMP519 js03.html  08.10.10 </a:t>
            </a:r>
            <a:r>
              <a:rPr lang="en-US" altLang="en-US" sz="1313" dirty="0">
                <a:latin typeface="Courier New" panose="02070309020205020404" pitchFamily="49" charset="0"/>
                <a:sym typeface="Wingdings" panose="05000000000000000000" pitchFamily="2" charset="2"/>
              </a:rPr>
              <a:t>--&gt;</a:t>
            </a:r>
            <a:endParaRPr lang="en-US" altLang="en-US" sz="1313" dirty="0">
              <a:latin typeface="Courier New" panose="02070309020205020404" pitchFamily="49" charset="0"/>
            </a:endParaRPr>
          </a:p>
          <a:p>
            <a:endParaRPr lang="en-US" altLang="en-US" sz="1313" dirty="0">
              <a:latin typeface="Courier New" panose="02070309020205020404" pitchFamily="49" charset="0"/>
            </a:endParaRPr>
          </a:p>
          <a:p>
            <a:r>
              <a:rPr lang="en-US" altLang="en-US" sz="1313" dirty="0">
                <a:latin typeface="Courier New" panose="02070309020205020404" pitchFamily="49" charset="0"/>
              </a:rPr>
              <a:t>&lt;head&gt;</a:t>
            </a:r>
          </a:p>
          <a:p>
            <a:r>
              <a:rPr lang="en-US" altLang="en-US" sz="1313" dirty="0">
                <a:latin typeface="Courier New" panose="02070309020205020404" pitchFamily="49" charset="0"/>
              </a:rPr>
              <a:t>  &lt;title&gt;Folding Puzzle&lt;/title&gt;</a:t>
            </a:r>
          </a:p>
          <a:p>
            <a:r>
              <a:rPr lang="en-US" altLang="en-US" sz="1313" dirty="0">
                <a:latin typeface="Courier New" panose="02070309020205020404" pitchFamily="49" charset="0"/>
              </a:rPr>
              <a:t>&lt;/head&gt;</a:t>
            </a:r>
          </a:p>
          <a:p>
            <a:endParaRPr lang="en-US" altLang="en-US" sz="1313" dirty="0">
              <a:latin typeface="Courier New" panose="02070309020205020404" pitchFamily="49" charset="0"/>
            </a:endParaRPr>
          </a:p>
          <a:p>
            <a:r>
              <a:rPr lang="en-US" altLang="en-US" sz="1313" dirty="0">
                <a:latin typeface="Courier New" panose="02070309020205020404" pitchFamily="49" charset="0"/>
              </a:rPr>
              <a:t>&lt;body&gt;</a:t>
            </a:r>
          </a:p>
          <a:p>
            <a:r>
              <a:rPr lang="en-US" altLang="en-US" sz="1313" dirty="0">
                <a:solidFill>
                  <a:srgbClr val="FF0033"/>
                </a:solidFill>
                <a:latin typeface="Courier New" panose="02070309020205020404" pitchFamily="49" charset="0"/>
              </a:rPr>
              <a:t> &lt;script type="text/</a:t>
            </a:r>
            <a:r>
              <a:rPr lang="en-US" altLang="en-US" sz="1313" dirty="0" err="1">
                <a:solidFill>
                  <a:srgbClr val="FF0033"/>
                </a:solidFill>
                <a:latin typeface="Courier New" panose="02070309020205020404" pitchFamily="49" charset="0"/>
              </a:rPr>
              <a:t>javascript</a:t>
            </a:r>
            <a:r>
              <a:rPr lang="en-US" altLang="en-US" sz="1313" dirty="0">
                <a:solidFill>
                  <a:srgbClr val="FF0033"/>
                </a:solidFill>
                <a:latin typeface="Courier New" panose="02070309020205020404" pitchFamily="49" charset="0"/>
              </a:rPr>
              <a:t>"&gt;</a:t>
            </a:r>
          </a:p>
          <a:p>
            <a:r>
              <a:rPr lang="en-US" altLang="en-US" sz="1313" dirty="0">
                <a:solidFill>
                  <a:srgbClr val="FF0033"/>
                </a:solidFill>
                <a:latin typeface="Courier New" panose="02070309020205020404" pitchFamily="49" charset="0"/>
              </a:rPr>
              <a:t>    </a:t>
            </a:r>
            <a:r>
              <a:rPr lang="en-US" altLang="en-US" sz="1313" dirty="0" err="1">
                <a:solidFill>
                  <a:srgbClr val="FF0033"/>
                </a:solidFill>
                <a:latin typeface="Courier New" panose="02070309020205020404" pitchFamily="49" charset="0"/>
              </a:rPr>
              <a:t>var</a:t>
            </a:r>
            <a:r>
              <a:rPr lang="en-US" altLang="en-US" sz="1313" dirty="0">
                <a:solidFill>
                  <a:srgbClr val="FF0033"/>
                </a:solidFill>
                <a:latin typeface="Courier New" panose="02070309020205020404" pitchFamily="49" charset="0"/>
              </a:rPr>
              <a:t> </a:t>
            </a:r>
            <a:r>
              <a:rPr lang="en-US" altLang="en-US" sz="1313" dirty="0" err="1">
                <a:solidFill>
                  <a:srgbClr val="FF0033"/>
                </a:solidFill>
                <a:latin typeface="Courier New" panose="02070309020205020404" pitchFamily="49" charset="0"/>
              </a:rPr>
              <a:t>distanceToSun</a:t>
            </a:r>
            <a:r>
              <a:rPr lang="en-US" altLang="en-US" sz="1313" dirty="0">
                <a:solidFill>
                  <a:srgbClr val="FF0033"/>
                </a:solidFill>
                <a:latin typeface="Courier New" panose="02070309020205020404" pitchFamily="49" charset="0"/>
              </a:rPr>
              <a:t> = 93.3e6*5280*12;</a:t>
            </a:r>
          </a:p>
          <a:p>
            <a:r>
              <a:rPr lang="en-US" altLang="en-US" sz="1313" dirty="0">
                <a:solidFill>
                  <a:srgbClr val="FF0033"/>
                </a:solidFill>
                <a:latin typeface="Courier New" panose="02070309020205020404" pitchFamily="49" charset="0"/>
              </a:rPr>
              <a:t>    </a:t>
            </a:r>
            <a:r>
              <a:rPr lang="en-US" altLang="en-US" sz="1313" dirty="0" err="1">
                <a:solidFill>
                  <a:srgbClr val="FF0033"/>
                </a:solidFill>
                <a:latin typeface="Courier New" panose="02070309020205020404" pitchFamily="49" charset="0"/>
              </a:rPr>
              <a:t>var</a:t>
            </a:r>
            <a:r>
              <a:rPr lang="en-US" altLang="en-US" sz="1313" dirty="0">
                <a:solidFill>
                  <a:srgbClr val="FF0033"/>
                </a:solidFill>
                <a:latin typeface="Courier New" panose="02070309020205020404" pitchFamily="49" charset="0"/>
              </a:rPr>
              <a:t> thickness = .002;</a:t>
            </a:r>
          </a:p>
          <a:p>
            <a:endParaRPr lang="en-US" altLang="en-US" sz="1313" dirty="0">
              <a:solidFill>
                <a:srgbClr val="FF0033"/>
              </a:solidFill>
              <a:latin typeface="Courier New" panose="02070309020205020404" pitchFamily="49" charset="0"/>
            </a:endParaRPr>
          </a:p>
          <a:p>
            <a:r>
              <a:rPr lang="en-US" altLang="en-US" sz="1313" dirty="0">
                <a:solidFill>
                  <a:srgbClr val="FF0033"/>
                </a:solidFill>
                <a:latin typeface="Courier New" panose="02070309020205020404" pitchFamily="49" charset="0"/>
              </a:rPr>
              <a:t>    </a:t>
            </a:r>
            <a:r>
              <a:rPr lang="en-US" altLang="en-US" sz="1313" dirty="0" err="1">
                <a:solidFill>
                  <a:srgbClr val="FF0033"/>
                </a:solidFill>
                <a:latin typeface="Courier New" panose="02070309020205020404" pitchFamily="49" charset="0"/>
              </a:rPr>
              <a:t>var</a:t>
            </a:r>
            <a:r>
              <a:rPr lang="en-US" altLang="en-US" sz="1313" dirty="0">
                <a:solidFill>
                  <a:srgbClr val="FF0033"/>
                </a:solidFill>
                <a:latin typeface="Courier New" panose="02070309020205020404" pitchFamily="49" charset="0"/>
              </a:rPr>
              <a:t> </a:t>
            </a:r>
            <a:r>
              <a:rPr lang="en-US" altLang="en-US" sz="1313" dirty="0" err="1">
                <a:solidFill>
                  <a:srgbClr val="FF0033"/>
                </a:solidFill>
                <a:latin typeface="Courier New" panose="02070309020205020404" pitchFamily="49" charset="0"/>
              </a:rPr>
              <a:t>foldCount</a:t>
            </a:r>
            <a:r>
              <a:rPr lang="en-US" altLang="en-US" sz="1313" dirty="0">
                <a:solidFill>
                  <a:srgbClr val="FF0033"/>
                </a:solidFill>
                <a:latin typeface="Courier New" panose="02070309020205020404" pitchFamily="49" charset="0"/>
              </a:rPr>
              <a:t> = 0;    </a:t>
            </a:r>
          </a:p>
          <a:p>
            <a:r>
              <a:rPr lang="en-US" altLang="en-US" sz="1313" dirty="0">
                <a:solidFill>
                  <a:srgbClr val="FF0033"/>
                </a:solidFill>
                <a:latin typeface="Courier New" panose="02070309020205020404" pitchFamily="49" charset="0"/>
              </a:rPr>
              <a:t>    </a:t>
            </a:r>
            <a:r>
              <a:rPr lang="en-US" altLang="en-US" sz="1313" dirty="0">
                <a:solidFill>
                  <a:schemeClr val="accent2"/>
                </a:solidFill>
                <a:latin typeface="Courier New" panose="02070309020205020404" pitchFamily="49" charset="0"/>
              </a:rPr>
              <a:t>while</a:t>
            </a:r>
            <a:r>
              <a:rPr lang="en-US" altLang="en-US" sz="1313" dirty="0">
                <a:solidFill>
                  <a:srgbClr val="FF0033"/>
                </a:solidFill>
                <a:latin typeface="Courier New" panose="02070309020205020404" pitchFamily="49" charset="0"/>
              </a:rPr>
              <a:t> (thickness &lt; </a:t>
            </a:r>
            <a:r>
              <a:rPr lang="en-US" altLang="en-US" sz="1313" dirty="0" err="1">
                <a:solidFill>
                  <a:srgbClr val="FF0033"/>
                </a:solidFill>
                <a:latin typeface="Courier New" panose="02070309020205020404" pitchFamily="49" charset="0"/>
              </a:rPr>
              <a:t>distanceToSun</a:t>
            </a:r>
            <a:r>
              <a:rPr lang="en-US" altLang="en-US" sz="1313" dirty="0">
                <a:solidFill>
                  <a:srgbClr val="FF0033"/>
                </a:solidFill>
                <a:latin typeface="Courier New" panose="02070309020205020404" pitchFamily="49" charset="0"/>
              </a:rPr>
              <a:t>) </a:t>
            </a:r>
            <a:r>
              <a:rPr lang="en-US" altLang="en-US" sz="1313" dirty="0">
                <a:solidFill>
                  <a:schemeClr val="accent2"/>
                </a:solidFill>
                <a:latin typeface="Courier New" panose="02070309020205020404" pitchFamily="49" charset="0"/>
              </a:rPr>
              <a:t>{</a:t>
            </a:r>
          </a:p>
          <a:p>
            <a:r>
              <a:rPr lang="en-US" altLang="en-US" sz="1313" dirty="0">
                <a:solidFill>
                  <a:srgbClr val="FF0033"/>
                </a:solidFill>
                <a:latin typeface="Courier New" panose="02070309020205020404" pitchFamily="49" charset="0"/>
              </a:rPr>
              <a:t>        thickness *= 2;</a:t>
            </a:r>
          </a:p>
          <a:p>
            <a:r>
              <a:rPr lang="en-US" altLang="en-US" sz="1313" dirty="0">
                <a:solidFill>
                  <a:srgbClr val="FF0033"/>
                </a:solidFill>
                <a:latin typeface="Courier New" panose="02070309020205020404" pitchFamily="49" charset="0"/>
              </a:rPr>
              <a:t>        </a:t>
            </a:r>
            <a:r>
              <a:rPr lang="en-US" altLang="en-US" sz="1313" dirty="0" err="1">
                <a:solidFill>
                  <a:srgbClr val="FF0033"/>
                </a:solidFill>
                <a:latin typeface="Courier New" panose="02070309020205020404" pitchFamily="49" charset="0"/>
              </a:rPr>
              <a:t>foldCount</a:t>
            </a:r>
            <a:r>
              <a:rPr lang="en-US" altLang="en-US" sz="1313" dirty="0">
                <a:solidFill>
                  <a:srgbClr val="FF0033"/>
                </a:solidFill>
                <a:latin typeface="Courier New" panose="02070309020205020404" pitchFamily="49" charset="0"/>
              </a:rPr>
              <a:t>++;</a:t>
            </a:r>
          </a:p>
          <a:p>
            <a:r>
              <a:rPr lang="en-US" altLang="en-US" sz="1313" dirty="0">
                <a:solidFill>
                  <a:srgbClr val="FF0033"/>
                </a:solidFill>
                <a:latin typeface="Courier New" panose="02070309020205020404" pitchFamily="49" charset="0"/>
              </a:rPr>
              <a:t>    </a:t>
            </a:r>
            <a:r>
              <a:rPr lang="en-US" altLang="en-US" sz="1313" dirty="0">
                <a:solidFill>
                  <a:schemeClr val="accent2"/>
                </a:solidFill>
                <a:latin typeface="Courier New" panose="02070309020205020404" pitchFamily="49" charset="0"/>
              </a:rPr>
              <a:t>}</a:t>
            </a:r>
          </a:p>
          <a:p>
            <a:r>
              <a:rPr lang="en-US" altLang="en-US" sz="1313" dirty="0">
                <a:solidFill>
                  <a:srgbClr val="FF0033"/>
                </a:solidFill>
                <a:latin typeface="Courier New" panose="02070309020205020404" pitchFamily="49" charset="0"/>
              </a:rPr>
              <a:t>    </a:t>
            </a:r>
            <a:r>
              <a:rPr lang="en-US" altLang="en-US" sz="1313" dirty="0" err="1">
                <a:solidFill>
                  <a:srgbClr val="FF0033"/>
                </a:solidFill>
                <a:latin typeface="Courier New" panose="02070309020205020404" pitchFamily="49" charset="0"/>
              </a:rPr>
              <a:t>document.write</a:t>
            </a:r>
            <a:r>
              <a:rPr lang="en-US" altLang="en-US" sz="1313" dirty="0">
                <a:solidFill>
                  <a:srgbClr val="FF0033"/>
                </a:solidFill>
                <a:latin typeface="Courier New" panose="02070309020205020404" pitchFamily="49" charset="0"/>
              </a:rPr>
              <a:t>("Number of folds = " +</a:t>
            </a:r>
          </a:p>
          <a:p>
            <a:r>
              <a:rPr lang="en-US" altLang="en-US" sz="1313" dirty="0">
                <a:solidFill>
                  <a:srgbClr val="FF0033"/>
                </a:solidFill>
                <a:latin typeface="Courier New" panose="02070309020205020404" pitchFamily="49" charset="0"/>
              </a:rPr>
              <a:t>                   </a:t>
            </a:r>
            <a:r>
              <a:rPr lang="en-US" altLang="en-US" sz="1313" dirty="0" err="1">
                <a:solidFill>
                  <a:srgbClr val="FF0033"/>
                </a:solidFill>
                <a:latin typeface="Courier New" panose="02070309020205020404" pitchFamily="49" charset="0"/>
              </a:rPr>
              <a:t>foldCount</a:t>
            </a:r>
            <a:r>
              <a:rPr lang="en-US" altLang="en-US" sz="1313" dirty="0">
                <a:solidFill>
                  <a:srgbClr val="FF0033"/>
                </a:solidFill>
                <a:latin typeface="Courier New" panose="02070309020205020404" pitchFamily="49" charset="0"/>
              </a:rPr>
              <a:t>);</a:t>
            </a:r>
          </a:p>
          <a:p>
            <a:r>
              <a:rPr lang="en-US" altLang="en-US" sz="1313" dirty="0">
                <a:solidFill>
                  <a:srgbClr val="FF0033"/>
                </a:solidFill>
                <a:latin typeface="Courier New" panose="02070309020205020404" pitchFamily="49" charset="0"/>
              </a:rPr>
              <a:t>  &lt;/script&gt;</a:t>
            </a:r>
          </a:p>
          <a:p>
            <a:r>
              <a:rPr lang="en-US" altLang="en-US" sz="1313" dirty="0">
                <a:latin typeface="Courier New" panose="02070309020205020404" pitchFamily="49" charset="0"/>
              </a:rPr>
              <a:t>&lt;/body&gt;</a:t>
            </a:r>
          </a:p>
          <a:p>
            <a:r>
              <a:rPr lang="en-US" altLang="en-US" sz="1313" dirty="0">
                <a:latin typeface="Courier New" panose="02070309020205020404" pitchFamily="49" charset="0"/>
              </a:rPr>
              <a:t>&lt;/html&gt;</a:t>
            </a:r>
          </a:p>
        </p:txBody>
      </p:sp>
      <p:sp>
        <p:nvSpPr>
          <p:cNvPr id="8196" name="Text Box 5"/>
          <p:cNvSpPr txBox="1">
            <a:spLocks noChangeArrowheads="1"/>
          </p:cNvSpPr>
          <p:nvPr/>
        </p:nvSpPr>
        <p:spPr bwMode="auto">
          <a:xfrm>
            <a:off x="5616053" y="1052736"/>
            <a:ext cx="3500438" cy="30008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tabLst>
                <a:tab pos="231775" algn="l"/>
              </a:tabLst>
              <a:defRPr sz="2400">
                <a:solidFill>
                  <a:schemeClr val="tx1"/>
                </a:solidFill>
                <a:latin typeface="Times New Roman" panose="02020603050405020304" pitchFamily="18" charset="0"/>
              </a:defRPr>
            </a:lvl1pPr>
            <a:lvl2pPr marL="354013" indent="-239713">
              <a:tabLst>
                <a:tab pos="231775" algn="l"/>
              </a:tabLst>
              <a:defRPr sz="2400">
                <a:solidFill>
                  <a:schemeClr val="tx1"/>
                </a:solidFill>
                <a:latin typeface="Times New Roman" panose="02020603050405020304" pitchFamily="18" charset="0"/>
              </a:defRPr>
            </a:lvl2pPr>
            <a:lvl3pPr marL="1143000" indent="-228600">
              <a:tabLst>
                <a:tab pos="231775" algn="l"/>
              </a:tabLst>
              <a:defRPr sz="2400">
                <a:solidFill>
                  <a:schemeClr val="tx1"/>
                </a:solidFill>
                <a:latin typeface="Times New Roman" panose="02020603050405020304" pitchFamily="18" charset="0"/>
              </a:defRPr>
            </a:lvl3pPr>
            <a:lvl4pPr marL="1600200" indent="-228600">
              <a:tabLst>
                <a:tab pos="231775" algn="l"/>
              </a:tabLst>
              <a:defRPr sz="2400">
                <a:solidFill>
                  <a:schemeClr val="tx1"/>
                </a:solidFill>
                <a:latin typeface="Times New Roman" panose="02020603050405020304" pitchFamily="18" charset="0"/>
              </a:defRPr>
            </a:lvl4pPr>
            <a:lvl5pPr marL="2057400" indent="-228600">
              <a:tabLst>
                <a:tab pos="231775"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31775"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31775"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31775"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31775" algn="l"/>
              </a:tabLst>
              <a:defRPr sz="2400">
                <a:solidFill>
                  <a:schemeClr val="tx1"/>
                </a:solidFill>
                <a:latin typeface="Times New Roman" panose="02020603050405020304" pitchFamily="18" charset="0"/>
              </a:defRPr>
            </a:lvl9pPr>
          </a:lstStyle>
          <a:p>
            <a:pPr>
              <a:spcBef>
                <a:spcPct val="20000"/>
              </a:spcBef>
            </a:pPr>
            <a:r>
              <a:rPr lang="en-US" altLang="en-US" sz="2250" dirty="0">
                <a:latin typeface="Arial Narrow" panose="020B0606020202030204" pitchFamily="34" charset="0"/>
              </a:rPr>
              <a:t>standard C++/Java operators &amp; control statements are provided in JavaScript</a:t>
            </a:r>
          </a:p>
          <a:p>
            <a:pPr lvl="1">
              <a:spcBef>
                <a:spcPct val="20000"/>
              </a:spcBef>
              <a:buFontTx/>
              <a:buChar char="•"/>
            </a:pPr>
            <a:r>
              <a:rPr lang="en-US" altLang="en-US" sz="1500" dirty="0">
                <a:latin typeface="Courier New" panose="02070309020205020404" pitchFamily="49" charset="0"/>
              </a:rPr>
              <a:t>+, -, *, /, %, ++, --, …</a:t>
            </a:r>
          </a:p>
          <a:p>
            <a:pPr lvl="1">
              <a:spcBef>
                <a:spcPct val="20000"/>
              </a:spcBef>
              <a:buFontTx/>
              <a:buChar char="•"/>
            </a:pPr>
            <a:r>
              <a:rPr lang="en-US" altLang="en-US" sz="1500" dirty="0">
                <a:latin typeface="Courier New" panose="02070309020205020404" pitchFamily="49" charset="0"/>
              </a:rPr>
              <a:t>==, !=, &lt;, &gt;, &lt;=, &gt;=</a:t>
            </a:r>
          </a:p>
          <a:p>
            <a:pPr lvl="1">
              <a:spcBef>
                <a:spcPct val="20000"/>
              </a:spcBef>
              <a:buFontTx/>
              <a:buChar char="•"/>
            </a:pPr>
            <a:r>
              <a:rPr lang="en-US" altLang="en-US" sz="1500" dirty="0">
                <a:latin typeface="Courier New" panose="02070309020205020404" pitchFamily="49" charset="0"/>
              </a:rPr>
              <a:t>&amp;&amp;, ||, !,</a:t>
            </a:r>
          </a:p>
          <a:p>
            <a:pPr lvl="1">
              <a:spcBef>
                <a:spcPct val="20000"/>
              </a:spcBef>
              <a:buFontTx/>
              <a:buChar char="•"/>
            </a:pPr>
            <a:r>
              <a:rPr lang="en-US" altLang="en-US" sz="1875" dirty="0">
                <a:solidFill>
                  <a:schemeClr val="accent2"/>
                </a:solidFill>
                <a:latin typeface="Arial Narrow" panose="020B0606020202030204" pitchFamily="34" charset="0"/>
              </a:rPr>
              <a:t>if , if-else, switch</a:t>
            </a:r>
          </a:p>
          <a:p>
            <a:pPr lvl="1">
              <a:spcBef>
                <a:spcPct val="20000"/>
              </a:spcBef>
              <a:buFontTx/>
              <a:buChar char="•"/>
            </a:pPr>
            <a:r>
              <a:rPr lang="en-US" altLang="en-US" sz="1875" dirty="0">
                <a:solidFill>
                  <a:schemeClr val="accent2"/>
                </a:solidFill>
                <a:latin typeface="Arial Narrow" panose="020B0606020202030204" pitchFamily="34" charset="0"/>
              </a:rPr>
              <a:t>while, for, do-while, …</a:t>
            </a:r>
          </a:p>
          <a:p>
            <a:pPr>
              <a:spcBef>
                <a:spcPct val="20000"/>
              </a:spcBef>
            </a:pPr>
            <a:endParaRPr lang="en-US" altLang="en-US" sz="1875" dirty="0">
              <a:solidFill>
                <a:schemeClr val="accent2"/>
              </a:solidFill>
              <a:latin typeface="Arial Narrow" panose="020B0606020202030204" pitchFamily="34" charset="0"/>
            </a:endParaRPr>
          </a:p>
        </p:txBody>
      </p:sp>
    </p:spTree>
  </p:cSld>
  <p:clrMapOvr>
    <a:masterClrMapping/>
  </p:clrMapOvr>
  <p:transition spd="slow">
    <p:wipe dir="d"/>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781050" y="130385"/>
            <a:ext cx="8077200" cy="730493"/>
          </a:xfrm>
        </p:spPr>
        <p:txBody>
          <a:bodyPr>
            <a:normAutofit fontScale="90000"/>
          </a:bodyPr>
          <a:lstStyle/>
          <a:p>
            <a:r>
              <a:rPr lang="en-US" altLang="en-US" dirty="0" smtClean="0"/>
              <a:t>JavaScript Math Routines</a:t>
            </a:r>
          </a:p>
        </p:txBody>
      </p:sp>
      <p:sp>
        <p:nvSpPr>
          <p:cNvPr id="9219" name="Text Box 3"/>
          <p:cNvSpPr txBox="1">
            <a:spLocks noChangeArrowheads="1"/>
          </p:cNvSpPr>
          <p:nvPr/>
        </p:nvSpPr>
        <p:spPr bwMode="auto">
          <a:xfrm>
            <a:off x="683568" y="1071563"/>
            <a:ext cx="5888682" cy="5749523"/>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313" dirty="0">
                <a:latin typeface="Courier New" panose="02070309020205020404" pitchFamily="49" charset="0"/>
              </a:rPr>
              <a:t>&lt;html&gt;</a:t>
            </a:r>
          </a:p>
          <a:p>
            <a:r>
              <a:rPr lang="en-US" altLang="en-US" sz="1313" dirty="0">
                <a:latin typeface="Courier New" panose="02070309020205020404" pitchFamily="49" charset="0"/>
              </a:rPr>
              <a:t>&lt;!–- COMP519  js04.html  08.10.10 --&gt;</a:t>
            </a:r>
          </a:p>
          <a:p>
            <a:endParaRPr lang="en-US" altLang="en-US" sz="1313" dirty="0">
              <a:latin typeface="Courier New" panose="02070309020205020404" pitchFamily="49" charset="0"/>
            </a:endParaRPr>
          </a:p>
          <a:p>
            <a:r>
              <a:rPr lang="en-US" altLang="en-US" sz="1313" dirty="0">
                <a:latin typeface="Courier New" panose="02070309020205020404" pitchFamily="49" charset="0"/>
              </a:rPr>
              <a:t>&lt;head&gt;</a:t>
            </a:r>
          </a:p>
          <a:p>
            <a:r>
              <a:rPr lang="en-US" altLang="en-US" sz="1313" dirty="0">
                <a:latin typeface="Courier New" panose="02070309020205020404" pitchFamily="49" charset="0"/>
              </a:rPr>
              <a:t>  &lt;title&gt;Random Dice Rolls&lt;/title&gt;</a:t>
            </a:r>
          </a:p>
          <a:p>
            <a:r>
              <a:rPr lang="en-US" altLang="en-US" sz="1313" dirty="0">
                <a:latin typeface="Courier New" panose="02070309020205020404" pitchFamily="49" charset="0"/>
              </a:rPr>
              <a:t>&lt;/head&gt;</a:t>
            </a:r>
          </a:p>
          <a:p>
            <a:endParaRPr lang="en-US" altLang="en-US" sz="1313" dirty="0">
              <a:latin typeface="Courier New" panose="02070309020205020404" pitchFamily="49" charset="0"/>
            </a:endParaRPr>
          </a:p>
          <a:p>
            <a:r>
              <a:rPr lang="en-US" altLang="en-US" sz="1313" dirty="0">
                <a:latin typeface="Courier New" panose="02070309020205020404" pitchFamily="49" charset="0"/>
              </a:rPr>
              <a:t>&lt;body&gt;</a:t>
            </a:r>
          </a:p>
          <a:p>
            <a:r>
              <a:rPr lang="en-US" altLang="en-US" sz="1313" dirty="0">
                <a:latin typeface="Courier New" panose="02070309020205020404" pitchFamily="49" charset="0"/>
              </a:rPr>
              <a:t>  &lt;div style="</a:t>
            </a:r>
            <a:r>
              <a:rPr lang="en-US" altLang="en-US" sz="1313" dirty="0" err="1">
                <a:latin typeface="Courier New" panose="02070309020205020404" pitchFamily="49" charset="0"/>
              </a:rPr>
              <a:t>text-align:center</a:t>
            </a:r>
            <a:r>
              <a:rPr lang="en-US" altLang="en-US" sz="1313" dirty="0">
                <a:latin typeface="Courier New" panose="02070309020205020404" pitchFamily="49" charset="0"/>
              </a:rPr>
              <a:t>"&gt;</a:t>
            </a:r>
          </a:p>
          <a:p>
            <a:r>
              <a:rPr lang="en-US" altLang="en-US" sz="1313" dirty="0">
                <a:latin typeface="Courier New" panose="02070309020205020404" pitchFamily="49" charset="0"/>
              </a:rPr>
              <a:t>    &lt;script type="text/</a:t>
            </a:r>
            <a:r>
              <a:rPr lang="en-US" altLang="en-US" sz="1313" dirty="0" err="1">
                <a:latin typeface="Courier New" panose="02070309020205020404" pitchFamily="49" charset="0"/>
              </a:rPr>
              <a:t>javascript</a:t>
            </a:r>
            <a:r>
              <a:rPr lang="en-US" altLang="en-US" sz="1313" dirty="0">
                <a:latin typeface="Courier New" panose="02070309020205020404" pitchFamily="49" charset="0"/>
              </a:rPr>
              <a:t>"&gt;</a:t>
            </a:r>
          </a:p>
          <a:p>
            <a:r>
              <a:rPr lang="en-US" altLang="en-US" sz="1313" dirty="0">
                <a:solidFill>
                  <a:srgbClr val="FF0033"/>
                </a:solidFill>
                <a:latin typeface="Courier New" panose="02070309020205020404" pitchFamily="49" charset="0"/>
              </a:rPr>
              <a:t>      </a:t>
            </a:r>
            <a:r>
              <a:rPr lang="en-US" altLang="en-US" sz="1313" dirty="0" err="1">
                <a:solidFill>
                  <a:srgbClr val="FF0033"/>
                </a:solidFill>
                <a:latin typeface="Courier New" panose="02070309020205020404" pitchFamily="49" charset="0"/>
              </a:rPr>
              <a:t>var</a:t>
            </a:r>
            <a:r>
              <a:rPr lang="en-US" altLang="en-US" sz="1313" dirty="0">
                <a:solidFill>
                  <a:srgbClr val="FF0033"/>
                </a:solidFill>
                <a:latin typeface="Courier New" panose="02070309020205020404" pitchFamily="49" charset="0"/>
              </a:rPr>
              <a:t> </a:t>
            </a:r>
            <a:r>
              <a:rPr lang="en-US" altLang="en-US" sz="1313" dirty="0">
                <a:latin typeface="Courier New" panose="02070309020205020404" pitchFamily="49" charset="0"/>
              </a:rPr>
              <a:t>roll1 =</a:t>
            </a:r>
            <a:r>
              <a:rPr lang="en-US" altLang="en-US" sz="1313" dirty="0">
                <a:solidFill>
                  <a:srgbClr val="FF0033"/>
                </a:solidFill>
                <a:latin typeface="Courier New" panose="02070309020205020404" pitchFamily="49" charset="0"/>
              </a:rPr>
              <a:t> </a:t>
            </a:r>
            <a:r>
              <a:rPr lang="en-US" altLang="en-US" sz="1313" dirty="0" err="1">
                <a:solidFill>
                  <a:srgbClr val="FF0033"/>
                </a:solidFill>
                <a:latin typeface="Courier New" panose="02070309020205020404" pitchFamily="49" charset="0"/>
              </a:rPr>
              <a:t>Math.floor</a:t>
            </a:r>
            <a:r>
              <a:rPr lang="en-US" altLang="en-US" sz="1313" dirty="0">
                <a:solidFill>
                  <a:srgbClr val="FF0033"/>
                </a:solidFill>
                <a:latin typeface="Courier New" panose="02070309020205020404" pitchFamily="49" charset="0"/>
              </a:rPr>
              <a:t>(</a:t>
            </a:r>
            <a:r>
              <a:rPr lang="en-US" altLang="en-US" sz="1313" dirty="0" err="1">
                <a:solidFill>
                  <a:srgbClr val="FF0033"/>
                </a:solidFill>
                <a:latin typeface="Courier New" panose="02070309020205020404" pitchFamily="49" charset="0"/>
              </a:rPr>
              <a:t>Math.random</a:t>
            </a:r>
            <a:r>
              <a:rPr lang="en-US" altLang="en-US" sz="1313" dirty="0">
                <a:solidFill>
                  <a:srgbClr val="FF0033"/>
                </a:solidFill>
                <a:latin typeface="Courier New" panose="02070309020205020404" pitchFamily="49" charset="0"/>
              </a:rPr>
              <a:t>()*6) + 1;</a:t>
            </a:r>
          </a:p>
          <a:p>
            <a:r>
              <a:rPr lang="en-US" altLang="en-US" sz="1313" dirty="0">
                <a:solidFill>
                  <a:srgbClr val="FF0033"/>
                </a:solidFill>
                <a:latin typeface="Courier New" panose="02070309020205020404" pitchFamily="49" charset="0"/>
              </a:rPr>
              <a:t>      </a:t>
            </a:r>
            <a:r>
              <a:rPr lang="en-US" altLang="en-US" sz="1313" dirty="0" err="1">
                <a:solidFill>
                  <a:srgbClr val="FF0033"/>
                </a:solidFill>
                <a:latin typeface="Courier New" panose="02070309020205020404" pitchFamily="49" charset="0"/>
              </a:rPr>
              <a:t>var</a:t>
            </a:r>
            <a:r>
              <a:rPr lang="en-US" altLang="en-US" sz="1313" dirty="0">
                <a:solidFill>
                  <a:srgbClr val="FF0033"/>
                </a:solidFill>
                <a:latin typeface="Courier New" panose="02070309020205020404" pitchFamily="49" charset="0"/>
              </a:rPr>
              <a:t> </a:t>
            </a:r>
            <a:r>
              <a:rPr lang="en-US" altLang="en-US" sz="1313" dirty="0">
                <a:latin typeface="Courier New" panose="02070309020205020404" pitchFamily="49" charset="0"/>
              </a:rPr>
              <a:t>roll2 =</a:t>
            </a:r>
            <a:r>
              <a:rPr lang="en-US" altLang="en-US" sz="1313" dirty="0">
                <a:solidFill>
                  <a:srgbClr val="FF0033"/>
                </a:solidFill>
                <a:latin typeface="Courier New" panose="02070309020205020404" pitchFamily="49" charset="0"/>
              </a:rPr>
              <a:t> </a:t>
            </a:r>
            <a:r>
              <a:rPr lang="en-US" altLang="en-US" sz="1313" dirty="0" err="1">
                <a:solidFill>
                  <a:srgbClr val="FF0033"/>
                </a:solidFill>
                <a:latin typeface="Courier New" panose="02070309020205020404" pitchFamily="49" charset="0"/>
              </a:rPr>
              <a:t>Math.floor</a:t>
            </a:r>
            <a:r>
              <a:rPr lang="en-US" altLang="en-US" sz="1313" dirty="0">
                <a:solidFill>
                  <a:srgbClr val="FF0033"/>
                </a:solidFill>
                <a:latin typeface="Courier New" panose="02070309020205020404" pitchFamily="49" charset="0"/>
              </a:rPr>
              <a:t>(</a:t>
            </a:r>
            <a:r>
              <a:rPr lang="en-US" altLang="en-US" sz="1313" dirty="0" err="1">
                <a:solidFill>
                  <a:srgbClr val="FF0033"/>
                </a:solidFill>
                <a:latin typeface="Courier New" panose="02070309020205020404" pitchFamily="49" charset="0"/>
              </a:rPr>
              <a:t>Math.random</a:t>
            </a:r>
            <a:r>
              <a:rPr lang="en-US" altLang="en-US" sz="1313" dirty="0">
                <a:solidFill>
                  <a:srgbClr val="FF0033"/>
                </a:solidFill>
                <a:latin typeface="Courier New" panose="02070309020205020404" pitchFamily="49" charset="0"/>
              </a:rPr>
              <a:t>()*6) + 1;</a:t>
            </a:r>
          </a:p>
          <a:p>
            <a:endParaRPr lang="en-US" altLang="en-US" sz="1313" dirty="0">
              <a:solidFill>
                <a:srgbClr val="FF0033"/>
              </a:solidFill>
              <a:latin typeface="Courier New" panose="02070309020205020404" pitchFamily="49" charset="0"/>
            </a:endParaRPr>
          </a:p>
          <a:p>
            <a:r>
              <a:rPr lang="en-US" altLang="en-US" sz="1313" dirty="0">
                <a:solidFill>
                  <a:srgbClr val="FF0033"/>
                </a:solidFill>
                <a:latin typeface="Courier New" panose="02070309020205020404" pitchFamily="49" charset="0"/>
              </a:rPr>
              <a:t>      </a:t>
            </a:r>
            <a:r>
              <a:rPr lang="en-US" altLang="en-US" sz="1313" dirty="0" err="1">
                <a:latin typeface="Courier New" panose="02070309020205020404" pitchFamily="49" charset="0"/>
              </a:rPr>
              <a:t>document.write</a:t>
            </a:r>
            <a:r>
              <a:rPr lang="en-US" altLang="en-US" sz="1313" dirty="0">
                <a:latin typeface="Courier New" panose="02070309020205020404" pitchFamily="49" charset="0"/>
              </a:rPr>
              <a:t>("&lt;</a:t>
            </a:r>
            <a:r>
              <a:rPr lang="en-US" altLang="en-US" sz="1313" dirty="0" err="1">
                <a:latin typeface="Courier New" panose="02070309020205020404" pitchFamily="49" charset="0"/>
              </a:rPr>
              <a:t>img</a:t>
            </a:r>
            <a:r>
              <a:rPr lang="en-US" altLang="en-US" sz="1313" dirty="0">
                <a:latin typeface="Courier New" panose="02070309020205020404" pitchFamily="49" charset="0"/>
              </a:rPr>
              <a:t> </a:t>
            </a:r>
            <a:r>
              <a:rPr lang="en-US" altLang="en-US" sz="1313" dirty="0" err="1">
                <a:latin typeface="Courier New" panose="02070309020205020404" pitchFamily="49" charset="0"/>
              </a:rPr>
              <a:t>src</a:t>
            </a:r>
            <a:r>
              <a:rPr lang="en-US" altLang="en-US" sz="1313" dirty="0">
                <a:latin typeface="Courier New" panose="02070309020205020404" pitchFamily="49" charset="0"/>
              </a:rPr>
              <a:t>='http://www.csc.liv.ac.uk/"+</a:t>
            </a:r>
          </a:p>
          <a:p>
            <a:r>
              <a:rPr lang="en-US" altLang="en-US" sz="1313" dirty="0">
                <a:latin typeface="Courier New" panose="02070309020205020404" pitchFamily="49" charset="0"/>
              </a:rPr>
              <a:t>           "~martin/teaching/comp519/Images/die" + </a:t>
            </a:r>
          </a:p>
          <a:p>
            <a:r>
              <a:rPr lang="en-US" altLang="en-US" sz="1313" dirty="0">
                <a:latin typeface="Courier New" panose="02070309020205020404" pitchFamily="49" charset="0"/>
              </a:rPr>
              <a:t>           roll1 + ".gif‘ alt=‘dice showing ‘ + roll1 /&gt;");</a:t>
            </a:r>
          </a:p>
          <a:p>
            <a:r>
              <a:rPr lang="en-US" altLang="en-US" sz="1313" dirty="0">
                <a:latin typeface="Courier New" panose="02070309020205020404" pitchFamily="49" charset="0"/>
              </a:rPr>
              <a:t>      </a:t>
            </a:r>
            <a:r>
              <a:rPr lang="en-US" altLang="en-US" sz="1313" dirty="0" err="1">
                <a:latin typeface="Courier New" panose="02070309020205020404" pitchFamily="49" charset="0"/>
              </a:rPr>
              <a:t>document.write</a:t>
            </a:r>
            <a:r>
              <a:rPr lang="en-US" altLang="en-US" sz="1313" dirty="0">
                <a:latin typeface="Courier New" panose="02070309020205020404" pitchFamily="49" charset="0"/>
              </a:rPr>
              <a:t>("&amp;</a:t>
            </a:r>
            <a:r>
              <a:rPr lang="en-US" altLang="en-US" sz="1313" dirty="0" err="1">
                <a:latin typeface="Courier New" panose="02070309020205020404" pitchFamily="49" charset="0"/>
              </a:rPr>
              <a:t>nbsp</a:t>
            </a:r>
            <a:r>
              <a:rPr lang="en-US" altLang="en-US" sz="1313" dirty="0">
                <a:latin typeface="Courier New" panose="02070309020205020404" pitchFamily="49" charset="0"/>
              </a:rPr>
              <a:t>;&amp;</a:t>
            </a:r>
            <a:r>
              <a:rPr lang="en-US" altLang="en-US" sz="1313" dirty="0" err="1">
                <a:latin typeface="Courier New" panose="02070309020205020404" pitchFamily="49" charset="0"/>
              </a:rPr>
              <a:t>nbsp</a:t>
            </a:r>
            <a:r>
              <a:rPr lang="en-US" altLang="en-US" sz="1313" dirty="0">
                <a:latin typeface="Courier New" panose="02070309020205020404" pitchFamily="49" charset="0"/>
              </a:rPr>
              <a:t>;");</a:t>
            </a:r>
          </a:p>
          <a:p>
            <a:r>
              <a:rPr lang="en-US" altLang="en-US" sz="1313" dirty="0">
                <a:latin typeface="Courier New" panose="02070309020205020404" pitchFamily="49" charset="0"/>
              </a:rPr>
              <a:t>      </a:t>
            </a:r>
            <a:r>
              <a:rPr lang="en-US" altLang="en-US" sz="1313" dirty="0" err="1">
                <a:latin typeface="Courier New" panose="02070309020205020404" pitchFamily="49" charset="0"/>
              </a:rPr>
              <a:t>document.write</a:t>
            </a:r>
            <a:r>
              <a:rPr lang="en-US" altLang="en-US" sz="1313" dirty="0">
                <a:latin typeface="Courier New" panose="02070309020205020404" pitchFamily="49" charset="0"/>
              </a:rPr>
              <a:t>("&lt;</a:t>
            </a:r>
            <a:r>
              <a:rPr lang="en-US" altLang="en-US" sz="1313" dirty="0" err="1">
                <a:latin typeface="Courier New" panose="02070309020205020404" pitchFamily="49" charset="0"/>
              </a:rPr>
              <a:t>img</a:t>
            </a:r>
            <a:r>
              <a:rPr lang="en-US" altLang="en-US" sz="1313" dirty="0">
                <a:latin typeface="Courier New" panose="02070309020205020404" pitchFamily="49" charset="0"/>
              </a:rPr>
              <a:t> </a:t>
            </a:r>
            <a:r>
              <a:rPr lang="en-US" altLang="en-US" sz="1313" dirty="0" err="1">
                <a:latin typeface="Courier New" panose="02070309020205020404" pitchFamily="49" charset="0"/>
              </a:rPr>
              <a:t>src</a:t>
            </a:r>
            <a:r>
              <a:rPr lang="en-US" altLang="en-US" sz="1313" dirty="0">
                <a:latin typeface="Courier New" panose="02070309020205020404" pitchFamily="49" charset="0"/>
              </a:rPr>
              <a:t>='http://www.csc.liv.ac.uk/"+</a:t>
            </a:r>
          </a:p>
          <a:p>
            <a:r>
              <a:rPr lang="en-US" altLang="en-US" sz="1313" dirty="0">
                <a:latin typeface="Courier New" panose="02070309020205020404" pitchFamily="49" charset="0"/>
              </a:rPr>
              <a:t>           "~martin/teaching/comp519/Images/die" + </a:t>
            </a:r>
          </a:p>
          <a:p>
            <a:r>
              <a:rPr lang="en-US" altLang="en-US" sz="1313" dirty="0">
                <a:latin typeface="Courier New" panose="02070309020205020404" pitchFamily="49" charset="0"/>
              </a:rPr>
              <a:t>           roll2 + ".gif‘ alt=‘dice showing ‘ + roll2 /&gt;");</a:t>
            </a:r>
          </a:p>
          <a:p>
            <a:r>
              <a:rPr lang="en-US" altLang="en-US" sz="1313" dirty="0">
                <a:latin typeface="Courier New" panose="02070309020205020404" pitchFamily="49" charset="0"/>
              </a:rPr>
              <a:t>    &lt;/script&gt;</a:t>
            </a:r>
          </a:p>
          <a:p>
            <a:r>
              <a:rPr lang="en-US" altLang="en-US" sz="1313" dirty="0">
                <a:latin typeface="Courier New" panose="02070309020205020404" pitchFamily="49" charset="0"/>
              </a:rPr>
              <a:t>  &lt;/div&gt;</a:t>
            </a:r>
          </a:p>
          <a:p>
            <a:r>
              <a:rPr lang="en-US" altLang="en-US" sz="1313" dirty="0">
                <a:latin typeface="Courier New" panose="02070309020205020404" pitchFamily="49" charset="0"/>
              </a:rPr>
              <a:t>&lt;/body&gt;</a:t>
            </a:r>
          </a:p>
          <a:p>
            <a:r>
              <a:rPr lang="en-US" altLang="en-US" sz="1313" dirty="0">
                <a:latin typeface="Courier New" panose="02070309020205020404" pitchFamily="49" charset="0"/>
              </a:rPr>
              <a:t>&lt;/html&gt;</a:t>
            </a:r>
          </a:p>
        </p:txBody>
      </p:sp>
      <p:sp>
        <p:nvSpPr>
          <p:cNvPr id="9220" name="Text Box 4"/>
          <p:cNvSpPr txBox="1">
            <a:spLocks noChangeArrowheads="1"/>
          </p:cNvSpPr>
          <p:nvPr/>
        </p:nvSpPr>
        <p:spPr bwMode="auto">
          <a:xfrm>
            <a:off x="6786562" y="1000125"/>
            <a:ext cx="2071688" cy="54014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22542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75">
                <a:latin typeface="Arial Narrow" panose="020B0606020202030204" pitchFamily="34" charset="0"/>
              </a:rPr>
              <a:t>the built-in Math object contains functions and constants</a:t>
            </a:r>
          </a:p>
          <a:p>
            <a:endParaRPr lang="en-US" altLang="en-US" sz="1875">
              <a:solidFill>
                <a:schemeClr val="accent2"/>
              </a:solidFill>
              <a:latin typeface="Arial Narrow" panose="020B0606020202030204" pitchFamily="34" charset="0"/>
            </a:endParaRPr>
          </a:p>
          <a:p>
            <a:pPr lvl="1"/>
            <a:r>
              <a:rPr lang="en-US" altLang="en-US" sz="1500">
                <a:solidFill>
                  <a:schemeClr val="accent2"/>
                </a:solidFill>
                <a:latin typeface="Courier New" panose="02070309020205020404" pitchFamily="49" charset="0"/>
              </a:rPr>
              <a:t>Math.sqrt</a:t>
            </a:r>
          </a:p>
          <a:p>
            <a:pPr lvl="1"/>
            <a:r>
              <a:rPr lang="en-US" altLang="en-US" sz="1500">
                <a:solidFill>
                  <a:schemeClr val="accent2"/>
                </a:solidFill>
                <a:latin typeface="Courier New" panose="02070309020205020404" pitchFamily="49" charset="0"/>
              </a:rPr>
              <a:t>Math.pow</a:t>
            </a:r>
          </a:p>
          <a:p>
            <a:pPr lvl="1"/>
            <a:r>
              <a:rPr lang="en-US" altLang="en-US" sz="1500">
                <a:solidFill>
                  <a:schemeClr val="accent2"/>
                </a:solidFill>
                <a:latin typeface="Courier New" panose="02070309020205020404" pitchFamily="49" charset="0"/>
              </a:rPr>
              <a:t>Math.abs</a:t>
            </a:r>
          </a:p>
          <a:p>
            <a:pPr lvl="1"/>
            <a:r>
              <a:rPr lang="en-US" altLang="en-US" sz="1500">
                <a:solidFill>
                  <a:schemeClr val="accent2"/>
                </a:solidFill>
                <a:latin typeface="Courier New" panose="02070309020205020404" pitchFamily="49" charset="0"/>
              </a:rPr>
              <a:t>Math.max</a:t>
            </a:r>
          </a:p>
          <a:p>
            <a:pPr lvl="1"/>
            <a:r>
              <a:rPr lang="en-US" altLang="en-US" sz="1500">
                <a:solidFill>
                  <a:schemeClr val="accent2"/>
                </a:solidFill>
                <a:latin typeface="Courier New" panose="02070309020205020404" pitchFamily="49" charset="0"/>
              </a:rPr>
              <a:t>Math.min</a:t>
            </a:r>
          </a:p>
          <a:p>
            <a:pPr lvl="1"/>
            <a:r>
              <a:rPr lang="en-US" altLang="en-US" sz="1500">
                <a:solidFill>
                  <a:schemeClr val="accent2"/>
                </a:solidFill>
                <a:latin typeface="Courier New" panose="02070309020205020404" pitchFamily="49" charset="0"/>
              </a:rPr>
              <a:t>Math.floor</a:t>
            </a:r>
          </a:p>
          <a:p>
            <a:pPr lvl="1"/>
            <a:r>
              <a:rPr lang="en-US" altLang="en-US" sz="1500">
                <a:solidFill>
                  <a:schemeClr val="accent2"/>
                </a:solidFill>
                <a:latin typeface="Courier New" panose="02070309020205020404" pitchFamily="49" charset="0"/>
              </a:rPr>
              <a:t>Math.ceil</a:t>
            </a:r>
          </a:p>
          <a:p>
            <a:pPr lvl="1"/>
            <a:r>
              <a:rPr lang="en-US" altLang="en-US" sz="1500">
                <a:solidFill>
                  <a:schemeClr val="accent2"/>
                </a:solidFill>
                <a:latin typeface="Courier New" panose="02070309020205020404" pitchFamily="49" charset="0"/>
              </a:rPr>
              <a:t>Math.round</a:t>
            </a:r>
          </a:p>
          <a:p>
            <a:pPr lvl="1"/>
            <a:endParaRPr lang="en-US" altLang="en-US" sz="1500">
              <a:solidFill>
                <a:schemeClr val="accent2"/>
              </a:solidFill>
              <a:latin typeface="Courier New" panose="02070309020205020404" pitchFamily="49" charset="0"/>
            </a:endParaRPr>
          </a:p>
          <a:p>
            <a:pPr lvl="1"/>
            <a:r>
              <a:rPr lang="en-US" altLang="en-US" sz="1500">
                <a:solidFill>
                  <a:schemeClr val="accent2"/>
                </a:solidFill>
                <a:latin typeface="Courier New" panose="02070309020205020404" pitchFamily="49" charset="0"/>
              </a:rPr>
              <a:t>Math.PI</a:t>
            </a:r>
          </a:p>
          <a:p>
            <a:pPr lvl="1"/>
            <a:r>
              <a:rPr lang="en-US" altLang="en-US" sz="1500">
                <a:solidFill>
                  <a:schemeClr val="accent2"/>
                </a:solidFill>
                <a:latin typeface="Courier New" panose="02070309020205020404" pitchFamily="49" charset="0"/>
              </a:rPr>
              <a:t>Math.E</a:t>
            </a:r>
          </a:p>
          <a:p>
            <a:pPr lvl="1"/>
            <a:endParaRPr lang="en-US" altLang="en-US" sz="1500">
              <a:solidFill>
                <a:schemeClr val="accent2"/>
              </a:solidFill>
              <a:latin typeface="Courier New" panose="02070309020205020404" pitchFamily="49" charset="0"/>
            </a:endParaRPr>
          </a:p>
          <a:p>
            <a:r>
              <a:rPr lang="en-US" altLang="en-US" sz="1500">
                <a:solidFill>
                  <a:schemeClr val="accent2"/>
                </a:solidFill>
                <a:latin typeface="Courier New" panose="02070309020205020404" pitchFamily="49" charset="0"/>
              </a:rPr>
              <a:t>Math.random</a:t>
            </a:r>
            <a:r>
              <a:rPr lang="en-US" altLang="en-US" sz="1500">
                <a:solidFill>
                  <a:schemeClr val="accent2"/>
                </a:solidFill>
              </a:rPr>
              <a:t> </a:t>
            </a:r>
            <a:r>
              <a:rPr lang="en-US" altLang="en-US" sz="1875">
                <a:latin typeface="Arial Narrow" panose="020B0606020202030204" pitchFamily="34" charset="0"/>
              </a:rPr>
              <a:t>function returns a real number in [0..1)</a:t>
            </a:r>
          </a:p>
          <a:p>
            <a:endParaRPr lang="en-US" altLang="en-US" sz="1875">
              <a:latin typeface="Arial Narrow" panose="020B0606020202030204" pitchFamily="34" charset="0"/>
            </a:endParaRPr>
          </a:p>
        </p:txBody>
      </p:sp>
    </p:spTree>
  </p:cSld>
  <p:clrMapOvr>
    <a:masterClrMapping/>
  </p:clrMapOvr>
  <p:transition spd="slow">
    <p:wipe dir="d"/>
  </p:transition>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755576" y="84496"/>
            <a:ext cx="8077200" cy="519748"/>
          </a:xfrm>
        </p:spPr>
        <p:txBody>
          <a:bodyPr>
            <a:normAutofit fontScale="90000"/>
          </a:bodyPr>
          <a:lstStyle/>
          <a:p>
            <a:r>
              <a:rPr lang="en-US" altLang="en-US" dirty="0" smtClean="0"/>
              <a:t>User-Defined Functions</a:t>
            </a:r>
          </a:p>
        </p:txBody>
      </p:sp>
      <p:sp>
        <p:nvSpPr>
          <p:cNvPr id="11267" name="Rectangle 3"/>
          <p:cNvSpPr>
            <a:spLocks noGrp="1" noChangeArrowheads="1"/>
          </p:cNvSpPr>
          <p:nvPr>
            <p:ph type="body" idx="1"/>
          </p:nvPr>
        </p:nvSpPr>
        <p:spPr>
          <a:xfrm>
            <a:off x="755576" y="857251"/>
            <a:ext cx="8316987" cy="1318617"/>
          </a:xfrm>
        </p:spPr>
        <p:txBody>
          <a:bodyPr>
            <a:normAutofit fontScale="70000" lnSpcReduction="20000"/>
          </a:bodyPr>
          <a:lstStyle/>
          <a:p>
            <a:r>
              <a:rPr lang="en-US" altLang="en-US" dirty="0" smtClean="0"/>
              <a:t>function definitions are similar to C++/Java, except:</a:t>
            </a:r>
          </a:p>
          <a:p>
            <a:pPr lvl="1"/>
            <a:r>
              <a:rPr lang="en-US" altLang="en-US" dirty="0" smtClean="0"/>
              <a:t>no return type for the function (since variables are loosely typed)</a:t>
            </a:r>
          </a:p>
          <a:p>
            <a:pPr lvl="1"/>
            <a:r>
              <a:rPr lang="en-US" altLang="en-US" dirty="0" smtClean="0"/>
              <a:t>no variable typing for parameters (since variables are loosely typed)</a:t>
            </a:r>
          </a:p>
          <a:p>
            <a:pPr lvl="1"/>
            <a:r>
              <a:rPr lang="en-US" altLang="en-US" dirty="0" smtClean="0"/>
              <a:t>by-value parameter passing </a:t>
            </a:r>
            <a:r>
              <a:rPr lang="en-US" altLang="en-US" u="sng" dirty="0" smtClean="0"/>
              <a:t>only</a:t>
            </a:r>
            <a:r>
              <a:rPr lang="en-US" altLang="en-US" dirty="0" smtClean="0"/>
              <a:t> (parameter gets copy of argument)</a:t>
            </a:r>
          </a:p>
        </p:txBody>
      </p:sp>
      <p:sp>
        <p:nvSpPr>
          <p:cNvPr id="11268" name="Text Box 4"/>
          <p:cNvSpPr txBox="1">
            <a:spLocks noChangeArrowheads="1"/>
          </p:cNvSpPr>
          <p:nvPr/>
        </p:nvSpPr>
        <p:spPr bwMode="auto">
          <a:xfrm>
            <a:off x="755576" y="2428875"/>
            <a:ext cx="4931158" cy="3931141"/>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313" dirty="0">
                <a:latin typeface="Courier New" panose="02070309020205020404" pitchFamily="49" charset="0"/>
              </a:rPr>
              <a:t>function </a:t>
            </a:r>
            <a:r>
              <a:rPr lang="en-US" altLang="en-US" sz="1313" dirty="0" err="1">
                <a:latin typeface="Courier New" panose="02070309020205020404" pitchFamily="49" charset="0"/>
              </a:rPr>
              <a:t>isPrime</a:t>
            </a:r>
            <a:r>
              <a:rPr lang="en-US" altLang="en-US" sz="1313" dirty="0">
                <a:latin typeface="Courier New" panose="02070309020205020404" pitchFamily="49" charset="0"/>
              </a:rPr>
              <a:t>(n)</a:t>
            </a:r>
          </a:p>
          <a:p>
            <a:r>
              <a:rPr lang="en-US" altLang="en-US" sz="1313" dirty="0">
                <a:latin typeface="Courier New" panose="02070309020205020404" pitchFamily="49" charset="0"/>
              </a:rPr>
              <a:t>// Assumes: n &gt; 0</a:t>
            </a:r>
          </a:p>
          <a:p>
            <a:r>
              <a:rPr lang="en-US" altLang="en-US" sz="1313" dirty="0">
                <a:latin typeface="Courier New" panose="02070309020205020404" pitchFamily="49" charset="0"/>
              </a:rPr>
              <a:t>// Returns: true if n is prime, else false</a:t>
            </a:r>
          </a:p>
          <a:p>
            <a:r>
              <a:rPr lang="en-US" altLang="en-US" sz="1313" dirty="0">
                <a:latin typeface="Courier New" panose="02070309020205020404" pitchFamily="49" charset="0"/>
              </a:rPr>
              <a:t>{</a:t>
            </a:r>
          </a:p>
          <a:p>
            <a:r>
              <a:rPr lang="en-US" altLang="en-US" sz="1313" dirty="0">
                <a:latin typeface="Courier New" panose="02070309020205020404" pitchFamily="49" charset="0"/>
              </a:rPr>
              <a:t>  if (n &lt; 2) {</a:t>
            </a:r>
          </a:p>
          <a:p>
            <a:r>
              <a:rPr lang="en-US" altLang="en-US" sz="1313" dirty="0">
                <a:latin typeface="Courier New" panose="02070309020205020404" pitchFamily="49" charset="0"/>
              </a:rPr>
              <a:t>    return false;</a:t>
            </a:r>
          </a:p>
          <a:p>
            <a:r>
              <a:rPr lang="en-US" altLang="en-US" sz="1313" dirty="0">
                <a:latin typeface="Courier New" panose="02070309020205020404" pitchFamily="49" charset="0"/>
              </a:rPr>
              <a:t>  }</a:t>
            </a:r>
          </a:p>
          <a:p>
            <a:r>
              <a:rPr lang="en-US" altLang="en-US" sz="1313" dirty="0">
                <a:latin typeface="Courier New" panose="02070309020205020404" pitchFamily="49" charset="0"/>
              </a:rPr>
              <a:t>  else if (n == 2) {</a:t>
            </a:r>
          </a:p>
          <a:p>
            <a:r>
              <a:rPr lang="en-US" altLang="en-US" sz="1313" dirty="0">
                <a:latin typeface="Courier New" panose="02070309020205020404" pitchFamily="49" charset="0"/>
              </a:rPr>
              <a:t>    return true;</a:t>
            </a:r>
          </a:p>
          <a:p>
            <a:r>
              <a:rPr lang="en-US" altLang="en-US" sz="1313" dirty="0">
                <a:latin typeface="Courier New" panose="02070309020205020404" pitchFamily="49" charset="0"/>
              </a:rPr>
              <a:t>  }</a:t>
            </a:r>
          </a:p>
          <a:p>
            <a:r>
              <a:rPr lang="en-US" altLang="en-US" sz="1313" dirty="0">
                <a:latin typeface="Courier New" panose="02070309020205020404" pitchFamily="49" charset="0"/>
              </a:rPr>
              <a:t>  else {</a:t>
            </a:r>
          </a:p>
          <a:p>
            <a:r>
              <a:rPr lang="en-US" altLang="en-US" sz="1313" dirty="0">
                <a:latin typeface="Courier New" panose="02070309020205020404" pitchFamily="49" charset="0"/>
              </a:rPr>
              <a:t>      for (</a:t>
            </a:r>
            <a:r>
              <a:rPr lang="en-US" altLang="en-US" sz="1313" dirty="0" err="1">
                <a:solidFill>
                  <a:srgbClr val="FF0033"/>
                </a:solidFill>
                <a:latin typeface="Courier New" panose="02070309020205020404" pitchFamily="49" charset="0"/>
              </a:rPr>
              <a:t>var</a:t>
            </a:r>
            <a:r>
              <a:rPr lang="en-US" altLang="en-US" sz="1313" dirty="0">
                <a:latin typeface="Courier New" panose="02070309020205020404" pitchFamily="49" charset="0"/>
              </a:rPr>
              <a:t> </a:t>
            </a:r>
            <a:r>
              <a:rPr lang="en-US" altLang="en-US" sz="1313" dirty="0" err="1">
                <a:latin typeface="Courier New" panose="02070309020205020404" pitchFamily="49" charset="0"/>
              </a:rPr>
              <a:t>i</a:t>
            </a:r>
            <a:r>
              <a:rPr lang="en-US" altLang="en-US" sz="1313" dirty="0">
                <a:latin typeface="Courier New" panose="02070309020205020404" pitchFamily="49" charset="0"/>
              </a:rPr>
              <a:t> = 2; </a:t>
            </a:r>
            <a:r>
              <a:rPr lang="en-US" altLang="en-US" sz="1313" dirty="0" err="1">
                <a:latin typeface="Courier New" panose="02070309020205020404" pitchFamily="49" charset="0"/>
              </a:rPr>
              <a:t>i</a:t>
            </a:r>
            <a:r>
              <a:rPr lang="en-US" altLang="en-US" sz="1313" dirty="0">
                <a:latin typeface="Courier New" panose="02070309020205020404" pitchFamily="49" charset="0"/>
              </a:rPr>
              <a:t> &lt;= </a:t>
            </a:r>
            <a:r>
              <a:rPr lang="en-US" altLang="en-US" sz="1313" dirty="0" err="1">
                <a:latin typeface="Courier New" panose="02070309020205020404" pitchFamily="49" charset="0"/>
              </a:rPr>
              <a:t>Math.sqrt</a:t>
            </a:r>
            <a:r>
              <a:rPr lang="en-US" altLang="en-US" sz="1313" dirty="0">
                <a:latin typeface="Courier New" panose="02070309020205020404" pitchFamily="49" charset="0"/>
              </a:rPr>
              <a:t>(n); </a:t>
            </a:r>
            <a:r>
              <a:rPr lang="en-US" altLang="en-US" sz="1313" dirty="0" err="1">
                <a:latin typeface="Courier New" panose="02070309020205020404" pitchFamily="49" charset="0"/>
              </a:rPr>
              <a:t>i</a:t>
            </a:r>
            <a:r>
              <a:rPr lang="en-US" altLang="en-US" sz="1313" dirty="0">
                <a:latin typeface="Courier New" panose="02070309020205020404" pitchFamily="49" charset="0"/>
              </a:rPr>
              <a:t>++) {</a:t>
            </a:r>
          </a:p>
          <a:p>
            <a:r>
              <a:rPr lang="en-US" altLang="en-US" sz="1313" dirty="0">
                <a:latin typeface="Courier New" panose="02070309020205020404" pitchFamily="49" charset="0"/>
              </a:rPr>
              <a:t>        if (n % </a:t>
            </a:r>
            <a:r>
              <a:rPr lang="en-US" altLang="en-US" sz="1313" dirty="0" err="1">
                <a:latin typeface="Courier New" panose="02070309020205020404" pitchFamily="49" charset="0"/>
              </a:rPr>
              <a:t>i</a:t>
            </a:r>
            <a:r>
              <a:rPr lang="en-US" altLang="en-US" sz="1313" dirty="0">
                <a:latin typeface="Courier New" panose="02070309020205020404" pitchFamily="49" charset="0"/>
              </a:rPr>
              <a:t> == 0) {</a:t>
            </a:r>
          </a:p>
          <a:p>
            <a:r>
              <a:rPr lang="en-US" altLang="en-US" sz="1313" dirty="0">
                <a:latin typeface="Courier New" panose="02070309020205020404" pitchFamily="49" charset="0"/>
              </a:rPr>
              <a:t>          return false;</a:t>
            </a:r>
          </a:p>
          <a:p>
            <a:r>
              <a:rPr lang="en-US" altLang="en-US" sz="1313" dirty="0">
                <a:latin typeface="Courier New" panose="02070309020205020404" pitchFamily="49" charset="0"/>
              </a:rPr>
              <a:t>        }</a:t>
            </a:r>
          </a:p>
          <a:p>
            <a:r>
              <a:rPr lang="en-US" altLang="en-US" sz="1313" dirty="0">
                <a:latin typeface="Courier New" panose="02070309020205020404" pitchFamily="49" charset="0"/>
              </a:rPr>
              <a:t>      }</a:t>
            </a:r>
          </a:p>
          <a:p>
            <a:r>
              <a:rPr lang="en-US" altLang="en-US" sz="1313" dirty="0">
                <a:latin typeface="Courier New" panose="02070309020205020404" pitchFamily="49" charset="0"/>
              </a:rPr>
              <a:t>      return true;</a:t>
            </a:r>
          </a:p>
          <a:p>
            <a:r>
              <a:rPr lang="en-US" altLang="en-US" sz="1313" dirty="0">
                <a:latin typeface="Courier New" panose="02070309020205020404" pitchFamily="49" charset="0"/>
              </a:rPr>
              <a:t>  }</a:t>
            </a:r>
          </a:p>
          <a:p>
            <a:r>
              <a:rPr lang="en-US" altLang="en-US" sz="1313" dirty="0">
                <a:latin typeface="Courier New" panose="02070309020205020404" pitchFamily="49" charset="0"/>
              </a:rPr>
              <a:t>} </a:t>
            </a:r>
          </a:p>
        </p:txBody>
      </p:sp>
      <p:sp>
        <p:nvSpPr>
          <p:cNvPr id="11269" name="Text Box 7"/>
          <p:cNvSpPr txBox="1">
            <a:spLocks noChangeArrowheads="1"/>
          </p:cNvSpPr>
          <p:nvPr/>
        </p:nvSpPr>
        <p:spPr bwMode="auto">
          <a:xfrm>
            <a:off x="5868144" y="2636912"/>
            <a:ext cx="3204419" cy="2369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70000"/>
              </a:lnSpc>
              <a:spcBef>
                <a:spcPct val="20000"/>
              </a:spcBef>
              <a:buFont typeface="Wingdings" panose="05000000000000000000" pitchFamily="2" charset="2"/>
              <a:buNone/>
            </a:pPr>
            <a:r>
              <a:rPr lang="en-US" altLang="en-US" sz="2250" dirty="0">
                <a:solidFill>
                  <a:schemeClr val="accent2"/>
                </a:solidFill>
                <a:latin typeface="Arial Narrow" panose="020B0606020202030204" pitchFamily="34" charset="0"/>
              </a:rPr>
              <a:t>Can limit variable scope to the function.</a:t>
            </a:r>
          </a:p>
          <a:p>
            <a:pPr>
              <a:lnSpc>
                <a:spcPct val="70000"/>
              </a:lnSpc>
              <a:spcBef>
                <a:spcPct val="20000"/>
              </a:spcBef>
              <a:buFont typeface="Wingdings" panose="05000000000000000000" pitchFamily="2" charset="2"/>
              <a:buNone/>
            </a:pPr>
            <a:endParaRPr lang="en-US" altLang="en-US" sz="1313" dirty="0">
              <a:solidFill>
                <a:schemeClr val="accent2"/>
              </a:solidFill>
              <a:latin typeface="Arial Narrow" panose="020B0606020202030204" pitchFamily="34" charset="0"/>
            </a:endParaRPr>
          </a:p>
          <a:p>
            <a:pPr>
              <a:lnSpc>
                <a:spcPct val="90000"/>
              </a:lnSpc>
              <a:spcBef>
                <a:spcPct val="20000"/>
              </a:spcBef>
              <a:buFont typeface="Wingdings" panose="05000000000000000000" pitchFamily="2" charset="2"/>
              <a:buNone/>
            </a:pPr>
            <a:r>
              <a:rPr lang="en-US" altLang="en-US" sz="1875" dirty="0">
                <a:latin typeface="Arial Narrow" panose="020B0606020202030204" pitchFamily="34" charset="0"/>
              </a:rPr>
              <a:t>if the first use of a variable is preceded with </a:t>
            </a:r>
            <a:r>
              <a:rPr lang="en-US" altLang="en-US" sz="1688" dirty="0" err="1">
                <a:solidFill>
                  <a:srgbClr val="FF0033"/>
                </a:solidFill>
                <a:latin typeface="Courier New" panose="02070309020205020404" pitchFamily="49" charset="0"/>
              </a:rPr>
              <a:t>var</a:t>
            </a:r>
            <a:r>
              <a:rPr lang="en-US" altLang="en-US" sz="1875" dirty="0">
                <a:latin typeface="Arial Narrow" panose="020B0606020202030204" pitchFamily="34" charset="0"/>
              </a:rPr>
              <a:t>, then that variable is </a:t>
            </a:r>
            <a:r>
              <a:rPr lang="en-US" altLang="en-US" sz="1875" u="sng" dirty="0">
                <a:latin typeface="Arial Narrow" panose="020B0606020202030204" pitchFamily="34" charset="0"/>
              </a:rPr>
              <a:t>local</a:t>
            </a:r>
            <a:r>
              <a:rPr lang="en-US" altLang="en-US" sz="1875" dirty="0">
                <a:latin typeface="Arial Narrow" panose="020B0606020202030204" pitchFamily="34" charset="0"/>
              </a:rPr>
              <a:t> to the function</a:t>
            </a:r>
          </a:p>
          <a:p>
            <a:pPr>
              <a:lnSpc>
                <a:spcPct val="90000"/>
              </a:lnSpc>
              <a:spcBef>
                <a:spcPct val="20000"/>
              </a:spcBef>
              <a:buFont typeface="Wingdings" panose="05000000000000000000" pitchFamily="2" charset="2"/>
              <a:buNone/>
            </a:pPr>
            <a:endParaRPr lang="en-US" altLang="en-US" sz="1125" dirty="0">
              <a:latin typeface="Arial Narrow" panose="020B0606020202030204" pitchFamily="34" charset="0"/>
            </a:endParaRPr>
          </a:p>
          <a:p>
            <a:pPr>
              <a:lnSpc>
                <a:spcPct val="90000"/>
              </a:lnSpc>
              <a:spcBef>
                <a:spcPct val="20000"/>
              </a:spcBef>
              <a:buFont typeface="Wingdings" panose="05000000000000000000" pitchFamily="2" charset="2"/>
              <a:buNone/>
            </a:pPr>
            <a:r>
              <a:rPr lang="en-US" altLang="en-US" sz="1875" i="1" u="sng" dirty="0">
                <a:latin typeface="Arial Narrow" panose="020B0606020202030204" pitchFamily="34" charset="0"/>
              </a:rPr>
              <a:t>for modularity, should make all variables in a function local</a:t>
            </a:r>
            <a:endParaRPr lang="en-US" altLang="en-US" sz="2625" i="1" u="sng" dirty="0">
              <a:latin typeface="Arial Narrow" panose="020B0606020202030204" pitchFamily="34" charset="0"/>
            </a:endParaRPr>
          </a:p>
        </p:txBody>
      </p:sp>
    </p:spTree>
  </p:cSld>
  <p:clrMapOvr>
    <a:masterClrMapping/>
  </p:clrMapOvr>
  <p:transition spd="slow">
    <p:wipe dir="d"/>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643063" y="0"/>
            <a:ext cx="4572000" cy="642938"/>
          </a:xfrm>
        </p:spPr>
        <p:txBody>
          <a:bodyPr>
            <a:normAutofit fontScale="90000"/>
          </a:bodyPr>
          <a:lstStyle/>
          <a:p>
            <a:r>
              <a:rPr lang="en-US" altLang="en-US" smtClean="0"/>
              <a:t>Function Example</a:t>
            </a:r>
          </a:p>
        </p:txBody>
      </p:sp>
      <p:sp>
        <p:nvSpPr>
          <p:cNvPr id="12291" name="Text Box 3"/>
          <p:cNvSpPr txBox="1">
            <a:spLocks noChangeArrowheads="1"/>
          </p:cNvSpPr>
          <p:nvPr/>
        </p:nvSpPr>
        <p:spPr bwMode="auto">
          <a:xfrm>
            <a:off x="899592" y="785813"/>
            <a:ext cx="6315596" cy="6182526"/>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313" dirty="0">
                <a:latin typeface="Courier New" panose="02070309020205020404" pitchFamily="49" charset="0"/>
              </a:rPr>
              <a:t>&lt;html&gt;</a:t>
            </a:r>
          </a:p>
          <a:p>
            <a:r>
              <a:rPr lang="en-US" altLang="en-US" sz="1313" dirty="0">
                <a:latin typeface="Courier New" panose="02070309020205020404" pitchFamily="49" charset="0"/>
              </a:rPr>
              <a:t>&lt;!–- COMP519  js06.html  16.08.2006 --&gt;</a:t>
            </a:r>
          </a:p>
          <a:p>
            <a:endParaRPr lang="en-US" altLang="en-US" sz="938" dirty="0">
              <a:latin typeface="Courier New" panose="02070309020205020404" pitchFamily="49" charset="0"/>
            </a:endParaRPr>
          </a:p>
          <a:p>
            <a:r>
              <a:rPr lang="en-US" altLang="en-US" sz="1313" dirty="0">
                <a:latin typeface="Courier New" panose="02070309020205020404" pitchFamily="49" charset="0"/>
              </a:rPr>
              <a:t>&lt;head&gt;</a:t>
            </a:r>
          </a:p>
          <a:p>
            <a:r>
              <a:rPr lang="en-US" altLang="en-US" sz="1313" dirty="0">
                <a:latin typeface="Courier New" panose="02070309020205020404" pitchFamily="49" charset="0"/>
              </a:rPr>
              <a:t>  &lt;title&gt;Prime Tester&lt;/title&gt;</a:t>
            </a:r>
          </a:p>
          <a:p>
            <a:endParaRPr lang="en-US" altLang="en-US" sz="938" dirty="0">
              <a:latin typeface="Courier New" panose="02070309020205020404" pitchFamily="49" charset="0"/>
            </a:endParaRPr>
          </a:p>
          <a:p>
            <a:r>
              <a:rPr lang="en-US" altLang="en-US" sz="1313" dirty="0">
                <a:latin typeface="Courier New" panose="02070309020205020404" pitchFamily="49" charset="0"/>
              </a:rPr>
              <a:t>  </a:t>
            </a:r>
            <a:r>
              <a:rPr lang="en-US" altLang="en-US" sz="1313" dirty="0">
                <a:solidFill>
                  <a:schemeClr val="tx2"/>
                </a:solidFill>
                <a:latin typeface="Courier New" panose="02070309020205020404" pitchFamily="49" charset="0"/>
              </a:rPr>
              <a:t>&lt;</a:t>
            </a:r>
            <a:r>
              <a:rPr lang="en-US" altLang="en-US" sz="1313" dirty="0">
                <a:solidFill>
                  <a:srgbClr val="FF0033"/>
                </a:solidFill>
                <a:latin typeface="Courier New" panose="02070309020205020404" pitchFamily="49" charset="0"/>
              </a:rPr>
              <a:t>script type="text/</a:t>
            </a:r>
            <a:r>
              <a:rPr lang="en-US" altLang="en-US" sz="1313" dirty="0" err="1">
                <a:solidFill>
                  <a:srgbClr val="FF0033"/>
                </a:solidFill>
                <a:latin typeface="Courier New" panose="02070309020205020404" pitchFamily="49" charset="0"/>
              </a:rPr>
              <a:t>javascript</a:t>
            </a:r>
            <a:r>
              <a:rPr lang="en-US" altLang="en-US" sz="1313" dirty="0">
                <a:solidFill>
                  <a:srgbClr val="FF0033"/>
                </a:solidFill>
                <a:latin typeface="Courier New" panose="02070309020205020404" pitchFamily="49" charset="0"/>
              </a:rPr>
              <a:t>"&gt;</a:t>
            </a:r>
          </a:p>
          <a:p>
            <a:r>
              <a:rPr lang="en-US" altLang="en-US" sz="1313" dirty="0">
                <a:latin typeface="Courier New" panose="02070309020205020404" pitchFamily="49" charset="0"/>
              </a:rPr>
              <a:t>   </a:t>
            </a:r>
            <a:r>
              <a:rPr lang="en-US" altLang="en-US" sz="1313" dirty="0">
                <a:solidFill>
                  <a:schemeClr val="tx2"/>
                </a:solidFill>
                <a:latin typeface="Courier New" panose="02070309020205020404" pitchFamily="49" charset="0"/>
              </a:rPr>
              <a:t> function </a:t>
            </a:r>
            <a:r>
              <a:rPr lang="en-US" altLang="en-US" sz="1313" dirty="0" err="1">
                <a:solidFill>
                  <a:schemeClr val="tx2"/>
                </a:solidFill>
                <a:latin typeface="Courier New" panose="02070309020205020404" pitchFamily="49" charset="0"/>
              </a:rPr>
              <a:t>isPrime</a:t>
            </a:r>
            <a:r>
              <a:rPr lang="en-US" altLang="en-US" sz="1313" dirty="0">
                <a:solidFill>
                  <a:schemeClr val="tx2"/>
                </a:solidFill>
                <a:latin typeface="Courier New" panose="02070309020205020404" pitchFamily="49" charset="0"/>
              </a:rPr>
              <a:t>(n)</a:t>
            </a:r>
          </a:p>
          <a:p>
            <a:r>
              <a:rPr lang="en-US" altLang="en-US" sz="1313" dirty="0">
                <a:solidFill>
                  <a:schemeClr val="tx2"/>
                </a:solidFill>
                <a:latin typeface="Courier New" panose="02070309020205020404" pitchFamily="49" charset="0"/>
              </a:rPr>
              <a:t>    // Assumes: n &gt; 0</a:t>
            </a:r>
          </a:p>
          <a:p>
            <a:r>
              <a:rPr lang="en-US" altLang="en-US" sz="1313" dirty="0">
                <a:solidFill>
                  <a:schemeClr val="tx2"/>
                </a:solidFill>
                <a:latin typeface="Courier New" panose="02070309020205020404" pitchFamily="49" charset="0"/>
              </a:rPr>
              <a:t>    // Returns: true if n is prime</a:t>
            </a:r>
          </a:p>
          <a:p>
            <a:r>
              <a:rPr lang="en-US" altLang="en-US" sz="1313" dirty="0">
                <a:solidFill>
                  <a:schemeClr val="tx2"/>
                </a:solidFill>
                <a:latin typeface="Courier New" panose="02070309020205020404" pitchFamily="49" charset="0"/>
              </a:rPr>
              <a:t>    {</a:t>
            </a:r>
          </a:p>
          <a:p>
            <a:r>
              <a:rPr lang="en-US" altLang="en-US" sz="1313" dirty="0">
                <a:solidFill>
                  <a:schemeClr val="tx2"/>
                </a:solidFill>
                <a:latin typeface="Courier New" panose="02070309020205020404" pitchFamily="49" charset="0"/>
              </a:rPr>
              <a:t>      // CODE AS SHOWN ON PREVIOUS SLIDE</a:t>
            </a:r>
          </a:p>
          <a:p>
            <a:r>
              <a:rPr lang="en-US" altLang="en-US" sz="1313" dirty="0">
                <a:solidFill>
                  <a:schemeClr val="tx2"/>
                </a:solidFill>
                <a:latin typeface="Courier New" panose="02070309020205020404" pitchFamily="49" charset="0"/>
              </a:rPr>
              <a:t>    } </a:t>
            </a:r>
          </a:p>
          <a:p>
            <a:r>
              <a:rPr lang="en-US" altLang="en-US" sz="1313" dirty="0">
                <a:solidFill>
                  <a:schemeClr val="tx2"/>
                </a:solidFill>
                <a:latin typeface="Courier New" panose="02070309020205020404" pitchFamily="49" charset="0"/>
              </a:rPr>
              <a:t>  &lt;/script&gt;</a:t>
            </a:r>
          </a:p>
          <a:p>
            <a:r>
              <a:rPr lang="en-US" altLang="en-US" sz="1313" dirty="0">
                <a:latin typeface="Courier New" panose="02070309020205020404" pitchFamily="49" charset="0"/>
              </a:rPr>
              <a:t>&lt;/head&gt;</a:t>
            </a:r>
          </a:p>
          <a:p>
            <a:endParaRPr lang="en-US" altLang="en-US" sz="938" dirty="0">
              <a:latin typeface="Courier New" panose="02070309020205020404" pitchFamily="49" charset="0"/>
            </a:endParaRPr>
          </a:p>
          <a:p>
            <a:r>
              <a:rPr lang="en-US" altLang="en-US" sz="1313" dirty="0">
                <a:latin typeface="Courier New" panose="02070309020205020404" pitchFamily="49" charset="0"/>
              </a:rPr>
              <a:t>&lt;body&gt;</a:t>
            </a:r>
          </a:p>
          <a:p>
            <a:r>
              <a:rPr lang="en-US" altLang="en-US" sz="1313" dirty="0">
                <a:latin typeface="Courier New" panose="02070309020205020404" pitchFamily="49" charset="0"/>
              </a:rPr>
              <a:t> &lt;script type="text/</a:t>
            </a:r>
            <a:r>
              <a:rPr lang="en-US" altLang="en-US" sz="1313" dirty="0" err="1">
                <a:latin typeface="Courier New" panose="02070309020205020404" pitchFamily="49" charset="0"/>
              </a:rPr>
              <a:t>javascript</a:t>
            </a:r>
            <a:r>
              <a:rPr lang="en-US" altLang="en-US" sz="1313" dirty="0">
                <a:latin typeface="Courier New" panose="02070309020205020404" pitchFamily="49" charset="0"/>
              </a:rPr>
              <a:t>"&gt;</a:t>
            </a:r>
          </a:p>
          <a:p>
            <a:r>
              <a:rPr lang="en-US" altLang="en-US" sz="1313" dirty="0">
                <a:latin typeface="Courier New" panose="02070309020205020404" pitchFamily="49" charset="0"/>
              </a:rPr>
              <a:t>    </a:t>
            </a:r>
            <a:r>
              <a:rPr lang="en-US" altLang="en-US" sz="1313" dirty="0" err="1">
                <a:latin typeface="Courier New" panose="02070309020205020404" pitchFamily="49" charset="0"/>
              </a:rPr>
              <a:t>testNum</a:t>
            </a:r>
            <a:r>
              <a:rPr lang="en-US" altLang="en-US" sz="1313" dirty="0">
                <a:latin typeface="Courier New" panose="02070309020205020404" pitchFamily="49" charset="0"/>
              </a:rPr>
              <a:t> = </a:t>
            </a:r>
            <a:r>
              <a:rPr lang="en-US" altLang="en-US" sz="1313" dirty="0" err="1">
                <a:latin typeface="Courier New" panose="02070309020205020404" pitchFamily="49" charset="0"/>
              </a:rPr>
              <a:t>parseFloat</a:t>
            </a:r>
            <a:r>
              <a:rPr lang="en-US" altLang="en-US" sz="1313" dirty="0">
                <a:latin typeface="Courier New" panose="02070309020205020404" pitchFamily="49" charset="0"/>
              </a:rPr>
              <a:t>(prompt("Enter a positive integer", "7"));</a:t>
            </a:r>
          </a:p>
          <a:p>
            <a:r>
              <a:rPr lang="en-US" altLang="en-US" sz="1313" dirty="0">
                <a:latin typeface="Courier New" panose="02070309020205020404" pitchFamily="49" charset="0"/>
              </a:rPr>
              <a:t>    </a:t>
            </a:r>
          </a:p>
          <a:p>
            <a:r>
              <a:rPr lang="en-US" altLang="en-US" sz="1313" dirty="0">
                <a:latin typeface="Courier New" panose="02070309020205020404" pitchFamily="49" charset="0"/>
              </a:rPr>
              <a:t>    if (</a:t>
            </a:r>
            <a:r>
              <a:rPr lang="en-US" altLang="en-US" sz="1313" dirty="0" err="1">
                <a:solidFill>
                  <a:schemeClr val="tx2"/>
                </a:solidFill>
                <a:latin typeface="Courier New" panose="02070309020205020404" pitchFamily="49" charset="0"/>
              </a:rPr>
              <a:t>isPrime</a:t>
            </a:r>
            <a:r>
              <a:rPr lang="en-US" altLang="en-US" sz="1313" dirty="0">
                <a:solidFill>
                  <a:schemeClr val="tx2"/>
                </a:solidFill>
                <a:latin typeface="Courier New" panose="02070309020205020404" pitchFamily="49" charset="0"/>
              </a:rPr>
              <a:t>(</a:t>
            </a:r>
            <a:r>
              <a:rPr lang="en-US" altLang="en-US" sz="1313" dirty="0" err="1">
                <a:solidFill>
                  <a:schemeClr val="tx2"/>
                </a:solidFill>
                <a:latin typeface="Courier New" panose="02070309020205020404" pitchFamily="49" charset="0"/>
              </a:rPr>
              <a:t>testNum</a:t>
            </a:r>
            <a:r>
              <a:rPr lang="en-US" altLang="en-US" sz="1313" dirty="0">
                <a:solidFill>
                  <a:schemeClr val="tx2"/>
                </a:solidFill>
                <a:latin typeface="Courier New" panose="02070309020205020404" pitchFamily="49" charset="0"/>
              </a:rPr>
              <a:t>)</a:t>
            </a:r>
            <a:r>
              <a:rPr lang="en-US" altLang="en-US" sz="1313" dirty="0">
                <a:latin typeface="Courier New" panose="02070309020205020404" pitchFamily="49" charset="0"/>
              </a:rPr>
              <a:t>) {</a:t>
            </a:r>
          </a:p>
          <a:p>
            <a:r>
              <a:rPr lang="en-US" altLang="en-US" sz="1313" dirty="0">
                <a:latin typeface="Courier New" panose="02070309020205020404" pitchFamily="49" charset="0"/>
              </a:rPr>
              <a:t>      </a:t>
            </a:r>
            <a:r>
              <a:rPr lang="en-US" altLang="en-US" sz="1313" dirty="0" err="1">
                <a:latin typeface="Courier New" panose="02070309020205020404" pitchFamily="49" charset="0"/>
              </a:rPr>
              <a:t>document.write</a:t>
            </a:r>
            <a:r>
              <a:rPr lang="en-US" altLang="en-US" sz="1313" dirty="0">
                <a:latin typeface="Courier New" panose="02070309020205020404" pitchFamily="49" charset="0"/>
              </a:rPr>
              <a:t>(</a:t>
            </a:r>
            <a:r>
              <a:rPr lang="en-US" altLang="en-US" sz="1313" dirty="0" err="1">
                <a:latin typeface="Courier New" panose="02070309020205020404" pitchFamily="49" charset="0"/>
              </a:rPr>
              <a:t>testNum</a:t>
            </a:r>
            <a:r>
              <a:rPr lang="en-US" altLang="en-US" sz="1313" dirty="0">
                <a:latin typeface="Courier New" panose="02070309020205020404" pitchFamily="49" charset="0"/>
              </a:rPr>
              <a:t> + " &lt;b&gt;is&lt;/b&gt; a prime number.");</a:t>
            </a:r>
          </a:p>
          <a:p>
            <a:r>
              <a:rPr lang="en-US" altLang="en-US" sz="1313" dirty="0">
                <a:latin typeface="Courier New" panose="02070309020205020404" pitchFamily="49" charset="0"/>
              </a:rPr>
              <a:t>    }</a:t>
            </a:r>
          </a:p>
          <a:p>
            <a:r>
              <a:rPr lang="en-US" altLang="en-US" sz="1313" dirty="0">
                <a:latin typeface="Courier New" panose="02070309020205020404" pitchFamily="49" charset="0"/>
              </a:rPr>
              <a:t>    else {</a:t>
            </a:r>
          </a:p>
          <a:p>
            <a:r>
              <a:rPr lang="en-US" altLang="en-US" sz="1313" dirty="0">
                <a:latin typeface="Courier New" panose="02070309020205020404" pitchFamily="49" charset="0"/>
              </a:rPr>
              <a:t>      </a:t>
            </a:r>
            <a:r>
              <a:rPr lang="en-US" altLang="en-US" sz="1313" dirty="0" err="1">
                <a:latin typeface="Courier New" panose="02070309020205020404" pitchFamily="49" charset="0"/>
              </a:rPr>
              <a:t>document.write</a:t>
            </a:r>
            <a:r>
              <a:rPr lang="en-US" altLang="en-US" sz="1313" dirty="0">
                <a:latin typeface="Courier New" panose="02070309020205020404" pitchFamily="49" charset="0"/>
              </a:rPr>
              <a:t>(</a:t>
            </a:r>
            <a:r>
              <a:rPr lang="en-US" altLang="en-US" sz="1313" dirty="0" err="1">
                <a:latin typeface="Courier New" panose="02070309020205020404" pitchFamily="49" charset="0"/>
              </a:rPr>
              <a:t>testNum</a:t>
            </a:r>
            <a:r>
              <a:rPr lang="en-US" altLang="en-US" sz="1313" dirty="0">
                <a:latin typeface="Courier New" panose="02070309020205020404" pitchFamily="49" charset="0"/>
              </a:rPr>
              <a:t> + " &lt;b&gt;is not&lt;/b&gt; a prime number.");</a:t>
            </a:r>
          </a:p>
          <a:p>
            <a:r>
              <a:rPr lang="en-US" altLang="en-US" sz="1313" dirty="0">
                <a:latin typeface="Courier New" panose="02070309020205020404" pitchFamily="49" charset="0"/>
              </a:rPr>
              <a:t>    }</a:t>
            </a:r>
          </a:p>
          <a:p>
            <a:r>
              <a:rPr lang="en-US" altLang="en-US" sz="1313" dirty="0">
                <a:latin typeface="Courier New" panose="02070309020205020404" pitchFamily="49" charset="0"/>
              </a:rPr>
              <a:t>  &lt;/script&gt;</a:t>
            </a:r>
          </a:p>
          <a:p>
            <a:r>
              <a:rPr lang="en-US" altLang="en-US" sz="1313" dirty="0">
                <a:latin typeface="Courier New" panose="02070309020205020404" pitchFamily="49" charset="0"/>
              </a:rPr>
              <a:t>&lt;/body&gt;</a:t>
            </a:r>
          </a:p>
          <a:p>
            <a:r>
              <a:rPr lang="en-US" altLang="en-US" sz="1313" dirty="0">
                <a:latin typeface="Courier New" panose="02070309020205020404" pitchFamily="49" charset="0"/>
              </a:rPr>
              <a:t>&lt;/html&gt;</a:t>
            </a:r>
          </a:p>
        </p:txBody>
      </p:sp>
      <p:sp>
        <p:nvSpPr>
          <p:cNvPr id="12292" name="Text Box 7"/>
          <p:cNvSpPr txBox="1">
            <a:spLocks noChangeArrowheads="1"/>
          </p:cNvSpPr>
          <p:nvPr/>
        </p:nvSpPr>
        <p:spPr bwMode="auto">
          <a:xfrm>
            <a:off x="7215188" y="1285875"/>
            <a:ext cx="1857375" cy="4428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marL="115888" indent="-1143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75">
                <a:latin typeface="Arial Narrow" panose="020B0606020202030204" pitchFamily="34" charset="0"/>
              </a:rPr>
              <a:t>Function definitions (usually) go in the </a:t>
            </a:r>
            <a:r>
              <a:rPr lang="en-US" altLang="en-US" sz="1875">
                <a:solidFill>
                  <a:srgbClr val="FF0033"/>
                </a:solidFill>
                <a:latin typeface="Arial Narrow" panose="020B0606020202030204" pitchFamily="34" charset="0"/>
              </a:rPr>
              <a:t>&lt;head&gt; </a:t>
            </a:r>
            <a:r>
              <a:rPr lang="en-US" altLang="en-US" sz="1875">
                <a:latin typeface="Arial Narrow" panose="020B0606020202030204" pitchFamily="34" charset="0"/>
              </a:rPr>
              <a:t>section</a:t>
            </a:r>
            <a:endParaRPr lang="en-US" altLang="en-US" sz="1875">
              <a:solidFill>
                <a:srgbClr val="FF0033"/>
              </a:solidFill>
              <a:latin typeface="Arial Narrow" panose="020B0606020202030204" pitchFamily="34" charset="0"/>
            </a:endParaRPr>
          </a:p>
          <a:p>
            <a:pPr>
              <a:spcBef>
                <a:spcPct val="50000"/>
              </a:spcBef>
            </a:pPr>
            <a:endParaRPr lang="en-US" altLang="en-US" sz="844">
              <a:latin typeface="Arial Narrow" panose="020B0606020202030204" pitchFamily="34" charset="0"/>
            </a:endParaRPr>
          </a:p>
          <a:p>
            <a:pPr>
              <a:spcBef>
                <a:spcPct val="50000"/>
              </a:spcBef>
              <a:buFont typeface="Wingdings" panose="05000000000000000000" pitchFamily="2" charset="2"/>
              <a:buNone/>
            </a:pPr>
            <a:r>
              <a:rPr lang="en-US" altLang="en-US" sz="1688">
                <a:latin typeface="Arial Narrow" panose="020B0606020202030204" pitchFamily="34" charset="0"/>
              </a:rPr>
              <a:t>	</a:t>
            </a:r>
            <a:r>
              <a:rPr lang="en-US" altLang="en-US" sz="1688">
                <a:solidFill>
                  <a:srgbClr val="FF0033"/>
                </a:solidFill>
                <a:latin typeface="Arial Narrow" panose="020B0606020202030204" pitchFamily="34" charset="0"/>
              </a:rPr>
              <a:t>&lt;head&gt;</a:t>
            </a:r>
            <a:r>
              <a:rPr lang="en-US" altLang="en-US" sz="1688">
                <a:latin typeface="Arial Narrow" panose="020B0606020202030204" pitchFamily="34" charset="0"/>
              </a:rPr>
              <a:t> section is loaded first, so then the  function is defined before code in the </a:t>
            </a:r>
            <a:r>
              <a:rPr lang="en-US" altLang="en-US" sz="1688">
                <a:solidFill>
                  <a:srgbClr val="FF0033"/>
                </a:solidFill>
                <a:latin typeface="Arial Narrow" panose="020B0606020202030204" pitchFamily="34" charset="0"/>
              </a:rPr>
              <a:t>&lt;body&gt;</a:t>
            </a:r>
            <a:r>
              <a:rPr lang="en-US" altLang="en-US" sz="1688">
                <a:latin typeface="Arial Narrow" panose="020B0606020202030204" pitchFamily="34" charset="0"/>
              </a:rPr>
              <a:t> is executed (and, therefore, the function can be used later in the body of the HTML document)</a:t>
            </a:r>
          </a:p>
        </p:txBody>
      </p:sp>
    </p:spTree>
  </p:cSld>
  <p:clrMapOvr>
    <a:masterClrMapping/>
  </p:clrMapOvr>
  <p:transition spd="slow">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a:t>
            </a:r>
            <a:endParaRPr lang="en-US" dirty="0"/>
          </a:p>
        </p:txBody>
      </p:sp>
      <p:sp>
        <p:nvSpPr>
          <p:cNvPr id="3" name="Content Placeholder 2"/>
          <p:cNvSpPr>
            <a:spLocks noGrp="1"/>
          </p:cNvSpPr>
          <p:nvPr>
            <p:ph idx="1"/>
          </p:nvPr>
        </p:nvSpPr>
        <p:spPr>
          <a:xfrm>
            <a:off x="381000" y="1417638"/>
            <a:ext cx="8410575" cy="2677656"/>
          </a:xfrm>
        </p:spPr>
        <p:txBody>
          <a:bodyPr>
            <a:normAutofit lnSpcReduction="10000"/>
          </a:bodyPr>
          <a:lstStyle/>
          <a:p>
            <a:r>
              <a:rPr lang="en-US" dirty="0" smtClean="0"/>
              <a:t>‘Blueprint’ or ‘recipe’ for an object</a:t>
            </a:r>
          </a:p>
          <a:p>
            <a:r>
              <a:rPr lang="en-US" dirty="0" smtClean="0"/>
              <a:t>Making a distinction between:</a:t>
            </a:r>
          </a:p>
          <a:p>
            <a:pPr lvl="1"/>
            <a:r>
              <a:rPr lang="en-US" dirty="0" smtClean="0"/>
              <a:t>A blueprint and a house</a:t>
            </a:r>
          </a:p>
          <a:p>
            <a:pPr lvl="1"/>
            <a:r>
              <a:rPr lang="en-US" dirty="0" smtClean="0"/>
              <a:t>A recipe and roti</a:t>
            </a:r>
          </a:p>
          <a:p>
            <a:pPr lvl="1"/>
            <a:r>
              <a:rPr lang="en-US" dirty="0" smtClean="0"/>
              <a:t>A sheet of music and a performance</a:t>
            </a:r>
            <a:endParaRPr lang="en-US" dirty="0"/>
          </a:p>
        </p:txBody>
      </p:sp>
    </p:spTree>
    <p:extLst>
      <p:ext uri="{BB962C8B-B14F-4D97-AF65-F5344CB8AC3E}">
        <p14:creationId xmlns:p14="http://schemas.microsoft.com/office/powerpoint/2010/main" xmlns="" val="3647611759"/>
      </p:ext>
    </p:extLst>
  </p:cSld>
  <p:clrMapOvr>
    <a:masterClrMapping/>
  </p:clrMapOvr>
  <p:transition spd="slow">
    <p:wipe dir="d"/>
  </p:transition>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71438" y="0"/>
            <a:ext cx="9001125" cy="571500"/>
          </a:xfrm>
        </p:spPr>
        <p:txBody>
          <a:bodyPr>
            <a:normAutofit fontScale="90000"/>
          </a:bodyPr>
          <a:lstStyle/>
          <a:p>
            <a:r>
              <a:rPr lang="en-US" altLang="en-US" dirty="0" smtClean="0"/>
              <a:t>        Array Example</a:t>
            </a:r>
          </a:p>
        </p:txBody>
      </p:sp>
      <p:sp>
        <p:nvSpPr>
          <p:cNvPr id="17411" name="Text Box 3"/>
          <p:cNvSpPr txBox="1">
            <a:spLocks noChangeArrowheads="1"/>
          </p:cNvSpPr>
          <p:nvPr/>
        </p:nvSpPr>
        <p:spPr bwMode="auto">
          <a:xfrm>
            <a:off x="785812" y="796921"/>
            <a:ext cx="6143625" cy="6072816"/>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313" dirty="0">
                <a:latin typeface="Courier New" panose="02070309020205020404" pitchFamily="49" charset="0"/>
              </a:rPr>
              <a:t>&lt;html&gt;</a:t>
            </a:r>
          </a:p>
          <a:p>
            <a:r>
              <a:rPr lang="en-US" altLang="en-US" sz="1313" dirty="0">
                <a:latin typeface="Courier New" panose="02070309020205020404" pitchFamily="49" charset="0"/>
              </a:rPr>
              <a:t>&lt;!–- COMP519  js10.html  11.10.2011 --&gt;</a:t>
            </a:r>
            <a:endParaRPr lang="en-US" altLang="en-US" sz="1125" dirty="0">
              <a:latin typeface="Courier New" panose="02070309020205020404" pitchFamily="49" charset="0"/>
            </a:endParaRPr>
          </a:p>
          <a:p>
            <a:r>
              <a:rPr lang="en-US" altLang="en-US" sz="1313" dirty="0">
                <a:latin typeface="Courier New" panose="02070309020205020404" pitchFamily="49" charset="0"/>
              </a:rPr>
              <a:t>&lt;head&gt;</a:t>
            </a:r>
          </a:p>
          <a:p>
            <a:r>
              <a:rPr lang="en-US" altLang="en-US" sz="1313" dirty="0">
                <a:latin typeface="Courier New" panose="02070309020205020404" pitchFamily="49" charset="0"/>
              </a:rPr>
              <a:t> &lt;title&gt;Die Statistics&lt;/title&gt;</a:t>
            </a:r>
          </a:p>
          <a:p>
            <a:r>
              <a:rPr lang="en-US" altLang="en-US" sz="1313" dirty="0">
                <a:latin typeface="Courier New" panose="02070309020205020404" pitchFamily="49" charset="0"/>
              </a:rPr>
              <a:t> &lt;script type="text/</a:t>
            </a:r>
            <a:r>
              <a:rPr lang="en-US" altLang="en-US" sz="1313" dirty="0" err="1">
                <a:latin typeface="Courier New" panose="02070309020205020404" pitchFamily="49" charset="0"/>
              </a:rPr>
              <a:t>javascript</a:t>
            </a:r>
            <a:r>
              <a:rPr lang="en-US" altLang="en-US" sz="1313" dirty="0">
                <a:latin typeface="Courier New" panose="02070309020205020404" pitchFamily="49" charset="0"/>
              </a:rPr>
              <a:t>"</a:t>
            </a:r>
          </a:p>
          <a:p>
            <a:pPr>
              <a:lnSpc>
                <a:spcPct val="70000"/>
              </a:lnSpc>
              <a:spcBef>
                <a:spcPct val="20000"/>
              </a:spcBef>
              <a:buFont typeface="Wingdings" panose="05000000000000000000" pitchFamily="2" charset="2"/>
              <a:buNone/>
            </a:pPr>
            <a:r>
              <a:rPr lang="en-US" altLang="en-US" sz="1313" dirty="0" err="1">
                <a:latin typeface="Courier New" panose="02070309020205020404" pitchFamily="49" charset="0"/>
              </a:rPr>
              <a:t>src</a:t>
            </a:r>
            <a:r>
              <a:rPr lang="en-US" altLang="en-US" sz="1313" dirty="0">
                <a:latin typeface="Courier New" panose="02070309020205020404" pitchFamily="49" charset="0"/>
              </a:rPr>
              <a:t>="http://www.csc.liv.ac.uk/~martin/teaching/comp519/JS/random.js"&gt;</a:t>
            </a:r>
          </a:p>
          <a:p>
            <a:r>
              <a:rPr lang="en-US" altLang="en-US" sz="1313" dirty="0">
                <a:latin typeface="Courier New" panose="02070309020205020404" pitchFamily="49" charset="0"/>
              </a:rPr>
              <a:t> &lt;/script&gt;</a:t>
            </a:r>
          </a:p>
          <a:p>
            <a:r>
              <a:rPr lang="en-US" altLang="en-US" sz="1313" dirty="0">
                <a:latin typeface="Courier New" panose="02070309020205020404" pitchFamily="49" charset="0"/>
              </a:rPr>
              <a:t>&lt;/head&gt;</a:t>
            </a:r>
            <a:endParaRPr lang="en-US" altLang="en-US" sz="1125" dirty="0">
              <a:latin typeface="Courier New" panose="02070309020205020404" pitchFamily="49" charset="0"/>
            </a:endParaRPr>
          </a:p>
          <a:p>
            <a:r>
              <a:rPr lang="en-US" altLang="en-US" sz="1313" dirty="0">
                <a:latin typeface="Courier New" panose="02070309020205020404" pitchFamily="49" charset="0"/>
              </a:rPr>
              <a:t>&lt;body&gt;</a:t>
            </a:r>
          </a:p>
          <a:p>
            <a:r>
              <a:rPr lang="en-US" altLang="en-US" sz="1313" dirty="0">
                <a:latin typeface="Courier New" panose="02070309020205020404" pitchFamily="49" charset="0"/>
              </a:rPr>
              <a:t> &lt;script type="text/</a:t>
            </a:r>
            <a:r>
              <a:rPr lang="en-US" altLang="en-US" sz="1313" dirty="0" err="1">
                <a:latin typeface="Courier New" panose="02070309020205020404" pitchFamily="49" charset="0"/>
              </a:rPr>
              <a:t>javascript</a:t>
            </a:r>
            <a:r>
              <a:rPr lang="en-US" altLang="en-US" sz="1313" dirty="0">
                <a:latin typeface="Courier New" panose="02070309020205020404" pitchFamily="49" charset="0"/>
              </a:rPr>
              <a:t>"&gt;</a:t>
            </a:r>
          </a:p>
          <a:p>
            <a:r>
              <a:rPr lang="en-US" altLang="en-US" sz="1313" dirty="0">
                <a:latin typeface="Courier New" panose="02070309020205020404" pitchFamily="49" charset="0"/>
              </a:rPr>
              <a:t>    </a:t>
            </a:r>
            <a:r>
              <a:rPr lang="en-US" altLang="en-US" sz="1313" dirty="0" err="1">
                <a:latin typeface="Courier New" panose="02070309020205020404" pitchFamily="49" charset="0"/>
              </a:rPr>
              <a:t>numRolls</a:t>
            </a:r>
            <a:r>
              <a:rPr lang="en-US" altLang="en-US" sz="1313" dirty="0">
                <a:latin typeface="Courier New" panose="02070309020205020404" pitchFamily="49" charset="0"/>
              </a:rPr>
              <a:t> = 60000;</a:t>
            </a:r>
          </a:p>
          <a:p>
            <a:r>
              <a:rPr lang="en-US" altLang="en-US" sz="1313" dirty="0">
                <a:latin typeface="Courier New" panose="02070309020205020404" pitchFamily="49" charset="0"/>
              </a:rPr>
              <a:t>    </a:t>
            </a:r>
            <a:r>
              <a:rPr lang="en-US" altLang="en-US" sz="1313" dirty="0" err="1">
                <a:latin typeface="Courier New" panose="02070309020205020404" pitchFamily="49" charset="0"/>
              </a:rPr>
              <a:t>dieSides</a:t>
            </a:r>
            <a:r>
              <a:rPr lang="en-US" altLang="en-US" sz="1313" dirty="0">
                <a:latin typeface="Courier New" panose="02070309020205020404" pitchFamily="49" charset="0"/>
              </a:rPr>
              <a:t> = 6;</a:t>
            </a:r>
          </a:p>
          <a:p>
            <a:endParaRPr lang="en-US" altLang="en-US" sz="1313" dirty="0">
              <a:latin typeface="Courier New" panose="02070309020205020404" pitchFamily="49" charset="0"/>
            </a:endParaRPr>
          </a:p>
          <a:p>
            <a:r>
              <a:rPr lang="en-US" altLang="en-US" sz="1313" dirty="0">
                <a:latin typeface="Courier New" panose="02070309020205020404" pitchFamily="49" charset="0"/>
              </a:rPr>
              <a:t>    </a:t>
            </a:r>
            <a:r>
              <a:rPr lang="en-US" altLang="en-US" sz="1313" dirty="0">
                <a:solidFill>
                  <a:schemeClr val="tx2"/>
                </a:solidFill>
                <a:latin typeface="Courier New" panose="02070309020205020404" pitchFamily="49" charset="0"/>
              </a:rPr>
              <a:t>rolls = new Array(dieSides+1);</a:t>
            </a:r>
          </a:p>
          <a:p>
            <a:r>
              <a:rPr lang="en-US" altLang="en-US" sz="1313" dirty="0">
                <a:latin typeface="Courier New" panose="02070309020205020404" pitchFamily="49" charset="0"/>
              </a:rPr>
              <a:t>    for (</a:t>
            </a:r>
            <a:r>
              <a:rPr lang="en-US" altLang="en-US" sz="1313" dirty="0" err="1">
                <a:latin typeface="Courier New" panose="02070309020205020404" pitchFamily="49" charset="0"/>
              </a:rPr>
              <a:t>i</a:t>
            </a:r>
            <a:r>
              <a:rPr lang="en-US" altLang="en-US" sz="1313" dirty="0">
                <a:latin typeface="Courier New" panose="02070309020205020404" pitchFamily="49" charset="0"/>
              </a:rPr>
              <a:t> = 1; </a:t>
            </a:r>
            <a:r>
              <a:rPr lang="en-US" altLang="en-US" sz="1313" dirty="0" err="1">
                <a:latin typeface="Courier New" panose="02070309020205020404" pitchFamily="49" charset="0"/>
              </a:rPr>
              <a:t>i</a:t>
            </a:r>
            <a:r>
              <a:rPr lang="en-US" altLang="en-US" sz="1313" dirty="0">
                <a:latin typeface="Courier New" panose="02070309020205020404" pitchFamily="49" charset="0"/>
              </a:rPr>
              <a:t> &lt; </a:t>
            </a:r>
            <a:r>
              <a:rPr lang="en-US" altLang="en-US" sz="1313" dirty="0" err="1">
                <a:solidFill>
                  <a:schemeClr val="tx2"/>
                </a:solidFill>
                <a:latin typeface="Courier New" panose="02070309020205020404" pitchFamily="49" charset="0"/>
              </a:rPr>
              <a:t>rolls.length</a:t>
            </a:r>
            <a:r>
              <a:rPr lang="en-US" altLang="en-US" sz="1313" dirty="0">
                <a:latin typeface="Courier New" panose="02070309020205020404" pitchFamily="49" charset="0"/>
              </a:rPr>
              <a:t>; </a:t>
            </a:r>
            <a:r>
              <a:rPr lang="en-US" altLang="en-US" sz="1313" dirty="0" err="1">
                <a:latin typeface="Courier New" panose="02070309020205020404" pitchFamily="49" charset="0"/>
              </a:rPr>
              <a:t>i</a:t>
            </a:r>
            <a:r>
              <a:rPr lang="en-US" altLang="en-US" sz="1313" dirty="0">
                <a:latin typeface="Courier New" panose="02070309020205020404" pitchFamily="49" charset="0"/>
              </a:rPr>
              <a:t>++) {</a:t>
            </a:r>
          </a:p>
          <a:p>
            <a:r>
              <a:rPr lang="en-US" altLang="en-US" sz="1313" dirty="0">
                <a:latin typeface="Courier New" panose="02070309020205020404" pitchFamily="49" charset="0"/>
              </a:rPr>
              <a:t>        </a:t>
            </a:r>
            <a:r>
              <a:rPr lang="en-US" altLang="en-US" sz="1313" dirty="0">
                <a:solidFill>
                  <a:schemeClr val="tx2"/>
                </a:solidFill>
                <a:latin typeface="Courier New" panose="02070309020205020404" pitchFamily="49" charset="0"/>
              </a:rPr>
              <a:t>rolls[</a:t>
            </a:r>
            <a:r>
              <a:rPr lang="en-US" altLang="en-US" sz="1313" dirty="0" err="1">
                <a:solidFill>
                  <a:schemeClr val="tx2"/>
                </a:solidFill>
                <a:latin typeface="Courier New" panose="02070309020205020404" pitchFamily="49" charset="0"/>
              </a:rPr>
              <a:t>i</a:t>
            </a:r>
            <a:r>
              <a:rPr lang="en-US" altLang="en-US" sz="1313" dirty="0">
                <a:solidFill>
                  <a:schemeClr val="tx2"/>
                </a:solidFill>
                <a:latin typeface="Courier New" panose="02070309020205020404" pitchFamily="49" charset="0"/>
              </a:rPr>
              <a:t>]</a:t>
            </a:r>
            <a:r>
              <a:rPr lang="en-US" altLang="en-US" sz="1313" dirty="0">
                <a:latin typeface="Courier New" panose="02070309020205020404" pitchFamily="49" charset="0"/>
              </a:rPr>
              <a:t> = 0;</a:t>
            </a:r>
          </a:p>
          <a:p>
            <a:r>
              <a:rPr lang="en-US" altLang="en-US" sz="1313" dirty="0">
                <a:latin typeface="Courier New" panose="02070309020205020404" pitchFamily="49" charset="0"/>
              </a:rPr>
              <a:t>    }</a:t>
            </a:r>
          </a:p>
          <a:p>
            <a:endParaRPr lang="en-US" altLang="en-US" sz="1313" dirty="0">
              <a:latin typeface="Courier New" panose="02070309020205020404" pitchFamily="49" charset="0"/>
            </a:endParaRPr>
          </a:p>
          <a:p>
            <a:r>
              <a:rPr lang="en-US" altLang="en-US" sz="1313" dirty="0">
                <a:latin typeface="Courier New" panose="02070309020205020404" pitchFamily="49" charset="0"/>
              </a:rPr>
              <a:t>    for(</a:t>
            </a:r>
            <a:r>
              <a:rPr lang="en-US" altLang="en-US" sz="1313" dirty="0" err="1">
                <a:latin typeface="Courier New" panose="02070309020205020404" pitchFamily="49" charset="0"/>
              </a:rPr>
              <a:t>i</a:t>
            </a:r>
            <a:r>
              <a:rPr lang="en-US" altLang="en-US" sz="1313" dirty="0">
                <a:latin typeface="Courier New" panose="02070309020205020404" pitchFamily="49" charset="0"/>
              </a:rPr>
              <a:t> = 1; </a:t>
            </a:r>
            <a:r>
              <a:rPr lang="en-US" altLang="en-US" sz="1313" dirty="0" err="1">
                <a:latin typeface="Courier New" panose="02070309020205020404" pitchFamily="49" charset="0"/>
              </a:rPr>
              <a:t>i</a:t>
            </a:r>
            <a:r>
              <a:rPr lang="en-US" altLang="en-US" sz="1313" dirty="0">
                <a:latin typeface="Courier New" panose="02070309020205020404" pitchFamily="49" charset="0"/>
              </a:rPr>
              <a:t> &lt;= </a:t>
            </a:r>
            <a:r>
              <a:rPr lang="en-US" altLang="en-US" sz="1313" dirty="0" err="1">
                <a:latin typeface="Courier New" panose="02070309020205020404" pitchFamily="49" charset="0"/>
              </a:rPr>
              <a:t>numRolls</a:t>
            </a:r>
            <a:r>
              <a:rPr lang="en-US" altLang="en-US" sz="1313" dirty="0">
                <a:latin typeface="Courier New" panose="02070309020205020404" pitchFamily="49" charset="0"/>
              </a:rPr>
              <a:t>; </a:t>
            </a:r>
            <a:r>
              <a:rPr lang="en-US" altLang="en-US" sz="1313" dirty="0" err="1">
                <a:latin typeface="Courier New" panose="02070309020205020404" pitchFamily="49" charset="0"/>
              </a:rPr>
              <a:t>i</a:t>
            </a:r>
            <a:r>
              <a:rPr lang="en-US" altLang="en-US" sz="1313" dirty="0">
                <a:latin typeface="Courier New" panose="02070309020205020404" pitchFamily="49" charset="0"/>
              </a:rPr>
              <a:t>++) {</a:t>
            </a:r>
          </a:p>
          <a:p>
            <a:r>
              <a:rPr lang="en-US" altLang="en-US" sz="1313" dirty="0">
                <a:solidFill>
                  <a:schemeClr val="tx2"/>
                </a:solidFill>
                <a:latin typeface="Courier New" panose="02070309020205020404" pitchFamily="49" charset="0"/>
              </a:rPr>
              <a:t>        rolls[</a:t>
            </a:r>
            <a:r>
              <a:rPr lang="en-US" altLang="en-US" sz="1313" dirty="0" err="1">
                <a:solidFill>
                  <a:schemeClr val="tx2"/>
                </a:solidFill>
                <a:latin typeface="Courier New" panose="02070309020205020404" pitchFamily="49" charset="0"/>
              </a:rPr>
              <a:t>randomInt</a:t>
            </a:r>
            <a:r>
              <a:rPr lang="en-US" altLang="en-US" sz="1313" dirty="0">
                <a:solidFill>
                  <a:schemeClr val="tx2"/>
                </a:solidFill>
                <a:latin typeface="Courier New" panose="02070309020205020404" pitchFamily="49" charset="0"/>
              </a:rPr>
              <a:t>(1, </a:t>
            </a:r>
            <a:r>
              <a:rPr lang="en-US" altLang="en-US" sz="1313" dirty="0" err="1">
                <a:solidFill>
                  <a:schemeClr val="tx2"/>
                </a:solidFill>
                <a:latin typeface="Courier New" panose="02070309020205020404" pitchFamily="49" charset="0"/>
              </a:rPr>
              <a:t>dieSides</a:t>
            </a:r>
            <a:r>
              <a:rPr lang="en-US" altLang="en-US" sz="1313" dirty="0">
                <a:solidFill>
                  <a:schemeClr val="tx2"/>
                </a:solidFill>
                <a:latin typeface="Courier New" panose="02070309020205020404" pitchFamily="49" charset="0"/>
              </a:rPr>
              <a:t>)]++;</a:t>
            </a:r>
          </a:p>
          <a:p>
            <a:r>
              <a:rPr lang="en-US" altLang="en-US" sz="1313" dirty="0">
                <a:latin typeface="Courier New" panose="02070309020205020404" pitchFamily="49" charset="0"/>
              </a:rPr>
              <a:t>    }</a:t>
            </a:r>
          </a:p>
          <a:p>
            <a:endParaRPr lang="en-US" altLang="en-US" sz="1313" dirty="0">
              <a:latin typeface="Courier New" panose="02070309020205020404" pitchFamily="49" charset="0"/>
            </a:endParaRPr>
          </a:p>
          <a:p>
            <a:r>
              <a:rPr lang="en-US" altLang="en-US" sz="1313" dirty="0">
                <a:latin typeface="Courier New" panose="02070309020205020404" pitchFamily="49" charset="0"/>
              </a:rPr>
              <a:t>    for (</a:t>
            </a:r>
            <a:r>
              <a:rPr lang="en-US" altLang="en-US" sz="1313" dirty="0" err="1">
                <a:latin typeface="Courier New" panose="02070309020205020404" pitchFamily="49" charset="0"/>
              </a:rPr>
              <a:t>i</a:t>
            </a:r>
            <a:r>
              <a:rPr lang="en-US" altLang="en-US" sz="1313" dirty="0">
                <a:latin typeface="Courier New" panose="02070309020205020404" pitchFamily="49" charset="0"/>
              </a:rPr>
              <a:t> = 1; </a:t>
            </a:r>
            <a:r>
              <a:rPr lang="en-US" altLang="en-US" sz="1313" dirty="0" err="1">
                <a:latin typeface="Courier New" panose="02070309020205020404" pitchFamily="49" charset="0"/>
              </a:rPr>
              <a:t>i</a:t>
            </a:r>
            <a:r>
              <a:rPr lang="en-US" altLang="en-US" sz="1313" dirty="0">
                <a:latin typeface="Courier New" panose="02070309020205020404" pitchFamily="49" charset="0"/>
              </a:rPr>
              <a:t> &lt; </a:t>
            </a:r>
            <a:r>
              <a:rPr lang="en-US" altLang="en-US" sz="1313" dirty="0" err="1">
                <a:solidFill>
                  <a:schemeClr val="tx2"/>
                </a:solidFill>
                <a:latin typeface="Courier New" panose="02070309020205020404" pitchFamily="49" charset="0"/>
              </a:rPr>
              <a:t>rolls.length</a:t>
            </a:r>
            <a:r>
              <a:rPr lang="en-US" altLang="en-US" sz="1313" dirty="0">
                <a:latin typeface="Courier New" panose="02070309020205020404" pitchFamily="49" charset="0"/>
              </a:rPr>
              <a:t>; </a:t>
            </a:r>
            <a:r>
              <a:rPr lang="en-US" altLang="en-US" sz="1313" dirty="0" err="1">
                <a:latin typeface="Courier New" panose="02070309020205020404" pitchFamily="49" charset="0"/>
              </a:rPr>
              <a:t>i</a:t>
            </a:r>
            <a:r>
              <a:rPr lang="en-US" altLang="en-US" sz="1313" dirty="0">
                <a:latin typeface="Courier New" panose="02070309020205020404" pitchFamily="49" charset="0"/>
              </a:rPr>
              <a:t>++) {</a:t>
            </a:r>
          </a:p>
          <a:p>
            <a:r>
              <a:rPr lang="en-US" altLang="en-US" sz="1313" dirty="0">
                <a:latin typeface="Courier New" panose="02070309020205020404" pitchFamily="49" charset="0"/>
              </a:rPr>
              <a:t>        </a:t>
            </a:r>
            <a:r>
              <a:rPr lang="en-US" altLang="en-US" sz="1313" dirty="0" err="1">
                <a:latin typeface="Courier New" panose="02070309020205020404" pitchFamily="49" charset="0"/>
              </a:rPr>
              <a:t>document.write</a:t>
            </a:r>
            <a:r>
              <a:rPr lang="en-US" altLang="en-US" sz="1313" dirty="0">
                <a:latin typeface="Courier New" panose="02070309020205020404" pitchFamily="49" charset="0"/>
              </a:rPr>
              <a:t>("Number of " + </a:t>
            </a:r>
            <a:r>
              <a:rPr lang="en-US" altLang="en-US" sz="1313" dirty="0" err="1">
                <a:latin typeface="Courier New" panose="02070309020205020404" pitchFamily="49" charset="0"/>
              </a:rPr>
              <a:t>i</a:t>
            </a:r>
            <a:r>
              <a:rPr lang="en-US" altLang="en-US" sz="1313" dirty="0">
                <a:latin typeface="Courier New" panose="02070309020205020404" pitchFamily="49" charset="0"/>
              </a:rPr>
              <a:t> + "'s = " +</a:t>
            </a:r>
          </a:p>
          <a:p>
            <a:r>
              <a:rPr lang="en-US" altLang="en-US" sz="1313" dirty="0">
                <a:latin typeface="Courier New" panose="02070309020205020404" pitchFamily="49" charset="0"/>
              </a:rPr>
              <a:t>                       </a:t>
            </a:r>
            <a:r>
              <a:rPr lang="en-US" altLang="en-US" sz="1313" dirty="0">
                <a:solidFill>
                  <a:schemeClr val="tx2"/>
                </a:solidFill>
                <a:latin typeface="Courier New" panose="02070309020205020404" pitchFamily="49" charset="0"/>
              </a:rPr>
              <a:t>rolls[</a:t>
            </a:r>
            <a:r>
              <a:rPr lang="en-US" altLang="en-US" sz="1313" dirty="0" err="1">
                <a:solidFill>
                  <a:schemeClr val="tx2"/>
                </a:solidFill>
                <a:latin typeface="Courier New" panose="02070309020205020404" pitchFamily="49" charset="0"/>
              </a:rPr>
              <a:t>i</a:t>
            </a:r>
            <a:r>
              <a:rPr lang="en-US" altLang="en-US" sz="1313" dirty="0">
                <a:solidFill>
                  <a:schemeClr val="tx2"/>
                </a:solidFill>
                <a:latin typeface="Courier New" panose="02070309020205020404" pitchFamily="49" charset="0"/>
              </a:rPr>
              <a:t>]</a:t>
            </a:r>
            <a:r>
              <a:rPr lang="en-US" altLang="en-US" sz="1313" dirty="0">
                <a:latin typeface="Courier New" panose="02070309020205020404" pitchFamily="49" charset="0"/>
              </a:rPr>
              <a:t> + "&lt;</a:t>
            </a:r>
            <a:r>
              <a:rPr lang="en-US" altLang="en-US" sz="1313" dirty="0" err="1">
                <a:latin typeface="Courier New" panose="02070309020205020404" pitchFamily="49" charset="0"/>
              </a:rPr>
              <a:t>br</a:t>
            </a:r>
            <a:r>
              <a:rPr lang="en-US" altLang="en-US" sz="1313" dirty="0">
                <a:latin typeface="Courier New" panose="02070309020205020404" pitchFamily="49" charset="0"/>
              </a:rPr>
              <a:t> /&gt;");</a:t>
            </a:r>
          </a:p>
          <a:p>
            <a:r>
              <a:rPr lang="en-US" altLang="en-US" sz="1313" dirty="0">
                <a:latin typeface="Courier New" panose="02070309020205020404" pitchFamily="49" charset="0"/>
              </a:rPr>
              <a:t>    }</a:t>
            </a:r>
          </a:p>
          <a:p>
            <a:r>
              <a:rPr lang="en-US" altLang="en-US" sz="1313" dirty="0">
                <a:latin typeface="Courier New" panose="02070309020205020404" pitchFamily="49" charset="0"/>
              </a:rPr>
              <a:t>  &lt;/script&gt;</a:t>
            </a:r>
          </a:p>
          <a:p>
            <a:r>
              <a:rPr lang="en-US" altLang="en-US" sz="1313" dirty="0">
                <a:latin typeface="Courier New" panose="02070309020205020404" pitchFamily="49" charset="0"/>
              </a:rPr>
              <a:t>&lt;/body&gt;</a:t>
            </a:r>
          </a:p>
          <a:p>
            <a:r>
              <a:rPr lang="en-US" altLang="en-US" sz="1313" dirty="0">
                <a:latin typeface="Courier New" panose="02070309020205020404" pitchFamily="49" charset="0"/>
              </a:rPr>
              <a:t>&lt;/html&gt;</a:t>
            </a:r>
          </a:p>
        </p:txBody>
      </p:sp>
      <p:sp>
        <p:nvSpPr>
          <p:cNvPr id="17412" name="Text Box 4"/>
          <p:cNvSpPr txBox="1">
            <a:spLocks noChangeArrowheads="1"/>
          </p:cNvSpPr>
          <p:nvPr/>
        </p:nvSpPr>
        <p:spPr bwMode="auto">
          <a:xfrm>
            <a:off x="6929437" y="1124744"/>
            <a:ext cx="2214563" cy="30643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22542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75" dirty="0">
                <a:solidFill>
                  <a:schemeClr val="accent2"/>
                </a:solidFill>
                <a:latin typeface="Arial Narrow" panose="020B0606020202030204" pitchFamily="34" charset="0"/>
              </a:rPr>
              <a:t>suppose we want to simulate die rolls and verify even distribution</a:t>
            </a:r>
          </a:p>
          <a:p>
            <a:endParaRPr lang="en-US" altLang="en-US" sz="1875" dirty="0">
              <a:solidFill>
                <a:schemeClr val="accent2"/>
              </a:solidFill>
              <a:latin typeface="Arial Narrow" panose="020B0606020202030204" pitchFamily="34" charset="0"/>
            </a:endParaRPr>
          </a:p>
          <a:p>
            <a:r>
              <a:rPr lang="en-US" altLang="en-US" sz="1500" dirty="0">
                <a:latin typeface="Arial Narrow" panose="020B0606020202030204" pitchFamily="34" charset="0"/>
              </a:rPr>
              <a:t>keep an array of counters:</a:t>
            </a:r>
          </a:p>
          <a:p>
            <a:endParaRPr lang="en-US" altLang="en-US" sz="1500" dirty="0">
              <a:latin typeface="Arial Narrow" panose="020B0606020202030204" pitchFamily="34" charset="0"/>
            </a:endParaRPr>
          </a:p>
          <a:p>
            <a:pPr lvl="1"/>
            <a:r>
              <a:rPr lang="en-US" altLang="en-US" sz="1500" dirty="0">
                <a:latin typeface="Arial Narrow" panose="020B0606020202030204" pitchFamily="34" charset="0"/>
              </a:rPr>
              <a:t>initialize each count to 0</a:t>
            </a:r>
          </a:p>
          <a:p>
            <a:pPr lvl="1"/>
            <a:endParaRPr lang="en-US" altLang="en-US" sz="1500" dirty="0">
              <a:latin typeface="Arial Narrow" panose="020B0606020202030204" pitchFamily="34" charset="0"/>
            </a:endParaRPr>
          </a:p>
          <a:p>
            <a:pPr lvl="1"/>
            <a:r>
              <a:rPr lang="en-US" altLang="en-US" sz="1500" dirty="0">
                <a:latin typeface="Arial Narrow" panose="020B0606020202030204" pitchFamily="34" charset="0"/>
              </a:rPr>
              <a:t>each time you roll </a:t>
            </a:r>
            <a:r>
              <a:rPr lang="en-US" altLang="en-US" sz="1313" dirty="0">
                <a:latin typeface="Courier New" panose="02070309020205020404" pitchFamily="49" charset="0"/>
              </a:rPr>
              <a:t>X</a:t>
            </a:r>
            <a:r>
              <a:rPr lang="en-US" altLang="en-US" sz="1500" dirty="0">
                <a:latin typeface="Arial Narrow" panose="020B0606020202030204" pitchFamily="34" charset="0"/>
              </a:rPr>
              <a:t>, increment </a:t>
            </a:r>
            <a:r>
              <a:rPr lang="en-US" altLang="en-US" sz="1313" dirty="0">
                <a:latin typeface="Courier New" panose="02070309020205020404" pitchFamily="49" charset="0"/>
              </a:rPr>
              <a:t>rolls[X]</a:t>
            </a:r>
          </a:p>
          <a:p>
            <a:pPr lvl="1"/>
            <a:endParaRPr lang="en-US" altLang="en-US" sz="1313" dirty="0">
              <a:latin typeface="Arial Narrow" panose="020B0606020202030204" pitchFamily="34" charset="0"/>
            </a:endParaRPr>
          </a:p>
          <a:p>
            <a:pPr lvl="1"/>
            <a:r>
              <a:rPr lang="en-US" altLang="en-US" sz="1500" dirty="0">
                <a:latin typeface="Arial Narrow" panose="020B0606020202030204" pitchFamily="34" charset="0"/>
              </a:rPr>
              <a:t>display each counter</a:t>
            </a:r>
          </a:p>
        </p:txBody>
      </p:sp>
    </p:spTree>
  </p:cSld>
  <p:clrMapOvr>
    <a:masterClrMapping/>
  </p:clrMapOvr>
  <p:transition spd="slow">
    <p:wipe dir="d"/>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762000" y="269632"/>
            <a:ext cx="8077200" cy="659055"/>
          </a:xfrm>
        </p:spPr>
        <p:txBody>
          <a:bodyPr>
            <a:normAutofit fontScale="90000"/>
          </a:bodyPr>
          <a:lstStyle/>
          <a:p>
            <a:r>
              <a:rPr lang="en-US" altLang="en-US" dirty="0" smtClean="0"/>
              <a:t>Date Object</a:t>
            </a:r>
          </a:p>
        </p:txBody>
      </p:sp>
      <p:sp>
        <p:nvSpPr>
          <p:cNvPr id="19459" name="Rectangle 3"/>
          <p:cNvSpPr>
            <a:spLocks noGrp="1" noChangeArrowheads="1"/>
          </p:cNvSpPr>
          <p:nvPr>
            <p:ph type="body" idx="1"/>
          </p:nvPr>
        </p:nvSpPr>
        <p:spPr>
          <a:xfrm>
            <a:off x="539552" y="1124744"/>
            <a:ext cx="9001125" cy="5357813"/>
          </a:xfrm>
        </p:spPr>
        <p:txBody>
          <a:bodyPr>
            <a:normAutofit fontScale="77500" lnSpcReduction="20000"/>
          </a:bodyPr>
          <a:lstStyle/>
          <a:p>
            <a:pPr>
              <a:tabLst>
                <a:tab pos="2137172" algn="l"/>
              </a:tabLst>
            </a:pPr>
            <a:r>
              <a:rPr lang="en-US" altLang="en-US" dirty="0" smtClean="0"/>
              <a:t>String &amp; Array are the most commonly used objects in JavaScript</a:t>
            </a:r>
          </a:p>
          <a:p>
            <a:pPr lvl="1">
              <a:tabLst>
                <a:tab pos="2137172" algn="l"/>
              </a:tabLst>
            </a:pPr>
            <a:r>
              <a:rPr lang="en-US" altLang="en-US" dirty="0" smtClean="0"/>
              <a:t>other, special purpose objects also exist</a:t>
            </a:r>
          </a:p>
          <a:p>
            <a:pPr>
              <a:tabLst>
                <a:tab pos="2137172" algn="l"/>
              </a:tabLst>
            </a:pPr>
            <a:endParaRPr lang="en-US" altLang="en-US" dirty="0" smtClean="0"/>
          </a:p>
          <a:p>
            <a:pPr>
              <a:tabLst>
                <a:tab pos="2137172" algn="l"/>
              </a:tabLst>
            </a:pPr>
            <a:r>
              <a:rPr lang="en-US" altLang="en-US" dirty="0" smtClean="0"/>
              <a:t>the Date object can be used to access the date and time</a:t>
            </a:r>
          </a:p>
          <a:p>
            <a:pPr lvl="1">
              <a:tabLst>
                <a:tab pos="2137172" algn="l"/>
              </a:tabLst>
            </a:pPr>
            <a:endParaRPr lang="en-US" altLang="en-US" sz="1500" dirty="0"/>
          </a:p>
          <a:p>
            <a:pPr lvl="1">
              <a:tabLst>
                <a:tab pos="2137172" algn="l"/>
              </a:tabLst>
            </a:pPr>
            <a:r>
              <a:rPr lang="en-US" altLang="en-US" dirty="0" smtClean="0"/>
              <a:t>to create a Date object, use new &amp; supply year/month/day/… as desired</a:t>
            </a:r>
          </a:p>
          <a:p>
            <a:pPr lvl="1">
              <a:tabLst>
                <a:tab pos="2137172" algn="l"/>
              </a:tabLst>
            </a:pPr>
            <a:endParaRPr lang="en-US" altLang="en-US" sz="1688" dirty="0">
              <a:latin typeface="Courier New" panose="02070309020205020404" pitchFamily="49" charset="0"/>
            </a:endParaRPr>
          </a:p>
          <a:p>
            <a:pPr lvl="2">
              <a:buNone/>
              <a:tabLst>
                <a:tab pos="2137172" algn="l"/>
              </a:tabLst>
            </a:pPr>
            <a:r>
              <a:rPr lang="en-US" altLang="en-US" sz="1313" dirty="0">
                <a:latin typeface="Courier New" panose="02070309020205020404" pitchFamily="49" charset="0"/>
              </a:rPr>
              <a:t>today = new Date();           // sets to current date &amp; time</a:t>
            </a:r>
          </a:p>
          <a:p>
            <a:pPr lvl="2">
              <a:buNone/>
              <a:tabLst>
                <a:tab pos="2137172" algn="l"/>
              </a:tabLst>
            </a:pPr>
            <a:endParaRPr lang="en-US" altLang="en-US" sz="1313" dirty="0">
              <a:latin typeface="Courier New" panose="02070309020205020404" pitchFamily="49" charset="0"/>
            </a:endParaRPr>
          </a:p>
          <a:p>
            <a:pPr lvl="2">
              <a:buNone/>
              <a:tabLst>
                <a:tab pos="2137172" algn="l"/>
              </a:tabLst>
            </a:pPr>
            <a:r>
              <a:rPr lang="en-US" altLang="en-US" sz="1313" dirty="0" err="1">
                <a:latin typeface="Courier New" panose="02070309020205020404" pitchFamily="49" charset="0"/>
              </a:rPr>
              <a:t>newYear</a:t>
            </a:r>
            <a:r>
              <a:rPr lang="en-US" altLang="en-US" sz="1313" dirty="0">
                <a:latin typeface="Courier New" panose="02070309020205020404" pitchFamily="49" charset="0"/>
              </a:rPr>
              <a:t> = new Date(2002,0,1); //sets to Jan 1, 2002  12:00AM</a:t>
            </a:r>
          </a:p>
          <a:p>
            <a:pPr lvl="1">
              <a:tabLst>
                <a:tab pos="2137172" algn="l"/>
              </a:tabLst>
            </a:pPr>
            <a:endParaRPr lang="en-US" altLang="en-US" sz="1500" dirty="0">
              <a:latin typeface="Courier New" panose="02070309020205020404" pitchFamily="49" charset="0"/>
            </a:endParaRPr>
          </a:p>
          <a:p>
            <a:pPr lvl="1">
              <a:tabLst>
                <a:tab pos="2137172" algn="l"/>
              </a:tabLst>
            </a:pPr>
            <a:r>
              <a:rPr lang="en-US" altLang="en-US" dirty="0" smtClean="0"/>
              <a:t>methods include:</a:t>
            </a:r>
          </a:p>
          <a:p>
            <a:pPr lvl="2">
              <a:buNone/>
              <a:tabLst>
                <a:tab pos="2137172" algn="l"/>
              </a:tabLst>
            </a:pPr>
            <a:endParaRPr lang="en-US" altLang="en-US" dirty="0" smtClean="0"/>
          </a:p>
          <a:p>
            <a:pPr lvl="2">
              <a:buNone/>
              <a:tabLst>
                <a:tab pos="2137172" algn="l"/>
              </a:tabLst>
            </a:pPr>
            <a:r>
              <a:rPr lang="en-US" altLang="en-US" sz="1313" dirty="0" err="1">
                <a:solidFill>
                  <a:schemeClr val="accent2"/>
                </a:solidFill>
                <a:latin typeface="Courier New" panose="02070309020205020404" pitchFamily="49" charset="0"/>
              </a:rPr>
              <a:t>newYear.getYear</a:t>
            </a:r>
            <a:r>
              <a:rPr lang="en-US" altLang="en-US" sz="1313" dirty="0">
                <a:solidFill>
                  <a:schemeClr val="accent2"/>
                </a:solidFill>
                <a:latin typeface="Courier New" panose="02070309020205020404" pitchFamily="49" charset="0"/>
              </a:rPr>
              <a:t>()</a:t>
            </a:r>
            <a:r>
              <a:rPr lang="en-US" altLang="en-US" sz="1313" dirty="0">
                <a:latin typeface="Courier New" panose="02070309020205020404" pitchFamily="49" charset="0"/>
              </a:rPr>
              <a:t>			</a:t>
            </a:r>
            <a:r>
              <a:rPr lang="en-US" altLang="en-US" sz="1500" dirty="0"/>
              <a:t>can access individual components of a date</a:t>
            </a:r>
          </a:p>
          <a:p>
            <a:pPr lvl="2">
              <a:buNone/>
              <a:tabLst>
                <a:tab pos="2137172" algn="l"/>
              </a:tabLst>
            </a:pPr>
            <a:r>
              <a:rPr lang="en-US" altLang="en-US" sz="1313" dirty="0" err="1">
                <a:solidFill>
                  <a:schemeClr val="accent2"/>
                </a:solidFill>
                <a:latin typeface="Courier New" panose="02070309020205020404" pitchFamily="49" charset="0"/>
              </a:rPr>
              <a:t>newYear.getMonth</a:t>
            </a:r>
            <a:r>
              <a:rPr lang="en-US" altLang="en-US" sz="1313" dirty="0">
                <a:solidFill>
                  <a:schemeClr val="accent2"/>
                </a:solidFill>
                <a:latin typeface="Courier New" panose="02070309020205020404" pitchFamily="49" charset="0"/>
              </a:rPr>
              <a:t>()		</a:t>
            </a:r>
            <a:endParaRPr lang="en-US" altLang="en-US" sz="1500" dirty="0">
              <a:solidFill>
                <a:schemeClr val="accent2"/>
              </a:solidFill>
            </a:endParaRPr>
          </a:p>
          <a:p>
            <a:pPr lvl="2">
              <a:buNone/>
              <a:tabLst>
                <a:tab pos="2137172" algn="l"/>
              </a:tabLst>
            </a:pPr>
            <a:r>
              <a:rPr lang="en-US" altLang="en-US" sz="1313" dirty="0" err="1">
                <a:solidFill>
                  <a:schemeClr val="accent2"/>
                </a:solidFill>
                <a:latin typeface="Courier New" panose="02070309020205020404" pitchFamily="49" charset="0"/>
              </a:rPr>
              <a:t>newYear.getDay</a:t>
            </a:r>
            <a:r>
              <a:rPr lang="en-US" altLang="en-US" sz="1313" dirty="0">
                <a:solidFill>
                  <a:schemeClr val="accent2"/>
                </a:solidFill>
                <a:latin typeface="Courier New" panose="02070309020205020404" pitchFamily="49" charset="0"/>
              </a:rPr>
              <a:t>()		</a:t>
            </a:r>
            <a:endParaRPr lang="en-US" altLang="en-US" sz="1500" dirty="0">
              <a:solidFill>
                <a:schemeClr val="accent2"/>
              </a:solidFill>
            </a:endParaRPr>
          </a:p>
          <a:p>
            <a:pPr lvl="2">
              <a:buNone/>
              <a:tabLst>
                <a:tab pos="2137172" algn="l"/>
              </a:tabLst>
            </a:pPr>
            <a:r>
              <a:rPr lang="en-US" altLang="en-US" sz="1313" dirty="0" err="1">
                <a:solidFill>
                  <a:schemeClr val="accent2"/>
                </a:solidFill>
                <a:latin typeface="Courier New" panose="02070309020205020404" pitchFamily="49" charset="0"/>
              </a:rPr>
              <a:t>newYear.getHours</a:t>
            </a:r>
            <a:r>
              <a:rPr lang="en-US" altLang="en-US" sz="1313" dirty="0">
                <a:solidFill>
                  <a:schemeClr val="accent2"/>
                </a:solidFill>
                <a:latin typeface="Courier New" panose="02070309020205020404" pitchFamily="49" charset="0"/>
              </a:rPr>
              <a:t>()		</a:t>
            </a:r>
            <a:endParaRPr lang="en-US" altLang="en-US" sz="1500" dirty="0">
              <a:solidFill>
                <a:schemeClr val="accent2"/>
              </a:solidFill>
            </a:endParaRPr>
          </a:p>
          <a:p>
            <a:pPr lvl="2">
              <a:buNone/>
              <a:tabLst>
                <a:tab pos="2137172" algn="l"/>
              </a:tabLst>
            </a:pPr>
            <a:r>
              <a:rPr lang="en-US" altLang="en-US" sz="1313" dirty="0" err="1">
                <a:solidFill>
                  <a:schemeClr val="accent2"/>
                </a:solidFill>
                <a:latin typeface="Courier New" panose="02070309020205020404" pitchFamily="49" charset="0"/>
              </a:rPr>
              <a:t>newYear.getMinutes</a:t>
            </a:r>
            <a:r>
              <a:rPr lang="en-US" altLang="en-US" sz="1313" dirty="0">
                <a:solidFill>
                  <a:schemeClr val="accent2"/>
                </a:solidFill>
                <a:latin typeface="Courier New" panose="02070309020205020404" pitchFamily="49" charset="0"/>
              </a:rPr>
              <a:t>()		</a:t>
            </a:r>
          </a:p>
          <a:p>
            <a:pPr lvl="2">
              <a:buNone/>
              <a:tabLst>
                <a:tab pos="2137172" algn="l"/>
              </a:tabLst>
            </a:pPr>
            <a:r>
              <a:rPr lang="en-US" altLang="en-US" sz="1313" dirty="0" err="1">
                <a:solidFill>
                  <a:schemeClr val="accent2"/>
                </a:solidFill>
                <a:latin typeface="Courier New" panose="02070309020205020404" pitchFamily="49" charset="0"/>
              </a:rPr>
              <a:t>newYear.getSeconds</a:t>
            </a:r>
            <a:r>
              <a:rPr lang="en-US" altLang="en-US" sz="1313" dirty="0">
                <a:solidFill>
                  <a:schemeClr val="accent2"/>
                </a:solidFill>
                <a:latin typeface="Courier New" panose="02070309020205020404" pitchFamily="49" charset="0"/>
              </a:rPr>
              <a:t>()		</a:t>
            </a:r>
          </a:p>
          <a:p>
            <a:pPr lvl="2">
              <a:buNone/>
              <a:tabLst>
                <a:tab pos="2137172" algn="l"/>
              </a:tabLst>
            </a:pPr>
            <a:r>
              <a:rPr lang="en-US" altLang="en-US" sz="1313" dirty="0" err="1">
                <a:solidFill>
                  <a:schemeClr val="accent2"/>
                </a:solidFill>
                <a:latin typeface="Courier New" panose="02070309020205020404" pitchFamily="49" charset="0"/>
              </a:rPr>
              <a:t>newYear.getMilliseconds</a:t>
            </a:r>
            <a:r>
              <a:rPr lang="en-US" altLang="en-US" sz="1313" dirty="0">
                <a:solidFill>
                  <a:schemeClr val="accent2"/>
                </a:solidFill>
                <a:latin typeface="Courier New" panose="02070309020205020404" pitchFamily="49" charset="0"/>
              </a:rPr>
              <a:t>()</a:t>
            </a:r>
          </a:p>
          <a:p>
            <a:pPr lvl="2">
              <a:buNone/>
              <a:tabLst>
                <a:tab pos="2137172" algn="l"/>
              </a:tabLst>
            </a:pPr>
            <a:endParaRPr lang="en-US" altLang="en-US" sz="1313" dirty="0">
              <a:solidFill>
                <a:schemeClr val="accent2"/>
              </a:solidFill>
              <a:latin typeface="Courier New" panose="02070309020205020404" pitchFamily="49" charset="0"/>
            </a:endParaRPr>
          </a:p>
        </p:txBody>
      </p:sp>
    </p:spTree>
  </p:cSld>
  <p:clrMapOvr>
    <a:masterClrMapping/>
  </p:clrMapOvr>
  <p:transition spd="slow">
    <p:wipe dir="d"/>
  </p:transition>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5366743" y="0"/>
            <a:ext cx="3705820" cy="642938"/>
          </a:xfrm>
        </p:spPr>
        <p:txBody>
          <a:bodyPr>
            <a:normAutofit fontScale="90000"/>
          </a:bodyPr>
          <a:lstStyle/>
          <a:p>
            <a:r>
              <a:rPr lang="en-US" altLang="en-US" smtClean="0"/>
              <a:t>Date Example</a:t>
            </a:r>
          </a:p>
        </p:txBody>
      </p:sp>
      <p:sp>
        <p:nvSpPr>
          <p:cNvPr id="20483" name="Text Box 3"/>
          <p:cNvSpPr txBox="1">
            <a:spLocks noChangeArrowheads="1"/>
          </p:cNvSpPr>
          <p:nvPr/>
        </p:nvSpPr>
        <p:spPr bwMode="auto">
          <a:xfrm>
            <a:off x="571500" y="491133"/>
            <a:ext cx="4572000" cy="6153608"/>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313">
                <a:latin typeface="Courier New" panose="02070309020205020404" pitchFamily="49" charset="0"/>
              </a:rPr>
              <a:t>&lt;html&gt;</a:t>
            </a:r>
          </a:p>
          <a:p>
            <a:r>
              <a:rPr lang="en-US" altLang="en-US" sz="1313">
                <a:latin typeface="Courier New" panose="02070309020205020404" pitchFamily="49" charset="0"/>
              </a:rPr>
              <a:t>&lt;!–- COMP519  js11.html  16.08.2006 --&gt;</a:t>
            </a:r>
          </a:p>
          <a:p>
            <a:endParaRPr lang="en-US" altLang="en-US" sz="1313">
              <a:latin typeface="Courier New" panose="02070309020205020404" pitchFamily="49" charset="0"/>
            </a:endParaRPr>
          </a:p>
          <a:p>
            <a:r>
              <a:rPr lang="en-US" altLang="en-US" sz="1313">
                <a:latin typeface="Courier New" panose="02070309020205020404" pitchFamily="49" charset="0"/>
              </a:rPr>
              <a:t>&lt;head&gt;</a:t>
            </a:r>
          </a:p>
          <a:p>
            <a:r>
              <a:rPr lang="en-US" altLang="en-US" sz="1313">
                <a:latin typeface="Courier New" panose="02070309020205020404" pitchFamily="49" charset="0"/>
              </a:rPr>
              <a:t>  &lt;title&gt;Time page&lt;/title&gt;</a:t>
            </a:r>
          </a:p>
          <a:p>
            <a:r>
              <a:rPr lang="en-US" altLang="en-US" sz="1313">
                <a:latin typeface="Courier New" panose="02070309020205020404" pitchFamily="49" charset="0"/>
              </a:rPr>
              <a:t>&lt;/head&gt;</a:t>
            </a:r>
          </a:p>
          <a:p>
            <a:endParaRPr lang="en-US" altLang="en-US" sz="1313">
              <a:latin typeface="Courier New" panose="02070309020205020404" pitchFamily="49" charset="0"/>
            </a:endParaRPr>
          </a:p>
          <a:p>
            <a:r>
              <a:rPr lang="en-US" altLang="en-US" sz="1313">
                <a:latin typeface="Courier New" panose="02070309020205020404" pitchFamily="49" charset="0"/>
              </a:rPr>
              <a:t>&lt;body&gt;</a:t>
            </a:r>
          </a:p>
          <a:p>
            <a:r>
              <a:rPr lang="en-US" altLang="en-US" sz="1313">
                <a:latin typeface="Courier New" panose="02070309020205020404" pitchFamily="49" charset="0"/>
              </a:rPr>
              <a:t>  Time when page was loaded:</a:t>
            </a:r>
          </a:p>
          <a:p>
            <a:r>
              <a:rPr lang="en-US" altLang="en-US" sz="1313">
                <a:latin typeface="Courier New" panose="02070309020205020404" pitchFamily="49" charset="0"/>
              </a:rPr>
              <a:t>  &lt;script type="text/javascript"&gt;</a:t>
            </a:r>
          </a:p>
          <a:p>
            <a:r>
              <a:rPr lang="en-US" altLang="en-US" sz="1313">
                <a:latin typeface="Courier New" panose="02070309020205020404" pitchFamily="49" charset="0"/>
              </a:rPr>
              <a:t>    </a:t>
            </a:r>
            <a:r>
              <a:rPr lang="en-US" altLang="en-US" sz="1313">
                <a:solidFill>
                  <a:schemeClr val="tx2"/>
                </a:solidFill>
                <a:latin typeface="Courier New" panose="02070309020205020404" pitchFamily="49" charset="0"/>
              </a:rPr>
              <a:t>now = new Date();</a:t>
            </a:r>
          </a:p>
          <a:p>
            <a:endParaRPr lang="en-US" altLang="en-US" sz="1313">
              <a:solidFill>
                <a:schemeClr val="tx2"/>
              </a:solidFill>
              <a:latin typeface="Courier New" panose="02070309020205020404" pitchFamily="49" charset="0"/>
            </a:endParaRPr>
          </a:p>
          <a:p>
            <a:r>
              <a:rPr lang="en-US" altLang="en-US" sz="1313">
                <a:solidFill>
                  <a:schemeClr val="tx2"/>
                </a:solidFill>
                <a:latin typeface="Courier New" panose="02070309020205020404" pitchFamily="49" charset="0"/>
              </a:rPr>
              <a:t>    document.write("&lt;p&gt;" + now + "&lt;/p&gt;");</a:t>
            </a:r>
          </a:p>
          <a:p>
            <a:endParaRPr lang="en-US" altLang="en-US" sz="1313">
              <a:solidFill>
                <a:schemeClr val="tx2"/>
              </a:solidFill>
              <a:latin typeface="Courier New" panose="02070309020205020404" pitchFamily="49" charset="0"/>
            </a:endParaRPr>
          </a:p>
          <a:p>
            <a:r>
              <a:rPr lang="en-US" altLang="en-US" sz="1313">
                <a:solidFill>
                  <a:schemeClr val="tx2"/>
                </a:solidFill>
                <a:latin typeface="Courier New" panose="02070309020205020404" pitchFamily="49" charset="0"/>
              </a:rPr>
              <a:t>    time = "AM";</a:t>
            </a:r>
          </a:p>
          <a:p>
            <a:r>
              <a:rPr lang="en-US" altLang="en-US" sz="1313">
                <a:solidFill>
                  <a:schemeClr val="tx2"/>
                </a:solidFill>
                <a:latin typeface="Courier New" panose="02070309020205020404" pitchFamily="49" charset="0"/>
              </a:rPr>
              <a:t>    hours = now.getHours();</a:t>
            </a:r>
          </a:p>
          <a:p>
            <a:r>
              <a:rPr lang="en-US" altLang="en-US" sz="1313">
                <a:solidFill>
                  <a:schemeClr val="tx2"/>
                </a:solidFill>
                <a:latin typeface="Courier New" panose="02070309020205020404" pitchFamily="49" charset="0"/>
              </a:rPr>
              <a:t>    if (hours &gt; 12) {</a:t>
            </a:r>
          </a:p>
          <a:p>
            <a:r>
              <a:rPr lang="en-US" altLang="en-US" sz="1313">
                <a:solidFill>
                  <a:schemeClr val="tx2"/>
                </a:solidFill>
                <a:latin typeface="Courier New" panose="02070309020205020404" pitchFamily="49" charset="0"/>
              </a:rPr>
              <a:t>        hours -= 12;</a:t>
            </a:r>
          </a:p>
          <a:p>
            <a:r>
              <a:rPr lang="en-US" altLang="en-US" sz="1313">
                <a:solidFill>
                  <a:schemeClr val="tx2"/>
                </a:solidFill>
                <a:latin typeface="Courier New" panose="02070309020205020404" pitchFamily="49" charset="0"/>
              </a:rPr>
              <a:t>        time = "PM"</a:t>
            </a:r>
          </a:p>
          <a:p>
            <a:r>
              <a:rPr lang="en-US" altLang="en-US" sz="1313">
                <a:solidFill>
                  <a:schemeClr val="tx2"/>
                </a:solidFill>
                <a:latin typeface="Courier New" panose="02070309020205020404" pitchFamily="49" charset="0"/>
              </a:rPr>
              <a:t>    }</a:t>
            </a:r>
          </a:p>
          <a:p>
            <a:r>
              <a:rPr lang="en-US" altLang="en-US" sz="1313">
                <a:solidFill>
                  <a:schemeClr val="tx2"/>
                </a:solidFill>
                <a:latin typeface="Courier New" panose="02070309020205020404" pitchFamily="49" charset="0"/>
              </a:rPr>
              <a:t>    else if (hours == 0) {</a:t>
            </a:r>
          </a:p>
          <a:p>
            <a:r>
              <a:rPr lang="en-US" altLang="en-US" sz="1313">
                <a:solidFill>
                  <a:schemeClr val="tx2"/>
                </a:solidFill>
                <a:latin typeface="Courier New" panose="02070309020205020404" pitchFamily="49" charset="0"/>
              </a:rPr>
              <a:t>        hours = 12;</a:t>
            </a:r>
          </a:p>
          <a:p>
            <a:r>
              <a:rPr lang="en-US" altLang="en-US" sz="1313">
                <a:solidFill>
                  <a:schemeClr val="tx2"/>
                </a:solidFill>
                <a:latin typeface="Courier New" panose="02070309020205020404" pitchFamily="49" charset="0"/>
              </a:rPr>
              <a:t>    }</a:t>
            </a:r>
          </a:p>
          <a:p>
            <a:r>
              <a:rPr lang="en-US" altLang="en-US" sz="1313">
                <a:solidFill>
                  <a:schemeClr val="tx2"/>
                </a:solidFill>
                <a:latin typeface="Courier New" panose="02070309020205020404" pitchFamily="49" charset="0"/>
              </a:rPr>
              <a:t>    document.write("&lt;p&gt;" + hours + ":" +</a:t>
            </a:r>
          </a:p>
          <a:p>
            <a:r>
              <a:rPr lang="en-US" altLang="en-US" sz="1313">
                <a:solidFill>
                  <a:schemeClr val="tx2"/>
                </a:solidFill>
                <a:latin typeface="Courier New" panose="02070309020205020404" pitchFamily="49" charset="0"/>
              </a:rPr>
              <a:t>                   now.getMinutes() + ":" +</a:t>
            </a:r>
          </a:p>
          <a:p>
            <a:r>
              <a:rPr lang="en-US" altLang="en-US" sz="1313">
                <a:solidFill>
                  <a:schemeClr val="tx2"/>
                </a:solidFill>
                <a:latin typeface="Courier New" panose="02070309020205020404" pitchFamily="49" charset="0"/>
              </a:rPr>
              <a:t>                   now.getSeconds() + " " +</a:t>
            </a:r>
          </a:p>
          <a:p>
            <a:r>
              <a:rPr lang="en-US" altLang="en-US" sz="1313">
                <a:solidFill>
                  <a:schemeClr val="tx2"/>
                </a:solidFill>
                <a:latin typeface="Courier New" panose="02070309020205020404" pitchFamily="49" charset="0"/>
              </a:rPr>
              <a:t>                   time + "&lt;/p&gt;");</a:t>
            </a:r>
          </a:p>
          <a:p>
            <a:r>
              <a:rPr lang="en-US" altLang="en-US" sz="1313">
                <a:latin typeface="Courier New" panose="02070309020205020404" pitchFamily="49" charset="0"/>
              </a:rPr>
              <a:t>  &lt;/script&gt;</a:t>
            </a:r>
          </a:p>
          <a:p>
            <a:r>
              <a:rPr lang="en-US" altLang="en-US" sz="1313">
                <a:latin typeface="Courier New" panose="02070309020205020404" pitchFamily="49" charset="0"/>
              </a:rPr>
              <a:t>&lt;/body&gt;</a:t>
            </a:r>
          </a:p>
          <a:p>
            <a:r>
              <a:rPr lang="en-US" altLang="en-US" sz="1313">
                <a:latin typeface="Courier New" panose="02070309020205020404" pitchFamily="49" charset="0"/>
              </a:rPr>
              <a:t>&lt;/html&gt;</a:t>
            </a:r>
          </a:p>
        </p:txBody>
      </p:sp>
      <p:sp>
        <p:nvSpPr>
          <p:cNvPr id="20484" name="Text Box 4"/>
          <p:cNvSpPr txBox="1">
            <a:spLocks noChangeArrowheads="1"/>
          </p:cNvSpPr>
          <p:nvPr/>
        </p:nvSpPr>
        <p:spPr bwMode="auto">
          <a:xfrm>
            <a:off x="5286375" y="1571625"/>
            <a:ext cx="3571875" cy="3699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22542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75">
                <a:solidFill>
                  <a:schemeClr val="accent2"/>
                </a:solidFill>
                <a:latin typeface="Arial Narrow" panose="020B0606020202030204" pitchFamily="34" charset="0"/>
              </a:rPr>
              <a:t>by default, a date will be displayed in full, e.g., </a:t>
            </a:r>
            <a:endParaRPr lang="en-US" altLang="en-US" sz="1500">
              <a:latin typeface="Arial Narrow" panose="020B0606020202030204" pitchFamily="34" charset="0"/>
            </a:endParaRPr>
          </a:p>
          <a:p>
            <a:pPr lvl="1"/>
            <a:endParaRPr lang="en-US" altLang="en-US" sz="1313">
              <a:latin typeface="Arial Narrow" panose="020B0606020202030204" pitchFamily="34" charset="0"/>
            </a:endParaRPr>
          </a:p>
          <a:p>
            <a:pPr lvl="1"/>
            <a:r>
              <a:rPr lang="en-US" altLang="en-US" sz="1313">
                <a:latin typeface="Courier New" panose="02070309020205020404" pitchFamily="49" charset="0"/>
              </a:rPr>
              <a:t>Sun Feb 03 22:55:20 GMT-0600 (Central Standard Time) 2002</a:t>
            </a:r>
          </a:p>
          <a:p>
            <a:pPr lvl="1"/>
            <a:endParaRPr lang="en-US" altLang="en-US" sz="938">
              <a:latin typeface="Courier New" panose="02070309020205020404" pitchFamily="49" charset="0"/>
            </a:endParaRPr>
          </a:p>
          <a:p>
            <a:pPr lvl="1"/>
            <a:endParaRPr lang="en-US" altLang="en-US" sz="1125">
              <a:latin typeface="Courier New" panose="02070309020205020404" pitchFamily="49" charset="0"/>
            </a:endParaRPr>
          </a:p>
          <a:p>
            <a:pPr lvl="1"/>
            <a:endParaRPr lang="en-US" altLang="en-US" sz="1125">
              <a:latin typeface="Courier New" panose="02070309020205020404" pitchFamily="49" charset="0"/>
            </a:endParaRPr>
          </a:p>
          <a:p>
            <a:r>
              <a:rPr lang="en-US" altLang="en-US" sz="1875">
                <a:solidFill>
                  <a:schemeClr val="accent2"/>
                </a:solidFill>
                <a:latin typeface="Arial Narrow" panose="020B0606020202030204" pitchFamily="34" charset="0"/>
              </a:rPr>
              <a:t>can pull out portions of the date using the methods and display as desired</a:t>
            </a:r>
            <a:endParaRPr lang="en-US" altLang="en-US" sz="2250">
              <a:solidFill>
                <a:schemeClr val="accent2"/>
              </a:solidFill>
              <a:latin typeface="Arial Narrow" panose="020B0606020202030204" pitchFamily="34" charset="0"/>
            </a:endParaRPr>
          </a:p>
          <a:p>
            <a:pPr lvl="1"/>
            <a:endParaRPr lang="en-US" altLang="en-US" sz="1125">
              <a:solidFill>
                <a:schemeClr val="accent2"/>
              </a:solidFill>
              <a:latin typeface="Arial Narrow" panose="020B0606020202030204" pitchFamily="34" charset="0"/>
            </a:endParaRPr>
          </a:p>
          <a:p>
            <a:pPr lvl="1"/>
            <a:r>
              <a:rPr lang="en-US" altLang="en-US" sz="1688">
                <a:latin typeface="Arial Narrow" panose="020B0606020202030204" pitchFamily="34" charset="0"/>
              </a:rPr>
              <a:t>here, determine if "AM" or "PM" and adjust so hour between 1-12</a:t>
            </a:r>
          </a:p>
          <a:p>
            <a:pPr lvl="1"/>
            <a:endParaRPr lang="en-US" altLang="en-US" sz="1688">
              <a:latin typeface="Arial Narrow" panose="020B0606020202030204" pitchFamily="34" charset="0"/>
            </a:endParaRPr>
          </a:p>
          <a:p>
            <a:pPr lvl="1"/>
            <a:r>
              <a:rPr lang="en-US" altLang="en-US" sz="1313">
                <a:latin typeface="Courier New" panose="02070309020205020404" pitchFamily="49" charset="0"/>
              </a:rPr>
              <a:t>10:55:20 PM</a:t>
            </a:r>
          </a:p>
          <a:p>
            <a:pPr lvl="1">
              <a:buFontTx/>
              <a:buChar char="•"/>
            </a:pPr>
            <a:endParaRPr lang="en-US" altLang="en-US" sz="1313">
              <a:latin typeface="Courier New" panose="02070309020205020404" pitchFamily="49" charset="0"/>
            </a:endParaRPr>
          </a:p>
        </p:txBody>
      </p:sp>
    </p:spTree>
  </p:cSld>
  <p:clrMapOvr>
    <a:masterClrMapping/>
  </p:clrMapOvr>
  <p:transition spd="slow">
    <p:wipe dir="d"/>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5715000" y="226218"/>
            <a:ext cx="3403699" cy="642938"/>
          </a:xfrm>
        </p:spPr>
        <p:txBody>
          <a:bodyPr>
            <a:normAutofit fontScale="90000"/>
          </a:bodyPr>
          <a:lstStyle/>
          <a:p>
            <a:r>
              <a:rPr lang="en-US" altLang="en-US" dirty="0" smtClean="0"/>
              <a:t>Another Example</a:t>
            </a:r>
          </a:p>
        </p:txBody>
      </p:sp>
      <p:sp>
        <p:nvSpPr>
          <p:cNvPr id="21507" name="Text Box 3"/>
          <p:cNvSpPr txBox="1">
            <a:spLocks noChangeArrowheads="1"/>
          </p:cNvSpPr>
          <p:nvPr/>
        </p:nvSpPr>
        <p:spPr bwMode="auto">
          <a:xfrm>
            <a:off x="827584" y="548679"/>
            <a:ext cx="4601666" cy="6355651"/>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313" dirty="0">
                <a:latin typeface="Courier New" panose="02070309020205020404" pitchFamily="49" charset="0"/>
              </a:rPr>
              <a:t>&lt;html&gt;</a:t>
            </a:r>
          </a:p>
          <a:p>
            <a:r>
              <a:rPr lang="en-US" altLang="en-US" sz="1313" dirty="0">
                <a:latin typeface="Courier New" panose="02070309020205020404" pitchFamily="49" charset="0"/>
              </a:rPr>
              <a:t>&lt;!–- COMP519  js12.html  12.10.2012 --&gt;</a:t>
            </a:r>
          </a:p>
          <a:p>
            <a:endParaRPr lang="en-US" altLang="en-US" sz="1313" dirty="0">
              <a:latin typeface="Courier New" panose="02070309020205020404" pitchFamily="49" charset="0"/>
            </a:endParaRPr>
          </a:p>
          <a:p>
            <a:r>
              <a:rPr lang="en-US" altLang="en-US" sz="1313" dirty="0">
                <a:latin typeface="Courier New" panose="02070309020205020404" pitchFamily="49" charset="0"/>
              </a:rPr>
              <a:t>&lt;head&gt;</a:t>
            </a:r>
          </a:p>
          <a:p>
            <a:r>
              <a:rPr lang="en-US" altLang="en-US" sz="1313" dirty="0">
                <a:latin typeface="Courier New" panose="02070309020205020404" pitchFamily="49" charset="0"/>
              </a:rPr>
              <a:t>  &lt;title&gt;Time page&lt;/title&gt;</a:t>
            </a:r>
          </a:p>
          <a:p>
            <a:r>
              <a:rPr lang="en-US" altLang="en-US" sz="1313" dirty="0">
                <a:latin typeface="Courier New" panose="02070309020205020404" pitchFamily="49" charset="0"/>
              </a:rPr>
              <a:t>&lt;/head&gt;</a:t>
            </a:r>
          </a:p>
          <a:p>
            <a:endParaRPr lang="en-US" altLang="en-US" sz="1313" dirty="0">
              <a:latin typeface="Courier New" panose="02070309020205020404" pitchFamily="49" charset="0"/>
            </a:endParaRPr>
          </a:p>
          <a:p>
            <a:r>
              <a:rPr lang="en-US" altLang="en-US" sz="1313" dirty="0">
                <a:latin typeface="Courier New" panose="02070309020205020404" pitchFamily="49" charset="0"/>
              </a:rPr>
              <a:t>&lt;body&gt;</a:t>
            </a:r>
          </a:p>
          <a:p>
            <a:r>
              <a:rPr lang="en-US" altLang="en-US" sz="1313" dirty="0">
                <a:latin typeface="Courier New" panose="02070309020205020404" pitchFamily="49" charset="0"/>
              </a:rPr>
              <a:t>  &lt;p&gt;Elapsed time in this year:</a:t>
            </a:r>
          </a:p>
          <a:p>
            <a:r>
              <a:rPr lang="en-US" altLang="en-US" sz="1313" dirty="0">
                <a:latin typeface="Courier New" panose="02070309020205020404" pitchFamily="49" charset="0"/>
              </a:rPr>
              <a:t>  &lt;script type="text/</a:t>
            </a:r>
            <a:r>
              <a:rPr lang="en-US" altLang="en-US" sz="1313" dirty="0" err="1">
                <a:latin typeface="Courier New" panose="02070309020205020404" pitchFamily="49" charset="0"/>
              </a:rPr>
              <a:t>javascript</a:t>
            </a:r>
            <a:r>
              <a:rPr lang="en-US" altLang="en-US" sz="1313" dirty="0">
                <a:latin typeface="Courier New" panose="02070309020205020404" pitchFamily="49" charset="0"/>
              </a:rPr>
              <a:t>"&gt;</a:t>
            </a:r>
          </a:p>
          <a:p>
            <a:r>
              <a:rPr lang="en-US" altLang="en-US" sz="1313" dirty="0">
                <a:latin typeface="Courier New" panose="02070309020205020404" pitchFamily="49" charset="0"/>
              </a:rPr>
              <a:t>    </a:t>
            </a:r>
            <a:r>
              <a:rPr lang="en-US" altLang="en-US" sz="1313" dirty="0">
                <a:solidFill>
                  <a:schemeClr val="tx2"/>
                </a:solidFill>
                <a:latin typeface="Courier New" panose="02070309020205020404" pitchFamily="49" charset="0"/>
              </a:rPr>
              <a:t>now = new Date();</a:t>
            </a:r>
          </a:p>
          <a:p>
            <a:r>
              <a:rPr lang="en-US" altLang="en-US" sz="1313" dirty="0">
                <a:solidFill>
                  <a:schemeClr val="tx2"/>
                </a:solidFill>
                <a:latin typeface="Courier New" panose="02070309020205020404" pitchFamily="49" charset="0"/>
              </a:rPr>
              <a:t>    </a:t>
            </a:r>
            <a:r>
              <a:rPr lang="en-US" altLang="en-US" sz="1313" dirty="0" err="1">
                <a:solidFill>
                  <a:schemeClr val="tx2"/>
                </a:solidFill>
                <a:latin typeface="Courier New" panose="02070309020205020404" pitchFamily="49" charset="0"/>
              </a:rPr>
              <a:t>newYear</a:t>
            </a:r>
            <a:r>
              <a:rPr lang="en-US" altLang="en-US" sz="1313" dirty="0">
                <a:solidFill>
                  <a:schemeClr val="tx2"/>
                </a:solidFill>
                <a:latin typeface="Courier New" panose="02070309020205020404" pitchFamily="49" charset="0"/>
              </a:rPr>
              <a:t> = new Date(2012,0,1);</a:t>
            </a:r>
          </a:p>
          <a:p>
            <a:endParaRPr lang="en-US" altLang="en-US" sz="1313" dirty="0">
              <a:solidFill>
                <a:schemeClr val="tx2"/>
              </a:solidFill>
              <a:latin typeface="Courier New" panose="02070309020205020404" pitchFamily="49" charset="0"/>
            </a:endParaRPr>
          </a:p>
          <a:p>
            <a:r>
              <a:rPr lang="en-US" altLang="en-US" sz="1313" dirty="0">
                <a:solidFill>
                  <a:schemeClr val="tx2"/>
                </a:solidFill>
                <a:latin typeface="Courier New" panose="02070309020205020404" pitchFamily="49" charset="0"/>
              </a:rPr>
              <a:t>    </a:t>
            </a:r>
            <a:r>
              <a:rPr lang="en-US" altLang="en-US" sz="1313" dirty="0" err="1">
                <a:solidFill>
                  <a:schemeClr val="tx2"/>
                </a:solidFill>
                <a:latin typeface="Courier New" panose="02070309020205020404" pitchFamily="49" charset="0"/>
              </a:rPr>
              <a:t>secs</a:t>
            </a:r>
            <a:r>
              <a:rPr lang="en-US" altLang="en-US" sz="1313" dirty="0">
                <a:solidFill>
                  <a:schemeClr val="tx2"/>
                </a:solidFill>
                <a:latin typeface="Courier New" panose="02070309020205020404" pitchFamily="49" charset="0"/>
              </a:rPr>
              <a:t> = </a:t>
            </a:r>
            <a:r>
              <a:rPr lang="en-US" altLang="en-US" sz="1313" dirty="0" err="1">
                <a:solidFill>
                  <a:schemeClr val="tx2"/>
                </a:solidFill>
                <a:latin typeface="Courier New" panose="02070309020205020404" pitchFamily="49" charset="0"/>
              </a:rPr>
              <a:t>Math.round</a:t>
            </a:r>
            <a:r>
              <a:rPr lang="en-US" altLang="en-US" sz="1313" dirty="0">
                <a:solidFill>
                  <a:schemeClr val="tx2"/>
                </a:solidFill>
                <a:latin typeface="Courier New" panose="02070309020205020404" pitchFamily="49" charset="0"/>
              </a:rPr>
              <a:t>((now-</a:t>
            </a:r>
            <a:r>
              <a:rPr lang="en-US" altLang="en-US" sz="1313" dirty="0" err="1">
                <a:solidFill>
                  <a:schemeClr val="tx2"/>
                </a:solidFill>
                <a:latin typeface="Courier New" panose="02070309020205020404" pitchFamily="49" charset="0"/>
              </a:rPr>
              <a:t>newYear</a:t>
            </a:r>
            <a:r>
              <a:rPr lang="en-US" altLang="en-US" sz="1313" dirty="0">
                <a:solidFill>
                  <a:schemeClr val="tx2"/>
                </a:solidFill>
                <a:latin typeface="Courier New" panose="02070309020205020404" pitchFamily="49" charset="0"/>
              </a:rPr>
              <a:t>)/1000);</a:t>
            </a:r>
          </a:p>
          <a:p>
            <a:endParaRPr lang="en-US" altLang="en-US" sz="1313" dirty="0">
              <a:solidFill>
                <a:schemeClr val="tx2"/>
              </a:solidFill>
              <a:latin typeface="Courier New" panose="02070309020205020404" pitchFamily="49" charset="0"/>
            </a:endParaRPr>
          </a:p>
          <a:p>
            <a:r>
              <a:rPr lang="en-US" altLang="en-US" sz="1313" dirty="0">
                <a:solidFill>
                  <a:schemeClr val="tx2"/>
                </a:solidFill>
                <a:latin typeface="Courier New" panose="02070309020205020404" pitchFamily="49" charset="0"/>
              </a:rPr>
              <a:t>    days = </a:t>
            </a:r>
            <a:r>
              <a:rPr lang="en-US" altLang="en-US" sz="1313" dirty="0" err="1">
                <a:solidFill>
                  <a:schemeClr val="tx2"/>
                </a:solidFill>
                <a:latin typeface="Courier New" panose="02070309020205020404" pitchFamily="49" charset="0"/>
              </a:rPr>
              <a:t>Math.floor</a:t>
            </a:r>
            <a:r>
              <a:rPr lang="en-US" altLang="en-US" sz="1313" dirty="0">
                <a:solidFill>
                  <a:schemeClr val="tx2"/>
                </a:solidFill>
                <a:latin typeface="Courier New" panose="02070309020205020404" pitchFamily="49" charset="0"/>
              </a:rPr>
              <a:t>(</a:t>
            </a:r>
            <a:r>
              <a:rPr lang="en-US" altLang="en-US" sz="1313" dirty="0" err="1">
                <a:solidFill>
                  <a:schemeClr val="tx2"/>
                </a:solidFill>
                <a:latin typeface="Courier New" panose="02070309020205020404" pitchFamily="49" charset="0"/>
              </a:rPr>
              <a:t>secs</a:t>
            </a:r>
            <a:r>
              <a:rPr lang="en-US" altLang="en-US" sz="1313" dirty="0">
                <a:solidFill>
                  <a:schemeClr val="tx2"/>
                </a:solidFill>
                <a:latin typeface="Courier New" panose="02070309020205020404" pitchFamily="49" charset="0"/>
              </a:rPr>
              <a:t> / 86400);</a:t>
            </a:r>
          </a:p>
          <a:p>
            <a:r>
              <a:rPr lang="en-US" altLang="en-US" sz="1313" dirty="0">
                <a:solidFill>
                  <a:schemeClr val="tx2"/>
                </a:solidFill>
                <a:latin typeface="Courier New" panose="02070309020205020404" pitchFamily="49" charset="0"/>
              </a:rPr>
              <a:t>    </a:t>
            </a:r>
            <a:r>
              <a:rPr lang="en-US" altLang="en-US" sz="1313" dirty="0" err="1">
                <a:solidFill>
                  <a:schemeClr val="tx2"/>
                </a:solidFill>
                <a:latin typeface="Courier New" panose="02070309020205020404" pitchFamily="49" charset="0"/>
              </a:rPr>
              <a:t>secs</a:t>
            </a:r>
            <a:r>
              <a:rPr lang="en-US" altLang="en-US" sz="1313" dirty="0">
                <a:solidFill>
                  <a:schemeClr val="tx2"/>
                </a:solidFill>
                <a:latin typeface="Courier New" panose="02070309020205020404" pitchFamily="49" charset="0"/>
              </a:rPr>
              <a:t> -= days*86400;</a:t>
            </a:r>
          </a:p>
          <a:p>
            <a:r>
              <a:rPr lang="en-US" altLang="en-US" sz="1313" dirty="0">
                <a:solidFill>
                  <a:schemeClr val="tx2"/>
                </a:solidFill>
                <a:latin typeface="Courier New" panose="02070309020205020404" pitchFamily="49" charset="0"/>
              </a:rPr>
              <a:t>    hours = </a:t>
            </a:r>
            <a:r>
              <a:rPr lang="en-US" altLang="en-US" sz="1313" dirty="0" err="1">
                <a:solidFill>
                  <a:schemeClr val="tx2"/>
                </a:solidFill>
                <a:latin typeface="Courier New" panose="02070309020205020404" pitchFamily="49" charset="0"/>
              </a:rPr>
              <a:t>Math.floor</a:t>
            </a:r>
            <a:r>
              <a:rPr lang="en-US" altLang="en-US" sz="1313" dirty="0">
                <a:solidFill>
                  <a:schemeClr val="tx2"/>
                </a:solidFill>
                <a:latin typeface="Courier New" panose="02070309020205020404" pitchFamily="49" charset="0"/>
              </a:rPr>
              <a:t>(</a:t>
            </a:r>
            <a:r>
              <a:rPr lang="en-US" altLang="en-US" sz="1313" dirty="0" err="1">
                <a:solidFill>
                  <a:schemeClr val="tx2"/>
                </a:solidFill>
                <a:latin typeface="Courier New" panose="02070309020205020404" pitchFamily="49" charset="0"/>
              </a:rPr>
              <a:t>secs</a:t>
            </a:r>
            <a:r>
              <a:rPr lang="en-US" altLang="en-US" sz="1313" dirty="0">
                <a:solidFill>
                  <a:schemeClr val="tx2"/>
                </a:solidFill>
                <a:latin typeface="Courier New" panose="02070309020205020404" pitchFamily="49" charset="0"/>
              </a:rPr>
              <a:t> / 3600);</a:t>
            </a:r>
          </a:p>
          <a:p>
            <a:r>
              <a:rPr lang="en-US" altLang="en-US" sz="1313" dirty="0">
                <a:solidFill>
                  <a:schemeClr val="tx2"/>
                </a:solidFill>
                <a:latin typeface="Courier New" panose="02070309020205020404" pitchFamily="49" charset="0"/>
              </a:rPr>
              <a:t>    </a:t>
            </a:r>
            <a:r>
              <a:rPr lang="en-US" altLang="en-US" sz="1313" dirty="0" err="1">
                <a:solidFill>
                  <a:schemeClr val="tx2"/>
                </a:solidFill>
                <a:latin typeface="Courier New" panose="02070309020205020404" pitchFamily="49" charset="0"/>
              </a:rPr>
              <a:t>secs</a:t>
            </a:r>
            <a:r>
              <a:rPr lang="en-US" altLang="en-US" sz="1313" dirty="0">
                <a:solidFill>
                  <a:schemeClr val="tx2"/>
                </a:solidFill>
                <a:latin typeface="Courier New" panose="02070309020205020404" pitchFamily="49" charset="0"/>
              </a:rPr>
              <a:t> -= hours*3600;</a:t>
            </a:r>
          </a:p>
          <a:p>
            <a:r>
              <a:rPr lang="en-US" altLang="en-US" sz="1313" dirty="0">
                <a:solidFill>
                  <a:schemeClr val="tx2"/>
                </a:solidFill>
                <a:latin typeface="Courier New" panose="02070309020205020404" pitchFamily="49" charset="0"/>
              </a:rPr>
              <a:t>    minutes = </a:t>
            </a:r>
            <a:r>
              <a:rPr lang="en-US" altLang="en-US" sz="1313" dirty="0" err="1">
                <a:solidFill>
                  <a:schemeClr val="tx2"/>
                </a:solidFill>
                <a:latin typeface="Courier New" panose="02070309020205020404" pitchFamily="49" charset="0"/>
              </a:rPr>
              <a:t>Math.floor</a:t>
            </a:r>
            <a:r>
              <a:rPr lang="en-US" altLang="en-US" sz="1313" dirty="0">
                <a:solidFill>
                  <a:schemeClr val="tx2"/>
                </a:solidFill>
                <a:latin typeface="Courier New" panose="02070309020205020404" pitchFamily="49" charset="0"/>
              </a:rPr>
              <a:t>(</a:t>
            </a:r>
            <a:r>
              <a:rPr lang="en-US" altLang="en-US" sz="1313" dirty="0" err="1">
                <a:solidFill>
                  <a:schemeClr val="tx2"/>
                </a:solidFill>
                <a:latin typeface="Courier New" panose="02070309020205020404" pitchFamily="49" charset="0"/>
              </a:rPr>
              <a:t>secs</a:t>
            </a:r>
            <a:r>
              <a:rPr lang="en-US" altLang="en-US" sz="1313" dirty="0">
                <a:solidFill>
                  <a:schemeClr val="tx2"/>
                </a:solidFill>
                <a:latin typeface="Courier New" panose="02070309020205020404" pitchFamily="49" charset="0"/>
              </a:rPr>
              <a:t> / 60);</a:t>
            </a:r>
          </a:p>
          <a:p>
            <a:r>
              <a:rPr lang="en-US" altLang="en-US" sz="1313" dirty="0">
                <a:solidFill>
                  <a:schemeClr val="tx2"/>
                </a:solidFill>
                <a:latin typeface="Courier New" panose="02070309020205020404" pitchFamily="49" charset="0"/>
              </a:rPr>
              <a:t>    </a:t>
            </a:r>
            <a:r>
              <a:rPr lang="en-US" altLang="en-US" sz="1313" dirty="0" err="1">
                <a:solidFill>
                  <a:schemeClr val="tx2"/>
                </a:solidFill>
                <a:latin typeface="Courier New" panose="02070309020205020404" pitchFamily="49" charset="0"/>
              </a:rPr>
              <a:t>secs</a:t>
            </a:r>
            <a:r>
              <a:rPr lang="en-US" altLang="en-US" sz="1313" dirty="0">
                <a:solidFill>
                  <a:schemeClr val="tx2"/>
                </a:solidFill>
                <a:latin typeface="Courier New" panose="02070309020205020404" pitchFamily="49" charset="0"/>
              </a:rPr>
              <a:t> -= minutes*60</a:t>
            </a:r>
          </a:p>
          <a:p>
            <a:endParaRPr lang="en-US" altLang="en-US" sz="1313" dirty="0">
              <a:solidFill>
                <a:schemeClr val="tx2"/>
              </a:solidFill>
              <a:latin typeface="Courier New" panose="02070309020205020404" pitchFamily="49" charset="0"/>
            </a:endParaRPr>
          </a:p>
          <a:p>
            <a:r>
              <a:rPr lang="en-US" altLang="en-US" sz="1313" dirty="0">
                <a:solidFill>
                  <a:schemeClr val="tx2"/>
                </a:solidFill>
                <a:latin typeface="Courier New" panose="02070309020205020404" pitchFamily="49" charset="0"/>
              </a:rPr>
              <a:t>    </a:t>
            </a:r>
            <a:r>
              <a:rPr lang="en-US" altLang="en-US" sz="1313" dirty="0" err="1">
                <a:solidFill>
                  <a:schemeClr val="tx2"/>
                </a:solidFill>
                <a:latin typeface="Courier New" panose="02070309020205020404" pitchFamily="49" charset="0"/>
              </a:rPr>
              <a:t>document.write</a:t>
            </a:r>
            <a:r>
              <a:rPr lang="en-US" altLang="en-US" sz="1313" dirty="0">
                <a:solidFill>
                  <a:schemeClr val="tx2"/>
                </a:solidFill>
                <a:latin typeface="Courier New" panose="02070309020205020404" pitchFamily="49" charset="0"/>
              </a:rPr>
              <a:t>(days + " days, " +</a:t>
            </a:r>
          </a:p>
          <a:p>
            <a:r>
              <a:rPr lang="en-US" altLang="en-US" sz="1313" dirty="0">
                <a:solidFill>
                  <a:schemeClr val="tx2"/>
                </a:solidFill>
                <a:latin typeface="Courier New" panose="02070309020205020404" pitchFamily="49" charset="0"/>
              </a:rPr>
              <a:t>                   hours + " hours, " +</a:t>
            </a:r>
          </a:p>
          <a:p>
            <a:r>
              <a:rPr lang="en-US" altLang="en-US" sz="1313" dirty="0">
                <a:solidFill>
                  <a:schemeClr val="tx2"/>
                </a:solidFill>
                <a:latin typeface="Courier New" panose="02070309020205020404" pitchFamily="49" charset="0"/>
              </a:rPr>
              <a:t>                   minutes + " minutes, and " +</a:t>
            </a:r>
          </a:p>
          <a:p>
            <a:r>
              <a:rPr lang="en-US" altLang="en-US" sz="1313" dirty="0">
                <a:solidFill>
                  <a:schemeClr val="tx2"/>
                </a:solidFill>
                <a:latin typeface="Courier New" panose="02070309020205020404" pitchFamily="49" charset="0"/>
              </a:rPr>
              <a:t>                   </a:t>
            </a:r>
            <a:r>
              <a:rPr lang="en-US" altLang="en-US" sz="1313" dirty="0" err="1">
                <a:solidFill>
                  <a:schemeClr val="tx2"/>
                </a:solidFill>
                <a:latin typeface="Courier New" panose="02070309020205020404" pitchFamily="49" charset="0"/>
              </a:rPr>
              <a:t>secs</a:t>
            </a:r>
            <a:r>
              <a:rPr lang="en-US" altLang="en-US" sz="1313" dirty="0">
                <a:solidFill>
                  <a:schemeClr val="tx2"/>
                </a:solidFill>
                <a:latin typeface="Courier New" panose="02070309020205020404" pitchFamily="49" charset="0"/>
              </a:rPr>
              <a:t> + " seconds.");</a:t>
            </a:r>
          </a:p>
          <a:p>
            <a:r>
              <a:rPr lang="en-US" altLang="en-US" sz="1313" dirty="0">
                <a:latin typeface="Courier New" panose="02070309020205020404" pitchFamily="49" charset="0"/>
              </a:rPr>
              <a:t>  &lt;/script&gt;</a:t>
            </a:r>
          </a:p>
          <a:p>
            <a:r>
              <a:rPr lang="en-GB" altLang="en-US" sz="1313" dirty="0">
                <a:latin typeface="Courier New" panose="02070309020205020404" pitchFamily="49" charset="0"/>
              </a:rPr>
              <a:t>  &lt;/p&gt;</a:t>
            </a:r>
            <a:endParaRPr lang="en-US" altLang="en-US" sz="1313" dirty="0">
              <a:latin typeface="Courier New" panose="02070309020205020404" pitchFamily="49" charset="0"/>
            </a:endParaRPr>
          </a:p>
          <a:p>
            <a:r>
              <a:rPr lang="en-US" altLang="en-US" sz="1313" dirty="0">
                <a:latin typeface="Courier New" panose="02070309020205020404" pitchFamily="49" charset="0"/>
              </a:rPr>
              <a:t>&lt;/body&gt;</a:t>
            </a:r>
          </a:p>
          <a:p>
            <a:r>
              <a:rPr lang="en-US" altLang="en-US" sz="1313" dirty="0">
                <a:latin typeface="Courier New" panose="02070309020205020404" pitchFamily="49" charset="0"/>
              </a:rPr>
              <a:t>&lt;/html&gt;</a:t>
            </a:r>
          </a:p>
        </p:txBody>
      </p:sp>
      <p:sp>
        <p:nvSpPr>
          <p:cNvPr id="21508" name="Text Box 4"/>
          <p:cNvSpPr txBox="1">
            <a:spLocks noChangeArrowheads="1"/>
          </p:cNvSpPr>
          <p:nvPr/>
        </p:nvSpPr>
        <p:spPr bwMode="auto">
          <a:xfrm>
            <a:off x="5500687" y="1571625"/>
            <a:ext cx="3357563" cy="3757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225425">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75">
                <a:solidFill>
                  <a:schemeClr val="accent2"/>
                </a:solidFill>
                <a:latin typeface="Arial Narrow" panose="020B0606020202030204" pitchFamily="34" charset="0"/>
              </a:rPr>
              <a:t>you can add and subtract Dates:</a:t>
            </a:r>
          </a:p>
          <a:p>
            <a:r>
              <a:rPr lang="en-US" altLang="en-US" sz="1875">
                <a:solidFill>
                  <a:schemeClr val="accent2"/>
                </a:solidFill>
                <a:latin typeface="Arial Narrow" panose="020B0606020202030204" pitchFamily="34" charset="0"/>
              </a:rPr>
              <a:t>the result is a number of milliseconds</a:t>
            </a:r>
            <a:endParaRPr lang="en-US" altLang="en-US" sz="2250">
              <a:solidFill>
                <a:schemeClr val="accent2"/>
              </a:solidFill>
              <a:latin typeface="Arial Narrow" panose="020B0606020202030204" pitchFamily="34" charset="0"/>
            </a:endParaRPr>
          </a:p>
          <a:p>
            <a:endParaRPr lang="en-US" altLang="en-US" sz="1500">
              <a:latin typeface="Arial Narrow" panose="020B0606020202030204" pitchFamily="34" charset="0"/>
            </a:endParaRPr>
          </a:p>
          <a:p>
            <a:pPr lvl="1"/>
            <a:r>
              <a:rPr lang="en-US" altLang="en-US" sz="1688">
                <a:latin typeface="Arial Narrow" panose="020B0606020202030204" pitchFamily="34" charset="0"/>
              </a:rPr>
              <a:t>here, determine the number of seconds since New Year's day</a:t>
            </a:r>
          </a:p>
          <a:p>
            <a:pPr lvl="1"/>
            <a:r>
              <a:rPr lang="en-US" altLang="en-US" sz="1688">
                <a:latin typeface="Arial Narrow" panose="020B0606020202030204" pitchFamily="34" charset="0"/>
              </a:rPr>
              <a:t>(</a:t>
            </a:r>
            <a:r>
              <a:rPr lang="en-US" altLang="en-US" sz="1688" u="sng">
                <a:latin typeface="Arial Narrow" panose="020B0606020202030204" pitchFamily="34" charset="0"/>
              </a:rPr>
              <a:t>note</a:t>
            </a:r>
            <a:r>
              <a:rPr lang="en-US" altLang="en-US" sz="1688">
                <a:latin typeface="Arial Narrow" panose="020B0606020202030204" pitchFamily="34" charset="0"/>
              </a:rPr>
              <a:t>:  January is month 0)</a:t>
            </a:r>
          </a:p>
          <a:p>
            <a:pPr lvl="1"/>
            <a:endParaRPr lang="en-US" altLang="en-US" sz="1688">
              <a:latin typeface="Arial Narrow" panose="020B0606020202030204" pitchFamily="34" charset="0"/>
            </a:endParaRPr>
          </a:p>
          <a:p>
            <a:pPr lvl="1"/>
            <a:r>
              <a:rPr lang="en-US" altLang="en-US" sz="1688">
                <a:latin typeface="Arial Narrow" panose="020B0606020202030204" pitchFamily="34" charset="0"/>
              </a:rPr>
              <a:t>divide into number of days, hours, minutes and seconds</a:t>
            </a:r>
          </a:p>
          <a:p>
            <a:pPr lvl="1"/>
            <a:endParaRPr lang="en-US" altLang="en-US" sz="1688">
              <a:latin typeface="Arial Narrow" panose="020B0606020202030204" pitchFamily="34" charset="0"/>
            </a:endParaRPr>
          </a:p>
          <a:p>
            <a:pPr lvl="1"/>
            <a:endParaRPr lang="en-US" altLang="en-US" sz="1500">
              <a:latin typeface="Arial Narrow" panose="020B0606020202030204" pitchFamily="34" charset="0"/>
            </a:endParaRPr>
          </a:p>
          <a:p>
            <a:pPr lvl="1"/>
            <a:endParaRPr lang="en-US" altLang="en-US" sz="1500">
              <a:latin typeface="Arial Narrow" panose="020B0606020202030204" pitchFamily="34" charset="0"/>
            </a:endParaRPr>
          </a:p>
          <a:p>
            <a:pPr lvl="1"/>
            <a:endParaRPr lang="en-US" altLang="en-US" sz="1875" i="1">
              <a:latin typeface="Arial Narrow" panose="020B0606020202030204" pitchFamily="34" charset="0"/>
            </a:endParaRPr>
          </a:p>
        </p:txBody>
      </p:sp>
    </p:spTree>
  </p:cSld>
  <p:clrMapOvr>
    <a:masterClrMapping/>
  </p:clrMapOvr>
  <p:transition spd="slow">
    <p:wipe dir="d"/>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ChangeArrowheads="1"/>
          </p:cNvSpPr>
          <p:nvPr>
            <p:ph type="title"/>
          </p:nvPr>
        </p:nvSpPr>
        <p:spPr>
          <a:xfrm>
            <a:off x="892474" y="27659"/>
            <a:ext cx="8011616" cy="881061"/>
          </a:xfrm>
        </p:spPr>
        <p:txBody>
          <a:bodyPr/>
          <a:lstStyle/>
          <a:p>
            <a:r>
              <a:rPr lang="en-US" altLang="en-US" dirty="0" smtClean="0"/>
              <a:t>document Object</a:t>
            </a:r>
          </a:p>
        </p:txBody>
      </p:sp>
      <p:sp>
        <p:nvSpPr>
          <p:cNvPr id="22531" name="Rectangle 1027"/>
          <p:cNvSpPr>
            <a:spLocks noGrp="1" noChangeArrowheads="1"/>
          </p:cNvSpPr>
          <p:nvPr>
            <p:ph type="body" idx="1"/>
          </p:nvPr>
        </p:nvSpPr>
        <p:spPr>
          <a:xfrm>
            <a:off x="683568" y="892968"/>
            <a:ext cx="8460432" cy="785813"/>
          </a:xfrm>
        </p:spPr>
        <p:txBody>
          <a:bodyPr>
            <a:normAutofit fontScale="77500" lnSpcReduction="20000"/>
          </a:bodyPr>
          <a:lstStyle/>
          <a:p>
            <a:pPr marL="0" indent="2977">
              <a:buNone/>
            </a:pPr>
            <a:r>
              <a:rPr lang="en-US" altLang="en-US" dirty="0" smtClean="0"/>
              <a:t>Internet Explorer, Firefox, Opera, etc. allow you to access information about an HTML document using the </a:t>
            </a:r>
            <a:r>
              <a:rPr lang="en-US" altLang="en-US" sz="1875" dirty="0">
                <a:solidFill>
                  <a:srgbClr val="FF0000"/>
                </a:solidFill>
                <a:latin typeface="Courier New" panose="02070309020205020404" pitchFamily="49" charset="0"/>
              </a:rPr>
              <a:t>document</a:t>
            </a:r>
            <a:r>
              <a:rPr lang="en-US" altLang="en-US" dirty="0" smtClean="0"/>
              <a:t> object </a:t>
            </a:r>
            <a:endParaRPr lang="en-US" altLang="en-US" i="1" dirty="0" smtClean="0"/>
          </a:p>
        </p:txBody>
      </p:sp>
      <p:sp>
        <p:nvSpPr>
          <p:cNvPr id="22532" name="Text Box 1028"/>
          <p:cNvSpPr txBox="1">
            <a:spLocks noChangeArrowheads="1"/>
          </p:cNvSpPr>
          <p:nvPr/>
        </p:nvSpPr>
        <p:spPr bwMode="auto">
          <a:xfrm>
            <a:off x="642938" y="1790053"/>
            <a:ext cx="5286375" cy="4825937"/>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313" dirty="0">
                <a:latin typeface="Courier New" panose="02070309020205020404" pitchFamily="49" charset="0"/>
              </a:rPr>
              <a:t>&lt;html&gt;</a:t>
            </a:r>
          </a:p>
          <a:p>
            <a:r>
              <a:rPr lang="en-US" altLang="en-US" sz="1313" dirty="0">
                <a:latin typeface="Courier New" panose="02070309020205020404" pitchFamily="49" charset="0"/>
              </a:rPr>
              <a:t>&lt;!–- COMP519  js13.html  2.10.2012 --&gt;</a:t>
            </a:r>
          </a:p>
          <a:p>
            <a:endParaRPr lang="en-US" altLang="en-US" sz="938" dirty="0">
              <a:latin typeface="Courier New" panose="02070309020205020404" pitchFamily="49" charset="0"/>
            </a:endParaRPr>
          </a:p>
          <a:p>
            <a:r>
              <a:rPr lang="en-US" altLang="en-US" sz="1313" dirty="0">
                <a:latin typeface="Courier New" panose="02070309020205020404" pitchFamily="49" charset="0"/>
              </a:rPr>
              <a:t>&lt;head&gt;</a:t>
            </a:r>
          </a:p>
          <a:p>
            <a:r>
              <a:rPr lang="en-US" altLang="en-US" sz="1313" dirty="0">
                <a:latin typeface="Courier New" panose="02070309020205020404" pitchFamily="49" charset="0"/>
              </a:rPr>
              <a:t>  &lt;title&gt;Documentation page&lt;/title&gt;</a:t>
            </a:r>
          </a:p>
          <a:p>
            <a:r>
              <a:rPr lang="en-US" altLang="en-US" sz="1313" dirty="0">
                <a:latin typeface="Courier New" panose="02070309020205020404" pitchFamily="49" charset="0"/>
              </a:rPr>
              <a:t>&lt;/head&gt;</a:t>
            </a:r>
          </a:p>
          <a:p>
            <a:endParaRPr lang="en-US" altLang="en-US" sz="938" dirty="0">
              <a:latin typeface="Courier New" panose="02070309020205020404" pitchFamily="49" charset="0"/>
            </a:endParaRPr>
          </a:p>
          <a:p>
            <a:r>
              <a:rPr lang="en-US" altLang="en-US" sz="1313" dirty="0">
                <a:latin typeface="Courier New" panose="02070309020205020404" pitchFamily="49" charset="0"/>
              </a:rPr>
              <a:t>&lt;body&gt;</a:t>
            </a:r>
          </a:p>
          <a:p>
            <a:r>
              <a:rPr lang="en-US" altLang="en-US" sz="1313" dirty="0">
                <a:latin typeface="Courier New" panose="02070309020205020404" pitchFamily="49" charset="0"/>
              </a:rPr>
              <a:t>  &lt;table width="100%"&gt;</a:t>
            </a:r>
          </a:p>
          <a:p>
            <a:r>
              <a:rPr lang="en-US" altLang="en-US" sz="1313" dirty="0">
                <a:latin typeface="Courier New" panose="02070309020205020404" pitchFamily="49" charset="0"/>
              </a:rPr>
              <a:t>    &lt;</a:t>
            </a:r>
            <a:r>
              <a:rPr lang="en-US" altLang="en-US" sz="1313" dirty="0" err="1">
                <a:latin typeface="Courier New" panose="02070309020205020404" pitchFamily="49" charset="0"/>
              </a:rPr>
              <a:t>tr</a:t>
            </a:r>
            <a:r>
              <a:rPr lang="en-US" altLang="en-US" sz="1313" dirty="0">
                <a:latin typeface="Courier New" panose="02070309020205020404" pitchFamily="49" charset="0"/>
              </a:rPr>
              <a:t>&gt;</a:t>
            </a:r>
          </a:p>
          <a:p>
            <a:r>
              <a:rPr lang="en-US" altLang="en-US" sz="1313" dirty="0">
                <a:latin typeface="Courier New" panose="02070309020205020404" pitchFamily="49" charset="0"/>
              </a:rPr>
              <a:t>      &lt;td&gt;&lt;</a:t>
            </a:r>
            <a:r>
              <a:rPr lang="en-US" altLang="en-US" sz="1313" dirty="0" err="1">
                <a:latin typeface="Courier New" panose="02070309020205020404" pitchFamily="49" charset="0"/>
              </a:rPr>
              <a:t>i</a:t>
            </a:r>
            <a:r>
              <a:rPr lang="en-US" altLang="en-US" sz="1313" dirty="0">
                <a:latin typeface="Courier New" panose="02070309020205020404" pitchFamily="49" charset="0"/>
              </a:rPr>
              <a:t>&gt;</a:t>
            </a:r>
          </a:p>
          <a:p>
            <a:r>
              <a:rPr lang="en-US" altLang="en-US" sz="1313" dirty="0">
                <a:solidFill>
                  <a:schemeClr val="tx2"/>
                </a:solidFill>
                <a:latin typeface="Courier New" panose="02070309020205020404" pitchFamily="49" charset="0"/>
              </a:rPr>
              <a:t>        &lt;script type="text/</a:t>
            </a:r>
            <a:r>
              <a:rPr lang="en-US" altLang="en-US" sz="1313" dirty="0" err="1">
                <a:solidFill>
                  <a:schemeClr val="tx2"/>
                </a:solidFill>
                <a:latin typeface="Courier New" panose="02070309020205020404" pitchFamily="49" charset="0"/>
              </a:rPr>
              <a:t>javascript</a:t>
            </a:r>
            <a:r>
              <a:rPr lang="en-US" altLang="en-US" sz="1313" dirty="0">
                <a:solidFill>
                  <a:schemeClr val="tx2"/>
                </a:solidFill>
                <a:latin typeface="Courier New" panose="02070309020205020404" pitchFamily="49" charset="0"/>
              </a:rPr>
              <a:t>"&gt;</a:t>
            </a:r>
          </a:p>
          <a:p>
            <a:r>
              <a:rPr lang="en-US" altLang="en-US" sz="1313" dirty="0">
                <a:solidFill>
                  <a:schemeClr val="tx2"/>
                </a:solidFill>
                <a:latin typeface="Courier New" panose="02070309020205020404" pitchFamily="49" charset="0"/>
              </a:rPr>
              <a:t>            </a:t>
            </a:r>
            <a:r>
              <a:rPr lang="en-US" altLang="en-US" sz="1313" dirty="0" err="1">
                <a:solidFill>
                  <a:schemeClr val="accent2"/>
                </a:solidFill>
                <a:latin typeface="Courier New" panose="02070309020205020404" pitchFamily="49" charset="0"/>
              </a:rPr>
              <a:t>document.write</a:t>
            </a:r>
            <a:r>
              <a:rPr lang="en-US" altLang="en-US" sz="1313" dirty="0">
                <a:solidFill>
                  <a:schemeClr val="accent2"/>
                </a:solidFill>
                <a:latin typeface="Courier New" panose="02070309020205020404" pitchFamily="49" charset="0"/>
              </a:rPr>
              <a:t>(document.URL)</a:t>
            </a:r>
            <a:r>
              <a:rPr lang="en-US" altLang="en-US" sz="1313" dirty="0">
                <a:solidFill>
                  <a:schemeClr val="tx2"/>
                </a:solidFill>
                <a:latin typeface="Courier New" panose="02070309020205020404" pitchFamily="49" charset="0"/>
              </a:rPr>
              <a:t>;</a:t>
            </a:r>
          </a:p>
          <a:p>
            <a:r>
              <a:rPr lang="en-US" altLang="en-US" sz="1313" dirty="0">
                <a:solidFill>
                  <a:schemeClr val="tx2"/>
                </a:solidFill>
                <a:latin typeface="Courier New" panose="02070309020205020404" pitchFamily="49" charset="0"/>
              </a:rPr>
              <a:t>        &lt;/script&gt;</a:t>
            </a:r>
          </a:p>
          <a:p>
            <a:r>
              <a:rPr lang="en-US" altLang="en-US" sz="1313" dirty="0">
                <a:latin typeface="Courier New" panose="02070309020205020404" pitchFamily="49" charset="0"/>
              </a:rPr>
              <a:t>      &lt;/</a:t>
            </a:r>
            <a:r>
              <a:rPr lang="en-US" altLang="en-US" sz="1313" dirty="0" err="1">
                <a:latin typeface="Courier New" panose="02070309020205020404" pitchFamily="49" charset="0"/>
              </a:rPr>
              <a:t>i</a:t>
            </a:r>
            <a:r>
              <a:rPr lang="en-US" altLang="en-US" sz="1313" dirty="0">
                <a:latin typeface="Courier New" panose="02070309020205020404" pitchFamily="49" charset="0"/>
              </a:rPr>
              <a:t>&gt;&lt;/td&gt;</a:t>
            </a:r>
          </a:p>
          <a:p>
            <a:r>
              <a:rPr lang="en-US" altLang="en-US" sz="1313" dirty="0">
                <a:latin typeface="Courier New" panose="02070309020205020404" pitchFamily="49" charset="0"/>
              </a:rPr>
              <a:t>      &lt;td style="text-align: right;"&gt;&lt;</a:t>
            </a:r>
            <a:r>
              <a:rPr lang="en-US" altLang="en-US" sz="1313" dirty="0" err="1">
                <a:latin typeface="Courier New" panose="02070309020205020404" pitchFamily="49" charset="0"/>
              </a:rPr>
              <a:t>i</a:t>
            </a:r>
            <a:r>
              <a:rPr lang="en-US" altLang="en-US" sz="1313" dirty="0">
                <a:latin typeface="Courier New" panose="02070309020205020404" pitchFamily="49" charset="0"/>
              </a:rPr>
              <a:t>&gt;</a:t>
            </a:r>
          </a:p>
          <a:p>
            <a:r>
              <a:rPr lang="en-US" altLang="en-US" sz="1313" dirty="0">
                <a:solidFill>
                  <a:schemeClr val="tx2"/>
                </a:solidFill>
                <a:latin typeface="Courier New" panose="02070309020205020404" pitchFamily="49" charset="0"/>
              </a:rPr>
              <a:t>        &lt;script type="text/</a:t>
            </a:r>
            <a:r>
              <a:rPr lang="en-US" altLang="en-US" sz="1313" dirty="0" err="1">
                <a:solidFill>
                  <a:schemeClr val="tx2"/>
                </a:solidFill>
                <a:latin typeface="Courier New" panose="02070309020205020404" pitchFamily="49" charset="0"/>
              </a:rPr>
              <a:t>javascript</a:t>
            </a:r>
            <a:r>
              <a:rPr lang="en-US" altLang="en-US" sz="1313" dirty="0">
                <a:solidFill>
                  <a:schemeClr val="tx2"/>
                </a:solidFill>
                <a:latin typeface="Courier New" panose="02070309020205020404" pitchFamily="49" charset="0"/>
              </a:rPr>
              <a:t>"&gt;</a:t>
            </a:r>
          </a:p>
          <a:p>
            <a:r>
              <a:rPr lang="en-US" altLang="en-US" sz="1313" dirty="0">
                <a:solidFill>
                  <a:schemeClr val="tx2"/>
                </a:solidFill>
                <a:latin typeface="Courier New" panose="02070309020205020404" pitchFamily="49" charset="0"/>
              </a:rPr>
              <a:t>            </a:t>
            </a:r>
            <a:r>
              <a:rPr lang="en-US" altLang="en-US" sz="1313" dirty="0" err="1">
                <a:solidFill>
                  <a:schemeClr val="accent2"/>
                </a:solidFill>
                <a:latin typeface="Courier New" panose="02070309020205020404" pitchFamily="49" charset="0"/>
              </a:rPr>
              <a:t>document.write</a:t>
            </a:r>
            <a:r>
              <a:rPr lang="en-US" altLang="en-US" sz="1313" dirty="0">
                <a:solidFill>
                  <a:schemeClr val="accent2"/>
                </a:solidFill>
                <a:latin typeface="Courier New" panose="02070309020205020404" pitchFamily="49" charset="0"/>
              </a:rPr>
              <a:t>(</a:t>
            </a:r>
            <a:r>
              <a:rPr lang="en-US" altLang="en-US" sz="1313" dirty="0" err="1">
                <a:solidFill>
                  <a:schemeClr val="accent2"/>
                </a:solidFill>
                <a:latin typeface="Courier New" panose="02070309020205020404" pitchFamily="49" charset="0"/>
              </a:rPr>
              <a:t>document.lastModified</a:t>
            </a:r>
            <a:r>
              <a:rPr lang="en-US" altLang="en-US" sz="1313" dirty="0">
                <a:solidFill>
                  <a:schemeClr val="accent2"/>
                </a:solidFill>
                <a:latin typeface="Courier New" panose="02070309020205020404" pitchFamily="49" charset="0"/>
              </a:rPr>
              <a:t>)</a:t>
            </a:r>
            <a:r>
              <a:rPr lang="en-US" altLang="en-US" sz="1313" dirty="0">
                <a:solidFill>
                  <a:srgbClr val="FF0033"/>
                </a:solidFill>
                <a:latin typeface="Courier New" panose="02070309020205020404" pitchFamily="49" charset="0"/>
              </a:rPr>
              <a:t>;</a:t>
            </a:r>
          </a:p>
          <a:p>
            <a:r>
              <a:rPr lang="en-US" altLang="en-US" sz="1313" dirty="0">
                <a:solidFill>
                  <a:schemeClr val="tx2"/>
                </a:solidFill>
                <a:latin typeface="Courier New" panose="02070309020205020404" pitchFamily="49" charset="0"/>
              </a:rPr>
              <a:t>        &lt;/script&gt;</a:t>
            </a:r>
          </a:p>
          <a:p>
            <a:r>
              <a:rPr lang="en-US" altLang="en-US" sz="1313" dirty="0">
                <a:latin typeface="Courier New" panose="02070309020205020404" pitchFamily="49" charset="0"/>
              </a:rPr>
              <a:t>      &lt;/</a:t>
            </a:r>
            <a:r>
              <a:rPr lang="en-US" altLang="en-US" sz="1313" dirty="0" err="1">
                <a:latin typeface="Courier New" panose="02070309020205020404" pitchFamily="49" charset="0"/>
              </a:rPr>
              <a:t>i</a:t>
            </a:r>
            <a:r>
              <a:rPr lang="en-US" altLang="en-US" sz="1313" dirty="0">
                <a:latin typeface="Courier New" panose="02070309020205020404" pitchFamily="49" charset="0"/>
              </a:rPr>
              <a:t>&gt;&lt;/td&gt;</a:t>
            </a:r>
          </a:p>
          <a:p>
            <a:r>
              <a:rPr lang="en-US" altLang="en-US" sz="1313" dirty="0">
                <a:latin typeface="Courier New" panose="02070309020205020404" pitchFamily="49" charset="0"/>
              </a:rPr>
              <a:t>    &lt;/</a:t>
            </a:r>
            <a:r>
              <a:rPr lang="en-US" altLang="en-US" sz="1313" dirty="0" err="1">
                <a:latin typeface="Courier New" panose="02070309020205020404" pitchFamily="49" charset="0"/>
              </a:rPr>
              <a:t>tr</a:t>
            </a:r>
            <a:r>
              <a:rPr lang="en-US" altLang="en-US" sz="1313" dirty="0">
                <a:latin typeface="Courier New" panose="02070309020205020404" pitchFamily="49" charset="0"/>
              </a:rPr>
              <a:t>&gt;</a:t>
            </a:r>
          </a:p>
          <a:p>
            <a:r>
              <a:rPr lang="en-US" altLang="en-US" sz="1313" dirty="0">
                <a:latin typeface="Courier New" panose="02070309020205020404" pitchFamily="49" charset="0"/>
              </a:rPr>
              <a:t>  &lt;/table&gt;</a:t>
            </a:r>
          </a:p>
          <a:p>
            <a:r>
              <a:rPr lang="en-US" altLang="en-US" sz="1313" dirty="0">
                <a:latin typeface="Courier New" panose="02070309020205020404" pitchFamily="49" charset="0"/>
              </a:rPr>
              <a:t>&lt;/body&gt;</a:t>
            </a:r>
          </a:p>
          <a:p>
            <a:r>
              <a:rPr lang="en-US" altLang="en-US" sz="1313" dirty="0">
                <a:latin typeface="Courier New" panose="02070309020205020404" pitchFamily="49" charset="0"/>
              </a:rPr>
              <a:t>&lt;/html&gt;</a:t>
            </a:r>
          </a:p>
        </p:txBody>
      </p:sp>
      <p:sp>
        <p:nvSpPr>
          <p:cNvPr id="22533" name="Rectangle 1029"/>
          <p:cNvSpPr>
            <a:spLocks noChangeArrowheads="1"/>
          </p:cNvSpPr>
          <p:nvPr/>
        </p:nvSpPr>
        <p:spPr bwMode="auto">
          <a:xfrm>
            <a:off x="6057474" y="1986195"/>
            <a:ext cx="3000375" cy="3857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320" tIns="43161" rIns="86320" bIns="43161"/>
          <a:lstStyle>
            <a:lvl1pPr indent="3175">
              <a:defRPr sz="2400">
                <a:solidFill>
                  <a:schemeClr val="tx1"/>
                </a:solidFill>
                <a:latin typeface="Times New Roman" panose="02020603050405020304" pitchFamily="18" charset="0"/>
              </a:defRPr>
            </a:lvl1pPr>
            <a:lvl2pPr marL="225425" indent="4763">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pPr>
            <a:r>
              <a:rPr lang="en-US" altLang="en-US" sz="1688" dirty="0" err="1">
                <a:solidFill>
                  <a:schemeClr val="accent2"/>
                </a:solidFill>
                <a:latin typeface="Courier New" panose="02070309020205020404" pitchFamily="49" charset="0"/>
              </a:rPr>
              <a:t>document.write</a:t>
            </a:r>
            <a:r>
              <a:rPr lang="en-US" altLang="en-US" sz="1688" dirty="0">
                <a:solidFill>
                  <a:schemeClr val="accent2"/>
                </a:solidFill>
                <a:latin typeface="Courier New" panose="02070309020205020404" pitchFamily="49" charset="0"/>
              </a:rPr>
              <a:t>(…)</a:t>
            </a:r>
          </a:p>
          <a:p>
            <a:pPr lvl="1">
              <a:lnSpc>
                <a:spcPct val="70000"/>
              </a:lnSpc>
              <a:spcBef>
                <a:spcPct val="20000"/>
              </a:spcBef>
              <a:buFont typeface="Wingdings" panose="05000000000000000000" pitchFamily="2" charset="2"/>
              <a:buNone/>
            </a:pPr>
            <a:r>
              <a:rPr lang="en-US" altLang="en-US" sz="1875" dirty="0">
                <a:latin typeface="Arial Narrow" panose="020B0606020202030204" pitchFamily="34" charset="0"/>
              </a:rPr>
              <a:t>method that displays text in the page</a:t>
            </a:r>
          </a:p>
          <a:p>
            <a:pPr>
              <a:lnSpc>
                <a:spcPct val="70000"/>
              </a:lnSpc>
              <a:spcBef>
                <a:spcPct val="20000"/>
              </a:spcBef>
              <a:buFont typeface="Wingdings" panose="05000000000000000000" pitchFamily="2" charset="2"/>
              <a:buNone/>
            </a:pPr>
            <a:endParaRPr lang="en-US" altLang="en-US" sz="1875" dirty="0">
              <a:latin typeface="Arial Narrow" panose="020B0606020202030204" pitchFamily="34" charset="0"/>
            </a:endParaRPr>
          </a:p>
          <a:p>
            <a:pPr>
              <a:lnSpc>
                <a:spcPct val="70000"/>
              </a:lnSpc>
              <a:spcBef>
                <a:spcPct val="20000"/>
              </a:spcBef>
              <a:buFont typeface="Wingdings" panose="05000000000000000000" pitchFamily="2" charset="2"/>
              <a:buNone/>
            </a:pPr>
            <a:endParaRPr lang="en-US" altLang="en-US" sz="1875" dirty="0"/>
          </a:p>
          <a:p>
            <a:pPr>
              <a:lnSpc>
                <a:spcPct val="70000"/>
              </a:lnSpc>
              <a:spcBef>
                <a:spcPct val="20000"/>
              </a:spcBef>
              <a:buFont typeface="Wingdings" panose="05000000000000000000" pitchFamily="2" charset="2"/>
              <a:buNone/>
            </a:pPr>
            <a:r>
              <a:rPr lang="en-US" altLang="en-US" sz="1688" dirty="0">
                <a:solidFill>
                  <a:schemeClr val="accent2"/>
                </a:solidFill>
                <a:latin typeface="Courier New" panose="02070309020205020404" pitchFamily="49" charset="0"/>
              </a:rPr>
              <a:t>document.URL</a:t>
            </a:r>
          </a:p>
          <a:p>
            <a:pPr lvl="1">
              <a:lnSpc>
                <a:spcPct val="70000"/>
              </a:lnSpc>
              <a:spcBef>
                <a:spcPct val="20000"/>
              </a:spcBef>
              <a:buFont typeface="Wingdings" panose="05000000000000000000" pitchFamily="2" charset="2"/>
              <a:buNone/>
            </a:pPr>
            <a:r>
              <a:rPr lang="en-US" altLang="en-US" sz="1875" dirty="0">
                <a:latin typeface="Arial Narrow" panose="020B0606020202030204" pitchFamily="34" charset="0"/>
              </a:rPr>
              <a:t>property that gives the location of the HTML document</a:t>
            </a:r>
          </a:p>
          <a:p>
            <a:pPr>
              <a:lnSpc>
                <a:spcPct val="70000"/>
              </a:lnSpc>
              <a:spcBef>
                <a:spcPct val="20000"/>
              </a:spcBef>
              <a:buFont typeface="Wingdings" panose="05000000000000000000" pitchFamily="2" charset="2"/>
              <a:buNone/>
            </a:pPr>
            <a:endParaRPr lang="en-US" altLang="en-US" sz="1688" dirty="0">
              <a:latin typeface="Arial Narrow" panose="020B0606020202030204" pitchFamily="34" charset="0"/>
            </a:endParaRPr>
          </a:p>
          <a:p>
            <a:pPr>
              <a:lnSpc>
                <a:spcPct val="70000"/>
              </a:lnSpc>
              <a:spcBef>
                <a:spcPct val="20000"/>
              </a:spcBef>
              <a:buFont typeface="Wingdings" panose="05000000000000000000" pitchFamily="2" charset="2"/>
              <a:buNone/>
            </a:pPr>
            <a:endParaRPr lang="en-US" altLang="en-US" sz="1688" dirty="0">
              <a:latin typeface="Courier New" panose="02070309020205020404" pitchFamily="49" charset="0"/>
            </a:endParaRPr>
          </a:p>
          <a:p>
            <a:pPr>
              <a:lnSpc>
                <a:spcPct val="70000"/>
              </a:lnSpc>
              <a:spcBef>
                <a:spcPct val="20000"/>
              </a:spcBef>
              <a:buFont typeface="Wingdings" panose="05000000000000000000" pitchFamily="2" charset="2"/>
              <a:buNone/>
            </a:pPr>
            <a:r>
              <a:rPr lang="en-US" altLang="en-US" sz="1688" dirty="0" err="1">
                <a:solidFill>
                  <a:schemeClr val="accent2"/>
                </a:solidFill>
                <a:latin typeface="Courier New" panose="02070309020205020404" pitchFamily="49" charset="0"/>
              </a:rPr>
              <a:t>document.lastModified</a:t>
            </a:r>
            <a:endParaRPr lang="en-US" altLang="en-US" sz="1688" dirty="0">
              <a:solidFill>
                <a:schemeClr val="accent2"/>
              </a:solidFill>
              <a:latin typeface="Courier New" panose="02070309020205020404" pitchFamily="49" charset="0"/>
            </a:endParaRPr>
          </a:p>
          <a:p>
            <a:pPr lvl="1">
              <a:lnSpc>
                <a:spcPct val="70000"/>
              </a:lnSpc>
              <a:spcBef>
                <a:spcPct val="20000"/>
              </a:spcBef>
              <a:buFont typeface="Wingdings" panose="05000000000000000000" pitchFamily="2" charset="2"/>
              <a:buNone/>
            </a:pPr>
            <a:r>
              <a:rPr lang="en-US" altLang="en-US" sz="1875" dirty="0">
                <a:latin typeface="Arial Narrow" panose="020B0606020202030204" pitchFamily="34" charset="0"/>
              </a:rPr>
              <a:t>property that gives the date &amp; time the HTML document was last changed</a:t>
            </a:r>
            <a:endParaRPr lang="en-US" altLang="en-US" sz="1688" dirty="0">
              <a:latin typeface="Arial Narrow" panose="020B0606020202030204" pitchFamily="34" charset="0"/>
            </a:endParaRPr>
          </a:p>
        </p:txBody>
      </p:sp>
    </p:spTree>
  </p:cSld>
  <p:clrMapOvr>
    <a:masterClrMapping/>
  </p:clrMapOvr>
  <p:transition spd="slow">
    <p:wipe dir="d"/>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6270129" y="416718"/>
            <a:ext cx="2873871" cy="642938"/>
          </a:xfrm>
        </p:spPr>
        <p:txBody>
          <a:bodyPr>
            <a:normAutofit fontScale="90000"/>
          </a:bodyPr>
          <a:lstStyle/>
          <a:p>
            <a:r>
              <a:rPr lang="en-US" altLang="en-US" dirty="0" smtClean="0"/>
              <a:t>Object Example</a:t>
            </a:r>
          </a:p>
        </p:txBody>
      </p:sp>
      <p:sp>
        <p:nvSpPr>
          <p:cNvPr id="25603" name="Text Box 3"/>
          <p:cNvSpPr txBox="1">
            <a:spLocks noChangeArrowheads="1"/>
          </p:cNvSpPr>
          <p:nvPr/>
        </p:nvSpPr>
        <p:spPr bwMode="auto">
          <a:xfrm>
            <a:off x="696709" y="300307"/>
            <a:ext cx="5500688" cy="6557693"/>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313" dirty="0">
                <a:latin typeface="Courier New" panose="02070309020205020404" pitchFamily="49" charset="0"/>
              </a:rPr>
              <a:t>&lt;html&gt;</a:t>
            </a:r>
          </a:p>
          <a:p>
            <a:r>
              <a:rPr lang="en-US" altLang="en-US" sz="1313" dirty="0">
                <a:latin typeface="Courier New" panose="02070309020205020404" pitchFamily="49" charset="0"/>
              </a:rPr>
              <a:t>&lt;!–- COMP519  js15.html  11.10.2011 --&gt;</a:t>
            </a:r>
          </a:p>
          <a:p>
            <a:endParaRPr lang="en-US" altLang="en-US" sz="1313" dirty="0">
              <a:latin typeface="Courier New" panose="02070309020205020404" pitchFamily="49" charset="0"/>
            </a:endParaRPr>
          </a:p>
          <a:p>
            <a:r>
              <a:rPr lang="en-US" altLang="en-US" sz="1313" dirty="0">
                <a:latin typeface="Courier New" panose="02070309020205020404" pitchFamily="49" charset="0"/>
              </a:rPr>
              <a:t>&lt;head&gt;</a:t>
            </a:r>
          </a:p>
          <a:p>
            <a:r>
              <a:rPr lang="en-US" altLang="en-US" sz="1313" dirty="0">
                <a:latin typeface="Courier New" panose="02070309020205020404" pitchFamily="49" charset="0"/>
              </a:rPr>
              <a:t>  &lt;title&gt;Dice page&lt;/title&gt;</a:t>
            </a:r>
          </a:p>
          <a:p>
            <a:endParaRPr lang="en-US" altLang="en-US" sz="1313" dirty="0">
              <a:latin typeface="Courier New" panose="02070309020205020404" pitchFamily="49" charset="0"/>
            </a:endParaRPr>
          </a:p>
          <a:p>
            <a:r>
              <a:rPr lang="en-US" altLang="en-US" sz="1313" dirty="0">
                <a:solidFill>
                  <a:schemeClr val="tx2"/>
                </a:solidFill>
                <a:latin typeface="Courier New" panose="02070309020205020404" pitchFamily="49" charset="0"/>
              </a:rPr>
              <a:t>  &lt;script type="text/</a:t>
            </a:r>
            <a:r>
              <a:rPr lang="en-US" altLang="en-US" sz="1313" dirty="0" err="1">
                <a:solidFill>
                  <a:schemeClr val="tx2"/>
                </a:solidFill>
                <a:latin typeface="Courier New" panose="02070309020205020404" pitchFamily="49" charset="0"/>
              </a:rPr>
              <a:t>javascript</a:t>
            </a:r>
            <a:r>
              <a:rPr lang="en-US" altLang="en-US" sz="1313" dirty="0">
                <a:solidFill>
                  <a:schemeClr val="tx2"/>
                </a:solidFill>
                <a:latin typeface="Courier New" panose="02070309020205020404" pitchFamily="49" charset="0"/>
              </a:rPr>
              <a:t>" </a:t>
            </a:r>
          </a:p>
          <a:p>
            <a:r>
              <a:rPr lang="en-US" altLang="en-US" sz="1313" dirty="0">
                <a:solidFill>
                  <a:schemeClr val="tx2"/>
                </a:solidFill>
                <a:latin typeface="Courier New" panose="02070309020205020404" pitchFamily="49" charset="0"/>
              </a:rPr>
              <a:t>         </a:t>
            </a:r>
            <a:r>
              <a:rPr lang="en-US" altLang="en-US" sz="1313" dirty="0" err="1">
                <a:solidFill>
                  <a:schemeClr val="tx2"/>
                </a:solidFill>
                <a:latin typeface="Courier New" panose="02070309020205020404" pitchFamily="49" charset="0"/>
              </a:rPr>
              <a:t>src</a:t>
            </a:r>
            <a:r>
              <a:rPr lang="en-US" altLang="en-US" sz="1313" dirty="0">
                <a:solidFill>
                  <a:schemeClr val="tx2"/>
                </a:solidFill>
                <a:latin typeface="Courier New" panose="02070309020205020404" pitchFamily="49" charset="0"/>
              </a:rPr>
              <a:t>="Die.js"&gt;</a:t>
            </a:r>
          </a:p>
          <a:p>
            <a:r>
              <a:rPr lang="en-US" altLang="en-US" sz="1313" dirty="0">
                <a:solidFill>
                  <a:schemeClr val="tx2"/>
                </a:solidFill>
                <a:latin typeface="Courier New" panose="02070309020205020404" pitchFamily="49" charset="0"/>
              </a:rPr>
              <a:t>  &lt;/script&gt;</a:t>
            </a:r>
          </a:p>
          <a:p>
            <a:r>
              <a:rPr lang="en-US" altLang="en-US" sz="1313" dirty="0">
                <a:latin typeface="Courier New" panose="02070309020205020404" pitchFamily="49" charset="0"/>
              </a:rPr>
              <a:t>&lt;/head&gt;</a:t>
            </a:r>
          </a:p>
          <a:p>
            <a:endParaRPr lang="en-US" altLang="en-US" sz="1313" dirty="0">
              <a:latin typeface="Courier New" panose="02070309020205020404" pitchFamily="49" charset="0"/>
            </a:endParaRPr>
          </a:p>
          <a:p>
            <a:r>
              <a:rPr lang="en-US" altLang="en-US" sz="1313" dirty="0">
                <a:latin typeface="Courier New" panose="02070309020205020404" pitchFamily="49" charset="0"/>
              </a:rPr>
              <a:t>&lt;body&gt;</a:t>
            </a:r>
          </a:p>
          <a:p>
            <a:r>
              <a:rPr lang="en-US" altLang="en-US" sz="1313" dirty="0">
                <a:latin typeface="Courier New" panose="02070309020205020404" pitchFamily="49" charset="0"/>
              </a:rPr>
              <a:t> &lt;script type="text/</a:t>
            </a:r>
            <a:r>
              <a:rPr lang="en-US" altLang="en-US" sz="1313" dirty="0" err="1">
                <a:latin typeface="Courier New" panose="02070309020205020404" pitchFamily="49" charset="0"/>
              </a:rPr>
              <a:t>javascript</a:t>
            </a:r>
            <a:r>
              <a:rPr lang="en-US" altLang="en-US" sz="1313" dirty="0">
                <a:latin typeface="Courier New" panose="02070309020205020404" pitchFamily="49" charset="0"/>
              </a:rPr>
              <a:t>"&gt;</a:t>
            </a:r>
          </a:p>
          <a:p>
            <a:r>
              <a:rPr lang="en-US" altLang="en-US" sz="1313" dirty="0">
                <a:latin typeface="Courier New" panose="02070309020205020404" pitchFamily="49" charset="0"/>
              </a:rPr>
              <a:t>    </a:t>
            </a:r>
            <a:r>
              <a:rPr lang="en-US" altLang="en-US" sz="1313" dirty="0">
                <a:solidFill>
                  <a:schemeClr val="tx2"/>
                </a:solidFill>
                <a:latin typeface="Courier New" panose="02070309020205020404" pitchFamily="49" charset="0"/>
              </a:rPr>
              <a:t>die6 = new Die(6);</a:t>
            </a:r>
          </a:p>
          <a:p>
            <a:r>
              <a:rPr lang="en-US" altLang="en-US" sz="1313" dirty="0">
                <a:solidFill>
                  <a:schemeClr val="tx2"/>
                </a:solidFill>
                <a:latin typeface="Courier New" panose="02070309020205020404" pitchFamily="49" charset="0"/>
              </a:rPr>
              <a:t>    die8 = new Die(8);   </a:t>
            </a:r>
          </a:p>
          <a:p>
            <a:endParaRPr lang="en-US" altLang="en-US" sz="1313" dirty="0">
              <a:solidFill>
                <a:schemeClr val="tx2"/>
              </a:solidFill>
              <a:latin typeface="Courier New" panose="02070309020205020404" pitchFamily="49" charset="0"/>
            </a:endParaRPr>
          </a:p>
          <a:p>
            <a:r>
              <a:rPr lang="en-US" altLang="en-US" sz="1313" dirty="0">
                <a:latin typeface="Courier New" panose="02070309020205020404" pitchFamily="49" charset="0"/>
              </a:rPr>
              <a:t>    roll6 = -1;    // dummy value to start loop</a:t>
            </a:r>
          </a:p>
          <a:p>
            <a:r>
              <a:rPr lang="en-US" altLang="en-US" sz="1313" dirty="0">
                <a:latin typeface="Courier New" panose="02070309020205020404" pitchFamily="49" charset="0"/>
              </a:rPr>
              <a:t>    roll8 = -2;    // dummy value to start loop</a:t>
            </a:r>
          </a:p>
          <a:p>
            <a:r>
              <a:rPr lang="en-US" altLang="en-US" sz="1313" dirty="0">
                <a:latin typeface="Courier New" panose="02070309020205020404" pitchFamily="49" charset="0"/>
              </a:rPr>
              <a:t>    while (roll6 != roll8) {</a:t>
            </a:r>
          </a:p>
          <a:p>
            <a:r>
              <a:rPr lang="en-US" altLang="en-US" sz="1313" dirty="0">
                <a:latin typeface="Courier New" panose="02070309020205020404" pitchFamily="49" charset="0"/>
              </a:rPr>
              <a:t>      roll6 =</a:t>
            </a:r>
            <a:r>
              <a:rPr lang="en-US" altLang="en-US" sz="1313" dirty="0">
                <a:solidFill>
                  <a:schemeClr val="tx2"/>
                </a:solidFill>
                <a:latin typeface="Courier New" panose="02070309020205020404" pitchFamily="49" charset="0"/>
              </a:rPr>
              <a:t> die6.roll();</a:t>
            </a:r>
          </a:p>
          <a:p>
            <a:r>
              <a:rPr lang="en-US" altLang="en-US" sz="1313" dirty="0">
                <a:latin typeface="Courier New" panose="02070309020205020404" pitchFamily="49" charset="0"/>
              </a:rPr>
              <a:t>      roll8 =</a:t>
            </a:r>
            <a:r>
              <a:rPr lang="en-US" altLang="en-US" sz="1313" dirty="0">
                <a:solidFill>
                  <a:schemeClr val="tx2"/>
                </a:solidFill>
                <a:latin typeface="Courier New" panose="02070309020205020404" pitchFamily="49" charset="0"/>
              </a:rPr>
              <a:t> die8.roll();</a:t>
            </a:r>
          </a:p>
          <a:p>
            <a:endParaRPr lang="en-US" altLang="en-US" sz="1313" dirty="0">
              <a:solidFill>
                <a:schemeClr val="tx2"/>
              </a:solidFill>
              <a:latin typeface="Courier New" panose="02070309020205020404" pitchFamily="49" charset="0"/>
            </a:endParaRPr>
          </a:p>
          <a:p>
            <a:r>
              <a:rPr lang="en-US" altLang="en-US" sz="1313" dirty="0">
                <a:latin typeface="Courier New" panose="02070309020205020404" pitchFamily="49" charset="0"/>
              </a:rPr>
              <a:t>      </a:t>
            </a:r>
            <a:r>
              <a:rPr lang="en-US" altLang="en-US" sz="1313" dirty="0" err="1">
                <a:latin typeface="Courier New" panose="02070309020205020404" pitchFamily="49" charset="0"/>
              </a:rPr>
              <a:t>document.write</a:t>
            </a:r>
            <a:r>
              <a:rPr lang="en-US" altLang="en-US" sz="1313" dirty="0">
                <a:latin typeface="Courier New" panose="02070309020205020404" pitchFamily="49" charset="0"/>
              </a:rPr>
              <a:t>("6-sided: " + roll6 + </a:t>
            </a:r>
          </a:p>
          <a:p>
            <a:r>
              <a:rPr lang="en-US" altLang="en-US" sz="1313" dirty="0">
                <a:latin typeface="Courier New" panose="02070309020205020404" pitchFamily="49" charset="0"/>
              </a:rPr>
              <a:t>                     "&amp;</a:t>
            </a:r>
            <a:r>
              <a:rPr lang="en-US" altLang="en-US" sz="1313" dirty="0" err="1">
                <a:latin typeface="Courier New" panose="02070309020205020404" pitchFamily="49" charset="0"/>
              </a:rPr>
              <a:t>nbsp</a:t>
            </a:r>
            <a:r>
              <a:rPr lang="en-US" altLang="en-US" sz="1313" dirty="0">
                <a:latin typeface="Courier New" panose="02070309020205020404" pitchFamily="49" charset="0"/>
              </a:rPr>
              <a:t>;&amp;</a:t>
            </a:r>
            <a:r>
              <a:rPr lang="en-US" altLang="en-US" sz="1313" dirty="0" err="1">
                <a:latin typeface="Courier New" panose="02070309020205020404" pitchFamily="49" charset="0"/>
              </a:rPr>
              <a:t>nbsp</a:t>
            </a:r>
            <a:r>
              <a:rPr lang="en-US" altLang="en-US" sz="1313" dirty="0">
                <a:latin typeface="Courier New" panose="02070309020205020404" pitchFamily="49" charset="0"/>
              </a:rPr>
              <a:t>;&amp;</a:t>
            </a:r>
            <a:r>
              <a:rPr lang="en-US" altLang="en-US" sz="1313" dirty="0" err="1">
                <a:latin typeface="Courier New" panose="02070309020205020404" pitchFamily="49" charset="0"/>
              </a:rPr>
              <a:t>nbsp</a:t>
            </a:r>
            <a:r>
              <a:rPr lang="en-US" altLang="en-US" sz="1313" dirty="0">
                <a:latin typeface="Courier New" panose="02070309020205020404" pitchFamily="49" charset="0"/>
              </a:rPr>
              <a:t>;&amp;</a:t>
            </a:r>
            <a:r>
              <a:rPr lang="en-US" altLang="en-US" sz="1313" dirty="0" err="1">
                <a:latin typeface="Courier New" panose="02070309020205020404" pitchFamily="49" charset="0"/>
              </a:rPr>
              <a:t>nbsp</a:t>
            </a:r>
            <a:r>
              <a:rPr lang="en-US" altLang="en-US" sz="1313" dirty="0">
                <a:latin typeface="Courier New" panose="02070309020205020404" pitchFamily="49" charset="0"/>
              </a:rPr>
              <a:t>;" +</a:t>
            </a:r>
          </a:p>
          <a:p>
            <a:r>
              <a:rPr lang="en-US" altLang="en-US" sz="1313" dirty="0">
                <a:latin typeface="Courier New" panose="02070309020205020404" pitchFamily="49" charset="0"/>
              </a:rPr>
              <a:t>                     "8-sided: " + roll8 + "&lt;</a:t>
            </a:r>
            <a:r>
              <a:rPr lang="en-US" altLang="en-US" sz="1313" dirty="0" err="1">
                <a:latin typeface="Courier New" panose="02070309020205020404" pitchFamily="49" charset="0"/>
              </a:rPr>
              <a:t>br</a:t>
            </a:r>
            <a:r>
              <a:rPr lang="en-US" altLang="en-US" sz="1313" dirty="0">
                <a:latin typeface="Courier New" panose="02070309020205020404" pitchFamily="49" charset="0"/>
              </a:rPr>
              <a:t> /&gt;");</a:t>
            </a:r>
          </a:p>
          <a:p>
            <a:r>
              <a:rPr lang="en-US" altLang="en-US" sz="1313" dirty="0">
                <a:latin typeface="Courier New" panose="02070309020205020404" pitchFamily="49" charset="0"/>
              </a:rPr>
              <a:t>    }</a:t>
            </a:r>
          </a:p>
          <a:p>
            <a:endParaRPr lang="en-US" altLang="en-US" sz="1313" dirty="0">
              <a:latin typeface="Courier New" panose="02070309020205020404" pitchFamily="49" charset="0"/>
            </a:endParaRPr>
          </a:p>
          <a:p>
            <a:r>
              <a:rPr lang="en-US" altLang="en-US" sz="1313" dirty="0">
                <a:latin typeface="Courier New" panose="02070309020205020404" pitchFamily="49" charset="0"/>
              </a:rPr>
              <a:t>    </a:t>
            </a:r>
            <a:r>
              <a:rPr lang="en-US" altLang="en-US" sz="1313" dirty="0" err="1">
                <a:latin typeface="Courier New" panose="02070309020205020404" pitchFamily="49" charset="0"/>
              </a:rPr>
              <a:t>document.write</a:t>
            </a:r>
            <a:r>
              <a:rPr lang="en-US" altLang="en-US" sz="1313" dirty="0">
                <a:latin typeface="Courier New" panose="02070309020205020404" pitchFamily="49" charset="0"/>
              </a:rPr>
              <a:t>("&lt;</a:t>
            </a:r>
            <a:r>
              <a:rPr lang="en-US" altLang="en-US" sz="1313" dirty="0" err="1">
                <a:latin typeface="Courier New" panose="02070309020205020404" pitchFamily="49" charset="0"/>
              </a:rPr>
              <a:t>br</a:t>
            </a:r>
            <a:r>
              <a:rPr lang="en-US" altLang="en-US" sz="1313" dirty="0">
                <a:latin typeface="Courier New" panose="02070309020205020404" pitchFamily="49" charset="0"/>
              </a:rPr>
              <a:t> /&gt;Number of rolls: " + </a:t>
            </a:r>
          </a:p>
          <a:p>
            <a:r>
              <a:rPr lang="en-US" altLang="en-US" sz="1313" dirty="0">
                <a:latin typeface="Courier New" panose="02070309020205020404" pitchFamily="49" charset="0"/>
              </a:rPr>
              <a:t>                   </a:t>
            </a:r>
            <a:r>
              <a:rPr lang="en-US" altLang="en-US" sz="1313" dirty="0">
                <a:solidFill>
                  <a:schemeClr val="tx2"/>
                </a:solidFill>
                <a:latin typeface="Courier New" panose="02070309020205020404" pitchFamily="49" charset="0"/>
              </a:rPr>
              <a:t>die6.numRolls</a:t>
            </a:r>
            <a:r>
              <a:rPr lang="en-US" altLang="en-US" sz="1313" dirty="0">
                <a:latin typeface="Courier New" panose="02070309020205020404" pitchFamily="49" charset="0"/>
              </a:rPr>
              <a:t>);</a:t>
            </a:r>
          </a:p>
          <a:p>
            <a:r>
              <a:rPr lang="en-US" altLang="en-US" sz="1313" dirty="0">
                <a:latin typeface="Courier New" panose="02070309020205020404" pitchFamily="49" charset="0"/>
              </a:rPr>
              <a:t>  &lt;/script&gt;</a:t>
            </a:r>
          </a:p>
          <a:p>
            <a:r>
              <a:rPr lang="en-US" altLang="en-US" sz="1313" dirty="0">
                <a:latin typeface="Courier New" panose="02070309020205020404" pitchFamily="49" charset="0"/>
              </a:rPr>
              <a:t>&lt;/body&gt;</a:t>
            </a:r>
          </a:p>
          <a:p>
            <a:r>
              <a:rPr lang="en-US" altLang="en-US" sz="1313" dirty="0">
                <a:latin typeface="Courier New" panose="02070309020205020404" pitchFamily="49" charset="0"/>
              </a:rPr>
              <a:t>&lt;/html&gt;</a:t>
            </a:r>
          </a:p>
        </p:txBody>
      </p:sp>
      <p:sp>
        <p:nvSpPr>
          <p:cNvPr id="25604" name="Text Box 4"/>
          <p:cNvSpPr txBox="1">
            <a:spLocks noChangeArrowheads="1"/>
          </p:cNvSpPr>
          <p:nvPr/>
        </p:nvSpPr>
        <p:spPr bwMode="auto">
          <a:xfrm>
            <a:off x="6215063" y="1357313"/>
            <a:ext cx="2571750" cy="39885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88">
                <a:latin typeface="Arial Narrow" panose="020B0606020202030204" pitchFamily="34" charset="0"/>
              </a:rPr>
              <a:t>create a </a:t>
            </a:r>
            <a:r>
              <a:rPr lang="en-US" altLang="en-US" sz="1688">
                <a:solidFill>
                  <a:srgbClr val="FF0033"/>
                </a:solidFill>
                <a:latin typeface="Arial Narrow" panose="020B0606020202030204" pitchFamily="34" charset="0"/>
              </a:rPr>
              <a:t>Die</a:t>
            </a:r>
            <a:r>
              <a:rPr lang="en-US" altLang="en-US" sz="1688">
                <a:latin typeface="Arial Narrow" panose="020B0606020202030204" pitchFamily="34" charset="0"/>
              </a:rPr>
              <a:t> object using new (similar to String and Array)</a:t>
            </a:r>
          </a:p>
          <a:p>
            <a:endParaRPr lang="en-US" altLang="en-US" sz="1688">
              <a:latin typeface="Arial Narrow" panose="020B0606020202030204" pitchFamily="34" charset="0"/>
            </a:endParaRPr>
          </a:p>
          <a:p>
            <a:r>
              <a:rPr lang="en-US" altLang="en-US" sz="1688">
                <a:latin typeface="Arial Narrow" panose="020B0606020202030204" pitchFamily="34" charset="0"/>
              </a:rPr>
              <a:t>here, the argument to Die initializes numSides for that particular object</a:t>
            </a:r>
          </a:p>
          <a:p>
            <a:endParaRPr lang="en-US" altLang="en-US" sz="1688">
              <a:latin typeface="Arial Narrow" panose="020B0606020202030204" pitchFamily="34" charset="0"/>
            </a:endParaRPr>
          </a:p>
          <a:p>
            <a:r>
              <a:rPr lang="en-US" altLang="en-US" sz="1688">
                <a:latin typeface="Arial Narrow" panose="020B0606020202030204" pitchFamily="34" charset="0"/>
              </a:rPr>
              <a:t>each Die object has its own properties (numSides &amp; numRolls)</a:t>
            </a:r>
          </a:p>
          <a:p>
            <a:endParaRPr lang="en-US" altLang="en-US" sz="1688">
              <a:latin typeface="Arial Narrow" panose="020B0606020202030204" pitchFamily="34" charset="0"/>
            </a:endParaRPr>
          </a:p>
          <a:p>
            <a:r>
              <a:rPr lang="en-US" altLang="en-US" sz="1688">
                <a:latin typeface="Arial Narrow" panose="020B0606020202030204" pitchFamily="34" charset="0"/>
              </a:rPr>
              <a:t>Roll(), when called on a particular Die, accesses its numSides property and updates its NumRolls</a:t>
            </a:r>
            <a:endParaRPr lang="en-US" altLang="en-US" sz="1688" i="1">
              <a:latin typeface="Arial Narrow" panose="020B0606020202030204" pitchFamily="34" charset="0"/>
            </a:endParaRPr>
          </a:p>
        </p:txBody>
      </p:sp>
    </p:spTree>
  </p:cSld>
  <p:clrMapOvr>
    <a:masterClrMapping/>
  </p:clrMapOvr>
  <p:transition spd="slow">
    <p:wipe dir="d"/>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85999" y="-41672"/>
            <a:ext cx="8077200" cy="734368"/>
          </a:xfrm>
        </p:spPr>
        <p:txBody>
          <a:bodyPr>
            <a:normAutofit fontScale="90000"/>
          </a:bodyPr>
          <a:lstStyle/>
          <a:p>
            <a:r>
              <a:rPr lang="en-US" altLang="en-US" dirty="0" smtClean="0"/>
              <a:t>User-Defined Objects</a:t>
            </a:r>
          </a:p>
        </p:txBody>
      </p:sp>
      <p:sp>
        <p:nvSpPr>
          <p:cNvPr id="24579" name="Rectangle 3"/>
          <p:cNvSpPr>
            <a:spLocks noGrp="1" noChangeArrowheads="1"/>
          </p:cNvSpPr>
          <p:nvPr>
            <p:ph type="body" idx="1"/>
          </p:nvPr>
        </p:nvSpPr>
        <p:spPr>
          <a:xfrm>
            <a:off x="785999" y="857249"/>
            <a:ext cx="8286564" cy="1410515"/>
          </a:xfrm>
        </p:spPr>
        <p:txBody>
          <a:bodyPr>
            <a:normAutofit fontScale="70000" lnSpcReduction="20000"/>
          </a:bodyPr>
          <a:lstStyle/>
          <a:p>
            <a:pPr>
              <a:lnSpc>
                <a:spcPct val="90000"/>
              </a:lnSpc>
            </a:pPr>
            <a:r>
              <a:rPr lang="en-US" altLang="en-US" dirty="0" smtClean="0"/>
              <a:t>can define new objects, but the notation can be somewhat awkward</a:t>
            </a:r>
          </a:p>
          <a:p>
            <a:pPr lvl="1">
              <a:lnSpc>
                <a:spcPct val="70000"/>
              </a:lnSpc>
            </a:pPr>
            <a:r>
              <a:rPr lang="en-US" altLang="en-US" dirty="0" smtClean="0"/>
              <a:t>simply define a function that serves as a constructor</a:t>
            </a:r>
          </a:p>
          <a:p>
            <a:pPr lvl="1">
              <a:lnSpc>
                <a:spcPct val="70000"/>
              </a:lnSpc>
            </a:pPr>
            <a:r>
              <a:rPr lang="en-US" altLang="en-US" dirty="0" smtClean="0"/>
              <a:t>specify data fields &amp; methods using </a:t>
            </a:r>
            <a:r>
              <a:rPr lang="en-US" altLang="en-US" sz="1688" dirty="0">
                <a:solidFill>
                  <a:srgbClr val="FF0033"/>
                </a:solidFill>
                <a:latin typeface="Courier New" panose="02070309020205020404" pitchFamily="49" charset="0"/>
              </a:rPr>
              <a:t>this</a:t>
            </a:r>
          </a:p>
          <a:p>
            <a:pPr lvl="1">
              <a:lnSpc>
                <a:spcPct val="70000"/>
              </a:lnSpc>
            </a:pPr>
            <a:endParaRPr lang="en-US" altLang="en-US" sz="1688" dirty="0">
              <a:latin typeface="Courier New" panose="02070309020205020404" pitchFamily="49" charset="0"/>
            </a:endParaRPr>
          </a:p>
          <a:p>
            <a:pPr lvl="1">
              <a:lnSpc>
                <a:spcPct val="70000"/>
              </a:lnSpc>
            </a:pPr>
            <a:r>
              <a:rPr lang="en-US" altLang="en-US" dirty="0" smtClean="0"/>
              <a:t>no data hiding: can't protect data or methods</a:t>
            </a:r>
          </a:p>
        </p:txBody>
      </p:sp>
      <p:sp>
        <p:nvSpPr>
          <p:cNvPr id="24580" name="Text Box 4"/>
          <p:cNvSpPr txBox="1">
            <a:spLocks noChangeArrowheads="1"/>
          </p:cNvSpPr>
          <p:nvPr/>
        </p:nvSpPr>
        <p:spPr bwMode="auto">
          <a:xfrm>
            <a:off x="787179" y="2455476"/>
            <a:ext cx="5786438" cy="3325013"/>
          </a:xfrm>
          <a:prstGeom prst="rect">
            <a:avLst/>
          </a:prstGeom>
          <a:noFill/>
          <a:ln w="28575">
            <a:solidFill>
              <a:schemeClr val="tx1"/>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313" dirty="0">
                <a:latin typeface="Courier New" panose="02070309020205020404" pitchFamily="49" charset="0"/>
              </a:rPr>
              <a:t>// COMP519       Die.js       11.10.2011 //</a:t>
            </a:r>
          </a:p>
          <a:p>
            <a:r>
              <a:rPr lang="en-US" altLang="en-US" sz="1313" dirty="0">
                <a:latin typeface="Courier New" panose="02070309020205020404" pitchFamily="49" charset="0"/>
              </a:rPr>
              <a:t>// Die class definition</a:t>
            </a:r>
          </a:p>
          <a:p>
            <a:r>
              <a:rPr lang="en-US" altLang="en-US" sz="1313" dirty="0">
                <a:latin typeface="Courier New" panose="02070309020205020404" pitchFamily="49" charset="0"/>
              </a:rPr>
              <a:t>////////////////////////////////////////////</a:t>
            </a:r>
          </a:p>
          <a:p>
            <a:endParaRPr lang="en-US" altLang="en-US" sz="1313" dirty="0">
              <a:latin typeface="Courier New" panose="02070309020205020404" pitchFamily="49" charset="0"/>
            </a:endParaRPr>
          </a:p>
          <a:p>
            <a:r>
              <a:rPr lang="en-US" altLang="en-US" sz="1313" dirty="0">
                <a:latin typeface="Courier New" panose="02070309020205020404" pitchFamily="49" charset="0"/>
              </a:rPr>
              <a:t>function </a:t>
            </a:r>
            <a:r>
              <a:rPr lang="en-US" altLang="en-US" sz="1313" dirty="0">
                <a:solidFill>
                  <a:schemeClr val="tx2"/>
                </a:solidFill>
                <a:latin typeface="Courier New" panose="02070309020205020404" pitchFamily="49" charset="0"/>
              </a:rPr>
              <a:t>Die(sides)</a:t>
            </a:r>
          </a:p>
          <a:p>
            <a:r>
              <a:rPr lang="en-US" altLang="en-US" sz="1313" dirty="0">
                <a:latin typeface="Courier New" panose="02070309020205020404" pitchFamily="49" charset="0"/>
              </a:rPr>
              <a:t>{</a:t>
            </a:r>
          </a:p>
          <a:p>
            <a:r>
              <a:rPr lang="en-US" altLang="en-US" sz="1313" dirty="0">
                <a:latin typeface="Courier New" panose="02070309020205020404" pitchFamily="49" charset="0"/>
              </a:rPr>
              <a:t>   </a:t>
            </a:r>
            <a:r>
              <a:rPr lang="en-US" altLang="en-US" sz="1313" dirty="0" err="1">
                <a:solidFill>
                  <a:schemeClr val="tx2"/>
                </a:solidFill>
                <a:latin typeface="Courier New" panose="02070309020205020404" pitchFamily="49" charset="0"/>
              </a:rPr>
              <a:t>this.numSides</a:t>
            </a:r>
            <a:r>
              <a:rPr lang="en-US" altLang="en-US" sz="1313" dirty="0">
                <a:latin typeface="Courier New" panose="02070309020205020404" pitchFamily="49" charset="0"/>
              </a:rPr>
              <a:t> = sides; </a:t>
            </a:r>
          </a:p>
          <a:p>
            <a:r>
              <a:rPr lang="en-US" altLang="en-US" sz="1313" dirty="0">
                <a:latin typeface="Courier New" panose="02070309020205020404" pitchFamily="49" charset="0"/>
              </a:rPr>
              <a:t>   </a:t>
            </a:r>
            <a:r>
              <a:rPr lang="en-US" altLang="en-US" sz="1313" dirty="0" err="1">
                <a:solidFill>
                  <a:schemeClr val="tx2"/>
                </a:solidFill>
                <a:latin typeface="Courier New" panose="02070309020205020404" pitchFamily="49" charset="0"/>
              </a:rPr>
              <a:t>this.numRolls</a:t>
            </a:r>
            <a:r>
              <a:rPr lang="en-US" altLang="en-US" sz="1313" dirty="0">
                <a:latin typeface="Courier New" panose="02070309020205020404" pitchFamily="49" charset="0"/>
              </a:rPr>
              <a:t> = 0;</a:t>
            </a:r>
          </a:p>
          <a:p>
            <a:r>
              <a:rPr lang="en-US" altLang="en-US" sz="1313" dirty="0">
                <a:latin typeface="Courier New" panose="02070309020205020404" pitchFamily="49" charset="0"/>
              </a:rPr>
              <a:t>   </a:t>
            </a:r>
            <a:r>
              <a:rPr lang="en-US" altLang="en-US" sz="1313" dirty="0" err="1">
                <a:solidFill>
                  <a:schemeClr val="tx2"/>
                </a:solidFill>
                <a:latin typeface="Courier New" panose="02070309020205020404" pitchFamily="49" charset="0"/>
              </a:rPr>
              <a:t>this.roll</a:t>
            </a:r>
            <a:r>
              <a:rPr lang="en-US" altLang="en-US" sz="1313" dirty="0">
                <a:latin typeface="Courier New" panose="02070309020205020404" pitchFamily="49" charset="0"/>
              </a:rPr>
              <a:t> = roll;   // define a pointer to a function</a:t>
            </a:r>
          </a:p>
          <a:p>
            <a:r>
              <a:rPr lang="en-US" altLang="en-US" sz="1313" dirty="0">
                <a:latin typeface="Courier New" panose="02070309020205020404" pitchFamily="49" charset="0"/>
              </a:rPr>
              <a:t>}</a:t>
            </a:r>
          </a:p>
          <a:p>
            <a:endParaRPr lang="en-US" altLang="en-US" sz="1313" dirty="0">
              <a:latin typeface="Courier New" panose="02070309020205020404" pitchFamily="49" charset="0"/>
            </a:endParaRPr>
          </a:p>
          <a:p>
            <a:r>
              <a:rPr lang="en-US" altLang="en-US" sz="1313" dirty="0">
                <a:latin typeface="Courier New" panose="02070309020205020404" pitchFamily="49" charset="0"/>
              </a:rPr>
              <a:t>function roll()</a:t>
            </a:r>
          </a:p>
          <a:p>
            <a:r>
              <a:rPr lang="en-US" altLang="en-US" sz="1313" dirty="0">
                <a:latin typeface="Courier New" panose="02070309020205020404" pitchFamily="49" charset="0"/>
              </a:rPr>
              <a:t>{</a:t>
            </a:r>
          </a:p>
          <a:p>
            <a:r>
              <a:rPr lang="en-US" altLang="en-US" sz="1313" dirty="0">
                <a:latin typeface="Courier New" panose="02070309020205020404" pitchFamily="49" charset="0"/>
              </a:rPr>
              <a:t>    </a:t>
            </a:r>
            <a:r>
              <a:rPr lang="en-US" altLang="en-US" sz="1313" dirty="0" err="1">
                <a:solidFill>
                  <a:schemeClr val="tx2"/>
                </a:solidFill>
                <a:latin typeface="Courier New" panose="02070309020205020404" pitchFamily="49" charset="0"/>
              </a:rPr>
              <a:t>this.numRolls</a:t>
            </a:r>
            <a:r>
              <a:rPr lang="en-US" altLang="en-US" sz="1313" dirty="0">
                <a:latin typeface="Courier New" panose="02070309020205020404" pitchFamily="49" charset="0"/>
              </a:rPr>
              <a:t>++;</a:t>
            </a:r>
          </a:p>
          <a:p>
            <a:r>
              <a:rPr lang="en-US" altLang="en-US" sz="1313" dirty="0">
                <a:latin typeface="Courier New" panose="02070309020205020404" pitchFamily="49" charset="0"/>
              </a:rPr>
              <a:t>    return </a:t>
            </a:r>
            <a:r>
              <a:rPr lang="en-US" altLang="en-US" sz="1313" dirty="0" err="1">
                <a:latin typeface="Courier New" panose="02070309020205020404" pitchFamily="49" charset="0"/>
              </a:rPr>
              <a:t>Math.floor</a:t>
            </a:r>
            <a:r>
              <a:rPr lang="en-US" altLang="en-US" sz="1313" dirty="0">
                <a:latin typeface="Courier New" panose="02070309020205020404" pitchFamily="49" charset="0"/>
              </a:rPr>
              <a:t>(</a:t>
            </a:r>
            <a:r>
              <a:rPr lang="en-US" altLang="en-US" sz="1313" dirty="0" err="1">
                <a:latin typeface="Courier New" panose="02070309020205020404" pitchFamily="49" charset="0"/>
              </a:rPr>
              <a:t>Math.random</a:t>
            </a:r>
            <a:r>
              <a:rPr lang="en-US" altLang="en-US" sz="1313" dirty="0">
                <a:latin typeface="Courier New" panose="02070309020205020404" pitchFamily="49" charset="0"/>
              </a:rPr>
              <a:t>()*</a:t>
            </a:r>
            <a:r>
              <a:rPr lang="en-US" altLang="en-US" sz="1313" dirty="0" err="1">
                <a:solidFill>
                  <a:schemeClr val="tx2"/>
                </a:solidFill>
                <a:latin typeface="Courier New" panose="02070309020205020404" pitchFamily="49" charset="0"/>
              </a:rPr>
              <a:t>this.numSides</a:t>
            </a:r>
            <a:r>
              <a:rPr lang="en-US" altLang="en-US" sz="1313" dirty="0">
                <a:latin typeface="Courier New" panose="02070309020205020404" pitchFamily="49" charset="0"/>
              </a:rPr>
              <a:t>) + 1;</a:t>
            </a:r>
          </a:p>
          <a:p>
            <a:r>
              <a:rPr lang="en-US" altLang="en-US" sz="1313" dirty="0">
                <a:latin typeface="Courier New" panose="02070309020205020404" pitchFamily="49" charset="0"/>
              </a:rPr>
              <a:t>}</a:t>
            </a:r>
          </a:p>
        </p:txBody>
      </p:sp>
      <p:sp>
        <p:nvSpPr>
          <p:cNvPr id="24581" name="Text Box 5"/>
          <p:cNvSpPr txBox="1">
            <a:spLocks noChangeArrowheads="1"/>
          </p:cNvSpPr>
          <p:nvPr/>
        </p:nvSpPr>
        <p:spPr bwMode="auto">
          <a:xfrm>
            <a:off x="6572250" y="2643188"/>
            <a:ext cx="2286000" cy="2949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88" dirty="0">
                <a:latin typeface="Arial Narrow" panose="020B0606020202030204" pitchFamily="34" charset="0"/>
              </a:rPr>
              <a:t>define </a:t>
            </a:r>
            <a:r>
              <a:rPr lang="en-US" altLang="en-US" sz="1500" dirty="0">
                <a:solidFill>
                  <a:srgbClr val="FF0033"/>
                </a:solidFill>
                <a:latin typeface="Courier New" panose="02070309020205020404" pitchFamily="49" charset="0"/>
              </a:rPr>
              <a:t>Die</a:t>
            </a:r>
            <a:r>
              <a:rPr lang="en-US" altLang="en-US" sz="1688" dirty="0">
                <a:latin typeface="Arial Narrow" panose="020B0606020202030204" pitchFamily="34" charset="0"/>
              </a:rPr>
              <a:t> function (i.e., the object's constructor)</a:t>
            </a:r>
            <a:endParaRPr lang="en-US" altLang="en-US" sz="1688" i="1" dirty="0">
              <a:latin typeface="Arial Narrow" panose="020B0606020202030204" pitchFamily="34" charset="0"/>
            </a:endParaRPr>
          </a:p>
          <a:p>
            <a:endParaRPr lang="en-US" altLang="en-US" sz="1688" dirty="0">
              <a:latin typeface="Arial Narrow" panose="020B0606020202030204" pitchFamily="34" charset="0"/>
            </a:endParaRPr>
          </a:p>
          <a:p>
            <a:r>
              <a:rPr lang="en-US" altLang="en-US" sz="1688" dirty="0">
                <a:latin typeface="Arial Narrow" panose="020B0606020202030204" pitchFamily="34" charset="0"/>
              </a:rPr>
              <a:t>initialize data fields in the function, preceded with "</a:t>
            </a:r>
            <a:r>
              <a:rPr lang="en-US" altLang="en-US" sz="1500" dirty="0">
                <a:latin typeface="Arial Narrow" panose="020B0606020202030204" pitchFamily="34" charset="0"/>
              </a:rPr>
              <a:t>this"</a:t>
            </a:r>
          </a:p>
          <a:p>
            <a:endParaRPr lang="en-US" altLang="en-US" sz="1688" dirty="0">
              <a:latin typeface="Arial Narrow" panose="020B0606020202030204" pitchFamily="34" charset="0"/>
            </a:endParaRPr>
          </a:p>
          <a:p>
            <a:r>
              <a:rPr lang="en-US" altLang="en-US" sz="1688" dirty="0">
                <a:latin typeface="Arial Narrow" panose="020B0606020202030204" pitchFamily="34" charset="0"/>
              </a:rPr>
              <a:t>similarly, assign method to separately defined function (which uses </a:t>
            </a:r>
            <a:r>
              <a:rPr lang="en-US" altLang="en-US" sz="1500" dirty="0">
                <a:solidFill>
                  <a:srgbClr val="FF0033"/>
                </a:solidFill>
                <a:latin typeface="Arial Narrow" panose="020B0606020202030204" pitchFamily="34" charset="0"/>
              </a:rPr>
              <a:t>this</a:t>
            </a:r>
            <a:r>
              <a:rPr lang="en-US" altLang="en-US" sz="1688" dirty="0">
                <a:latin typeface="Arial Narrow" panose="020B0606020202030204" pitchFamily="34" charset="0"/>
              </a:rPr>
              <a:t> to access data)</a:t>
            </a:r>
          </a:p>
        </p:txBody>
      </p:sp>
    </p:spTree>
  </p:cSld>
  <p:clrMapOvr>
    <a:masterClrMapping/>
  </p:clrMapOvr>
  <p:transition spd="slow">
    <p:wipe dir="d"/>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4" descr="D:\My Collection\My Presentation Template\147 set\147\04.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2051" name="Picture 2" descr="D:\My Collection\My Presentation Template\background images\key-background.jpg"/>
          <p:cNvPicPr>
            <a:picLocks noChangeAspect="1" noChangeArrowheads="1"/>
          </p:cNvPicPr>
          <p:nvPr/>
        </p:nvPicPr>
        <p:blipFill>
          <a:blip r:embed="rId3" cstate="print"/>
          <a:srcRect/>
          <a:stretch>
            <a:fillRect/>
          </a:stretch>
        </p:blipFill>
        <p:spPr bwMode="auto">
          <a:xfrm>
            <a:off x="0" y="9525"/>
            <a:ext cx="5105400" cy="3829050"/>
          </a:xfrm>
          <a:prstGeom prst="rect">
            <a:avLst/>
          </a:prstGeom>
          <a:noFill/>
          <a:ln w="9525">
            <a:noFill/>
            <a:miter lim="800000"/>
            <a:headEnd/>
            <a:tailEnd/>
          </a:ln>
        </p:spPr>
      </p:pic>
      <p:sp>
        <p:nvSpPr>
          <p:cNvPr id="2" name="Title 1"/>
          <p:cNvSpPr>
            <a:spLocks noGrp="1"/>
          </p:cNvSpPr>
          <p:nvPr>
            <p:ph type="ctrTitle"/>
          </p:nvPr>
        </p:nvSpPr>
        <p:spPr>
          <a:xfrm>
            <a:off x="685800" y="1371600"/>
            <a:ext cx="7772400" cy="1470025"/>
          </a:xfrm>
        </p:spPr>
        <p:txBody>
          <a:bodyPr rtlCol="0">
            <a:normAutofit/>
          </a:bodyPr>
          <a:lstStyle/>
          <a:p>
            <a:pPr eaLnBrk="1" fontAlgn="auto" hangingPunct="1">
              <a:spcAft>
                <a:spcPts val="0"/>
              </a:spcAft>
              <a:defRPr/>
            </a:pPr>
            <a:r>
              <a:rPr lang="en-US" sz="5400" b="1" dirty="0" smtClean="0">
                <a:solidFill>
                  <a:srgbClr val="663300"/>
                </a:solidFill>
                <a:effectLst>
                  <a:outerShdw blurRad="38100" dist="38100" dir="2700000" algn="tl">
                    <a:srgbClr val="000000">
                      <a:alpha val="43137"/>
                    </a:srgbClr>
                  </a:outerShdw>
                </a:effectLst>
              </a:rPr>
              <a:t>HTML 5 Tutorial</a:t>
            </a:r>
          </a:p>
        </p:txBody>
      </p:sp>
      <p:sp>
        <p:nvSpPr>
          <p:cNvPr id="3" name="Subtitle 2"/>
          <p:cNvSpPr>
            <a:spLocks noGrp="1"/>
          </p:cNvSpPr>
          <p:nvPr>
            <p:ph type="subTitle" idx="1"/>
          </p:nvPr>
        </p:nvSpPr>
        <p:spPr>
          <a:xfrm>
            <a:off x="1371600" y="3352800"/>
            <a:ext cx="6400800" cy="1752600"/>
          </a:xfrm>
        </p:spPr>
        <p:txBody>
          <a:bodyPr rtlCol="0">
            <a:normAutofit/>
          </a:bodyPr>
          <a:lstStyle/>
          <a:p>
            <a:pPr eaLnBrk="1" fontAlgn="auto" hangingPunct="1">
              <a:spcAft>
                <a:spcPts val="0"/>
              </a:spcAft>
              <a:defRPr/>
            </a:pPr>
            <a:r>
              <a:rPr lang="en-US" sz="4000" b="1" dirty="0" smtClean="0">
                <a:solidFill>
                  <a:schemeClr val="accent6">
                    <a:lumMod val="75000"/>
                  </a:schemeClr>
                </a:solidFill>
                <a:effectLst>
                  <a:outerShdw blurRad="38100" dist="38100" dir="2700000" algn="tl">
                    <a:srgbClr val="000000">
                      <a:alpha val="43137"/>
                    </a:srgbClr>
                  </a:outerShdw>
                </a:effectLst>
              </a:rPr>
              <a:t>Chapter 1</a:t>
            </a:r>
          </a:p>
          <a:p>
            <a:pPr eaLnBrk="1" fontAlgn="auto" hangingPunct="1">
              <a:spcAft>
                <a:spcPts val="0"/>
              </a:spcAft>
              <a:defRPr/>
            </a:pPr>
            <a:r>
              <a:rPr lang="en-US" sz="4000" b="1" dirty="0" smtClean="0">
                <a:solidFill>
                  <a:schemeClr val="accent6">
                    <a:lumMod val="75000"/>
                  </a:schemeClr>
                </a:solidFill>
                <a:effectLst>
                  <a:outerShdw blurRad="38100" dist="38100" dir="2700000" algn="tl">
                    <a:srgbClr val="000000">
                      <a:alpha val="43137"/>
                    </a:srgbClr>
                  </a:outerShdw>
                </a:effectLst>
              </a:rPr>
              <a:t>Introduction</a:t>
            </a:r>
          </a:p>
        </p:txBody>
      </p:sp>
    </p:spTree>
  </p:cSld>
  <p:clrMapOvr>
    <a:masterClrMapping/>
  </p:clrMapOvr>
  <p:transition>
    <p:fade/>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pPr eaLnBrk="1" fontAlgn="auto" hangingPunct="1">
              <a:spcAft>
                <a:spcPts val="0"/>
              </a:spcAft>
              <a:defRPr/>
            </a:pPr>
            <a:r>
              <a:rPr lang="en-US" sz="5400" b="1" dirty="0" smtClean="0">
                <a:solidFill>
                  <a:srgbClr val="663300"/>
                </a:solidFill>
                <a:effectLst>
                  <a:outerShdw blurRad="38100" dist="38100" dir="2700000" algn="tl">
                    <a:srgbClr val="000000">
                      <a:alpha val="43137"/>
                    </a:srgbClr>
                  </a:outerShdw>
                </a:effectLst>
              </a:rPr>
              <a:t>What is HTML5?</a:t>
            </a:r>
          </a:p>
        </p:txBody>
      </p:sp>
      <p:sp>
        <p:nvSpPr>
          <p:cNvPr id="3" name="Subtitle 2"/>
          <p:cNvSpPr>
            <a:spLocks noGrp="1"/>
          </p:cNvSpPr>
          <p:nvPr>
            <p:ph type="subTitle" idx="1"/>
          </p:nvPr>
        </p:nvSpPr>
        <p:spPr>
          <a:xfrm>
            <a:off x="876300" y="2109788"/>
            <a:ext cx="7391400" cy="2667000"/>
          </a:xfrm>
        </p:spPr>
        <p:txBody>
          <a:bodyPr rtlCol="0">
            <a:normAutofit fontScale="70000" lnSpcReduction="20000"/>
          </a:bodyPr>
          <a:lstStyle/>
          <a:p>
            <a:pPr algn="l" eaLnBrk="1" fontAlgn="auto" hangingPunct="1">
              <a:spcAft>
                <a:spcPts val="0"/>
              </a:spcAft>
              <a:defRPr/>
            </a:pPr>
            <a:r>
              <a:rPr lang="en-US" sz="4000" b="1" dirty="0" smtClean="0">
                <a:solidFill>
                  <a:srgbClr val="3A1D00"/>
                </a:solidFill>
              </a:rPr>
              <a:t>HTML5 will be the new standard for HTML, XHTML, and the HTML DOM.</a:t>
            </a:r>
          </a:p>
          <a:p>
            <a:pPr algn="l" eaLnBrk="1" fontAlgn="auto" hangingPunct="1">
              <a:spcAft>
                <a:spcPts val="0"/>
              </a:spcAft>
              <a:defRPr/>
            </a:pPr>
            <a:r>
              <a:rPr lang="en-US" sz="4000" b="1" dirty="0" smtClean="0">
                <a:solidFill>
                  <a:srgbClr val="3A1D00"/>
                </a:solidFill>
              </a:rPr>
              <a:t>The previous version of HTML came in 1999. The web has changed a lot since then.</a:t>
            </a:r>
          </a:p>
          <a:p>
            <a:pPr algn="l" eaLnBrk="1" fontAlgn="auto" hangingPunct="1">
              <a:spcAft>
                <a:spcPts val="0"/>
              </a:spcAft>
              <a:defRPr/>
            </a:pPr>
            <a:r>
              <a:rPr lang="en-US" sz="4000" b="1" dirty="0" smtClean="0">
                <a:solidFill>
                  <a:srgbClr val="3A1D00"/>
                </a:solidFill>
              </a:rPr>
              <a:t>HTML5 is still a work in progress. However, most modern browsers have some HTML5 support.</a:t>
            </a:r>
          </a:p>
        </p:txBody>
      </p:sp>
    </p:spTree>
  </p:cSld>
  <p:clrMapOvr>
    <a:masterClrMapping/>
  </p:clrMapOvr>
  <p:transition>
    <p:fade/>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fontScale="90000"/>
          </a:bodyPr>
          <a:lstStyle/>
          <a:p>
            <a:pPr eaLnBrk="1" fontAlgn="auto" hangingPunct="1">
              <a:spcAft>
                <a:spcPts val="0"/>
              </a:spcAft>
              <a:defRPr/>
            </a:pPr>
            <a:r>
              <a:rPr lang="en-US" sz="5400" b="1" dirty="0" smtClean="0">
                <a:solidFill>
                  <a:srgbClr val="663300"/>
                </a:solidFill>
                <a:effectLst>
                  <a:outerShdw blurRad="38100" dist="38100" dir="2700000" algn="tl">
                    <a:srgbClr val="000000">
                      <a:alpha val="43137"/>
                    </a:srgbClr>
                  </a:outerShdw>
                </a:effectLst>
              </a:rPr>
              <a:t>How Did HTML5 Get Started?</a:t>
            </a:r>
          </a:p>
        </p:txBody>
      </p:sp>
      <p:sp>
        <p:nvSpPr>
          <p:cNvPr id="3" name="Subtitle 2"/>
          <p:cNvSpPr>
            <a:spLocks noGrp="1"/>
          </p:cNvSpPr>
          <p:nvPr>
            <p:ph type="subTitle" idx="1"/>
          </p:nvPr>
        </p:nvSpPr>
        <p:spPr>
          <a:xfrm>
            <a:off x="876300" y="1447800"/>
            <a:ext cx="7391400" cy="5181600"/>
          </a:xfrm>
        </p:spPr>
        <p:txBody>
          <a:bodyPr rtlCol="0">
            <a:normAutofit fontScale="55000" lnSpcReduction="20000"/>
          </a:bodyPr>
          <a:lstStyle/>
          <a:p>
            <a:pPr algn="l" eaLnBrk="1" fontAlgn="auto" hangingPunct="1">
              <a:spcAft>
                <a:spcPts val="0"/>
              </a:spcAft>
              <a:defRPr/>
            </a:pPr>
            <a:r>
              <a:rPr lang="en-US" sz="4000" b="1" dirty="0" smtClean="0">
                <a:solidFill>
                  <a:srgbClr val="3A1D00"/>
                </a:solidFill>
              </a:rPr>
              <a:t>HTML5 is a cooperation between the World Wide Web Consortium (W3C) and the Web Hypertext Application Technology Working Group (WHATWG).</a:t>
            </a:r>
          </a:p>
          <a:p>
            <a:pPr algn="l" eaLnBrk="1" fontAlgn="auto" hangingPunct="1">
              <a:spcAft>
                <a:spcPts val="0"/>
              </a:spcAft>
              <a:defRPr/>
            </a:pPr>
            <a:endParaRPr lang="en-US" sz="4000" b="1" dirty="0" smtClean="0">
              <a:solidFill>
                <a:srgbClr val="3A1D00"/>
              </a:solidFill>
            </a:endParaRPr>
          </a:p>
          <a:p>
            <a:pPr algn="l" eaLnBrk="1" fontAlgn="auto" hangingPunct="1">
              <a:spcAft>
                <a:spcPts val="0"/>
              </a:spcAft>
              <a:defRPr/>
            </a:pPr>
            <a:r>
              <a:rPr lang="en-US" sz="4000" b="1" dirty="0" smtClean="0">
                <a:solidFill>
                  <a:srgbClr val="3A1D00"/>
                </a:solidFill>
              </a:rPr>
              <a:t>WHATWG was working with web forms and applications, and W3C was working with XHTML 2.0. In 2006, they decided to cooperate and create a new version of HTML.</a:t>
            </a:r>
          </a:p>
          <a:p>
            <a:pPr algn="l" eaLnBrk="1" fontAlgn="auto" hangingPunct="1">
              <a:spcAft>
                <a:spcPts val="0"/>
              </a:spcAft>
              <a:defRPr/>
            </a:pPr>
            <a:endParaRPr lang="en-US" sz="4000" b="1" dirty="0" smtClean="0">
              <a:solidFill>
                <a:srgbClr val="3A1D00"/>
              </a:solidFill>
            </a:endParaRPr>
          </a:p>
          <a:p>
            <a:pPr algn="l" eaLnBrk="1" fontAlgn="auto" hangingPunct="1">
              <a:spcAft>
                <a:spcPts val="0"/>
              </a:spcAft>
              <a:defRPr/>
            </a:pPr>
            <a:r>
              <a:rPr lang="en-US" sz="4000" b="1" dirty="0" smtClean="0">
                <a:solidFill>
                  <a:srgbClr val="3A1D00"/>
                </a:solidFill>
              </a:rPr>
              <a:t>Some rules for HTML5 were established:</a:t>
            </a:r>
          </a:p>
          <a:p>
            <a:pPr marL="571500" indent="-571500" algn="l" eaLnBrk="1" fontAlgn="auto" hangingPunct="1">
              <a:spcAft>
                <a:spcPts val="0"/>
              </a:spcAft>
              <a:buFont typeface="Arial" pitchFamily="34" charset="0"/>
              <a:buChar char="•"/>
              <a:defRPr/>
            </a:pPr>
            <a:r>
              <a:rPr lang="en-US" sz="4000" b="1" dirty="0" smtClean="0">
                <a:solidFill>
                  <a:srgbClr val="3A1D00"/>
                </a:solidFill>
              </a:rPr>
              <a:t>New features should be based on HTML, CSS, DOM, and JavaScript</a:t>
            </a:r>
          </a:p>
          <a:p>
            <a:pPr marL="571500" indent="-571500" algn="l" eaLnBrk="1" fontAlgn="auto" hangingPunct="1">
              <a:spcAft>
                <a:spcPts val="0"/>
              </a:spcAft>
              <a:buFont typeface="Arial" pitchFamily="34" charset="0"/>
              <a:buChar char="•"/>
              <a:defRPr/>
            </a:pPr>
            <a:r>
              <a:rPr lang="en-US" sz="4000" b="1" dirty="0" smtClean="0">
                <a:solidFill>
                  <a:srgbClr val="3A1D00"/>
                </a:solidFill>
              </a:rPr>
              <a:t>Reduce the need for external plugins (like Flash)</a:t>
            </a:r>
          </a:p>
          <a:p>
            <a:pPr marL="571500" indent="-571500" algn="l" eaLnBrk="1" fontAlgn="auto" hangingPunct="1">
              <a:spcAft>
                <a:spcPts val="0"/>
              </a:spcAft>
              <a:buFont typeface="Arial" pitchFamily="34" charset="0"/>
              <a:buChar char="•"/>
              <a:defRPr/>
            </a:pPr>
            <a:r>
              <a:rPr lang="en-US" sz="4000" b="1" dirty="0" smtClean="0">
                <a:solidFill>
                  <a:srgbClr val="3A1D00"/>
                </a:solidFill>
              </a:rPr>
              <a:t>Better error handling</a:t>
            </a:r>
          </a:p>
          <a:p>
            <a:pPr marL="571500" indent="-571500" algn="l" eaLnBrk="1" fontAlgn="auto" hangingPunct="1">
              <a:spcAft>
                <a:spcPts val="0"/>
              </a:spcAft>
              <a:buFont typeface="Arial" pitchFamily="34" charset="0"/>
              <a:buChar char="•"/>
              <a:defRPr/>
            </a:pPr>
            <a:r>
              <a:rPr lang="en-US" sz="4000" b="1" dirty="0" smtClean="0">
                <a:solidFill>
                  <a:srgbClr val="3A1D00"/>
                </a:solidFill>
              </a:rPr>
              <a:t>More markup to replace scripting</a:t>
            </a:r>
          </a:p>
          <a:p>
            <a:pPr marL="571500" indent="-571500" algn="l" eaLnBrk="1" fontAlgn="auto" hangingPunct="1">
              <a:spcAft>
                <a:spcPts val="0"/>
              </a:spcAft>
              <a:buFont typeface="Arial" pitchFamily="34" charset="0"/>
              <a:buChar char="•"/>
              <a:defRPr/>
            </a:pPr>
            <a:r>
              <a:rPr lang="en-US" sz="4000" b="1" dirty="0" smtClean="0">
                <a:solidFill>
                  <a:srgbClr val="3A1D00"/>
                </a:solidFill>
              </a:rPr>
              <a:t>HTML5 should be device independent</a:t>
            </a:r>
          </a:p>
          <a:p>
            <a:pPr marL="571500" indent="-571500" algn="l" eaLnBrk="1" fontAlgn="auto" hangingPunct="1">
              <a:spcAft>
                <a:spcPts val="0"/>
              </a:spcAft>
              <a:buFont typeface="Arial" pitchFamily="34" charset="0"/>
              <a:buChar char="•"/>
              <a:defRPr/>
            </a:pPr>
            <a:r>
              <a:rPr lang="en-US" sz="4000" b="1" dirty="0" smtClean="0">
                <a:solidFill>
                  <a:srgbClr val="3A1D00"/>
                </a:solidFill>
              </a:rPr>
              <a:t>The development process should be visible to the public</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a:t>
            </a:r>
            <a:endParaRPr lang="en-US" dirty="0"/>
          </a:p>
        </p:txBody>
      </p:sp>
      <p:sp>
        <p:nvSpPr>
          <p:cNvPr id="3" name="Content Placeholder 2"/>
          <p:cNvSpPr>
            <a:spLocks noGrp="1"/>
          </p:cNvSpPr>
          <p:nvPr>
            <p:ph idx="1"/>
          </p:nvPr>
        </p:nvSpPr>
        <p:spPr>
          <a:xfrm>
            <a:off x="381000" y="1417638"/>
            <a:ext cx="8410575" cy="3046988"/>
          </a:xfrm>
        </p:spPr>
        <p:txBody>
          <a:bodyPr>
            <a:normAutofit lnSpcReduction="10000"/>
          </a:bodyPr>
          <a:lstStyle/>
          <a:p>
            <a:r>
              <a:rPr lang="en-US" dirty="0" smtClean="0"/>
              <a:t>Instance of a class. </a:t>
            </a:r>
          </a:p>
          <a:p>
            <a:r>
              <a:rPr lang="en-US" dirty="0" smtClean="0"/>
              <a:t>You can create many objects from a single class, each object having different property values, but still undeniably created from the same class.</a:t>
            </a:r>
          </a:p>
          <a:p>
            <a:r>
              <a:rPr lang="en-US" dirty="0" smtClean="0"/>
              <a:t>* simple button Example</a:t>
            </a:r>
            <a:endParaRPr lang="en-US" dirty="0"/>
          </a:p>
        </p:txBody>
      </p:sp>
    </p:spTree>
    <p:extLst>
      <p:ext uri="{BB962C8B-B14F-4D97-AF65-F5344CB8AC3E}">
        <p14:creationId xmlns:p14="http://schemas.microsoft.com/office/powerpoint/2010/main" xmlns="" val="410320157"/>
      </p:ext>
    </p:extLst>
  </p:cSld>
  <p:clrMapOvr>
    <a:masterClrMapping/>
  </p:clrMapOvr>
  <p:transition spd="slow">
    <p:wipe dir="d"/>
  </p:transition>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pPr eaLnBrk="1" fontAlgn="auto" hangingPunct="1">
              <a:spcAft>
                <a:spcPts val="0"/>
              </a:spcAft>
              <a:defRPr/>
            </a:pPr>
            <a:r>
              <a:rPr lang="en-US" sz="5400" b="1" dirty="0" smtClean="0">
                <a:solidFill>
                  <a:srgbClr val="663300"/>
                </a:solidFill>
                <a:effectLst>
                  <a:outerShdw blurRad="38100" dist="38100" dir="2700000" algn="tl">
                    <a:srgbClr val="000000">
                      <a:alpha val="43137"/>
                    </a:srgbClr>
                  </a:outerShdw>
                </a:effectLst>
              </a:rPr>
              <a:t>New Features</a:t>
            </a:r>
          </a:p>
        </p:txBody>
      </p:sp>
      <p:sp>
        <p:nvSpPr>
          <p:cNvPr id="3" name="Subtitle 2"/>
          <p:cNvSpPr>
            <a:spLocks noGrp="1"/>
          </p:cNvSpPr>
          <p:nvPr>
            <p:ph type="subTitle" idx="1"/>
          </p:nvPr>
        </p:nvSpPr>
        <p:spPr>
          <a:xfrm>
            <a:off x="876300" y="1905000"/>
            <a:ext cx="7391400" cy="3124200"/>
          </a:xfrm>
        </p:spPr>
        <p:txBody>
          <a:bodyPr rtlCol="0">
            <a:normAutofit lnSpcReduction="10000"/>
          </a:bodyPr>
          <a:lstStyle/>
          <a:p>
            <a:pPr algn="l" eaLnBrk="1" fontAlgn="auto" hangingPunct="1">
              <a:spcAft>
                <a:spcPts val="0"/>
              </a:spcAft>
              <a:defRPr/>
            </a:pPr>
            <a:r>
              <a:rPr lang="en-US" sz="2400" b="1" dirty="0" smtClean="0">
                <a:solidFill>
                  <a:srgbClr val="663300"/>
                </a:solidFill>
              </a:rPr>
              <a:t>Some of the most interesting new features in HTML5 :</a:t>
            </a:r>
          </a:p>
          <a:p>
            <a:pPr marL="342900" indent="-342900" algn="l" eaLnBrk="1" fontAlgn="auto" hangingPunct="1">
              <a:spcAft>
                <a:spcPts val="0"/>
              </a:spcAft>
              <a:buFont typeface="Arial" pitchFamily="34" charset="0"/>
              <a:buChar char="•"/>
              <a:defRPr/>
            </a:pPr>
            <a:r>
              <a:rPr lang="en-US" sz="2400" b="1" dirty="0" smtClean="0">
                <a:solidFill>
                  <a:srgbClr val="663300"/>
                </a:solidFill>
              </a:rPr>
              <a:t>The canvas element for drawing</a:t>
            </a:r>
          </a:p>
          <a:p>
            <a:pPr marL="342900" indent="-342900" algn="l" eaLnBrk="1" fontAlgn="auto" hangingPunct="1">
              <a:spcAft>
                <a:spcPts val="0"/>
              </a:spcAft>
              <a:buFont typeface="Arial" pitchFamily="34" charset="0"/>
              <a:buChar char="•"/>
              <a:defRPr/>
            </a:pPr>
            <a:r>
              <a:rPr lang="en-US" sz="2400" b="1" dirty="0" smtClean="0">
                <a:solidFill>
                  <a:srgbClr val="663300"/>
                </a:solidFill>
              </a:rPr>
              <a:t>The video and audio elements for media playback</a:t>
            </a:r>
          </a:p>
          <a:p>
            <a:pPr marL="342900" indent="-342900" algn="l" eaLnBrk="1" fontAlgn="auto" hangingPunct="1">
              <a:spcAft>
                <a:spcPts val="0"/>
              </a:spcAft>
              <a:buFont typeface="Arial" pitchFamily="34" charset="0"/>
              <a:buChar char="•"/>
              <a:defRPr/>
            </a:pPr>
            <a:r>
              <a:rPr lang="en-US" sz="2400" b="1" dirty="0" smtClean="0">
                <a:solidFill>
                  <a:srgbClr val="663300"/>
                </a:solidFill>
              </a:rPr>
              <a:t>Better support for local offline storage</a:t>
            </a:r>
          </a:p>
          <a:p>
            <a:pPr marL="342900" indent="-342900" algn="l" eaLnBrk="1" fontAlgn="auto" hangingPunct="1">
              <a:spcAft>
                <a:spcPts val="0"/>
              </a:spcAft>
              <a:buFont typeface="Arial" pitchFamily="34" charset="0"/>
              <a:buChar char="•"/>
              <a:defRPr/>
            </a:pPr>
            <a:r>
              <a:rPr lang="en-US" sz="2400" b="1" dirty="0" smtClean="0">
                <a:solidFill>
                  <a:srgbClr val="663300"/>
                </a:solidFill>
              </a:rPr>
              <a:t>New content specific elements, like article, footer, header, </a:t>
            </a:r>
            <a:r>
              <a:rPr lang="en-US" sz="2400" b="1" dirty="0" err="1" smtClean="0">
                <a:solidFill>
                  <a:srgbClr val="663300"/>
                </a:solidFill>
              </a:rPr>
              <a:t>nav</a:t>
            </a:r>
            <a:r>
              <a:rPr lang="en-US" sz="2400" b="1" dirty="0" smtClean="0">
                <a:solidFill>
                  <a:srgbClr val="663300"/>
                </a:solidFill>
              </a:rPr>
              <a:t>, section</a:t>
            </a:r>
          </a:p>
          <a:p>
            <a:pPr marL="342900" indent="-342900" algn="l" eaLnBrk="1" fontAlgn="auto" hangingPunct="1">
              <a:spcAft>
                <a:spcPts val="0"/>
              </a:spcAft>
              <a:buFont typeface="Arial" pitchFamily="34" charset="0"/>
              <a:buChar char="•"/>
              <a:defRPr/>
            </a:pPr>
            <a:r>
              <a:rPr lang="en-US" sz="2400" b="1" dirty="0" smtClean="0">
                <a:solidFill>
                  <a:srgbClr val="663300"/>
                </a:solidFill>
              </a:rPr>
              <a:t>New form controls, like calendar, date, time, email, </a:t>
            </a:r>
            <a:r>
              <a:rPr lang="en-US" sz="2400" b="1" dirty="0" err="1" smtClean="0">
                <a:solidFill>
                  <a:srgbClr val="663300"/>
                </a:solidFill>
              </a:rPr>
              <a:t>url</a:t>
            </a:r>
            <a:r>
              <a:rPr lang="en-US" sz="2400" b="1" dirty="0" smtClean="0">
                <a:solidFill>
                  <a:srgbClr val="663300"/>
                </a:solidFill>
              </a:rPr>
              <a:t>, search</a:t>
            </a:r>
          </a:p>
        </p:txBody>
      </p:sp>
    </p:spTree>
  </p:cSld>
  <p:clrMapOvr>
    <a:masterClrMapping/>
  </p:clrMapOvr>
  <p:transition>
    <p:fade/>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pPr eaLnBrk="1" fontAlgn="auto" hangingPunct="1">
              <a:spcAft>
                <a:spcPts val="0"/>
              </a:spcAft>
              <a:defRPr/>
            </a:pPr>
            <a:r>
              <a:rPr lang="en-US" sz="5400" b="1" dirty="0" smtClean="0">
                <a:solidFill>
                  <a:srgbClr val="663300"/>
                </a:solidFill>
                <a:effectLst>
                  <a:outerShdw blurRad="38100" dist="38100" dir="2700000" algn="tl">
                    <a:srgbClr val="000000">
                      <a:alpha val="43137"/>
                    </a:srgbClr>
                  </a:outerShdw>
                </a:effectLst>
              </a:rPr>
              <a:t>Browser Support</a:t>
            </a:r>
          </a:p>
        </p:txBody>
      </p:sp>
      <p:sp>
        <p:nvSpPr>
          <p:cNvPr id="6148" name="Subtitle 2"/>
          <p:cNvSpPr>
            <a:spLocks noGrp="1"/>
          </p:cNvSpPr>
          <p:nvPr>
            <p:ph type="subTitle" idx="1"/>
          </p:nvPr>
        </p:nvSpPr>
        <p:spPr>
          <a:xfrm>
            <a:off x="876300" y="1905000"/>
            <a:ext cx="7391400" cy="3124200"/>
          </a:xfrm>
        </p:spPr>
        <p:txBody>
          <a:bodyPr/>
          <a:lstStyle/>
          <a:p>
            <a:pPr algn="l" eaLnBrk="1" hangingPunct="1"/>
            <a:r>
              <a:rPr lang="en-US" sz="2400" b="1" smtClean="0">
                <a:solidFill>
                  <a:srgbClr val="663300"/>
                </a:solidFill>
              </a:rPr>
              <a:t>HTML5 is not yet an official standard, and no browsers have full HTML5 support.</a:t>
            </a:r>
          </a:p>
          <a:p>
            <a:pPr algn="l" eaLnBrk="1" hangingPunct="1"/>
            <a:endParaRPr lang="en-US" sz="2400" b="1" smtClean="0">
              <a:solidFill>
                <a:srgbClr val="663300"/>
              </a:solidFill>
            </a:endParaRPr>
          </a:p>
          <a:p>
            <a:pPr algn="l" eaLnBrk="1" hangingPunct="1"/>
            <a:r>
              <a:rPr lang="en-US" sz="2400" b="1" smtClean="0">
                <a:solidFill>
                  <a:srgbClr val="663300"/>
                </a:solidFill>
              </a:rPr>
              <a:t>But all major browsers (Safari, Chrome, Firefox, Opera, Internet Explorer) continue to add new HTML5 features to their latest versions.</a:t>
            </a:r>
          </a:p>
        </p:txBody>
      </p:sp>
    </p:spTree>
  </p:cSld>
  <p:clrMapOvr>
    <a:masterClrMapping/>
  </p:clrMapOvr>
  <p:transition>
    <p:fade/>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pPr eaLnBrk="1" fontAlgn="auto" hangingPunct="1">
              <a:spcAft>
                <a:spcPts val="0"/>
              </a:spcAft>
              <a:defRPr/>
            </a:pPr>
            <a:r>
              <a:rPr lang="en-US" sz="5400" b="1" dirty="0" smtClean="0">
                <a:solidFill>
                  <a:srgbClr val="663300"/>
                </a:solidFill>
                <a:effectLst>
                  <a:outerShdw blurRad="38100" dist="38100" dir="2700000" algn="tl">
                    <a:srgbClr val="000000">
                      <a:alpha val="43137"/>
                    </a:srgbClr>
                  </a:outerShdw>
                </a:effectLst>
              </a:rPr>
              <a:t>To start</a:t>
            </a:r>
          </a:p>
        </p:txBody>
      </p:sp>
      <p:sp>
        <p:nvSpPr>
          <p:cNvPr id="6148" name="Subtitle 2"/>
          <p:cNvSpPr>
            <a:spLocks noGrp="1"/>
          </p:cNvSpPr>
          <p:nvPr>
            <p:ph type="subTitle" idx="1"/>
          </p:nvPr>
        </p:nvSpPr>
        <p:spPr>
          <a:xfrm>
            <a:off x="876300" y="1905000"/>
            <a:ext cx="7391400" cy="3124200"/>
          </a:xfrm>
        </p:spPr>
        <p:txBody>
          <a:bodyPr/>
          <a:lstStyle/>
          <a:p>
            <a:pPr algn="l" eaLnBrk="1" hangingPunct="1"/>
            <a:r>
              <a:rPr lang="en-US" sz="2400" dirty="0">
                <a:solidFill>
                  <a:schemeClr val="tx1"/>
                </a:solidFill>
                <a:latin typeface="+mn-lt"/>
                <a:ea typeface="+mn-ea"/>
                <a:cs typeface="+mn-cs"/>
              </a:rPr>
              <a:t>&lt;!</a:t>
            </a:r>
            <a:r>
              <a:rPr lang="en-US" sz="2400" dirty="0" err="1">
                <a:solidFill>
                  <a:schemeClr val="tx1"/>
                </a:solidFill>
                <a:latin typeface="+mn-lt"/>
                <a:ea typeface="+mn-ea"/>
                <a:cs typeface="+mn-cs"/>
              </a:rPr>
              <a:t>doctype</a:t>
            </a:r>
            <a:r>
              <a:rPr lang="en-US" sz="2400" dirty="0">
                <a:solidFill>
                  <a:schemeClr val="tx1"/>
                </a:solidFill>
                <a:latin typeface="+mn-lt"/>
                <a:ea typeface="+mn-ea"/>
                <a:cs typeface="+mn-cs"/>
              </a:rPr>
              <a:t> html</a:t>
            </a:r>
            <a:r>
              <a:rPr lang="en-US" sz="2400" dirty="0" smtClean="0">
                <a:solidFill>
                  <a:schemeClr val="tx1"/>
                </a:solidFill>
                <a:latin typeface="+mn-lt"/>
                <a:ea typeface="+mn-ea"/>
                <a:cs typeface="+mn-cs"/>
              </a:rPr>
              <a:t>&gt;</a:t>
            </a:r>
          </a:p>
          <a:p>
            <a:pPr algn="l" eaLnBrk="1" hangingPunct="1"/>
            <a:r>
              <a:rPr lang="en-US" sz="2400" b="1" dirty="0" smtClean="0"/>
              <a:t>And then</a:t>
            </a:r>
          </a:p>
          <a:p>
            <a:pPr algn="l" eaLnBrk="1" hangingPunct="1"/>
            <a:r>
              <a:rPr lang="en-US" sz="2400" dirty="0">
                <a:solidFill>
                  <a:schemeClr val="tx1"/>
                </a:solidFill>
                <a:latin typeface="+mn-lt"/>
                <a:ea typeface="+mn-ea"/>
                <a:cs typeface="+mn-cs"/>
              </a:rPr>
              <a:t>&lt;meta </a:t>
            </a:r>
            <a:r>
              <a:rPr lang="en-US" sz="2400" dirty="0" err="1">
                <a:solidFill>
                  <a:schemeClr val="tx1"/>
                </a:solidFill>
                <a:latin typeface="+mn-lt"/>
                <a:ea typeface="+mn-ea"/>
                <a:cs typeface="+mn-cs"/>
              </a:rPr>
              <a:t>charset</a:t>
            </a:r>
            <a:r>
              <a:rPr lang="en-US" sz="2400" dirty="0">
                <a:solidFill>
                  <a:schemeClr val="tx1"/>
                </a:solidFill>
                <a:latin typeface="+mn-lt"/>
                <a:ea typeface="+mn-ea"/>
                <a:cs typeface="+mn-cs"/>
              </a:rPr>
              <a:t>=</a:t>
            </a:r>
            <a:r>
              <a:rPr lang="en-US" sz="2400" dirty="0" err="1">
                <a:solidFill>
                  <a:schemeClr val="tx1"/>
                </a:solidFill>
                <a:latin typeface="+mn-lt"/>
                <a:ea typeface="+mn-ea"/>
                <a:cs typeface="+mn-cs"/>
              </a:rPr>
              <a:t>utf</a:t>
            </a:r>
            <a:r>
              <a:rPr lang="en-US" sz="2400" dirty="0">
                <a:solidFill>
                  <a:schemeClr val="tx1"/>
                </a:solidFill>
                <a:latin typeface="+mn-lt"/>
                <a:ea typeface="+mn-ea"/>
                <a:cs typeface="+mn-cs"/>
              </a:rPr>
              <a:t>-8&gt;</a:t>
            </a:r>
            <a:endParaRPr lang="en-US" sz="2400" b="1" dirty="0" smtClean="0">
              <a:solidFill>
                <a:srgbClr val="663300"/>
              </a:solidFill>
            </a:endParaRPr>
          </a:p>
        </p:txBody>
      </p:sp>
    </p:spTree>
  </p:cSld>
  <p:clrMapOvr>
    <a:masterClrMapping/>
  </p:clrMapOvr>
  <p:transition>
    <p:fade/>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pPr eaLnBrk="1" fontAlgn="auto" hangingPunct="1">
              <a:spcAft>
                <a:spcPts val="0"/>
              </a:spcAft>
              <a:defRPr/>
            </a:pPr>
            <a:r>
              <a:rPr lang="en-US" sz="5400" b="1" dirty="0" smtClean="0">
                <a:solidFill>
                  <a:srgbClr val="663300"/>
                </a:solidFill>
                <a:effectLst>
                  <a:outerShdw blurRad="38100" dist="38100" dir="2700000" algn="tl">
                    <a:srgbClr val="000000">
                      <a:alpha val="43137"/>
                    </a:srgbClr>
                  </a:outerShdw>
                </a:effectLst>
              </a:rPr>
              <a:t>&lt;header&gt;,&lt;</a:t>
            </a:r>
            <a:r>
              <a:rPr lang="en-US" sz="5400" b="1" dirty="0" err="1" smtClean="0">
                <a:solidFill>
                  <a:srgbClr val="663300"/>
                </a:solidFill>
                <a:effectLst>
                  <a:outerShdw blurRad="38100" dist="38100" dir="2700000" algn="tl">
                    <a:srgbClr val="000000">
                      <a:alpha val="43137"/>
                    </a:srgbClr>
                  </a:outerShdw>
                </a:effectLst>
              </a:rPr>
              <a:t>nav</a:t>
            </a:r>
            <a:r>
              <a:rPr lang="en-US" sz="5400" b="1" dirty="0" smtClean="0">
                <a:solidFill>
                  <a:srgbClr val="663300"/>
                </a:solidFill>
                <a:effectLst>
                  <a:outerShdw blurRad="38100" dist="38100" dir="2700000" algn="tl">
                    <a:srgbClr val="000000">
                      <a:alpha val="43137"/>
                    </a:srgbClr>
                  </a:outerShdw>
                </a:effectLst>
              </a:rPr>
              <a:t>&gt;</a:t>
            </a:r>
          </a:p>
        </p:txBody>
      </p:sp>
      <p:sp>
        <p:nvSpPr>
          <p:cNvPr id="6148" name="Subtitle 2"/>
          <p:cNvSpPr>
            <a:spLocks noGrp="1"/>
          </p:cNvSpPr>
          <p:nvPr>
            <p:ph type="subTitle" idx="1"/>
          </p:nvPr>
        </p:nvSpPr>
        <p:spPr>
          <a:xfrm>
            <a:off x="876300" y="1905000"/>
            <a:ext cx="7505700" cy="4495800"/>
          </a:xfrm>
        </p:spPr>
        <p:txBody>
          <a:bodyPr/>
          <a:lstStyle/>
          <a:p>
            <a:r>
              <a:rPr lang="en-US" sz="2400" dirty="0">
                <a:solidFill>
                  <a:schemeClr val="tx1"/>
                </a:solidFill>
                <a:latin typeface="+mn-lt"/>
                <a:ea typeface="+mn-ea"/>
                <a:cs typeface="+mn-cs"/>
              </a:rPr>
              <a:t>&lt;header&gt;</a:t>
            </a:r>
          </a:p>
          <a:p>
            <a:r>
              <a:rPr lang="en-US" sz="2400" dirty="0">
                <a:solidFill>
                  <a:schemeClr val="tx1"/>
                </a:solidFill>
                <a:latin typeface="+mn-lt"/>
                <a:ea typeface="+mn-ea"/>
                <a:cs typeface="+mn-cs"/>
              </a:rPr>
              <a:t>&lt;h1&gt;My interesting life&lt;/h1&gt;</a:t>
            </a:r>
          </a:p>
          <a:p>
            <a:r>
              <a:rPr lang="en-US" sz="2400" dirty="0">
                <a:solidFill>
                  <a:schemeClr val="tx1"/>
                </a:solidFill>
                <a:latin typeface="+mn-lt"/>
                <a:ea typeface="+mn-ea"/>
                <a:cs typeface="+mn-cs"/>
              </a:rPr>
              <a:t>&lt;/header&gt;</a:t>
            </a:r>
          </a:p>
          <a:p>
            <a:r>
              <a:rPr lang="en-US" sz="2400" dirty="0">
                <a:solidFill>
                  <a:schemeClr val="tx1"/>
                </a:solidFill>
                <a:latin typeface="+mn-lt"/>
                <a:ea typeface="+mn-ea"/>
                <a:cs typeface="+mn-cs"/>
              </a:rPr>
              <a:t>&lt;</a:t>
            </a:r>
            <a:r>
              <a:rPr lang="en-US" sz="2400" dirty="0" err="1">
                <a:solidFill>
                  <a:schemeClr val="tx1"/>
                </a:solidFill>
                <a:latin typeface="+mn-lt"/>
                <a:ea typeface="+mn-ea"/>
                <a:cs typeface="+mn-cs"/>
              </a:rPr>
              <a:t>nav</a:t>
            </a:r>
            <a:r>
              <a:rPr lang="en-US" sz="2400" dirty="0">
                <a:solidFill>
                  <a:schemeClr val="tx1"/>
                </a:solidFill>
                <a:latin typeface="+mn-lt"/>
                <a:ea typeface="+mn-ea"/>
                <a:cs typeface="+mn-cs"/>
              </a:rPr>
              <a:t>&gt;</a:t>
            </a:r>
          </a:p>
          <a:p>
            <a:r>
              <a:rPr lang="en-US" sz="2400" dirty="0">
                <a:solidFill>
                  <a:schemeClr val="tx1"/>
                </a:solidFill>
                <a:latin typeface="+mn-lt"/>
                <a:ea typeface="+mn-ea"/>
                <a:cs typeface="+mn-cs"/>
              </a:rPr>
              <a:t>&lt;h2&gt;Menu&lt;/h2&gt;</a:t>
            </a:r>
          </a:p>
          <a:p>
            <a:r>
              <a:rPr lang="en-US" sz="2400" dirty="0">
                <a:solidFill>
                  <a:schemeClr val="tx1"/>
                </a:solidFill>
                <a:latin typeface="+mn-lt"/>
                <a:ea typeface="+mn-ea"/>
                <a:cs typeface="+mn-cs"/>
              </a:rPr>
              <a:t>&lt;</a:t>
            </a:r>
            <a:r>
              <a:rPr lang="en-US" sz="2400" dirty="0" err="1">
                <a:solidFill>
                  <a:schemeClr val="tx1"/>
                </a:solidFill>
                <a:latin typeface="+mn-lt"/>
                <a:ea typeface="+mn-ea"/>
                <a:cs typeface="+mn-cs"/>
              </a:rPr>
              <a:t>ul</a:t>
            </a:r>
            <a:r>
              <a:rPr lang="en-US" sz="2400" dirty="0">
                <a:solidFill>
                  <a:schemeClr val="tx1"/>
                </a:solidFill>
                <a:latin typeface="+mn-lt"/>
                <a:ea typeface="+mn-ea"/>
                <a:cs typeface="+mn-cs"/>
              </a:rPr>
              <a:t>&gt;</a:t>
            </a:r>
          </a:p>
          <a:p>
            <a:r>
              <a:rPr lang="en-US" sz="2400" dirty="0">
                <a:solidFill>
                  <a:schemeClr val="tx1"/>
                </a:solidFill>
                <a:latin typeface="+mn-lt"/>
                <a:ea typeface="+mn-ea"/>
                <a:cs typeface="+mn-cs"/>
              </a:rPr>
              <a:t>&lt;</a:t>
            </a:r>
            <a:r>
              <a:rPr lang="en-US" sz="2400" dirty="0" err="1">
                <a:solidFill>
                  <a:schemeClr val="tx1"/>
                </a:solidFill>
                <a:latin typeface="+mn-lt"/>
                <a:ea typeface="+mn-ea"/>
                <a:cs typeface="+mn-cs"/>
              </a:rPr>
              <a:t>li</a:t>
            </a:r>
            <a:r>
              <a:rPr lang="en-US" sz="2400" dirty="0">
                <a:solidFill>
                  <a:schemeClr val="tx1"/>
                </a:solidFill>
                <a:latin typeface="+mn-lt"/>
                <a:ea typeface="+mn-ea"/>
                <a:cs typeface="+mn-cs"/>
              </a:rPr>
              <a:t>&gt;&lt;a </a:t>
            </a:r>
            <a:r>
              <a:rPr lang="en-US" sz="2400" dirty="0" err="1">
                <a:solidFill>
                  <a:schemeClr val="tx1"/>
                </a:solidFill>
                <a:latin typeface="+mn-lt"/>
                <a:ea typeface="+mn-ea"/>
                <a:cs typeface="+mn-cs"/>
              </a:rPr>
              <a:t>href</a:t>
            </a:r>
            <a:r>
              <a:rPr lang="en-US" sz="2400" dirty="0">
                <a:solidFill>
                  <a:schemeClr val="tx1"/>
                </a:solidFill>
                <a:latin typeface="+mn-lt"/>
                <a:ea typeface="+mn-ea"/>
                <a:cs typeface="+mn-cs"/>
              </a:rPr>
              <a:t>=”last-week.html”&gt;Last week&lt;/a&gt;&lt;/</a:t>
            </a:r>
            <a:r>
              <a:rPr lang="en-US" sz="2400" dirty="0" err="1">
                <a:solidFill>
                  <a:schemeClr val="tx1"/>
                </a:solidFill>
                <a:latin typeface="+mn-lt"/>
                <a:ea typeface="+mn-ea"/>
                <a:cs typeface="+mn-cs"/>
              </a:rPr>
              <a:t>li</a:t>
            </a:r>
            <a:r>
              <a:rPr lang="en-US" sz="2400" dirty="0">
                <a:solidFill>
                  <a:schemeClr val="tx1"/>
                </a:solidFill>
                <a:latin typeface="+mn-lt"/>
                <a:ea typeface="+mn-ea"/>
                <a:cs typeface="+mn-cs"/>
              </a:rPr>
              <a:t>&gt;</a:t>
            </a:r>
          </a:p>
          <a:p>
            <a:r>
              <a:rPr lang="it-IT" sz="2400" dirty="0">
                <a:solidFill>
                  <a:schemeClr val="tx1"/>
                </a:solidFill>
                <a:latin typeface="+mn-lt"/>
                <a:ea typeface="+mn-ea"/>
                <a:cs typeface="+mn-cs"/>
              </a:rPr>
              <a:t>&lt;li&gt;&lt;a href=”archive.html”&gt;Archives&lt;/a&gt;&lt;/li&gt;</a:t>
            </a:r>
          </a:p>
          <a:p>
            <a:r>
              <a:rPr lang="en-US" sz="2400" dirty="0">
                <a:solidFill>
                  <a:schemeClr val="tx1"/>
                </a:solidFill>
                <a:latin typeface="+mn-lt"/>
                <a:ea typeface="+mn-ea"/>
                <a:cs typeface="+mn-cs"/>
              </a:rPr>
              <a:t>&lt;/</a:t>
            </a:r>
            <a:r>
              <a:rPr lang="en-US" sz="2400" dirty="0" err="1">
                <a:solidFill>
                  <a:schemeClr val="tx1"/>
                </a:solidFill>
                <a:latin typeface="+mn-lt"/>
                <a:ea typeface="+mn-ea"/>
                <a:cs typeface="+mn-cs"/>
              </a:rPr>
              <a:t>ul</a:t>
            </a:r>
            <a:r>
              <a:rPr lang="en-US" sz="2400" dirty="0">
                <a:solidFill>
                  <a:schemeClr val="tx1"/>
                </a:solidFill>
                <a:latin typeface="+mn-lt"/>
                <a:ea typeface="+mn-ea"/>
                <a:cs typeface="+mn-cs"/>
              </a:rPr>
              <a:t>&gt;</a:t>
            </a:r>
          </a:p>
          <a:p>
            <a:r>
              <a:rPr lang="en-US" sz="2400" dirty="0">
                <a:solidFill>
                  <a:schemeClr val="tx1"/>
                </a:solidFill>
                <a:latin typeface="+mn-lt"/>
                <a:ea typeface="+mn-ea"/>
                <a:cs typeface="+mn-cs"/>
              </a:rPr>
              <a:t>&lt;/</a:t>
            </a:r>
            <a:r>
              <a:rPr lang="en-US" sz="2400" dirty="0" err="1">
                <a:solidFill>
                  <a:schemeClr val="tx1"/>
                </a:solidFill>
                <a:latin typeface="+mn-lt"/>
                <a:ea typeface="+mn-ea"/>
                <a:cs typeface="+mn-cs"/>
              </a:rPr>
              <a:t>nav</a:t>
            </a:r>
            <a:r>
              <a:rPr lang="en-US" sz="2400" dirty="0" smtClean="0">
                <a:solidFill>
                  <a:schemeClr val="tx1"/>
                </a:solidFill>
                <a:latin typeface="+mn-lt"/>
                <a:ea typeface="+mn-ea"/>
                <a:cs typeface="+mn-cs"/>
              </a:rPr>
              <a:t>&gt;</a:t>
            </a:r>
            <a:endParaRPr lang="en-US" sz="2400" dirty="0">
              <a:solidFill>
                <a:schemeClr val="tx1"/>
              </a:solidFill>
              <a:latin typeface="+mn-lt"/>
              <a:ea typeface="+mn-ea"/>
              <a:cs typeface="+mn-cs"/>
            </a:endParaRPr>
          </a:p>
        </p:txBody>
      </p:sp>
    </p:spTree>
  </p:cSld>
  <p:clrMapOvr>
    <a:masterClrMapping/>
  </p:clrMapOvr>
  <p:transition>
    <p:fade/>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pPr eaLnBrk="1" fontAlgn="auto" hangingPunct="1">
              <a:spcAft>
                <a:spcPts val="0"/>
              </a:spcAft>
              <a:defRPr/>
            </a:pPr>
            <a:r>
              <a:rPr lang="en-US" sz="5400" b="1" dirty="0" smtClean="0">
                <a:solidFill>
                  <a:srgbClr val="663300"/>
                </a:solidFill>
                <a:effectLst>
                  <a:outerShdw blurRad="38100" dist="38100" dir="2700000" algn="tl">
                    <a:srgbClr val="000000">
                      <a:alpha val="43137"/>
                    </a:srgbClr>
                  </a:outerShdw>
                </a:effectLst>
              </a:rPr>
              <a:t>&lt;article&gt;</a:t>
            </a:r>
          </a:p>
        </p:txBody>
      </p:sp>
      <p:sp>
        <p:nvSpPr>
          <p:cNvPr id="6148" name="Subtitle 2"/>
          <p:cNvSpPr>
            <a:spLocks noGrp="1"/>
          </p:cNvSpPr>
          <p:nvPr>
            <p:ph type="subTitle" idx="1"/>
          </p:nvPr>
        </p:nvSpPr>
        <p:spPr>
          <a:xfrm>
            <a:off x="876300" y="1905000"/>
            <a:ext cx="7505700" cy="4800600"/>
          </a:xfrm>
        </p:spPr>
        <p:txBody>
          <a:bodyPr/>
          <a:lstStyle/>
          <a:p>
            <a:r>
              <a:rPr lang="en-US" sz="2400" dirty="0">
                <a:solidFill>
                  <a:schemeClr val="tx1"/>
                </a:solidFill>
                <a:latin typeface="+mn-lt"/>
                <a:ea typeface="+mn-ea"/>
                <a:cs typeface="+mn-cs"/>
              </a:rPr>
              <a:t>&lt;article&gt;</a:t>
            </a:r>
          </a:p>
          <a:p>
            <a:r>
              <a:rPr lang="en-US" sz="2400" dirty="0">
                <a:solidFill>
                  <a:schemeClr val="tx1"/>
                </a:solidFill>
                <a:latin typeface="+mn-lt"/>
                <a:ea typeface="+mn-ea"/>
                <a:cs typeface="+mn-cs"/>
              </a:rPr>
              <a:t>&lt;h2&gt;Yesterday&lt;/h2&gt;</a:t>
            </a:r>
          </a:p>
          <a:p>
            <a:r>
              <a:rPr lang="en-US" sz="2400" dirty="0">
                <a:solidFill>
                  <a:schemeClr val="tx1"/>
                </a:solidFill>
                <a:latin typeface="+mn-lt"/>
                <a:ea typeface="+mn-ea"/>
                <a:cs typeface="+mn-cs"/>
              </a:rPr>
              <a:t>&lt;p&gt;Today I drank coffee for breakfast. 14 hours later,</a:t>
            </a:r>
          </a:p>
          <a:p>
            <a:r>
              <a:rPr lang="en-US" sz="2400" dirty="0" smtClean="0">
                <a:solidFill>
                  <a:schemeClr val="tx1"/>
                </a:solidFill>
                <a:latin typeface="+mn-lt"/>
                <a:ea typeface="+mn-ea"/>
                <a:cs typeface="+mn-cs"/>
              </a:rPr>
              <a:t>I </a:t>
            </a:r>
            <a:r>
              <a:rPr lang="en-US" sz="2400" dirty="0">
                <a:solidFill>
                  <a:schemeClr val="tx1"/>
                </a:solidFill>
                <a:latin typeface="+mn-lt"/>
                <a:ea typeface="+mn-ea"/>
                <a:cs typeface="+mn-cs"/>
              </a:rPr>
              <a:t>went to bed.&lt;/p&gt;</a:t>
            </a:r>
          </a:p>
          <a:p>
            <a:r>
              <a:rPr lang="en-US" sz="2400" dirty="0">
                <a:solidFill>
                  <a:schemeClr val="tx1"/>
                </a:solidFill>
                <a:latin typeface="+mn-lt"/>
                <a:ea typeface="+mn-ea"/>
                <a:cs typeface="+mn-cs"/>
              </a:rPr>
              <a:t>&lt;/article&gt;</a:t>
            </a:r>
          </a:p>
          <a:p>
            <a:r>
              <a:rPr lang="en-US" sz="2400" dirty="0" smtClean="0">
                <a:solidFill>
                  <a:schemeClr val="tx1"/>
                </a:solidFill>
                <a:latin typeface="+mn-lt"/>
                <a:ea typeface="+mn-ea"/>
                <a:cs typeface="+mn-cs"/>
              </a:rPr>
              <a:t>&lt;</a:t>
            </a:r>
            <a:r>
              <a:rPr lang="en-US" sz="2400" dirty="0">
                <a:solidFill>
                  <a:schemeClr val="tx1"/>
                </a:solidFill>
                <a:latin typeface="+mn-lt"/>
                <a:ea typeface="+mn-ea"/>
                <a:cs typeface="+mn-cs"/>
              </a:rPr>
              <a:t>article&gt;</a:t>
            </a:r>
          </a:p>
          <a:p>
            <a:r>
              <a:rPr lang="en-US" sz="2400" dirty="0">
                <a:solidFill>
                  <a:schemeClr val="tx1"/>
                </a:solidFill>
                <a:latin typeface="+mn-lt"/>
                <a:ea typeface="+mn-ea"/>
                <a:cs typeface="+mn-cs"/>
              </a:rPr>
              <a:t>&lt;h2&gt;Tuesday&lt;/h2&gt;</a:t>
            </a:r>
          </a:p>
          <a:p>
            <a:r>
              <a:rPr lang="en-US" sz="2400" dirty="0">
                <a:solidFill>
                  <a:schemeClr val="tx1"/>
                </a:solidFill>
                <a:latin typeface="+mn-lt"/>
                <a:ea typeface="+mn-ea"/>
                <a:cs typeface="+mn-cs"/>
              </a:rPr>
              <a:t>&lt;p&gt;Ran out of coffee, so had orange juice for breakfast.</a:t>
            </a:r>
          </a:p>
          <a:p>
            <a:r>
              <a:rPr lang="en-US" sz="2400" dirty="0" smtClean="0">
                <a:solidFill>
                  <a:schemeClr val="tx1"/>
                </a:solidFill>
                <a:latin typeface="+mn-lt"/>
                <a:ea typeface="+mn-ea"/>
                <a:cs typeface="+mn-cs"/>
              </a:rPr>
              <a:t>It </a:t>
            </a:r>
            <a:r>
              <a:rPr lang="en-US" sz="2400" dirty="0">
                <a:solidFill>
                  <a:schemeClr val="tx1"/>
                </a:solidFill>
                <a:latin typeface="+mn-lt"/>
                <a:ea typeface="+mn-ea"/>
                <a:cs typeface="+mn-cs"/>
              </a:rPr>
              <a:t>was from concentrate.&lt;/p&gt;</a:t>
            </a:r>
          </a:p>
          <a:p>
            <a:r>
              <a:rPr lang="en-US" sz="2400" dirty="0">
                <a:solidFill>
                  <a:schemeClr val="tx1"/>
                </a:solidFill>
                <a:latin typeface="+mn-lt"/>
                <a:ea typeface="+mn-ea"/>
                <a:cs typeface="+mn-cs"/>
              </a:rPr>
              <a:t>&lt;/article&gt;</a:t>
            </a:r>
            <a:endParaRPr lang="en-US" sz="2400" b="1" dirty="0" smtClean="0">
              <a:solidFill>
                <a:srgbClr val="663300"/>
              </a:solidFill>
            </a:endParaRPr>
          </a:p>
        </p:txBody>
      </p:sp>
    </p:spTree>
  </p:cSld>
  <p:clrMapOvr>
    <a:masterClrMapping/>
  </p:clrMapOvr>
  <p:transition>
    <p:fade/>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pPr eaLnBrk="1" fontAlgn="auto" hangingPunct="1">
              <a:spcAft>
                <a:spcPts val="0"/>
              </a:spcAft>
              <a:defRPr/>
            </a:pPr>
            <a:r>
              <a:rPr lang="en-US" sz="5400" b="1" dirty="0" smtClean="0">
                <a:solidFill>
                  <a:srgbClr val="663300"/>
                </a:solidFill>
                <a:effectLst>
                  <a:outerShdw blurRad="38100" dist="38100" dir="2700000" algn="tl">
                    <a:srgbClr val="000000">
                      <a:alpha val="43137"/>
                    </a:srgbClr>
                  </a:outerShdw>
                </a:effectLst>
              </a:rPr>
              <a:t>&lt;footer&gt;</a:t>
            </a:r>
          </a:p>
        </p:txBody>
      </p:sp>
      <p:sp>
        <p:nvSpPr>
          <p:cNvPr id="6148" name="Subtitle 2"/>
          <p:cNvSpPr>
            <a:spLocks noGrp="1"/>
          </p:cNvSpPr>
          <p:nvPr>
            <p:ph type="subTitle" idx="1"/>
          </p:nvPr>
        </p:nvSpPr>
        <p:spPr>
          <a:xfrm>
            <a:off x="876300" y="1905000"/>
            <a:ext cx="7391400" cy="3124200"/>
          </a:xfrm>
        </p:spPr>
        <p:txBody>
          <a:bodyPr/>
          <a:lstStyle/>
          <a:p>
            <a:r>
              <a:rPr lang="en-US" sz="2400" dirty="0">
                <a:solidFill>
                  <a:schemeClr val="tx1"/>
                </a:solidFill>
                <a:latin typeface="+mn-lt"/>
                <a:ea typeface="+mn-ea"/>
                <a:cs typeface="+mn-cs"/>
              </a:rPr>
              <a:t>&lt;footer&gt;</a:t>
            </a:r>
          </a:p>
          <a:p>
            <a:r>
              <a:rPr lang="en-US" sz="2400" dirty="0">
                <a:solidFill>
                  <a:schemeClr val="tx1"/>
                </a:solidFill>
                <a:latin typeface="+mn-lt"/>
                <a:ea typeface="+mn-ea"/>
                <a:cs typeface="+mn-cs"/>
              </a:rPr>
              <a:t>&lt;small&gt;&amp;copy;2007 Ross </a:t>
            </a:r>
            <a:r>
              <a:rPr lang="en-US" sz="2400" dirty="0" err="1">
                <a:solidFill>
                  <a:schemeClr val="tx1"/>
                </a:solidFill>
                <a:latin typeface="+mn-lt"/>
                <a:ea typeface="+mn-ea"/>
                <a:cs typeface="+mn-cs"/>
              </a:rPr>
              <a:t>Bruniges</a:t>
            </a:r>
            <a:r>
              <a:rPr lang="en-US" sz="2400" dirty="0">
                <a:solidFill>
                  <a:schemeClr val="tx1"/>
                </a:solidFill>
                <a:latin typeface="+mn-lt"/>
                <a:ea typeface="+mn-ea"/>
                <a:cs typeface="+mn-cs"/>
              </a:rPr>
              <a:t>. Design by Blogging Tips</a:t>
            </a:r>
          </a:p>
          <a:p>
            <a:r>
              <a:rPr lang="en-US" sz="2400" dirty="0">
                <a:solidFill>
                  <a:schemeClr val="tx1"/>
                </a:solidFill>
                <a:latin typeface="+mn-lt"/>
                <a:ea typeface="+mn-ea"/>
                <a:cs typeface="+mn-cs"/>
              </a:rPr>
              <a:t>and </a:t>
            </a:r>
            <a:r>
              <a:rPr lang="en-US" sz="2400" dirty="0" err="1">
                <a:solidFill>
                  <a:schemeClr val="tx1"/>
                </a:solidFill>
                <a:latin typeface="+mn-lt"/>
                <a:ea typeface="+mn-ea"/>
                <a:cs typeface="+mn-cs"/>
              </a:rPr>
              <a:t>Pearsonified</a:t>
            </a:r>
            <a:r>
              <a:rPr lang="en-US" sz="2400" dirty="0">
                <a:solidFill>
                  <a:schemeClr val="tx1"/>
                </a:solidFill>
                <a:latin typeface="+mn-lt"/>
                <a:ea typeface="+mn-ea"/>
                <a:cs typeface="+mn-cs"/>
              </a:rPr>
              <a:t>&lt;/small&gt;</a:t>
            </a:r>
          </a:p>
          <a:p>
            <a:r>
              <a:rPr lang="en-US" sz="2400" dirty="0">
                <a:solidFill>
                  <a:schemeClr val="tx1"/>
                </a:solidFill>
                <a:latin typeface="+mn-lt"/>
                <a:ea typeface="+mn-ea"/>
                <a:cs typeface="+mn-cs"/>
              </a:rPr>
              <a:t>&lt;/footer&gt;</a:t>
            </a:r>
            <a:endParaRPr lang="en-US" sz="2400" b="1" dirty="0" smtClean="0">
              <a:solidFill>
                <a:srgbClr val="663300"/>
              </a:solidFill>
            </a:endParaRPr>
          </a:p>
        </p:txBody>
      </p:sp>
    </p:spTree>
  </p:cSld>
  <p:clrMapOvr>
    <a:masterClrMapping/>
  </p:clrMapOvr>
  <p:transition>
    <p:fade/>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3"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pPr eaLnBrk="1" fontAlgn="auto" hangingPunct="1">
              <a:spcAft>
                <a:spcPts val="0"/>
              </a:spcAft>
              <a:defRPr/>
            </a:pPr>
            <a:r>
              <a:rPr lang="en-US" sz="5400" b="1" dirty="0" smtClean="0">
                <a:solidFill>
                  <a:srgbClr val="663300"/>
                </a:solidFill>
                <a:effectLst>
                  <a:outerShdw blurRad="38100" dist="38100" dir="2700000" algn="tl">
                    <a:srgbClr val="000000">
                      <a:alpha val="43137"/>
                    </a:srgbClr>
                  </a:outerShdw>
                </a:effectLst>
              </a:rPr>
              <a:t>Canvas Element</a:t>
            </a:r>
          </a:p>
        </p:txBody>
      </p:sp>
      <p:sp>
        <p:nvSpPr>
          <p:cNvPr id="6148" name="Subtitle 2"/>
          <p:cNvSpPr>
            <a:spLocks noGrp="1"/>
          </p:cNvSpPr>
          <p:nvPr>
            <p:ph type="subTitle" idx="1"/>
          </p:nvPr>
        </p:nvSpPr>
        <p:spPr>
          <a:xfrm>
            <a:off x="914400" y="1447800"/>
            <a:ext cx="7353300" cy="4724400"/>
          </a:xfrm>
        </p:spPr>
        <p:txBody>
          <a:bodyPr/>
          <a:lstStyle/>
          <a:p>
            <a:pPr algn="l" eaLnBrk="1" hangingPunct="1"/>
            <a:r>
              <a:rPr lang="en-US" sz="2400" b="1" dirty="0" smtClean="0">
                <a:solidFill>
                  <a:srgbClr val="663300"/>
                </a:solidFill>
              </a:rPr>
              <a:t>Create a Canvas</a:t>
            </a:r>
          </a:p>
          <a:p>
            <a:pPr algn="l" eaLnBrk="1" hangingPunct="1"/>
            <a:r>
              <a:rPr lang="en-US" sz="2400" b="1" dirty="0" smtClean="0">
                <a:solidFill>
                  <a:srgbClr val="663300"/>
                </a:solidFill>
              </a:rPr>
              <a:t>&lt;!DOCTYPE html&gt;</a:t>
            </a:r>
          </a:p>
          <a:p>
            <a:pPr algn="l" eaLnBrk="1" hangingPunct="1"/>
            <a:r>
              <a:rPr lang="en-US" sz="2400" b="1" dirty="0" smtClean="0">
                <a:solidFill>
                  <a:srgbClr val="663300"/>
                </a:solidFill>
              </a:rPr>
              <a:t>&lt;html&gt;</a:t>
            </a:r>
          </a:p>
          <a:p>
            <a:pPr algn="l" eaLnBrk="1" hangingPunct="1"/>
            <a:r>
              <a:rPr lang="en-US" sz="2400" b="1" dirty="0" smtClean="0">
                <a:solidFill>
                  <a:srgbClr val="663300"/>
                </a:solidFill>
              </a:rPr>
              <a:t>&lt;body&gt;</a:t>
            </a:r>
          </a:p>
          <a:p>
            <a:pPr algn="l" eaLnBrk="1" hangingPunct="1"/>
            <a:r>
              <a:rPr lang="en-US" sz="2400" b="1" dirty="0" smtClean="0">
                <a:solidFill>
                  <a:srgbClr val="663300"/>
                </a:solidFill>
              </a:rPr>
              <a:t>&lt;canvas id="</a:t>
            </a:r>
            <a:r>
              <a:rPr lang="en-US" sz="2400" b="1" dirty="0" err="1" smtClean="0">
                <a:solidFill>
                  <a:srgbClr val="663300"/>
                </a:solidFill>
              </a:rPr>
              <a:t>myCanvas</a:t>
            </a:r>
            <a:r>
              <a:rPr lang="en-US" sz="2400" b="1" dirty="0" smtClean="0">
                <a:solidFill>
                  <a:srgbClr val="663300"/>
                </a:solidFill>
              </a:rPr>
              <a:t>" width="200" height="100" style="border:1px solid #000000;"&gt;</a:t>
            </a:r>
          </a:p>
          <a:p>
            <a:pPr algn="l" eaLnBrk="1" hangingPunct="1"/>
            <a:r>
              <a:rPr lang="en-US" sz="2400" b="1" dirty="0" smtClean="0">
                <a:solidFill>
                  <a:srgbClr val="663300"/>
                </a:solidFill>
              </a:rPr>
              <a:t>Your browser does not support the HTML5 canvas tag.</a:t>
            </a:r>
          </a:p>
          <a:p>
            <a:pPr algn="l" eaLnBrk="1" hangingPunct="1"/>
            <a:r>
              <a:rPr lang="en-US" sz="2400" b="1" dirty="0" smtClean="0">
                <a:solidFill>
                  <a:srgbClr val="663300"/>
                </a:solidFill>
              </a:rPr>
              <a:t>&lt;/canvas&gt;</a:t>
            </a:r>
          </a:p>
          <a:p>
            <a:pPr algn="l" eaLnBrk="1" hangingPunct="1"/>
            <a:r>
              <a:rPr lang="en-US" sz="2400" b="1" dirty="0" smtClean="0">
                <a:solidFill>
                  <a:srgbClr val="663300"/>
                </a:solidFill>
              </a:rPr>
              <a:t>&lt;/body&gt;</a:t>
            </a:r>
          </a:p>
          <a:p>
            <a:pPr algn="l" eaLnBrk="1" hangingPunct="1"/>
            <a:r>
              <a:rPr lang="en-US" sz="2400" b="1" dirty="0" smtClean="0">
                <a:solidFill>
                  <a:srgbClr val="663300"/>
                </a:solidFill>
              </a:rPr>
              <a:t>&lt;/html&gt;</a:t>
            </a:r>
          </a:p>
          <a:p>
            <a:pPr algn="l" eaLnBrk="1" hangingPunct="1"/>
            <a:endParaRPr lang="en-US" sz="2400" b="1" dirty="0" smtClean="0">
              <a:solidFill>
                <a:srgbClr val="663300"/>
              </a:solidFill>
            </a:endParaRPr>
          </a:p>
        </p:txBody>
      </p:sp>
    </p:spTree>
  </p:cSld>
  <p:clrMapOvr>
    <a:masterClrMapping/>
  </p:clrMapOvr>
  <p:transition>
    <p:fade/>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pPr eaLnBrk="1" fontAlgn="auto" hangingPunct="1">
              <a:spcAft>
                <a:spcPts val="0"/>
              </a:spcAft>
              <a:defRPr/>
            </a:pPr>
            <a:r>
              <a:rPr lang="en-US" sz="5400" b="1" dirty="0" smtClean="0">
                <a:solidFill>
                  <a:srgbClr val="663300"/>
                </a:solidFill>
                <a:effectLst>
                  <a:outerShdw blurRad="38100" dist="38100" dir="2700000" algn="tl">
                    <a:srgbClr val="000000">
                      <a:alpha val="43137"/>
                    </a:srgbClr>
                  </a:outerShdw>
                </a:effectLst>
              </a:rPr>
              <a:t>JavaScript</a:t>
            </a:r>
          </a:p>
        </p:txBody>
      </p:sp>
      <p:sp>
        <p:nvSpPr>
          <p:cNvPr id="6148" name="Subtitle 2"/>
          <p:cNvSpPr>
            <a:spLocks noGrp="1"/>
          </p:cNvSpPr>
          <p:nvPr>
            <p:ph type="subTitle" idx="1"/>
          </p:nvPr>
        </p:nvSpPr>
        <p:spPr>
          <a:xfrm>
            <a:off x="876300" y="1905000"/>
            <a:ext cx="7391400" cy="3124200"/>
          </a:xfrm>
        </p:spPr>
        <p:txBody>
          <a:bodyPr/>
          <a:lstStyle/>
          <a:p>
            <a:pPr algn="l" eaLnBrk="1" hangingPunct="1"/>
            <a:r>
              <a:rPr lang="en-US" sz="2400" dirty="0" smtClean="0"/>
              <a:t>All drawing on the canvas must be done inside a JavaScript:</a:t>
            </a:r>
          </a:p>
          <a:p>
            <a:pPr algn="l" eaLnBrk="1" hangingPunct="1"/>
            <a:r>
              <a:rPr lang="en-US" sz="2400" dirty="0" smtClean="0"/>
              <a:t>&lt;script&gt;</a:t>
            </a:r>
            <a:br>
              <a:rPr lang="en-US" sz="2400" dirty="0" smtClean="0"/>
            </a:br>
            <a:r>
              <a:rPr lang="en-US" sz="2400" dirty="0" err="1" smtClean="0"/>
              <a:t>var</a:t>
            </a:r>
            <a:r>
              <a:rPr lang="en-US" sz="2400" dirty="0" smtClean="0"/>
              <a:t> c = </a:t>
            </a:r>
            <a:r>
              <a:rPr lang="en-US" sz="2400" dirty="0" err="1" smtClean="0"/>
              <a:t>document.getElementById</a:t>
            </a:r>
            <a:r>
              <a:rPr lang="en-US" sz="2400" dirty="0" smtClean="0"/>
              <a:t>("</a:t>
            </a:r>
            <a:r>
              <a:rPr lang="en-US" sz="2400" dirty="0" err="1" smtClean="0"/>
              <a:t>myCanvas</a:t>
            </a:r>
            <a:r>
              <a:rPr lang="en-US" sz="2400" dirty="0" smtClean="0"/>
              <a:t>");</a:t>
            </a:r>
            <a:br>
              <a:rPr lang="en-US" sz="2400" dirty="0" smtClean="0"/>
            </a:br>
            <a:r>
              <a:rPr lang="en-US" sz="2400" dirty="0" err="1" smtClean="0"/>
              <a:t>var</a:t>
            </a:r>
            <a:r>
              <a:rPr lang="en-US" sz="2400" dirty="0" smtClean="0"/>
              <a:t> </a:t>
            </a:r>
            <a:r>
              <a:rPr lang="en-US" sz="2400" dirty="0" err="1" smtClean="0"/>
              <a:t>ctx</a:t>
            </a:r>
            <a:r>
              <a:rPr lang="en-US" sz="2400" dirty="0" smtClean="0"/>
              <a:t> = </a:t>
            </a:r>
            <a:r>
              <a:rPr lang="en-US" sz="2400" dirty="0" err="1" smtClean="0"/>
              <a:t>c.getContext</a:t>
            </a:r>
            <a:r>
              <a:rPr lang="en-US" sz="2400" dirty="0" smtClean="0"/>
              <a:t>("2d");</a:t>
            </a:r>
            <a:br>
              <a:rPr lang="en-US" sz="2400" dirty="0" smtClean="0"/>
            </a:br>
            <a:r>
              <a:rPr lang="en-US" sz="2400" dirty="0" err="1" smtClean="0"/>
              <a:t>ctx.fillStyle</a:t>
            </a:r>
            <a:r>
              <a:rPr lang="en-US" sz="2400" dirty="0" smtClean="0"/>
              <a:t> = "#FF0000";</a:t>
            </a:r>
            <a:br>
              <a:rPr lang="en-US" sz="2400" dirty="0" smtClean="0"/>
            </a:br>
            <a:r>
              <a:rPr lang="en-US" sz="2400" dirty="0" err="1" smtClean="0"/>
              <a:t>ctx.fillRect</a:t>
            </a:r>
            <a:r>
              <a:rPr lang="en-US" sz="2400" dirty="0" smtClean="0"/>
              <a:t>(0,0,150,75);</a:t>
            </a:r>
            <a:br>
              <a:rPr lang="en-US" sz="2400" dirty="0" smtClean="0"/>
            </a:br>
            <a:r>
              <a:rPr lang="en-US" sz="2400" dirty="0" smtClean="0"/>
              <a:t>&lt;/script&gt;</a:t>
            </a:r>
            <a:endParaRPr lang="en-US" sz="2400" b="1" dirty="0" smtClean="0">
              <a:solidFill>
                <a:srgbClr val="663300"/>
              </a:solidFill>
            </a:endParaRPr>
          </a:p>
        </p:txBody>
      </p:sp>
    </p:spTree>
  </p:cSld>
  <p:clrMapOvr>
    <a:masterClrMapping/>
  </p:clrMapOvr>
  <p:transition>
    <p:fade/>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pPr eaLnBrk="1" fontAlgn="auto" hangingPunct="1">
              <a:spcAft>
                <a:spcPts val="0"/>
              </a:spcAft>
              <a:defRPr/>
            </a:pPr>
            <a:r>
              <a:rPr lang="en-US" sz="5400" b="1" dirty="0" smtClean="0">
                <a:solidFill>
                  <a:srgbClr val="663300"/>
                </a:solidFill>
                <a:effectLst>
                  <a:outerShdw blurRad="38100" dist="38100" dir="2700000" algn="tl">
                    <a:srgbClr val="000000">
                      <a:alpha val="43137"/>
                    </a:srgbClr>
                  </a:outerShdw>
                </a:effectLst>
              </a:rPr>
              <a:t>Straight Line</a:t>
            </a:r>
          </a:p>
        </p:txBody>
      </p:sp>
      <p:sp>
        <p:nvSpPr>
          <p:cNvPr id="6148" name="Subtitle 2"/>
          <p:cNvSpPr>
            <a:spLocks noGrp="1"/>
          </p:cNvSpPr>
          <p:nvPr>
            <p:ph type="subTitle" idx="1"/>
          </p:nvPr>
        </p:nvSpPr>
        <p:spPr>
          <a:xfrm>
            <a:off x="876300" y="1905000"/>
            <a:ext cx="7391400" cy="3124200"/>
          </a:xfrm>
        </p:spPr>
        <p:txBody>
          <a:bodyPr/>
          <a:lstStyle/>
          <a:p>
            <a:pPr algn="l" eaLnBrk="1" hangingPunct="1"/>
            <a:r>
              <a:rPr lang="en-US" sz="2400" dirty="0" smtClean="0"/>
              <a:t>&lt;script&gt;</a:t>
            </a:r>
          </a:p>
          <a:p>
            <a:pPr algn="l" eaLnBrk="1" hangingPunct="1"/>
            <a:r>
              <a:rPr lang="en-US" sz="2400" dirty="0" err="1" smtClean="0"/>
              <a:t>var</a:t>
            </a:r>
            <a:r>
              <a:rPr lang="en-US" sz="2400" dirty="0" smtClean="0"/>
              <a:t> c = </a:t>
            </a:r>
            <a:r>
              <a:rPr lang="en-US" sz="2400" dirty="0" err="1" smtClean="0"/>
              <a:t>document.getElementById</a:t>
            </a:r>
            <a:r>
              <a:rPr lang="en-US" sz="2400" dirty="0" smtClean="0"/>
              <a:t>("</a:t>
            </a:r>
            <a:r>
              <a:rPr lang="en-US" sz="2400" dirty="0" err="1" smtClean="0"/>
              <a:t>myCanvas</a:t>
            </a:r>
            <a:r>
              <a:rPr lang="en-US" sz="2400" dirty="0" smtClean="0"/>
              <a:t>");</a:t>
            </a:r>
            <a:br>
              <a:rPr lang="en-US" sz="2400" dirty="0" smtClean="0"/>
            </a:br>
            <a:r>
              <a:rPr lang="en-US" sz="2400" dirty="0" err="1" smtClean="0"/>
              <a:t>var</a:t>
            </a:r>
            <a:r>
              <a:rPr lang="en-US" sz="2400" dirty="0" smtClean="0"/>
              <a:t> </a:t>
            </a:r>
            <a:r>
              <a:rPr lang="en-US" sz="2400" dirty="0" err="1" smtClean="0"/>
              <a:t>ctx</a:t>
            </a:r>
            <a:r>
              <a:rPr lang="en-US" sz="2400" dirty="0" smtClean="0"/>
              <a:t> = </a:t>
            </a:r>
            <a:r>
              <a:rPr lang="en-US" sz="2400" dirty="0" err="1" smtClean="0"/>
              <a:t>c.getContext</a:t>
            </a:r>
            <a:r>
              <a:rPr lang="en-US" sz="2400" dirty="0" smtClean="0"/>
              <a:t>("2d");</a:t>
            </a:r>
            <a:br>
              <a:rPr lang="en-US" sz="2400" dirty="0" smtClean="0"/>
            </a:br>
            <a:r>
              <a:rPr lang="en-US" sz="2400" dirty="0" err="1" smtClean="0"/>
              <a:t>ctx.moveTo</a:t>
            </a:r>
            <a:r>
              <a:rPr lang="en-US" sz="2400" dirty="0" smtClean="0"/>
              <a:t>(0,0);</a:t>
            </a:r>
            <a:br>
              <a:rPr lang="en-US" sz="2400" dirty="0" smtClean="0"/>
            </a:br>
            <a:r>
              <a:rPr lang="en-US" sz="2400" dirty="0" err="1" smtClean="0"/>
              <a:t>ctx.lineTo</a:t>
            </a:r>
            <a:r>
              <a:rPr lang="en-US" sz="2400" dirty="0" smtClean="0"/>
              <a:t>(200,100);</a:t>
            </a:r>
            <a:br>
              <a:rPr lang="en-US" sz="2400" dirty="0" smtClean="0"/>
            </a:br>
            <a:r>
              <a:rPr lang="en-US" sz="2400" dirty="0" err="1" smtClean="0"/>
              <a:t>ctx.stroke</a:t>
            </a:r>
            <a:r>
              <a:rPr lang="en-US" sz="2400" dirty="0" smtClean="0"/>
              <a:t>();</a:t>
            </a:r>
          </a:p>
          <a:p>
            <a:pPr algn="l" eaLnBrk="1" hangingPunct="1"/>
            <a:r>
              <a:rPr lang="en-US" sz="2400" b="1" dirty="0" smtClean="0">
                <a:solidFill>
                  <a:srgbClr val="663300"/>
                </a:solidFill>
              </a:rPr>
              <a:t>&lt;/script&gt;</a:t>
            </a:r>
          </a:p>
        </p:txBody>
      </p:sp>
    </p:spTree>
  </p:cSld>
  <p:clrMapOvr>
    <a:masterClrMapping/>
  </p:clrMapOvr>
  <p:transition>
    <p:fade/>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pPr eaLnBrk="1" fontAlgn="auto" hangingPunct="1">
              <a:spcAft>
                <a:spcPts val="0"/>
              </a:spcAft>
              <a:defRPr/>
            </a:pPr>
            <a:r>
              <a:rPr lang="en-US" sz="5400" b="1" dirty="0" smtClean="0">
                <a:solidFill>
                  <a:srgbClr val="663300"/>
                </a:solidFill>
                <a:effectLst>
                  <a:outerShdw blurRad="38100" dist="38100" dir="2700000" algn="tl">
                    <a:srgbClr val="000000">
                      <a:alpha val="43137"/>
                    </a:srgbClr>
                  </a:outerShdw>
                </a:effectLst>
              </a:rPr>
              <a:t>Circle on Canvas</a:t>
            </a:r>
          </a:p>
        </p:txBody>
      </p:sp>
      <p:sp>
        <p:nvSpPr>
          <p:cNvPr id="6148" name="Subtitle 2"/>
          <p:cNvSpPr>
            <a:spLocks noGrp="1"/>
          </p:cNvSpPr>
          <p:nvPr>
            <p:ph type="subTitle" idx="1"/>
          </p:nvPr>
        </p:nvSpPr>
        <p:spPr>
          <a:xfrm>
            <a:off x="876300" y="1905000"/>
            <a:ext cx="7658100" cy="4800600"/>
          </a:xfrm>
        </p:spPr>
        <p:txBody>
          <a:bodyPr/>
          <a:lstStyle/>
          <a:p>
            <a:r>
              <a:rPr lang="en-US" sz="2400" dirty="0" smtClean="0"/>
              <a:t>To draw a circle on a canvas, we will use the following method:</a:t>
            </a:r>
          </a:p>
          <a:p>
            <a:r>
              <a:rPr lang="en-US" sz="2400" dirty="0" smtClean="0"/>
              <a:t>arc(</a:t>
            </a:r>
            <a:r>
              <a:rPr lang="en-US" sz="2400" dirty="0" err="1" smtClean="0"/>
              <a:t>x,y,r,start,stop</a:t>
            </a:r>
            <a:r>
              <a:rPr lang="en-US" sz="2400" dirty="0" smtClean="0"/>
              <a:t>)</a:t>
            </a:r>
          </a:p>
          <a:p>
            <a:r>
              <a:rPr lang="en-US" sz="2400" dirty="0" err="1" smtClean="0"/>
              <a:t>Eg</a:t>
            </a:r>
            <a:r>
              <a:rPr lang="en-US" sz="2400" dirty="0" smtClean="0"/>
              <a:t>:</a:t>
            </a:r>
          </a:p>
          <a:p>
            <a:r>
              <a:rPr lang="en-US" sz="2400" dirty="0" smtClean="0"/>
              <a:t>&lt;script&gt;</a:t>
            </a:r>
          </a:p>
          <a:p>
            <a:r>
              <a:rPr lang="en-US" sz="2400" dirty="0" err="1" smtClean="0"/>
              <a:t>var</a:t>
            </a:r>
            <a:r>
              <a:rPr lang="en-US" sz="2400" dirty="0" smtClean="0"/>
              <a:t> c=</a:t>
            </a:r>
            <a:r>
              <a:rPr lang="en-US" sz="2400" dirty="0" err="1" smtClean="0"/>
              <a:t>document.getElementById</a:t>
            </a:r>
            <a:r>
              <a:rPr lang="en-US" sz="2400" dirty="0" smtClean="0"/>
              <a:t>("</a:t>
            </a:r>
            <a:r>
              <a:rPr lang="en-US" sz="2400" dirty="0" err="1" smtClean="0"/>
              <a:t>myCanvas</a:t>
            </a:r>
            <a:r>
              <a:rPr lang="en-US" sz="2400" dirty="0" smtClean="0"/>
              <a:t>");</a:t>
            </a:r>
          </a:p>
          <a:p>
            <a:r>
              <a:rPr lang="en-US" sz="2400" dirty="0" err="1" smtClean="0"/>
              <a:t>var</a:t>
            </a:r>
            <a:r>
              <a:rPr lang="en-US" sz="2400" dirty="0" smtClean="0"/>
              <a:t> </a:t>
            </a:r>
            <a:r>
              <a:rPr lang="en-US" sz="2400" dirty="0" err="1" smtClean="0"/>
              <a:t>ctx</a:t>
            </a:r>
            <a:r>
              <a:rPr lang="en-US" sz="2400" dirty="0" smtClean="0"/>
              <a:t>=</a:t>
            </a:r>
            <a:r>
              <a:rPr lang="en-US" sz="2400" dirty="0" err="1" smtClean="0"/>
              <a:t>c.getContext</a:t>
            </a:r>
            <a:r>
              <a:rPr lang="en-US" sz="2400" dirty="0" smtClean="0"/>
              <a:t>("2d");</a:t>
            </a:r>
          </a:p>
          <a:p>
            <a:r>
              <a:rPr lang="en-US" sz="2400" dirty="0" err="1" smtClean="0"/>
              <a:t>ctx.beginPath</a:t>
            </a:r>
            <a:r>
              <a:rPr lang="en-US" sz="2400" dirty="0" smtClean="0"/>
              <a:t>();</a:t>
            </a:r>
          </a:p>
          <a:p>
            <a:r>
              <a:rPr lang="en-US" sz="2400" dirty="0" smtClean="0"/>
              <a:t>ctx.arc(95,50,40,0,2*</a:t>
            </a:r>
            <a:r>
              <a:rPr lang="en-US" sz="2400" dirty="0" err="1" smtClean="0"/>
              <a:t>Math.PI</a:t>
            </a:r>
            <a:r>
              <a:rPr lang="en-US" sz="2400" dirty="0" smtClean="0"/>
              <a:t>);</a:t>
            </a:r>
          </a:p>
          <a:p>
            <a:r>
              <a:rPr lang="en-US" sz="2400" dirty="0" err="1" smtClean="0"/>
              <a:t>ctx.stroke</a:t>
            </a:r>
            <a:r>
              <a:rPr lang="en-US" sz="2400" dirty="0" smtClean="0"/>
              <a:t>();</a:t>
            </a:r>
          </a:p>
          <a:p>
            <a:r>
              <a:rPr lang="en-US" sz="2400" dirty="0" smtClean="0"/>
              <a:t>&lt;/script&gt; </a:t>
            </a:r>
          </a:p>
          <a:p>
            <a:endParaRPr lang="en-US" sz="2400" dirty="0" smtClean="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a:t>
            </a:r>
            <a:endParaRPr lang="en-US" dirty="0"/>
          </a:p>
        </p:txBody>
      </p:sp>
      <p:sp>
        <p:nvSpPr>
          <p:cNvPr id="3" name="Content Placeholder 2"/>
          <p:cNvSpPr>
            <a:spLocks noGrp="1"/>
          </p:cNvSpPr>
          <p:nvPr>
            <p:ph idx="1"/>
          </p:nvPr>
        </p:nvSpPr>
        <p:spPr>
          <a:xfrm>
            <a:off x="381000" y="1417638"/>
            <a:ext cx="8410575" cy="4025717"/>
          </a:xfrm>
        </p:spPr>
        <p:txBody>
          <a:bodyPr>
            <a:normAutofit lnSpcReduction="10000"/>
          </a:bodyPr>
          <a:lstStyle/>
          <a:p>
            <a:r>
              <a:rPr lang="en-US" dirty="0" smtClean="0"/>
              <a:t>Attributes of our class.</a:t>
            </a:r>
          </a:p>
          <a:p>
            <a:r>
              <a:rPr lang="en-US" dirty="0" smtClean="0"/>
              <a:t>Each instance of out class(object) can have different property values, but they all share the same property definitions.</a:t>
            </a:r>
          </a:p>
          <a:p>
            <a:r>
              <a:rPr lang="en-US" dirty="0" smtClean="0"/>
              <a:t>Properties consists of </a:t>
            </a:r>
          </a:p>
          <a:p>
            <a:pPr lvl="1"/>
            <a:r>
              <a:rPr lang="en-US" dirty="0" smtClean="0"/>
              <a:t>Fields – Variables that hold our property values</a:t>
            </a:r>
          </a:p>
          <a:p>
            <a:pPr lvl="1"/>
            <a:r>
              <a:rPr lang="en-US" dirty="0" smtClean="0"/>
              <a:t>Property Get and Set Statements – that allow for accessing and modifying the underlying field.</a:t>
            </a:r>
            <a:endParaRPr lang="en-US" dirty="0"/>
          </a:p>
        </p:txBody>
      </p:sp>
    </p:spTree>
    <p:extLst>
      <p:ext uri="{BB962C8B-B14F-4D97-AF65-F5344CB8AC3E}">
        <p14:creationId xmlns:p14="http://schemas.microsoft.com/office/powerpoint/2010/main" xmlns="" val="1929895917"/>
      </p:ext>
    </p:extLst>
  </p:cSld>
  <p:clrMapOvr>
    <a:masterClrMapping/>
  </p:clrMapOvr>
  <p:transition spd="slow">
    <p:wipe dir="d"/>
  </p:transition>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r>
              <a:rPr lang="en-US" sz="5400" b="1" dirty="0" smtClean="0"/>
              <a:t>Canvas - Text</a:t>
            </a:r>
            <a:endParaRPr lang="en-US" sz="5400" b="1" dirty="0"/>
          </a:p>
        </p:txBody>
      </p:sp>
      <p:sp>
        <p:nvSpPr>
          <p:cNvPr id="6148" name="Subtitle 2"/>
          <p:cNvSpPr>
            <a:spLocks noGrp="1"/>
          </p:cNvSpPr>
          <p:nvPr>
            <p:ph type="subTitle" idx="1"/>
          </p:nvPr>
        </p:nvSpPr>
        <p:spPr>
          <a:xfrm>
            <a:off x="876300" y="1905000"/>
            <a:ext cx="7658100" cy="4800600"/>
          </a:xfrm>
        </p:spPr>
        <p:txBody>
          <a:bodyPr/>
          <a:lstStyle/>
          <a:p>
            <a:r>
              <a:rPr lang="en-US" sz="2400" dirty="0" smtClean="0"/>
              <a:t>To draw text on a canvas, the most important property and methods are:</a:t>
            </a:r>
          </a:p>
          <a:p>
            <a:r>
              <a:rPr lang="en-US" sz="2400" dirty="0" smtClean="0"/>
              <a:t>font - defines the font properties for text</a:t>
            </a:r>
          </a:p>
          <a:p>
            <a:r>
              <a:rPr lang="en-US" sz="2400" dirty="0" err="1" smtClean="0"/>
              <a:t>fillText</a:t>
            </a:r>
            <a:r>
              <a:rPr lang="en-US" sz="2400" dirty="0" smtClean="0"/>
              <a:t>(</a:t>
            </a:r>
            <a:r>
              <a:rPr lang="en-US" sz="2400" i="1" dirty="0" err="1" smtClean="0"/>
              <a:t>text,x,y</a:t>
            </a:r>
            <a:r>
              <a:rPr lang="en-US" sz="2400" dirty="0" smtClean="0"/>
              <a:t>) - Draws "filled" text on the canvas</a:t>
            </a:r>
          </a:p>
          <a:p>
            <a:r>
              <a:rPr lang="en-US" sz="2400" dirty="0" err="1" smtClean="0"/>
              <a:t>strokeText</a:t>
            </a:r>
            <a:r>
              <a:rPr lang="en-US" sz="2400" dirty="0" smtClean="0"/>
              <a:t>(</a:t>
            </a:r>
            <a:r>
              <a:rPr lang="en-US" sz="2400" i="1" dirty="0" err="1" smtClean="0"/>
              <a:t>text,x,y</a:t>
            </a:r>
            <a:r>
              <a:rPr lang="en-US" sz="2400" dirty="0" smtClean="0"/>
              <a:t>) - Draws text on the canvas (no fill)</a:t>
            </a:r>
          </a:p>
          <a:p>
            <a:r>
              <a:rPr lang="en-US" sz="2400" dirty="0" err="1" smtClean="0"/>
              <a:t>Eg</a:t>
            </a:r>
            <a:r>
              <a:rPr lang="en-US" sz="2400" dirty="0" smtClean="0"/>
              <a:t>:</a:t>
            </a:r>
          </a:p>
          <a:p>
            <a:r>
              <a:rPr lang="en-US" sz="2400" dirty="0" err="1" smtClean="0"/>
              <a:t>var</a:t>
            </a:r>
            <a:r>
              <a:rPr lang="en-US" sz="2400" dirty="0" smtClean="0"/>
              <a:t> c = </a:t>
            </a:r>
            <a:r>
              <a:rPr lang="en-US" sz="2400" dirty="0" err="1" smtClean="0"/>
              <a:t>document.getElementById</a:t>
            </a:r>
            <a:r>
              <a:rPr lang="en-US" sz="2400" dirty="0" smtClean="0"/>
              <a:t>("</a:t>
            </a:r>
            <a:r>
              <a:rPr lang="en-US" sz="2400" dirty="0" err="1" smtClean="0"/>
              <a:t>myCanvas</a:t>
            </a:r>
            <a:r>
              <a:rPr lang="en-US" sz="2400" dirty="0" smtClean="0"/>
              <a:t>");</a:t>
            </a:r>
            <a:br>
              <a:rPr lang="en-US" sz="2400" dirty="0" smtClean="0"/>
            </a:br>
            <a:r>
              <a:rPr lang="en-US" sz="2400" dirty="0" err="1" smtClean="0"/>
              <a:t>var</a:t>
            </a:r>
            <a:r>
              <a:rPr lang="en-US" sz="2400" dirty="0" smtClean="0"/>
              <a:t> </a:t>
            </a:r>
            <a:r>
              <a:rPr lang="en-US" sz="2400" dirty="0" err="1" smtClean="0"/>
              <a:t>ctx</a:t>
            </a:r>
            <a:r>
              <a:rPr lang="en-US" sz="2400" dirty="0" smtClean="0"/>
              <a:t> = </a:t>
            </a:r>
            <a:r>
              <a:rPr lang="en-US" sz="2400" dirty="0" err="1" smtClean="0"/>
              <a:t>c.getContext</a:t>
            </a:r>
            <a:r>
              <a:rPr lang="en-US" sz="2400" dirty="0" smtClean="0"/>
              <a:t>("2d");</a:t>
            </a:r>
            <a:br>
              <a:rPr lang="en-US" sz="2400" dirty="0" smtClean="0"/>
            </a:br>
            <a:r>
              <a:rPr lang="en-US" sz="2400" dirty="0" err="1" smtClean="0"/>
              <a:t>ctx.font</a:t>
            </a:r>
            <a:r>
              <a:rPr lang="en-US" sz="2400" dirty="0" smtClean="0"/>
              <a:t> = "30px Arial";</a:t>
            </a:r>
            <a:br>
              <a:rPr lang="en-US" sz="2400" dirty="0" smtClean="0"/>
            </a:br>
            <a:r>
              <a:rPr lang="en-US" sz="2400" dirty="0" err="1" smtClean="0"/>
              <a:t>ctx.fillText</a:t>
            </a:r>
            <a:r>
              <a:rPr lang="en-US" sz="2400" dirty="0" smtClean="0"/>
              <a:t>("Hello World",10,50);</a:t>
            </a:r>
          </a:p>
          <a:p>
            <a:r>
              <a:rPr lang="en-US" sz="2400" dirty="0" err="1" smtClean="0"/>
              <a:t>ctx.strokeText</a:t>
            </a:r>
            <a:r>
              <a:rPr lang="en-US" sz="2400" dirty="0" smtClean="0"/>
              <a:t>(“Hello World”,120,150);</a:t>
            </a:r>
          </a:p>
        </p:txBody>
      </p:sp>
    </p:spTree>
  </p:cSld>
  <p:clrMapOvr>
    <a:masterClrMapping/>
  </p:clrMapOvr>
  <p:transition>
    <p:fade/>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r>
              <a:rPr lang="en-US" sz="5400" b="1" dirty="0" smtClean="0"/>
              <a:t>Canvas - Gradients</a:t>
            </a:r>
            <a:endParaRPr lang="en-US" sz="5400" b="1" dirty="0"/>
          </a:p>
        </p:txBody>
      </p:sp>
      <p:sp>
        <p:nvSpPr>
          <p:cNvPr id="6148" name="Subtitle 2"/>
          <p:cNvSpPr>
            <a:spLocks noGrp="1"/>
          </p:cNvSpPr>
          <p:nvPr>
            <p:ph type="subTitle" idx="1"/>
          </p:nvPr>
        </p:nvSpPr>
        <p:spPr>
          <a:xfrm>
            <a:off x="914400" y="1295400"/>
            <a:ext cx="7543800" cy="4800600"/>
          </a:xfrm>
        </p:spPr>
        <p:txBody>
          <a:bodyPr/>
          <a:lstStyle/>
          <a:p>
            <a:r>
              <a:rPr lang="en-US" sz="2400" dirty="0" smtClean="0"/>
              <a:t>Gradients can be used to fill rectangles, circles, lines, text, etc. Shapes on the canvas are not limited to solid colors.</a:t>
            </a:r>
          </a:p>
          <a:p>
            <a:r>
              <a:rPr lang="en-US" sz="2400" dirty="0" smtClean="0"/>
              <a:t>There are two different types of gradients:</a:t>
            </a:r>
          </a:p>
          <a:p>
            <a:r>
              <a:rPr lang="en-US" sz="2400" dirty="0" err="1" smtClean="0"/>
              <a:t>createLinearGradient</a:t>
            </a:r>
            <a:r>
              <a:rPr lang="en-US" sz="2400" dirty="0" smtClean="0"/>
              <a:t>(</a:t>
            </a:r>
            <a:r>
              <a:rPr lang="en-US" sz="2400" i="1" dirty="0" smtClean="0"/>
              <a:t>x,y,x1,y1</a:t>
            </a:r>
            <a:r>
              <a:rPr lang="en-US" sz="2400" dirty="0" smtClean="0"/>
              <a:t>) - Creates a linear gradient</a:t>
            </a:r>
          </a:p>
          <a:p>
            <a:r>
              <a:rPr lang="en-US" sz="2400" dirty="0" err="1" smtClean="0"/>
              <a:t>createRadialGradient</a:t>
            </a:r>
            <a:r>
              <a:rPr lang="en-US" sz="2400" dirty="0" smtClean="0"/>
              <a:t>(</a:t>
            </a:r>
            <a:r>
              <a:rPr lang="en-US" sz="2400" i="1" dirty="0" smtClean="0"/>
              <a:t>x,y,r,x1,y1,r1</a:t>
            </a:r>
            <a:r>
              <a:rPr lang="en-US" sz="2400" dirty="0" smtClean="0"/>
              <a:t>) - Creates a radial/circular gradient</a:t>
            </a:r>
          </a:p>
          <a:p>
            <a:r>
              <a:rPr lang="en-US" sz="2400" dirty="0" smtClean="0"/>
              <a:t>Once we have a gradient object, we must add two or more color stops.</a:t>
            </a:r>
          </a:p>
          <a:p>
            <a:r>
              <a:rPr lang="en-US" sz="2400" dirty="0" smtClean="0"/>
              <a:t>The </a:t>
            </a:r>
            <a:r>
              <a:rPr lang="en-US" sz="2400" dirty="0" err="1" smtClean="0"/>
              <a:t>addColorStop</a:t>
            </a:r>
            <a:r>
              <a:rPr lang="en-US" sz="2400" dirty="0" smtClean="0"/>
              <a:t>() method specifies the color stops, and its position along the gradient. Gradient positions can be anywhere between 0 to 1.</a:t>
            </a:r>
          </a:p>
          <a:p>
            <a:endParaRPr lang="en-US" sz="2400" dirty="0" smtClean="0"/>
          </a:p>
        </p:txBody>
      </p:sp>
    </p:spTree>
  </p:cSld>
  <p:clrMapOvr>
    <a:masterClrMapping/>
  </p:clrMapOvr>
  <p:transition>
    <p:fade/>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3"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pPr eaLnBrk="1" fontAlgn="auto" hangingPunct="1">
              <a:spcAft>
                <a:spcPts val="0"/>
              </a:spcAft>
              <a:defRPr/>
            </a:pPr>
            <a:r>
              <a:rPr lang="en-US" sz="5400" b="1" dirty="0" smtClean="0">
                <a:solidFill>
                  <a:srgbClr val="663300"/>
                </a:solidFill>
                <a:effectLst>
                  <a:outerShdw blurRad="38100" dist="38100" dir="2700000" algn="tl">
                    <a:srgbClr val="000000">
                      <a:alpha val="43137"/>
                    </a:srgbClr>
                  </a:outerShdw>
                </a:effectLst>
              </a:rPr>
              <a:t>Canvas-Gradients</a:t>
            </a:r>
          </a:p>
        </p:txBody>
      </p:sp>
      <p:sp>
        <p:nvSpPr>
          <p:cNvPr id="6148" name="Subtitle 2"/>
          <p:cNvSpPr>
            <a:spLocks noGrp="1"/>
          </p:cNvSpPr>
          <p:nvPr>
            <p:ph type="subTitle" idx="1"/>
          </p:nvPr>
        </p:nvSpPr>
        <p:spPr>
          <a:xfrm>
            <a:off x="876300" y="1905000"/>
            <a:ext cx="7658100" cy="4800600"/>
          </a:xfrm>
        </p:spPr>
        <p:txBody>
          <a:bodyPr/>
          <a:lstStyle/>
          <a:p>
            <a:r>
              <a:rPr lang="en-US" sz="2400" dirty="0" err="1" smtClean="0"/>
              <a:t>var</a:t>
            </a:r>
            <a:r>
              <a:rPr lang="en-US" sz="2400" dirty="0" smtClean="0"/>
              <a:t> c = </a:t>
            </a:r>
            <a:r>
              <a:rPr lang="en-US" sz="2400" dirty="0" err="1" smtClean="0"/>
              <a:t>document.getElementById</a:t>
            </a:r>
            <a:r>
              <a:rPr lang="en-US" sz="2400" dirty="0" smtClean="0"/>
              <a:t>("</a:t>
            </a:r>
            <a:r>
              <a:rPr lang="en-US" sz="2400" dirty="0" err="1" smtClean="0"/>
              <a:t>myCanvas</a:t>
            </a:r>
            <a:r>
              <a:rPr lang="en-US" sz="2400" dirty="0" smtClean="0"/>
              <a:t>");</a:t>
            </a:r>
            <a:br>
              <a:rPr lang="en-US" sz="2400" dirty="0" smtClean="0"/>
            </a:br>
            <a:r>
              <a:rPr lang="en-US" sz="2400" dirty="0" err="1" smtClean="0"/>
              <a:t>var</a:t>
            </a:r>
            <a:r>
              <a:rPr lang="en-US" sz="2400" dirty="0" smtClean="0"/>
              <a:t> </a:t>
            </a:r>
            <a:r>
              <a:rPr lang="en-US" sz="2400" dirty="0" err="1" smtClean="0"/>
              <a:t>ctx</a:t>
            </a:r>
            <a:r>
              <a:rPr lang="en-US" sz="2400" dirty="0" smtClean="0"/>
              <a:t> = </a:t>
            </a:r>
            <a:r>
              <a:rPr lang="en-US" sz="2400" dirty="0" err="1" smtClean="0"/>
              <a:t>c.getContext</a:t>
            </a:r>
            <a:r>
              <a:rPr lang="en-US" sz="2400" dirty="0" smtClean="0"/>
              <a:t>("2d");</a:t>
            </a:r>
            <a:br>
              <a:rPr lang="en-US" sz="2400" dirty="0" smtClean="0"/>
            </a:br>
            <a:r>
              <a:rPr lang="en-US" sz="2400" dirty="0" smtClean="0"/>
              <a:t/>
            </a:r>
            <a:br>
              <a:rPr lang="en-US" sz="2400" dirty="0" smtClean="0"/>
            </a:br>
            <a:r>
              <a:rPr lang="en-US" sz="2400" dirty="0" smtClean="0"/>
              <a:t>// Create gradient</a:t>
            </a:r>
            <a:br>
              <a:rPr lang="en-US" sz="2400" dirty="0" smtClean="0"/>
            </a:br>
            <a:r>
              <a:rPr lang="en-US" sz="2400" dirty="0" err="1" smtClean="0"/>
              <a:t>var</a:t>
            </a:r>
            <a:r>
              <a:rPr lang="en-US" sz="2400" dirty="0" smtClean="0"/>
              <a:t> </a:t>
            </a:r>
            <a:r>
              <a:rPr lang="en-US" sz="2400" dirty="0" err="1" smtClean="0"/>
              <a:t>grd</a:t>
            </a:r>
            <a:r>
              <a:rPr lang="en-US" sz="2400" dirty="0" smtClean="0"/>
              <a:t> = </a:t>
            </a:r>
            <a:r>
              <a:rPr lang="en-US" sz="2400" dirty="0" err="1" smtClean="0"/>
              <a:t>ctx.createLinearGradient</a:t>
            </a:r>
            <a:r>
              <a:rPr lang="en-US" sz="2400" dirty="0" smtClean="0"/>
              <a:t>(0,0,200,0);</a:t>
            </a:r>
            <a:br>
              <a:rPr lang="en-US" sz="2400" dirty="0" smtClean="0"/>
            </a:br>
            <a:r>
              <a:rPr lang="en-US" sz="2400" dirty="0" err="1" smtClean="0"/>
              <a:t>grd.addColorStop</a:t>
            </a:r>
            <a:r>
              <a:rPr lang="en-US" sz="2400" dirty="0" smtClean="0"/>
              <a:t>(0,"red");</a:t>
            </a:r>
            <a:br>
              <a:rPr lang="en-US" sz="2400" dirty="0" smtClean="0"/>
            </a:br>
            <a:r>
              <a:rPr lang="en-US" sz="2400" dirty="0" err="1" smtClean="0"/>
              <a:t>grd.addColorStop</a:t>
            </a:r>
            <a:r>
              <a:rPr lang="en-US" sz="2400" dirty="0" smtClean="0"/>
              <a:t>(1,"white");</a:t>
            </a:r>
            <a:br>
              <a:rPr lang="en-US" sz="2400" dirty="0" smtClean="0"/>
            </a:br>
            <a:r>
              <a:rPr lang="en-US" sz="2400" dirty="0" smtClean="0"/>
              <a:t/>
            </a:r>
            <a:br>
              <a:rPr lang="en-US" sz="2400" dirty="0" smtClean="0"/>
            </a:br>
            <a:r>
              <a:rPr lang="en-US" sz="2400" dirty="0" smtClean="0"/>
              <a:t>// Fill with gradient</a:t>
            </a:r>
            <a:br>
              <a:rPr lang="en-US" sz="2400" dirty="0" smtClean="0"/>
            </a:br>
            <a:r>
              <a:rPr lang="en-US" sz="2400" dirty="0" err="1" smtClean="0"/>
              <a:t>ctx.fillStyle</a:t>
            </a:r>
            <a:r>
              <a:rPr lang="en-US" sz="2400" dirty="0" smtClean="0"/>
              <a:t> = </a:t>
            </a:r>
            <a:r>
              <a:rPr lang="en-US" sz="2400" dirty="0" err="1" smtClean="0"/>
              <a:t>grd</a:t>
            </a:r>
            <a:r>
              <a:rPr lang="en-US" sz="2400" dirty="0" smtClean="0"/>
              <a:t>;</a:t>
            </a:r>
            <a:br>
              <a:rPr lang="en-US" sz="2400" dirty="0" smtClean="0"/>
            </a:br>
            <a:r>
              <a:rPr lang="en-US" sz="2400" dirty="0" err="1" smtClean="0"/>
              <a:t>ctx.fillRect</a:t>
            </a:r>
            <a:r>
              <a:rPr lang="en-US" sz="2400" dirty="0" smtClean="0"/>
              <a:t>(10,10,150,80);</a:t>
            </a:r>
          </a:p>
          <a:p>
            <a:endParaRPr lang="en-US" sz="2400" dirty="0" smtClean="0"/>
          </a:p>
        </p:txBody>
      </p:sp>
    </p:spTree>
  </p:cSld>
  <p:clrMapOvr>
    <a:masterClrMapping/>
  </p:clrMapOvr>
  <p:transition>
    <p:fade/>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r>
              <a:rPr lang="en-US" sz="5400" b="1" dirty="0" smtClean="0"/>
              <a:t>Canvas - Images</a:t>
            </a:r>
            <a:endParaRPr lang="en-US" sz="5400" b="1" dirty="0"/>
          </a:p>
        </p:txBody>
      </p:sp>
      <p:sp>
        <p:nvSpPr>
          <p:cNvPr id="6148" name="Subtitle 2"/>
          <p:cNvSpPr>
            <a:spLocks noGrp="1"/>
          </p:cNvSpPr>
          <p:nvPr>
            <p:ph type="subTitle" idx="1"/>
          </p:nvPr>
        </p:nvSpPr>
        <p:spPr>
          <a:xfrm>
            <a:off x="876300" y="1905000"/>
            <a:ext cx="7658100" cy="4800600"/>
          </a:xfrm>
        </p:spPr>
        <p:txBody>
          <a:bodyPr/>
          <a:lstStyle/>
          <a:p>
            <a:r>
              <a:rPr lang="en-US" sz="2400" dirty="0" smtClean="0"/>
              <a:t>To draw an image on a canvas, we will use the following method:</a:t>
            </a:r>
          </a:p>
          <a:p>
            <a:r>
              <a:rPr lang="en-US" sz="2400" dirty="0" err="1" smtClean="0"/>
              <a:t>drawImage</a:t>
            </a:r>
            <a:r>
              <a:rPr lang="en-US" sz="2400" dirty="0" smtClean="0"/>
              <a:t>(</a:t>
            </a:r>
            <a:r>
              <a:rPr lang="en-US" sz="2400" i="1" dirty="0" err="1" smtClean="0"/>
              <a:t>image,x,y</a:t>
            </a:r>
            <a:r>
              <a:rPr lang="en-US" sz="2400" dirty="0" smtClean="0"/>
              <a:t>)</a:t>
            </a:r>
          </a:p>
          <a:p>
            <a:r>
              <a:rPr lang="en-US" sz="2400" dirty="0" err="1" smtClean="0"/>
              <a:t>Eg</a:t>
            </a:r>
            <a:r>
              <a:rPr lang="en-US" sz="2400" dirty="0" smtClean="0"/>
              <a:t>:</a:t>
            </a:r>
          </a:p>
          <a:p>
            <a:r>
              <a:rPr lang="en-US" sz="2400" dirty="0" smtClean="0"/>
              <a:t>&lt;</a:t>
            </a:r>
            <a:r>
              <a:rPr lang="en-US" sz="2400" dirty="0" err="1" smtClean="0"/>
              <a:t>img</a:t>
            </a:r>
            <a:r>
              <a:rPr lang="en-US" sz="2400" dirty="0" smtClean="0"/>
              <a:t> id=“flower" </a:t>
            </a:r>
            <a:r>
              <a:rPr lang="en-US" sz="2400" dirty="0" err="1" smtClean="0"/>
              <a:t>src</a:t>
            </a:r>
            <a:r>
              <a:rPr lang="en-US" sz="2400" dirty="0" smtClean="0"/>
              <a:t>=“tulips.jpg" alt="The Flower" width="220" height="277"&gt;&lt;p&gt;Canvas:&lt;/p&gt;</a:t>
            </a:r>
          </a:p>
          <a:p>
            <a:r>
              <a:rPr lang="en-US" sz="2400" dirty="0" smtClean="0"/>
              <a:t>&lt;canvas id="</a:t>
            </a:r>
            <a:r>
              <a:rPr lang="en-US" sz="2400" dirty="0" err="1" smtClean="0"/>
              <a:t>myCanvas</a:t>
            </a:r>
            <a:r>
              <a:rPr lang="en-US" sz="2400" dirty="0" smtClean="0"/>
              <a:t>" width="250" height="300" style="border:1px solid #d3d3d3;"&gt;</a:t>
            </a:r>
          </a:p>
          <a:p>
            <a:r>
              <a:rPr lang="en-US" sz="2400" dirty="0" smtClean="0"/>
              <a:t>Your browser does not support the HTML5 canvas tag.&lt;/canvas&gt;</a:t>
            </a:r>
          </a:p>
          <a:p>
            <a:endParaRPr lang="en-US" sz="2400" dirty="0" smtClean="0"/>
          </a:p>
          <a:p>
            <a:endParaRPr lang="en-US" sz="2400" dirty="0" smtClean="0"/>
          </a:p>
        </p:txBody>
      </p:sp>
    </p:spTree>
  </p:cSld>
  <p:clrMapOvr>
    <a:masterClrMapping/>
  </p:clrMapOvr>
  <p:transition>
    <p:fade/>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r>
              <a:rPr lang="en-US" sz="5400" b="1" dirty="0" smtClean="0"/>
              <a:t>Canvas - Images</a:t>
            </a:r>
            <a:endParaRPr lang="en-US" sz="5400" b="1" dirty="0"/>
          </a:p>
        </p:txBody>
      </p:sp>
      <p:sp>
        <p:nvSpPr>
          <p:cNvPr id="6148" name="Subtitle 2"/>
          <p:cNvSpPr>
            <a:spLocks noGrp="1"/>
          </p:cNvSpPr>
          <p:nvPr>
            <p:ph type="subTitle" idx="1"/>
          </p:nvPr>
        </p:nvSpPr>
        <p:spPr>
          <a:xfrm>
            <a:off x="876300" y="1905000"/>
            <a:ext cx="7658100" cy="4800600"/>
          </a:xfrm>
        </p:spPr>
        <p:txBody>
          <a:bodyPr/>
          <a:lstStyle/>
          <a:p>
            <a:r>
              <a:rPr lang="en-US" sz="2400" dirty="0" smtClean="0"/>
              <a:t>&lt;script&gt;</a:t>
            </a:r>
          </a:p>
          <a:p>
            <a:r>
              <a:rPr lang="en-US" sz="2400" dirty="0" err="1" smtClean="0"/>
              <a:t>var</a:t>
            </a:r>
            <a:r>
              <a:rPr lang="en-US" sz="2400" dirty="0" smtClean="0"/>
              <a:t> c=</a:t>
            </a:r>
            <a:r>
              <a:rPr lang="en-US" sz="2400" dirty="0" err="1" smtClean="0"/>
              <a:t>document.getElementById</a:t>
            </a:r>
            <a:r>
              <a:rPr lang="en-US" sz="2400" dirty="0" smtClean="0"/>
              <a:t>("</a:t>
            </a:r>
            <a:r>
              <a:rPr lang="en-US" sz="2400" dirty="0" err="1" smtClean="0"/>
              <a:t>myCanvas</a:t>
            </a:r>
            <a:r>
              <a:rPr lang="en-US" sz="2400" dirty="0" smtClean="0"/>
              <a:t>");</a:t>
            </a:r>
          </a:p>
          <a:p>
            <a:r>
              <a:rPr lang="en-US" sz="2400" dirty="0" err="1" smtClean="0"/>
              <a:t>var</a:t>
            </a:r>
            <a:r>
              <a:rPr lang="en-US" sz="2400" dirty="0" smtClean="0"/>
              <a:t> </a:t>
            </a:r>
            <a:r>
              <a:rPr lang="en-US" sz="2400" dirty="0" err="1" smtClean="0"/>
              <a:t>ctx</a:t>
            </a:r>
            <a:r>
              <a:rPr lang="en-US" sz="2400" dirty="0" smtClean="0"/>
              <a:t>=</a:t>
            </a:r>
            <a:r>
              <a:rPr lang="en-US" sz="2400" dirty="0" err="1" smtClean="0"/>
              <a:t>c.getContext</a:t>
            </a:r>
            <a:r>
              <a:rPr lang="en-US" sz="2400" dirty="0" smtClean="0"/>
              <a:t>("2d");</a:t>
            </a:r>
          </a:p>
          <a:p>
            <a:r>
              <a:rPr lang="en-US" sz="2400" dirty="0" err="1" smtClean="0"/>
              <a:t>var</a:t>
            </a:r>
            <a:r>
              <a:rPr lang="en-US" sz="2400" dirty="0" smtClean="0"/>
              <a:t> </a:t>
            </a:r>
            <a:r>
              <a:rPr lang="en-US" sz="2400" dirty="0" err="1" smtClean="0"/>
              <a:t>img</a:t>
            </a:r>
            <a:r>
              <a:rPr lang="en-US" sz="2400" dirty="0" smtClean="0"/>
              <a:t>=</a:t>
            </a:r>
            <a:r>
              <a:rPr lang="en-US" sz="2400" dirty="0" err="1" smtClean="0"/>
              <a:t>document.getElementById</a:t>
            </a:r>
            <a:r>
              <a:rPr lang="en-US" sz="2400" dirty="0" smtClean="0"/>
              <a:t>(“flower");</a:t>
            </a:r>
          </a:p>
          <a:p>
            <a:r>
              <a:rPr lang="en-US" sz="2400" dirty="0" err="1" smtClean="0"/>
              <a:t>ctx.drawImage</a:t>
            </a:r>
            <a:r>
              <a:rPr lang="en-US" sz="2400" dirty="0" smtClean="0"/>
              <a:t>(img,10,10);</a:t>
            </a:r>
          </a:p>
          <a:p>
            <a:r>
              <a:rPr lang="en-US" sz="2400" dirty="0" smtClean="0"/>
              <a:t>&lt;/script&gt;</a:t>
            </a:r>
          </a:p>
          <a:p>
            <a:endParaRPr lang="en-US" sz="2400" dirty="0" smtClean="0"/>
          </a:p>
        </p:txBody>
      </p:sp>
    </p:spTree>
  </p:cSld>
  <p:clrMapOvr>
    <a:masterClrMapping/>
  </p:clrMapOvr>
  <p:transition>
    <p:fade/>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r>
              <a:rPr lang="en-US" sz="5400" b="1" dirty="0" smtClean="0"/>
              <a:t>Video</a:t>
            </a:r>
            <a:endParaRPr lang="en-US" sz="5400" b="1" dirty="0"/>
          </a:p>
        </p:txBody>
      </p:sp>
      <p:sp>
        <p:nvSpPr>
          <p:cNvPr id="6148" name="Subtitle 2"/>
          <p:cNvSpPr>
            <a:spLocks noGrp="1"/>
          </p:cNvSpPr>
          <p:nvPr>
            <p:ph type="subTitle" idx="1"/>
          </p:nvPr>
        </p:nvSpPr>
        <p:spPr>
          <a:xfrm>
            <a:off x="876300" y="1905000"/>
            <a:ext cx="7658100" cy="4800600"/>
          </a:xfrm>
        </p:spPr>
        <p:txBody>
          <a:bodyPr/>
          <a:lstStyle/>
          <a:p>
            <a:r>
              <a:rPr lang="en-US" sz="2400" dirty="0" smtClean="0"/>
              <a:t>&lt;!DOCTYPE html&gt;</a:t>
            </a:r>
          </a:p>
          <a:p>
            <a:r>
              <a:rPr lang="en-US" sz="2400" dirty="0" smtClean="0"/>
              <a:t>&lt;html&gt;</a:t>
            </a:r>
          </a:p>
          <a:p>
            <a:r>
              <a:rPr lang="en-US" sz="2400" dirty="0" smtClean="0"/>
              <a:t>&lt;body&gt;</a:t>
            </a:r>
          </a:p>
          <a:p>
            <a:r>
              <a:rPr lang="en-US" sz="2400" dirty="0" smtClean="0"/>
              <a:t>&lt;video width="320" height="240" controls&gt;</a:t>
            </a:r>
          </a:p>
          <a:p>
            <a:r>
              <a:rPr lang="en-US" sz="2400" dirty="0" smtClean="0"/>
              <a:t>  &lt;source </a:t>
            </a:r>
            <a:r>
              <a:rPr lang="en-US" sz="2400" dirty="0" err="1" smtClean="0"/>
              <a:t>src</a:t>
            </a:r>
            <a:r>
              <a:rPr lang="en-US" sz="2400" dirty="0" smtClean="0"/>
              <a:t>="movie.mp4" type="video/mp4"&gt;</a:t>
            </a:r>
          </a:p>
          <a:p>
            <a:r>
              <a:rPr lang="en-US" sz="2400" dirty="0" smtClean="0"/>
              <a:t>  &lt;source </a:t>
            </a:r>
            <a:r>
              <a:rPr lang="en-US" sz="2400" dirty="0" err="1" smtClean="0"/>
              <a:t>src</a:t>
            </a:r>
            <a:r>
              <a:rPr lang="en-US" sz="2400" dirty="0" smtClean="0"/>
              <a:t>="movie.ogg" type="video/</a:t>
            </a:r>
            <a:r>
              <a:rPr lang="en-US" sz="2400" dirty="0" err="1" smtClean="0"/>
              <a:t>ogg</a:t>
            </a:r>
            <a:r>
              <a:rPr lang="en-US" sz="2400" dirty="0" smtClean="0"/>
              <a:t>"&gt;</a:t>
            </a:r>
          </a:p>
          <a:p>
            <a:r>
              <a:rPr lang="en-US" sz="2400" dirty="0" smtClean="0"/>
              <a:t>  Your browser does not support the video tag.</a:t>
            </a:r>
          </a:p>
          <a:p>
            <a:r>
              <a:rPr lang="en-US" sz="2400" dirty="0" smtClean="0"/>
              <a:t>&lt;/video&gt;</a:t>
            </a:r>
          </a:p>
          <a:p>
            <a:r>
              <a:rPr lang="en-US" sz="2400" dirty="0" smtClean="0"/>
              <a:t>&lt;/body&gt;</a:t>
            </a:r>
          </a:p>
          <a:p>
            <a:r>
              <a:rPr lang="en-US" sz="2400" dirty="0" smtClean="0"/>
              <a:t>&lt;/html&gt;</a:t>
            </a:r>
          </a:p>
          <a:p>
            <a:endParaRPr lang="en-US" sz="2400" dirty="0" smtClean="0"/>
          </a:p>
        </p:txBody>
      </p:sp>
    </p:spTree>
  </p:cSld>
  <p:clrMapOvr>
    <a:masterClrMapping/>
  </p:clrMapOvr>
  <p:transition>
    <p:fade/>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MIME Types support for video</a:t>
            </a:r>
            <a:endParaRPr lang="en-US" dirty="0"/>
          </a:p>
        </p:txBody>
      </p:sp>
      <p:sp>
        <p:nvSpPr>
          <p:cNvPr id="3" name="Content Placeholder 2"/>
          <p:cNvSpPr>
            <a:spLocks noGrp="1"/>
          </p:cNvSpPr>
          <p:nvPr>
            <p:ph idx="1"/>
          </p:nvPr>
        </p:nvSpPr>
        <p:spPr/>
        <p:txBody>
          <a:bodyPr/>
          <a:lstStyle/>
          <a:p>
            <a:r>
              <a:rPr lang="en-US" dirty="0" smtClean="0"/>
              <a:t>MP4         video/mp4</a:t>
            </a:r>
          </a:p>
          <a:p>
            <a:r>
              <a:rPr lang="en-US" dirty="0" smtClean="0"/>
              <a:t> </a:t>
            </a:r>
            <a:r>
              <a:rPr lang="en-US" dirty="0" err="1" smtClean="0"/>
              <a:t>WebM</a:t>
            </a:r>
            <a:r>
              <a:rPr lang="en-US" dirty="0" smtClean="0"/>
              <a:t>     video/</a:t>
            </a:r>
            <a:r>
              <a:rPr lang="en-US" dirty="0" err="1" smtClean="0"/>
              <a:t>webm</a:t>
            </a:r>
            <a:endParaRPr lang="en-US" dirty="0" smtClean="0"/>
          </a:p>
          <a:p>
            <a:r>
              <a:rPr lang="en-US" dirty="0" smtClean="0"/>
              <a:t> </a:t>
            </a:r>
            <a:r>
              <a:rPr lang="en-US" dirty="0" err="1" smtClean="0"/>
              <a:t>Ogg</a:t>
            </a:r>
            <a:r>
              <a:rPr lang="en-US" dirty="0" smtClean="0"/>
              <a:t>         video/</a:t>
            </a:r>
            <a:r>
              <a:rPr lang="en-US" dirty="0" err="1" smtClean="0"/>
              <a:t>ogg</a:t>
            </a:r>
            <a:endParaRPr lang="en-US" dirty="0"/>
          </a:p>
        </p:txBody>
      </p:sp>
      <p:sp>
        <p:nvSpPr>
          <p:cNvPr id="4" name="Slide Number Placeholder 3"/>
          <p:cNvSpPr>
            <a:spLocks noGrp="1"/>
          </p:cNvSpPr>
          <p:nvPr>
            <p:ph type="sldNum" sz="quarter" idx="12"/>
          </p:nvPr>
        </p:nvSpPr>
        <p:spPr/>
        <p:txBody>
          <a:bodyPr/>
          <a:lstStyle/>
          <a:p>
            <a:fld id="{800176DF-E466-4368-9E1F-A0FEDC7E1E33}" type="slidenum">
              <a:rPr lang="ar-SA" smtClean="0"/>
              <a:pPr/>
              <a:t>296</a:t>
            </a:fld>
            <a:endParaRPr lang="en-US"/>
          </a:p>
        </p:txBody>
      </p:sp>
    </p:spTree>
  </p:cSld>
  <p:clrMapOvr>
    <a:masterClrMapping/>
  </p:clrMapOvr>
  <p:transition spd="slow">
    <p:wipe dir="d"/>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r>
              <a:rPr lang="en-US" sz="5400" b="1" dirty="0" smtClean="0"/>
              <a:t>Audio</a:t>
            </a:r>
            <a:endParaRPr lang="en-US" sz="5400" b="1" dirty="0"/>
          </a:p>
        </p:txBody>
      </p:sp>
      <p:sp>
        <p:nvSpPr>
          <p:cNvPr id="6148" name="Subtitle 2"/>
          <p:cNvSpPr>
            <a:spLocks noGrp="1"/>
          </p:cNvSpPr>
          <p:nvPr>
            <p:ph type="subTitle" idx="1"/>
          </p:nvPr>
        </p:nvSpPr>
        <p:spPr>
          <a:xfrm>
            <a:off x="876300" y="1905000"/>
            <a:ext cx="7658100" cy="4800600"/>
          </a:xfrm>
        </p:spPr>
        <p:txBody>
          <a:bodyPr/>
          <a:lstStyle/>
          <a:p>
            <a:r>
              <a:rPr lang="en-US" sz="2400" dirty="0" smtClean="0"/>
              <a:t>&lt;!DOCTYPE html&gt;</a:t>
            </a:r>
          </a:p>
          <a:p>
            <a:r>
              <a:rPr lang="en-US" sz="2400" dirty="0" smtClean="0"/>
              <a:t>&lt;html&gt;</a:t>
            </a:r>
          </a:p>
          <a:p>
            <a:r>
              <a:rPr lang="en-US" sz="2400" dirty="0" smtClean="0"/>
              <a:t>&lt;body&gt;</a:t>
            </a:r>
          </a:p>
          <a:p>
            <a:r>
              <a:rPr lang="en-US" sz="2400" dirty="0" smtClean="0"/>
              <a:t>&lt;audio controls&gt;</a:t>
            </a:r>
          </a:p>
          <a:p>
            <a:r>
              <a:rPr lang="en-US" sz="2400" dirty="0" smtClean="0"/>
              <a:t>  &lt;source </a:t>
            </a:r>
            <a:r>
              <a:rPr lang="en-US" sz="2400" dirty="0" err="1" smtClean="0"/>
              <a:t>src</a:t>
            </a:r>
            <a:r>
              <a:rPr lang="en-US" sz="2400" dirty="0" smtClean="0"/>
              <a:t>="horse.ogg" type="audio/</a:t>
            </a:r>
            <a:r>
              <a:rPr lang="en-US" sz="2400" dirty="0" err="1" smtClean="0"/>
              <a:t>ogg</a:t>
            </a:r>
            <a:r>
              <a:rPr lang="en-US" sz="2400" dirty="0" smtClean="0"/>
              <a:t>"&gt;</a:t>
            </a:r>
          </a:p>
          <a:p>
            <a:r>
              <a:rPr lang="en-US" sz="2400" dirty="0" smtClean="0"/>
              <a:t>  &lt;source </a:t>
            </a:r>
            <a:r>
              <a:rPr lang="en-US" sz="2400" dirty="0" err="1" smtClean="0"/>
              <a:t>src</a:t>
            </a:r>
            <a:r>
              <a:rPr lang="en-US" sz="2400" dirty="0" smtClean="0"/>
              <a:t>="horse.mp3" type="audio/mpeg"&gt;</a:t>
            </a:r>
          </a:p>
          <a:p>
            <a:r>
              <a:rPr lang="en-US" sz="2400" dirty="0" smtClean="0"/>
              <a:t>Your browser does not support the audio element.</a:t>
            </a:r>
          </a:p>
          <a:p>
            <a:r>
              <a:rPr lang="en-US" sz="2400" dirty="0" smtClean="0"/>
              <a:t>&lt;/audio&gt;</a:t>
            </a:r>
          </a:p>
          <a:p>
            <a:r>
              <a:rPr lang="en-US" sz="2400" dirty="0" smtClean="0"/>
              <a:t>&lt;/body&gt;</a:t>
            </a:r>
          </a:p>
          <a:p>
            <a:r>
              <a:rPr lang="en-US" sz="2400" dirty="0" smtClean="0"/>
              <a:t>&lt;/html&gt;</a:t>
            </a:r>
          </a:p>
          <a:p>
            <a:endParaRPr lang="en-US" sz="2400" dirty="0" smtClean="0"/>
          </a:p>
        </p:txBody>
      </p:sp>
    </p:spTree>
  </p:cSld>
  <p:clrMapOvr>
    <a:masterClrMapping/>
  </p:clrMapOvr>
  <p:transition>
    <p:fade/>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fontScale="90000"/>
          </a:bodyPr>
          <a:lstStyle/>
          <a:p>
            <a:r>
              <a:rPr lang="en-US" sz="5400" b="1" dirty="0" smtClean="0"/>
              <a:t>HTML5 Web Storage Objects</a:t>
            </a:r>
            <a:endParaRPr lang="en-US" sz="5400" b="1" dirty="0"/>
          </a:p>
        </p:txBody>
      </p:sp>
      <p:sp>
        <p:nvSpPr>
          <p:cNvPr id="6148" name="Subtitle 2"/>
          <p:cNvSpPr>
            <a:spLocks noGrp="1"/>
          </p:cNvSpPr>
          <p:nvPr>
            <p:ph type="subTitle" idx="1"/>
          </p:nvPr>
        </p:nvSpPr>
        <p:spPr>
          <a:xfrm>
            <a:off x="876300" y="1905000"/>
            <a:ext cx="7658100" cy="4800600"/>
          </a:xfrm>
        </p:spPr>
        <p:txBody>
          <a:bodyPr/>
          <a:lstStyle/>
          <a:p>
            <a:r>
              <a:rPr lang="en-US" sz="2400" dirty="0" smtClean="0"/>
              <a:t>HTML5 Web Storage provides two new objects for storing data on the client:</a:t>
            </a:r>
          </a:p>
          <a:p>
            <a:r>
              <a:rPr lang="en-US" sz="2400" dirty="0" err="1" smtClean="0"/>
              <a:t>window.localStorage</a:t>
            </a:r>
            <a:r>
              <a:rPr lang="en-US" sz="2400" dirty="0" smtClean="0"/>
              <a:t> - stores data with no expiration date</a:t>
            </a:r>
          </a:p>
          <a:p>
            <a:r>
              <a:rPr lang="en-US" sz="2400" dirty="0" err="1" smtClean="0"/>
              <a:t>code.sessionStorage</a:t>
            </a:r>
            <a:r>
              <a:rPr lang="en-US" sz="2400" dirty="0" smtClean="0"/>
              <a:t> - stores data for one session (data is lost when the tab is closed)</a:t>
            </a:r>
          </a:p>
          <a:p>
            <a:endParaRPr lang="en-US" sz="2400" dirty="0" smtClean="0"/>
          </a:p>
        </p:txBody>
      </p:sp>
    </p:spTree>
  </p:cSld>
  <p:clrMapOvr>
    <a:masterClrMapping/>
  </p:clrMapOvr>
  <p:transition>
    <p:fade/>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r>
              <a:rPr lang="en-US" sz="5400" b="1" dirty="0" smtClean="0"/>
              <a:t>Local Storage</a:t>
            </a:r>
            <a:endParaRPr lang="en-US" sz="5400" b="1" dirty="0"/>
          </a:p>
        </p:txBody>
      </p:sp>
      <p:sp>
        <p:nvSpPr>
          <p:cNvPr id="6148" name="Subtitle 2"/>
          <p:cNvSpPr>
            <a:spLocks noGrp="1"/>
          </p:cNvSpPr>
          <p:nvPr>
            <p:ph type="subTitle" idx="1"/>
          </p:nvPr>
        </p:nvSpPr>
        <p:spPr>
          <a:xfrm>
            <a:off x="838200" y="1371600"/>
            <a:ext cx="7658100" cy="4800600"/>
          </a:xfrm>
        </p:spPr>
        <p:txBody>
          <a:bodyPr>
            <a:normAutofit lnSpcReduction="10000"/>
          </a:bodyPr>
          <a:lstStyle/>
          <a:p>
            <a:r>
              <a:rPr lang="en-US" sz="2400" dirty="0" smtClean="0"/>
              <a:t>&lt;!DOCTYPE html&gt;</a:t>
            </a:r>
          </a:p>
          <a:p>
            <a:r>
              <a:rPr lang="en-US" sz="2400" dirty="0" smtClean="0"/>
              <a:t>&lt;html&gt;</a:t>
            </a:r>
          </a:p>
          <a:p>
            <a:r>
              <a:rPr lang="en-US" sz="2400" dirty="0" smtClean="0"/>
              <a:t>&lt;body&gt;</a:t>
            </a:r>
          </a:p>
          <a:p>
            <a:r>
              <a:rPr lang="en-US" sz="2400" dirty="0" smtClean="0"/>
              <a:t>&lt;div id="result"&gt;&lt;/div&gt;</a:t>
            </a:r>
          </a:p>
          <a:p>
            <a:r>
              <a:rPr lang="en-US" sz="2400" dirty="0" smtClean="0"/>
              <a:t>&lt;script&gt;</a:t>
            </a:r>
          </a:p>
          <a:p>
            <a:r>
              <a:rPr lang="en-US" sz="2400" dirty="0" smtClean="0"/>
              <a:t>// Check browser support</a:t>
            </a:r>
          </a:p>
          <a:p>
            <a:r>
              <a:rPr lang="en-US" sz="2400" dirty="0" smtClean="0"/>
              <a:t>if (</a:t>
            </a:r>
            <a:r>
              <a:rPr lang="en-US" sz="2400" dirty="0" err="1" smtClean="0"/>
              <a:t>typeof</a:t>
            </a:r>
            <a:r>
              <a:rPr lang="en-US" sz="2400" dirty="0" smtClean="0"/>
              <a:t>(Storage) != "undefined")</a:t>
            </a:r>
          </a:p>
          <a:p>
            <a:r>
              <a:rPr lang="en-US" sz="2400" dirty="0" smtClean="0"/>
              <a:t>  {</a:t>
            </a:r>
          </a:p>
          <a:p>
            <a:r>
              <a:rPr lang="en-US" sz="2400" dirty="0" smtClean="0"/>
              <a:t>  // Store</a:t>
            </a:r>
          </a:p>
          <a:p>
            <a:r>
              <a:rPr lang="en-US" sz="2400" dirty="0" smtClean="0"/>
              <a:t>  </a:t>
            </a:r>
            <a:r>
              <a:rPr lang="en-US" sz="2400" dirty="0" err="1" smtClean="0"/>
              <a:t>localStorage.setItem</a:t>
            </a:r>
            <a:r>
              <a:rPr lang="en-US" sz="2400" dirty="0" smtClean="0"/>
              <a:t>("</a:t>
            </a:r>
            <a:r>
              <a:rPr lang="en-US" sz="2400" dirty="0" err="1" smtClean="0"/>
              <a:t>lastname</a:t>
            </a:r>
            <a:r>
              <a:rPr lang="en-US" sz="2400" dirty="0" smtClean="0"/>
              <a:t>", "Smith");</a:t>
            </a:r>
          </a:p>
          <a:p>
            <a:r>
              <a:rPr lang="en-US" sz="2400" dirty="0" smtClean="0"/>
              <a:t>  </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Framework 3.0</a:t>
            </a:r>
            <a:endParaRPr lang="en-US" dirty="0"/>
          </a:p>
        </p:txBody>
      </p:sp>
      <p:sp>
        <p:nvSpPr>
          <p:cNvPr id="3" name="Content Placeholder 2"/>
          <p:cNvSpPr>
            <a:spLocks noGrp="1"/>
          </p:cNvSpPr>
          <p:nvPr>
            <p:ph idx="1"/>
          </p:nvPr>
        </p:nvSpPr>
        <p:spPr>
          <a:xfrm>
            <a:off x="381000" y="1417638"/>
            <a:ext cx="8410575" cy="3194721"/>
          </a:xfrm>
        </p:spPr>
        <p:txBody>
          <a:bodyPr/>
          <a:lstStyle/>
          <a:p>
            <a:r>
              <a:rPr lang="en-US" dirty="0"/>
              <a:t>Introducing the Building Blocks of the .NET Platform (the CLR</a:t>
            </a:r>
            <a:r>
              <a:rPr lang="en-US" dirty="0" smtClean="0"/>
              <a:t>, BCL) </a:t>
            </a:r>
            <a:endParaRPr lang="en-US" dirty="0"/>
          </a:p>
          <a:p>
            <a:r>
              <a:rPr lang="en-US" dirty="0" smtClean="0"/>
              <a:t>An </a:t>
            </a:r>
            <a:r>
              <a:rPr lang="en-US" dirty="0"/>
              <a:t>Overview of .NET </a:t>
            </a:r>
            <a:r>
              <a:rPr lang="en-US" dirty="0" smtClean="0"/>
              <a:t>Assemblies</a:t>
            </a:r>
          </a:p>
          <a:p>
            <a:r>
              <a:rPr lang="en-US" dirty="0"/>
              <a:t>Exploring an Assembly Using ildasm.exe</a:t>
            </a:r>
          </a:p>
          <a:p>
            <a:r>
              <a:rPr lang="en-US" dirty="0" smtClean="0"/>
              <a:t>Understanding </a:t>
            </a:r>
            <a:r>
              <a:rPr lang="en-US" dirty="0"/>
              <a:t>the Common Language Runtime </a:t>
            </a:r>
          </a:p>
        </p:txBody>
      </p:sp>
    </p:spTree>
    <p:extLst>
      <p:ext uri="{BB962C8B-B14F-4D97-AF65-F5344CB8AC3E}">
        <p14:creationId xmlns:p14="http://schemas.microsoft.com/office/powerpoint/2010/main" xmlns="" val="2313288747"/>
      </p:ext>
    </p:extLst>
  </p:cSld>
  <p:clrMapOvr>
    <a:masterClrMapping/>
  </p:clrMapOvr>
  <p:transition spd="slow">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a:xfrm>
            <a:off x="381000" y="1417638"/>
            <a:ext cx="8410575" cy="4819781"/>
          </a:xfrm>
        </p:spPr>
        <p:txBody>
          <a:bodyPr>
            <a:normAutofit lnSpcReduction="10000"/>
          </a:bodyPr>
          <a:lstStyle/>
          <a:p>
            <a:r>
              <a:rPr lang="en-US" dirty="0" smtClean="0"/>
              <a:t>“Actions” that can be performed by our class.</a:t>
            </a:r>
          </a:p>
          <a:p>
            <a:r>
              <a:rPr lang="en-US" dirty="0" smtClean="0"/>
              <a:t>Constructors</a:t>
            </a:r>
          </a:p>
          <a:p>
            <a:pPr lvl="1"/>
            <a:r>
              <a:rPr lang="en-US" dirty="0" smtClean="0"/>
              <a:t>Special methods that execute each time a new instance of a class(an object) is created.</a:t>
            </a:r>
          </a:p>
          <a:p>
            <a:pPr lvl="1"/>
            <a:r>
              <a:rPr lang="en-US" dirty="0" smtClean="0"/>
              <a:t>Use constructors to initialize the state of your new object</a:t>
            </a:r>
          </a:p>
          <a:p>
            <a:r>
              <a:rPr lang="en-US" dirty="0" smtClean="0"/>
              <a:t>Overloading</a:t>
            </a:r>
          </a:p>
          <a:p>
            <a:pPr lvl="1"/>
            <a:r>
              <a:rPr lang="en-US" dirty="0" smtClean="0"/>
              <a:t>Providing more than one method with the same name, but different ‘Method signatures’ as a convenience to calling the method.</a:t>
            </a:r>
            <a:endParaRPr lang="en-US" dirty="0"/>
          </a:p>
        </p:txBody>
      </p:sp>
    </p:spTree>
    <p:extLst>
      <p:ext uri="{BB962C8B-B14F-4D97-AF65-F5344CB8AC3E}">
        <p14:creationId xmlns:p14="http://schemas.microsoft.com/office/powerpoint/2010/main" xmlns="" val="1394654181"/>
      </p:ext>
    </p:extLst>
  </p:cSld>
  <p:clrMapOvr>
    <a:masterClrMapping/>
  </p:clrMapOvr>
  <p:transition spd="slow">
    <p:wipe dir="d"/>
  </p:transition>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3"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r>
              <a:rPr lang="en-US" sz="5400" b="1" dirty="0" smtClean="0"/>
              <a:t>Local Storage(</a:t>
            </a:r>
            <a:r>
              <a:rPr lang="en-US" sz="5400" b="1" dirty="0" err="1" smtClean="0"/>
              <a:t>Contd</a:t>
            </a:r>
            <a:r>
              <a:rPr lang="en-US" sz="5400" b="1" dirty="0" smtClean="0"/>
              <a:t>)</a:t>
            </a:r>
            <a:endParaRPr lang="en-US" sz="5400" b="1" dirty="0"/>
          </a:p>
        </p:txBody>
      </p:sp>
      <p:sp>
        <p:nvSpPr>
          <p:cNvPr id="6148" name="Subtitle 2"/>
          <p:cNvSpPr>
            <a:spLocks noGrp="1"/>
          </p:cNvSpPr>
          <p:nvPr>
            <p:ph type="subTitle" idx="1"/>
          </p:nvPr>
        </p:nvSpPr>
        <p:spPr>
          <a:xfrm>
            <a:off x="762000" y="1219200"/>
            <a:ext cx="7658100" cy="4800600"/>
          </a:xfrm>
        </p:spPr>
        <p:txBody>
          <a:bodyPr/>
          <a:lstStyle/>
          <a:p>
            <a:r>
              <a:rPr lang="en-US" sz="2400" dirty="0" smtClean="0"/>
              <a:t>// Retrieve</a:t>
            </a:r>
          </a:p>
          <a:p>
            <a:r>
              <a:rPr lang="en-US" sz="2400" dirty="0" smtClean="0"/>
              <a:t>  </a:t>
            </a:r>
            <a:r>
              <a:rPr lang="en-US" sz="2400" dirty="0" err="1" smtClean="0"/>
              <a:t>document.getElementById</a:t>
            </a:r>
            <a:r>
              <a:rPr lang="en-US" sz="2400" dirty="0" smtClean="0"/>
              <a:t>("result").</a:t>
            </a:r>
            <a:r>
              <a:rPr lang="en-US" sz="2400" dirty="0" err="1" smtClean="0"/>
              <a:t>innerHTML</a:t>
            </a:r>
            <a:r>
              <a:rPr lang="en-US" sz="2400" dirty="0" smtClean="0"/>
              <a:t>=</a:t>
            </a:r>
            <a:r>
              <a:rPr lang="en-US" sz="2400" dirty="0" err="1" smtClean="0"/>
              <a:t>localStorage.getItem</a:t>
            </a:r>
            <a:r>
              <a:rPr lang="en-US" sz="2400" dirty="0" smtClean="0"/>
              <a:t>("</a:t>
            </a:r>
            <a:r>
              <a:rPr lang="en-US" sz="2400" dirty="0" err="1" smtClean="0"/>
              <a:t>lastname</a:t>
            </a:r>
            <a:r>
              <a:rPr lang="en-US" sz="2400" dirty="0" smtClean="0"/>
              <a:t>");</a:t>
            </a:r>
          </a:p>
          <a:p>
            <a:r>
              <a:rPr lang="en-US" sz="2400" dirty="0" smtClean="0"/>
              <a:t>  }</a:t>
            </a:r>
          </a:p>
          <a:p>
            <a:r>
              <a:rPr lang="en-US" sz="2400" dirty="0" smtClean="0"/>
              <a:t>else</a:t>
            </a:r>
          </a:p>
          <a:p>
            <a:r>
              <a:rPr lang="en-US" sz="2400" dirty="0" smtClean="0"/>
              <a:t>  {</a:t>
            </a:r>
          </a:p>
          <a:p>
            <a:r>
              <a:rPr lang="en-US" sz="2400" dirty="0" err="1" smtClean="0"/>
              <a:t>document.getElementById</a:t>
            </a:r>
            <a:r>
              <a:rPr lang="en-US" sz="2400" dirty="0" smtClean="0"/>
              <a:t>("result").</a:t>
            </a:r>
            <a:r>
              <a:rPr lang="en-US" sz="2400" dirty="0" err="1" smtClean="0"/>
              <a:t>innerHTML</a:t>
            </a:r>
            <a:r>
              <a:rPr lang="en-US" sz="2400" dirty="0" smtClean="0"/>
              <a:t>="Sorry, your browser does not support Web Storage...";</a:t>
            </a:r>
          </a:p>
          <a:p>
            <a:r>
              <a:rPr lang="en-US" sz="2400" dirty="0" smtClean="0"/>
              <a:t>  }</a:t>
            </a:r>
          </a:p>
          <a:p>
            <a:r>
              <a:rPr lang="en-US" sz="2400" dirty="0" smtClean="0"/>
              <a:t>&lt;/script&gt;</a:t>
            </a:r>
          </a:p>
          <a:p>
            <a:endParaRPr lang="en-US" sz="2400" dirty="0" smtClean="0"/>
          </a:p>
        </p:txBody>
      </p:sp>
    </p:spTree>
  </p:cSld>
  <p:clrMapOvr>
    <a:masterClrMapping/>
  </p:clrMapOvr>
  <p:transition>
    <p:fade/>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3"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r>
              <a:rPr lang="en-US" sz="5400" b="1" dirty="0" smtClean="0"/>
              <a:t>Session Storage</a:t>
            </a:r>
            <a:endParaRPr lang="en-US" sz="5400" b="1" dirty="0"/>
          </a:p>
        </p:txBody>
      </p:sp>
      <p:sp>
        <p:nvSpPr>
          <p:cNvPr id="6148" name="Subtitle 2"/>
          <p:cNvSpPr>
            <a:spLocks noGrp="1"/>
          </p:cNvSpPr>
          <p:nvPr>
            <p:ph type="subTitle" idx="1"/>
          </p:nvPr>
        </p:nvSpPr>
        <p:spPr>
          <a:xfrm>
            <a:off x="762000" y="1219200"/>
            <a:ext cx="7658100" cy="4800600"/>
          </a:xfrm>
        </p:spPr>
        <p:txBody>
          <a:bodyPr/>
          <a:lstStyle/>
          <a:p>
            <a:r>
              <a:rPr lang="en-US" sz="2400" dirty="0" smtClean="0"/>
              <a:t>Example</a:t>
            </a:r>
          </a:p>
          <a:p>
            <a:r>
              <a:rPr lang="en-US" sz="2400" dirty="0" smtClean="0"/>
              <a:t>  </a:t>
            </a:r>
          </a:p>
        </p:txBody>
      </p:sp>
    </p:spTree>
  </p:cSld>
  <p:clrMapOvr>
    <a:masterClrMapping/>
  </p:clrMapOvr>
  <p:transition>
    <p:fade/>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3" cstate="print"/>
          <a:srcRect/>
          <a:stretch>
            <a:fillRect/>
          </a:stretch>
        </p:blipFill>
        <p:spPr bwMode="auto">
          <a:xfrm>
            <a:off x="0" y="623888"/>
            <a:ext cx="9144000" cy="7453312"/>
          </a:xfrm>
          <a:prstGeom prst="rect">
            <a:avLst/>
          </a:prstGeom>
          <a:noFill/>
          <a:ln w="9525">
            <a:noFill/>
            <a:miter lim="800000"/>
            <a:headEnd/>
            <a:tailEnd/>
          </a:ln>
        </p:spPr>
      </p:pic>
      <p:sp>
        <p:nvSpPr>
          <p:cNvPr id="2" name="Title 1"/>
          <p:cNvSpPr>
            <a:spLocks noGrp="1"/>
          </p:cNvSpPr>
          <p:nvPr>
            <p:ph type="ctrTitle"/>
          </p:nvPr>
        </p:nvSpPr>
        <p:spPr>
          <a:xfrm>
            <a:off x="533400" y="-457200"/>
            <a:ext cx="7772400" cy="1470025"/>
          </a:xfrm>
        </p:spPr>
        <p:txBody>
          <a:bodyPr rtlCol="0">
            <a:normAutofit/>
          </a:bodyPr>
          <a:lstStyle/>
          <a:p>
            <a:r>
              <a:rPr lang="en-US" sz="5400" b="1" dirty="0" smtClean="0"/>
              <a:t>New Input Elements</a:t>
            </a:r>
            <a:endParaRPr lang="en-US" sz="5400" b="1" dirty="0"/>
          </a:p>
        </p:txBody>
      </p:sp>
      <p:sp>
        <p:nvSpPr>
          <p:cNvPr id="6148" name="Subtitle 2"/>
          <p:cNvSpPr>
            <a:spLocks noGrp="1"/>
          </p:cNvSpPr>
          <p:nvPr>
            <p:ph type="subTitle" idx="1"/>
          </p:nvPr>
        </p:nvSpPr>
        <p:spPr>
          <a:xfrm>
            <a:off x="609600" y="762000"/>
            <a:ext cx="7848600" cy="6096000"/>
          </a:xfrm>
        </p:spPr>
        <p:txBody>
          <a:bodyPr/>
          <a:lstStyle/>
          <a:p>
            <a:r>
              <a:rPr lang="en-US" sz="2400" dirty="0" smtClean="0"/>
              <a:t>The new input types:</a:t>
            </a:r>
          </a:p>
          <a:p>
            <a:r>
              <a:rPr lang="en-US" sz="2400" dirty="0" smtClean="0"/>
              <a:t>color</a:t>
            </a:r>
          </a:p>
          <a:p>
            <a:r>
              <a:rPr lang="en-US" sz="2400" dirty="0" smtClean="0"/>
              <a:t>date</a:t>
            </a:r>
          </a:p>
          <a:p>
            <a:r>
              <a:rPr lang="en-US" sz="2400" dirty="0" err="1" smtClean="0"/>
              <a:t>datetime</a:t>
            </a:r>
            <a:endParaRPr lang="en-US" sz="2400" dirty="0" smtClean="0"/>
          </a:p>
          <a:p>
            <a:r>
              <a:rPr lang="en-US" sz="2400" dirty="0" err="1" smtClean="0"/>
              <a:t>datetime</a:t>
            </a:r>
            <a:r>
              <a:rPr lang="en-US" sz="2400" dirty="0" smtClean="0"/>
              <a:t>-local</a:t>
            </a:r>
          </a:p>
          <a:p>
            <a:r>
              <a:rPr lang="en-US" sz="2400" dirty="0" smtClean="0"/>
              <a:t>email</a:t>
            </a:r>
          </a:p>
          <a:p>
            <a:r>
              <a:rPr lang="en-US" sz="2400" dirty="0" smtClean="0"/>
              <a:t>month</a:t>
            </a:r>
          </a:p>
          <a:p>
            <a:r>
              <a:rPr lang="en-US" sz="2400" dirty="0" smtClean="0"/>
              <a:t>number</a:t>
            </a:r>
          </a:p>
          <a:p>
            <a:r>
              <a:rPr lang="en-US" sz="2400" dirty="0" smtClean="0"/>
              <a:t>range</a:t>
            </a:r>
          </a:p>
          <a:p>
            <a:r>
              <a:rPr lang="en-US" sz="2400" dirty="0" smtClean="0"/>
              <a:t>search</a:t>
            </a:r>
          </a:p>
          <a:p>
            <a:r>
              <a:rPr lang="en-US" sz="2400" dirty="0" err="1" smtClean="0"/>
              <a:t>tel</a:t>
            </a:r>
            <a:endParaRPr lang="en-US" sz="2400" dirty="0" smtClean="0"/>
          </a:p>
          <a:p>
            <a:r>
              <a:rPr lang="en-US" sz="2400" dirty="0" smtClean="0"/>
              <a:t>time</a:t>
            </a:r>
          </a:p>
          <a:p>
            <a:r>
              <a:rPr lang="en-US" sz="2400" dirty="0" err="1" smtClean="0"/>
              <a:t>url</a:t>
            </a:r>
            <a:endParaRPr lang="en-US" sz="2400" dirty="0" smtClean="0"/>
          </a:p>
          <a:p>
            <a:r>
              <a:rPr lang="en-US" sz="2400" dirty="0" smtClean="0"/>
              <a:t>week</a:t>
            </a:r>
          </a:p>
          <a:p>
            <a:r>
              <a:rPr lang="en-US" sz="2400" dirty="0" smtClean="0"/>
              <a:t>  </a:t>
            </a:r>
          </a:p>
        </p:txBody>
      </p:sp>
    </p:spTree>
  </p:cSld>
  <p:clrMapOvr>
    <a:masterClrMapping/>
  </p:clrMapOvr>
  <p:transition>
    <p:fade/>
  </p:transition>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r>
              <a:rPr lang="en-US" sz="5400" b="1" dirty="0" smtClean="0"/>
              <a:t>Input type-Color</a:t>
            </a:r>
            <a:endParaRPr lang="en-US" sz="5400" b="1" dirty="0"/>
          </a:p>
        </p:txBody>
      </p:sp>
      <p:sp>
        <p:nvSpPr>
          <p:cNvPr id="6148" name="Subtitle 2"/>
          <p:cNvSpPr>
            <a:spLocks noGrp="1"/>
          </p:cNvSpPr>
          <p:nvPr>
            <p:ph type="subTitle" idx="1"/>
          </p:nvPr>
        </p:nvSpPr>
        <p:spPr>
          <a:xfrm>
            <a:off x="838200" y="1524000"/>
            <a:ext cx="7658100" cy="4800600"/>
          </a:xfrm>
        </p:spPr>
        <p:txBody>
          <a:bodyPr/>
          <a:lstStyle/>
          <a:p>
            <a:r>
              <a:rPr lang="en-US" sz="2400" b="1" dirty="0" smtClean="0"/>
              <a:t>Input Type: color</a:t>
            </a:r>
          </a:p>
          <a:p>
            <a:r>
              <a:rPr lang="en-US" sz="2400" dirty="0" smtClean="0"/>
              <a:t>The color type is used for input fields that should contain a color.</a:t>
            </a:r>
          </a:p>
          <a:p>
            <a:r>
              <a:rPr lang="en-US" sz="2400" b="1" dirty="0" smtClean="0"/>
              <a:t>Example</a:t>
            </a:r>
          </a:p>
          <a:p>
            <a:r>
              <a:rPr lang="en-US" sz="2400" dirty="0" smtClean="0"/>
              <a:t>Select a color from a color picker:</a:t>
            </a:r>
          </a:p>
          <a:p>
            <a:r>
              <a:rPr lang="en-US" sz="2400" dirty="0" smtClean="0"/>
              <a:t>Select your favorite color: &lt;input type="color" name="</a:t>
            </a:r>
            <a:r>
              <a:rPr lang="en-US" sz="2400" dirty="0" err="1" smtClean="0"/>
              <a:t>favcolor</a:t>
            </a:r>
            <a:r>
              <a:rPr lang="en-US" sz="2400" dirty="0" smtClean="0"/>
              <a:t>"&gt;</a:t>
            </a:r>
          </a:p>
          <a:p>
            <a:endParaRPr lang="en-US" sz="2400" dirty="0" smtClean="0"/>
          </a:p>
        </p:txBody>
      </p:sp>
    </p:spTree>
  </p:cSld>
  <p:clrMapOvr>
    <a:masterClrMapping/>
  </p:clrMapOvr>
  <p:transition>
    <p:fade/>
  </p:transition>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fontScale="90000"/>
          </a:bodyPr>
          <a:lstStyle/>
          <a:p>
            <a:r>
              <a:rPr lang="en-US" sz="5400" b="1" dirty="0" smtClean="0"/>
              <a:t>Input Type: date</a:t>
            </a:r>
            <a:br>
              <a:rPr lang="en-US" sz="5400" b="1" dirty="0" smtClean="0"/>
            </a:br>
            <a:endParaRPr lang="en-US" sz="5400" b="1" dirty="0"/>
          </a:p>
        </p:txBody>
      </p:sp>
      <p:sp>
        <p:nvSpPr>
          <p:cNvPr id="6148" name="Subtitle 2"/>
          <p:cNvSpPr>
            <a:spLocks noGrp="1"/>
          </p:cNvSpPr>
          <p:nvPr>
            <p:ph type="subTitle" idx="1"/>
          </p:nvPr>
        </p:nvSpPr>
        <p:spPr>
          <a:xfrm>
            <a:off x="838200" y="1524000"/>
            <a:ext cx="7658100" cy="4800600"/>
          </a:xfrm>
        </p:spPr>
        <p:txBody>
          <a:bodyPr/>
          <a:lstStyle/>
          <a:p>
            <a:r>
              <a:rPr lang="en-US" sz="2400" dirty="0" smtClean="0"/>
              <a:t>Define a date control:</a:t>
            </a:r>
          </a:p>
          <a:p>
            <a:r>
              <a:rPr lang="en-US" sz="2400" dirty="0" smtClean="0"/>
              <a:t>Birthday: &lt;input type="date" name="</a:t>
            </a:r>
            <a:r>
              <a:rPr lang="en-US" sz="2400" dirty="0" err="1" smtClean="0"/>
              <a:t>bday</a:t>
            </a:r>
            <a:r>
              <a:rPr lang="en-US" sz="2400" dirty="0" smtClean="0"/>
              <a:t>"&gt;</a:t>
            </a:r>
          </a:p>
          <a:p>
            <a:r>
              <a:rPr lang="en-US" sz="2400" b="1" dirty="0" smtClean="0"/>
              <a:t>Input Type: </a:t>
            </a:r>
            <a:r>
              <a:rPr lang="en-US" sz="2400" b="1" dirty="0" err="1" smtClean="0"/>
              <a:t>datetime</a:t>
            </a:r>
            <a:endParaRPr lang="en-US" sz="2400" b="1" dirty="0" smtClean="0"/>
          </a:p>
          <a:p>
            <a:r>
              <a:rPr lang="en-US" sz="2400" dirty="0" smtClean="0"/>
              <a:t>Define a date and time control (with time zone):</a:t>
            </a:r>
          </a:p>
          <a:p>
            <a:r>
              <a:rPr lang="en-US" sz="2400" dirty="0" smtClean="0"/>
              <a:t>Birthday (date and time): &lt;input type="</a:t>
            </a:r>
            <a:r>
              <a:rPr lang="en-US" sz="2400" dirty="0" err="1" smtClean="0"/>
              <a:t>datetime</a:t>
            </a:r>
            <a:r>
              <a:rPr lang="en-US" sz="2400" dirty="0" smtClean="0"/>
              <a:t>" name="</a:t>
            </a:r>
            <a:r>
              <a:rPr lang="en-US" sz="2400" dirty="0" err="1" smtClean="0"/>
              <a:t>bdaytime</a:t>
            </a:r>
            <a:r>
              <a:rPr lang="en-US" sz="2400" dirty="0" smtClean="0"/>
              <a:t>"&gt;</a:t>
            </a:r>
          </a:p>
          <a:p>
            <a:r>
              <a:rPr lang="en-US" sz="2400" b="1" dirty="0" smtClean="0"/>
              <a:t>Input Type: </a:t>
            </a:r>
            <a:r>
              <a:rPr lang="en-US" sz="2400" b="1" dirty="0" err="1" smtClean="0"/>
              <a:t>datetime</a:t>
            </a:r>
            <a:r>
              <a:rPr lang="en-US" sz="2400" b="1" dirty="0" smtClean="0"/>
              <a:t>-local</a:t>
            </a:r>
          </a:p>
          <a:p>
            <a:r>
              <a:rPr lang="en-US" sz="2400" dirty="0" smtClean="0"/>
              <a:t>Define a date and time control (no time zone):</a:t>
            </a:r>
          </a:p>
          <a:p>
            <a:r>
              <a:rPr lang="en-US" sz="2400" dirty="0" smtClean="0"/>
              <a:t>Birthday (date and time): &lt;input type="</a:t>
            </a:r>
            <a:r>
              <a:rPr lang="en-US" sz="2400" dirty="0" err="1" smtClean="0"/>
              <a:t>datetime</a:t>
            </a:r>
            <a:r>
              <a:rPr lang="en-US" sz="2400" dirty="0" smtClean="0"/>
              <a:t>-local" name="</a:t>
            </a:r>
            <a:r>
              <a:rPr lang="en-US" sz="2400" dirty="0" err="1" smtClean="0"/>
              <a:t>bdaytime</a:t>
            </a:r>
            <a:r>
              <a:rPr lang="en-US" sz="2400" dirty="0" smtClean="0"/>
              <a:t>"&gt;</a:t>
            </a:r>
          </a:p>
          <a:p>
            <a:endParaRPr lang="en-US" sz="2400" dirty="0" smtClean="0"/>
          </a:p>
        </p:txBody>
      </p:sp>
    </p:spTree>
  </p:cSld>
  <p:clrMapOvr>
    <a:masterClrMapping/>
  </p:clrMapOvr>
  <p:transition>
    <p:fade/>
  </p:transition>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r>
              <a:rPr lang="en-US" sz="5400" b="1" dirty="0" smtClean="0"/>
              <a:t>Input type-Email</a:t>
            </a:r>
            <a:endParaRPr lang="en-US" sz="5400" b="1" dirty="0"/>
          </a:p>
        </p:txBody>
      </p:sp>
      <p:sp>
        <p:nvSpPr>
          <p:cNvPr id="6148" name="Subtitle 2"/>
          <p:cNvSpPr>
            <a:spLocks noGrp="1"/>
          </p:cNvSpPr>
          <p:nvPr>
            <p:ph type="subTitle" idx="1"/>
          </p:nvPr>
        </p:nvSpPr>
        <p:spPr>
          <a:xfrm>
            <a:off x="838200" y="1524000"/>
            <a:ext cx="7658100" cy="4800600"/>
          </a:xfrm>
        </p:spPr>
        <p:txBody>
          <a:bodyPr/>
          <a:lstStyle/>
          <a:p>
            <a:r>
              <a:rPr lang="en-US" sz="2400" dirty="0" smtClean="0"/>
              <a:t>The email type is used for input fields that should contain an e-mail address.</a:t>
            </a:r>
          </a:p>
          <a:p>
            <a:r>
              <a:rPr lang="en-US" sz="2400" dirty="0" smtClean="0"/>
              <a:t>Define a field for an e-mail address (will be automatically validated when submitted):</a:t>
            </a:r>
          </a:p>
          <a:p>
            <a:r>
              <a:rPr lang="en-US" sz="2400" dirty="0" smtClean="0"/>
              <a:t>E-mail: &lt;input type="email" name="email"&gt;</a:t>
            </a:r>
          </a:p>
          <a:p>
            <a:endParaRPr lang="en-US" sz="2400" dirty="0" smtClean="0"/>
          </a:p>
        </p:txBody>
      </p:sp>
    </p:spTree>
  </p:cSld>
  <p:clrMapOvr>
    <a:masterClrMapping/>
  </p:clrMapOvr>
  <p:transition>
    <p:fade/>
  </p:transition>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r>
              <a:rPr lang="en-US" sz="5400" b="1" dirty="0" smtClean="0"/>
              <a:t>Input type-Month</a:t>
            </a:r>
            <a:endParaRPr lang="en-US" sz="5400" b="1" dirty="0"/>
          </a:p>
        </p:txBody>
      </p:sp>
      <p:sp>
        <p:nvSpPr>
          <p:cNvPr id="6148" name="Subtitle 2"/>
          <p:cNvSpPr>
            <a:spLocks noGrp="1"/>
          </p:cNvSpPr>
          <p:nvPr>
            <p:ph type="subTitle" idx="1"/>
          </p:nvPr>
        </p:nvSpPr>
        <p:spPr>
          <a:xfrm>
            <a:off x="838200" y="1524000"/>
            <a:ext cx="7658100" cy="4800600"/>
          </a:xfrm>
        </p:spPr>
        <p:txBody>
          <a:bodyPr/>
          <a:lstStyle/>
          <a:p>
            <a:r>
              <a:rPr lang="en-US" sz="2400" b="1" dirty="0" smtClean="0"/>
              <a:t>Input Type: month</a:t>
            </a:r>
          </a:p>
          <a:p>
            <a:r>
              <a:rPr lang="en-US" sz="2400" dirty="0" smtClean="0"/>
              <a:t>The month type allows the user to select a month and year.</a:t>
            </a:r>
          </a:p>
          <a:p>
            <a:r>
              <a:rPr lang="en-US" sz="2400" b="1" dirty="0" smtClean="0"/>
              <a:t>Example</a:t>
            </a:r>
          </a:p>
          <a:p>
            <a:r>
              <a:rPr lang="en-US" sz="2400" dirty="0" smtClean="0"/>
              <a:t>Define a month and year control (no time zone):</a:t>
            </a:r>
          </a:p>
          <a:p>
            <a:r>
              <a:rPr lang="en-US" sz="2400" dirty="0" smtClean="0"/>
              <a:t>Birthday (month and year): &lt;input type="month" name="</a:t>
            </a:r>
            <a:r>
              <a:rPr lang="en-US" sz="2400" dirty="0" err="1" smtClean="0"/>
              <a:t>bdaymonth</a:t>
            </a:r>
            <a:r>
              <a:rPr lang="en-US" sz="2400" dirty="0" smtClean="0"/>
              <a:t>"&gt;</a:t>
            </a:r>
          </a:p>
          <a:p>
            <a:endParaRPr lang="en-US" sz="2400" dirty="0" smtClean="0"/>
          </a:p>
        </p:txBody>
      </p:sp>
    </p:spTree>
  </p:cSld>
  <p:clrMapOvr>
    <a:masterClrMapping/>
  </p:clrMapOvr>
  <p:transition>
    <p:fade/>
  </p:transition>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r>
              <a:rPr lang="en-US" sz="5400" b="1" dirty="0" smtClean="0"/>
              <a:t>Input Type-Number</a:t>
            </a:r>
            <a:endParaRPr lang="en-US" sz="5400" b="1" dirty="0"/>
          </a:p>
        </p:txBody>
      </p:sp>
      <p:sp>
        <p:nvSpPr>
          <p:cNvPr id="6148" name="Subtitle 2"/>
          <p:cNvSpPr>
            <a:spLocks noGrp="1"/>
          </p:cNvSpPr>
          <p:nvPr>
            <p:ph type="subTitle" idx="1"/>
          </p:nvPr>
        </p:nvSpPr>
        <p:spPr>
          <a:xfrm>
            <a:off x="838200" y="1524000"/>
            <a:ext cx="7658100" cy="4800600"/>
          </a:xfrm>
        </p:spPr>
        <p:txBody>
          <a:bodyPr/>
          <a:lstStyle/>
          <a:p>
            <a:r>
              <a:rPr lang="en-US" sz="2400" dirty="0" smtClean="0"/>
              <a:t>The number type is used for input fields that should contain a numeric value.</a:t>
            </a:r>
          </a:p>
          <a:p>
            <a:r>
              <a:rPr lang="en-US" sz="2400" dirty="0" smtClean="0"/>
              <a:t>Define a numeric field (with restrictions):</a:t>
            </a:r>
          </a:p>
          <a:p>
            <a:r>
              <a:rPr lang="en-US" sz="2400" dirty="0" smtClean="0"/>
              <a:t>Quantity (between 1 and 5): &lt;input type="number" name="quantity" min="1" max="5"&gt;</a:t>
            </a:r>
          </a:p>
          <a:p>
            <a:endParaRPr lang="en-US" sz="2400" dirty="0" smtClean="0"/>
          </a:p>
        </p:txBody>
      </p:sp>
    </p:spTree>
  </p:cSld>
  <p:clrMapOvr>
    <a:masterClrMapping/>
  </p:clrMapOvr>
  <p:transition>
    <p:fade/>
  </p:transition>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r>
              <a:rPr lang="en-US" sz="5400" b="1" dirty="0" smtClean="0"/>
              <a:t>Input type-Search</a:t>
            </a:r>
            <a:endParaRPr lang="en-US" sz="5400" b="1" dirty="0"/>
          </a:p>
        </p:txBody>
      </p:sp>
      <p:sp>
        <p:nvSpPr>
          <p:cNvPr id="6148" name="Subtitle 2"/>
          <p:cNvSpPr>
            <a:spLocks noGrp="1"/>
          </p:cNvSpPr>
          <p:nvPr>
            <p:ph type="subTitle" idx="1"/>
          </p:nvPr>
        </p:nvSpPr>
        <p:spPr>
          <a:xfrm>
            <a:off x="838200" y="1524000"/>
            <a:ext cx="7658100" cy="4800600"/>
          </a:xfrm>
        </p:spPr>
        <p:txBody>
          <a:bodyPr/>
          <a:lstStyle/>
          <a:p>
            <a:r>
              <a:rPr lang="en-US" sz="2400" dirty="0" smtClean="0"/>
              <a:t>The search type is used for search fields (a search field behaves like a regular text field).</a:t>
            </a:r>
          </a:p>
          <a:p>
            <a:r>
              <a:rPr lang="en-US" sz="2400" dirty="0" smtClean="0"/>
              <a:t>Define a search field (like a site search, or Google search):</a:t>
            </a:r>
          </a:p>
          <a:p>
            <a:r>
              <a:rPr lang="en-US" sz="2400" dirty="0" smtClean="0"/>
              <a:t>Search Google: &lt;input type="search" name="</a:t>
            </a:r>
            <a:r>
              <a:rPr lang="en-US" sz="2400" dirty="0" err="1" smtClean="0"/>
              <a:t>googlesearch</a:t>
            </a:r>
            <a:r>
              <a:rPr lang="en-US" sz="2400" dirty="0" smtClean="0"/>
              <a:t>"&gt;</a:t>
            </a:r>
          </a:p>
          <a:p>
            <a:endParaRPr lang="en-US" sz="2400" dirty="0" smtClean="0"/>
          </a:p>
        </p:txBody>
      </p:sp>
    </p:spTree>
  </p:cSld>
  <p:clrMapOvr>
    <a:masterClrMapping/>
  </p:clrMapOvr>
  <p:transition>
    <p:fade/>
  </p:transition>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r>
              <a:rPr lang="en-US" sz="5400" b="1" dirty="0" smtClean="0"/>
              <a:t>Input type-</a:t>
            </a:r>
            <a:r>
              <a:rPr lang="en-US" sz="5400" b="1" dirty="0" err="1" smtClean="0"/>
              <a:t>tel</a:t>
            </a:r>
            <a:endParaRPr lang="en-US" sz="5400" b="1" dirty="0"/>
          </a:p>
        </p:txBody>
      </p:sp>
      <p:sp>
        <p:nvSpPr>
          <p:cNvPr id="6148" name="Subtitle 2"/>
          <p:cNvSpPr>
            <a:spLocks noGrp="1"/>
          </p:cNvSpPr>
          <p:nvPr>
            <p:ph type="subTitle" idx="1"/>
          </p:nvPr>
        </p:nvSpPr>
        <p:spPr>
          <a:xfrm>
            <a:off x="838200" y="1524000"/>
            <a:ext cx="7658100" cy="4800600"/>
          </a:xfrm>
        </p:spPr>
        <p:txBody>
          <a:bodyPr/>
          <a:lstStyle/>
          <a:p>
            <a:r>
              <a:rPr lang="en-US" sz="2400" dirty="0" smtClean="0"/>
              <a:t>The </a:t>
            </a:r>
            <a:r>
              <a:rPr lang="en-US" sz="2400" dirty="0" err="1" smtClean="0"/>
              <a:t>tel</a:t>
            </a:r>
            <a:r>
              <a:rPr lang="en-US" sz="2400" dirty="0" smtClean="0"/>
              <a:t> type is used for input fields that should contain a telephone number. </a:t>
            </a:r>
          </a:p>
          <a:p>
            <a:r>
              <a:rPr lang="en-US" sz="2400" dirty="0" smtClean="0"/>
              <a:t>Define a field for entering a telephone number:</a:t>
            </a:r>
          </a:p>
          <a:p>
            <a:r>
              <a:rPr lang="en-US" sz="2400" dirty="0" smtClean="0"/>
              <a:t>Telephone: &lt;input type="</a:t>
            </a:r>
            <a:r>
              <a:rPr lang="en-US" sz="2400" dirty="0" err="1" smtClean="0"/>
              <a:t>tel</a:t>
            </a:r>
            <a:r>
              <a:rPr lang="en-US" sz="2400" dirty="0" smtClean="0"/>
              <a:t>" name="</a:t>
            </a:r>
            <a:r>
              <a:rPr lang="en-US" sz="2400" dirty="0" err="1" smtClean="0"/>
              <a:t>usrtel</a:t>
            </a:r>
            <a:r>
              <a:rPr lang="en-US" sz="2400" dirty="0" smtClean="0"/>
              <a:t>"&gt;</a:t>
            </a:r>
          </a:p>
          <a:p>
            <a:r>
              <a:rPr lang="en-US" sz="2400" dirty="0" smtClean="0"/>
              <a:t>Not Supported by any browser</a:t>
            </a:r>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Programming</a:t>
            </a:r>
            <a:endParaRPr lang="en-US" dirty="0"/>
          </a:p>
        </p:txBody>
      </p:sp>
      <p:sp>
        <p:nvSpPr>
          <p:cNvPr id="3" name="Content Placeholder 2"/>
          <p:cNvSpPr>
            <a:spLocks noGrp="1"/>
          </p:cNvSpPr>
          <p:nvPr>
            <p:ph idx="1"/>
          </p:nvPr>
        </p:nvSpPr>
        <p:spPr>
          <a:xfrm>
            <a:off x="381000" y="1417638"/>
            <a:ext cx="8410575" cy="4672048"/>
          </a:xfrm>
        </p:spPr>
        <p:txBody>
          <a:bodyPr>
            <a:normAutofit lnSpcReduction="10000"/>
          </a:bodyPr>
          <a:lstStyle/>
          <a:p>
            <a:r>
              <a:rPr lang="en-US" dirty="0"/>
              <a:t>The History of </a:t>
            </a:r>
            <a:r>
              <a:rPr lang="en-US" dirty="0" smtClean="0"/>
              <a:t>OOP</a:t>
            </a:r>
          </a:p>
          <a:p>
            <a:r>
              <a:rPr lang="en-US" dirty="0" smtClean="0"/>
              <a:t>An </a:t>
            </a:r>
            <a:r>
              <a:rPr lang="en-US" dirty="0"/>
              <a:t>approach to software development in which the structure </a:t>
            </a:r>
            <a:r>
              <a:rPr lang="en-US" dirty="0" smtClean="0"/>
              <a:t>of the </a:t>
            </a:r>
            <a:r>
              <a:rPr lang="en-US" dirty="0"/>
              <a:t>software is based on objects interacting with each other to accomplish a task</a:t>
            </a:r>
            <a:r>
              <a:rPr lang="en-US" dirty="0" smtClean="0"/>
              <a:t>.</a:t>
            </a:r>
          </a:p>
          <a:p>
            <a:r>
              <a:rPr lang="en-US" dirty="0"/>
              <a:t>This interaction </a:t>
            </a:r>
            <a:r>
              <a:rPr lang="en-US" dirty="0" smtClean="0"/>
              <a:t>takes the </a:t>
            </a:r>
            <a:r>
              <a:rPr lang="en-US" dirty="0"/>
              <a:t>form of messages passing back and forth between the objects</a:t>
            </a:r>
            <a:r>
              <a:rPr lang="en-US" dirty="0" smtClean="0"/>
              <a:t>.</a:t>
            </a:r>
          </a:p>
          <a:p>
            <a:r>
              <a:rPr lang="en-US" dirty="0" smtClean="0"/>
              <a:t>In </a:t>
            </a:r>
            <a:r>
              <a:rPr lang="en-US" dirty="0"/>
              <a:t>response to a message, an </a:t>
            </a:r>
            <a:r>
              <a:rPr lang="en-US" dirty="0" smtClean="0"/>
              <a:t>object can </a:t>
            </a:r>
            <a:r>
              <a:rPr lang="en-US" dirty="0"/>
              <a:t>perform an action or method.</a:t>
            </a:r>
          </a:p>
        </p:txBody>
      </p:sp>
    </p:spTree>
    <p:extLst>
      <p:ext uri="{BB962C8B-B14F-4D97-AF65-F5344CB8AC3E}">
        <p14:creationId xmlns:p14="http://schemas.microsoft.com/office/powerpoint/2010/main" xmlns="" val="3246538045"/>
      </p:ext>
    </p:extLst>
  </p:cSld>
  <p:clrMapOvr>
    <a:masterClrMapping/>
  </p:clrMapOvr>
  <p:transition spd="slow">
    <p:wipe dir="d"/>
  </p:transition>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r>
              <a:rPr lang="en-US" sz="5400" b="1" dirty="0" smtClean="0"/>
              <a:t>Input type-time</a:t>
            </a:r>
            <a:endParaRPr lang="en-US" sz="5400" b="1" dirty="0"/>
          </a:p>
        </p:txBody>
      </p:sp>
      <p:sp>
        <p:nvSpPr>
          <p:cNvPr id="6148" name="Subtitle 2"/>
          <p:cNvSpPr>
            <a:spLocks noGrp="1"/>
          </p:cNvSpPr>
          <p:nvPr>
            <p:ph type="subTitle" idx="1"/>
          </p:nvPr>
        </p:nvSpPr>
        <p:spPr>
          <a:xfrm>
            <a:off x="838200" y="1524000"/>
            <a:ext cx="7658100" cy="4800600"/>
          </a:xfrm>
        </p:spPr>
        <p:txBody>
          <a:bodyPr/>
          <a:lstStyle/>
          <a:p>
            <a:r>
              <a:rPr lang="en-US" sz="2400" dirty="0" smtClean="0"/>
              <a:t>The time type allows the user to select a time.</a:t>
            </a:r>
          </a:p>
          <a:p>
            <a:r>
              <a:rPr lang="en-US" sz="2400" b="1" dirty="0" smtClean="0"/>
              <a:t>Example</a:t>
            </a:r>
          </a:p>
          <a:p>
            <a:r>
              <a:rPr lang="en-US" sz="2400" dirty="0" smtClean="0"/>
              <a:t>Define a control for entering a time (no time zone):</a:t>
            </a:r>
          </a:p>
          <a:p>
            <a:r>
              <a:rPr lang="en-US" sz="2400" dirty="0" smtClean="0"/>
              <a:t>Select a time: &lt;input type="time" name="</a:t>
            </a:r>
            <a:r>
              <a:rPr lang="en-US" sz="2400" dirty="0" err="1" smtClean="0"/>
              <a:t>usr_time</a:t>
            </a:r>
            <a:r>
              <a:rPr lang="en-US" sz="2400" dirty="0" smtClean="0"/>
              <a:t>"&gt;</a:t>
            </a:r>
            <a:endParaRPr lang="en-US" sz="2400" dirty="0"/>
          </a:p>
        </p:txBody>
      </p:sp>
    </p:spTree>
  </p:cSld>
  <p:clrMapOvr>
    <a:masterClrMapping/>
  </p:clrMapOvr>
  <p:transition>
    <p:fade/>
  </p:transition>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r>
              <a:rPr lang="en-US" sz="5400" b="1" dirty="0" smtClean="0"/>
              <a:t>Input type-URL</a:t>
            </a:r>
            <a:endParaRPr lang="en-US" sz="5400" b="1" dirty="0"/>
          </a:p>
        </p:txBody>
      </p:sp>
      <p:sp>
        <p:nvSpPr>
          <p:cNvPr id="6148" name="Subtitle 2"/>
          <p:cNvSpPr>
            <a:spLocks noGrp="1"/>
          </p:cNvSpPr>
          <p:nvPr>
            <p:ph type="subTitle" idx="1"/>
          </p:nvPr>
        </p:nvSpPr>
        <p:spPr>
          <a:xfrm>
            <a:off x="838200" y="1524000"/>
            <a:ext cx="7658100" cy="4800600"/>
          </a:xfrm>
        </p:spPr>
        <p:txBody>
          <a:bodyPr/>
          <a:lstStyle/>
          <a:p>
            <a:r>
              <a:rPr lang="en-US" sz="2400" dirty="0" smtClean="0"/>
              <a:t>The </a:t>
            </a:r>
            <a:r>
              <a:rPr lang="en-US" sz="2400" dirty="0" err="1" smtClean="0"/>
              <a:t>url</a:t>
            </a:r>
            <a:r>
              <a:rPr lang="en-US" sz="2400" dirty="0" smtClean="0"/>
              <a:t> type is used for input fields that should contain a URL address.</a:t>
            </a:r>
          </a:p>
          <a:p>
            <a:r>
              <a:rPr lang="en-US" sz="2400" dirty="0" smtClean="0"/>
              <a:t>The value of the </a:t>
            </a:r>
            <a:r>
              <a:rPr lang="en-US" sz="2400" dirty="0" err="1" smtClean="0"/>
              <a:t>url</a:t>
            </a:r>
            <a:r>
              <a:rPr lang="en-US" sz="2400" dirty="0" smtClean="0"/>
              <a:t> field is automatically validated when the form is submitted.</a:t>
            </a:r>
          </a:p>
          <a:p>
            <a:r>
              <a:rPr lang="en-US" sz="2400" b="1" dirty="0" smtClean="0"/>
              <a:t>Example</a:t>
            </a:r>
          </a:p>
          <a:p>
            <a:r>
              <a:rPr lang="en-US" sz="2400" dirty="0" smtClean="0"/>
              <a:t>Define a field for entering a URL:</a:t>
            </a:r>
          </a:p>
          <a:p>
            <a:r>
              <a:rPr lang="en-US" sz="2400" dirty="0" smtClean="0"/>
              <a:t>Add your homepage: &lt;input type="</a:t>
            </a:r>
            <a:r>
              <a:rPr lang="en-US" sz="2400" dirty="0" err="1" smtClean="0"/>
              <a:t>url</a:t>
            </a:r>
            <a:r>
              <a:rPr lang="en-US" sz="2400" dirty="0" smtClean="0"/>
              <a:t>" name="homepage"&gt;</a:t>
            </a:r>
          </a:p>
          <a:p>
            <a:endParaRPr lang="en-US" sz="2400" dirty="0" smtClean="0"/>
          </a:p>
        </p:txBody>
      </p:sp>
    </p:spTree>
  </p:cSld>
  <p:clrMapOvr>
    <a:masterClrMapping/>
  </p:clrMapOvr>
  <p:transition>
    <p:fade/>
  </p:transition>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y Collection\My Presentation Template\147 set\147\02.jpg"/>
          <p:cNvPicPr>
            <a:picLocks noChangeAspect="1" noChangeArrowheads="1"/>
          </p:cNvPicPr>
          <p:nvPr/>
        </p:nvPicPr>
        <p:blipFill>
          <a:blip r:embed="rId2" cstate="print"/>
          <a:srcRect/>
          <a:stretch>
            <a:fillRect/>
          </a:stretch>
        </p:blipFill>
        <p:spPr bwMode="auto">
          <a:xfrm>
            <a:off x="0" y="14288"/>
            <a:ext cx="9144000" cy="6858000"/>
          </a:xfrm>
          <a:prstGeom prst="rect">
            <a:avLst/>
          </a:prstGeom>
          <a:noFill/>
          <a:ln w="9525">
            <a:noFill/>
            <a:miter lim="800000"/>
            <a:headEnd/>
            <a:tailEnd/>
          </a:ln>
        </p:spPr>
      </p:pic>
      <p:sp>
        <p:nvSpPr>
          <p:cNvPr id="2" name="Title 1"/>
          <p:cNvSpPr>
            <a:spLocks noGrp="1"/>
          </p:cNvSpPr>
          <p:nvPr>
            <p:ph type="ctrTitle"/>
          </p:nvPr>
        </p:nvSpPr>
        <p:spPr>
          <a:xfrm>
            <a:off x="685800" y="14288"/>
            <a:ext cx="7772400" cy="1470025"/>
          </a:xfrm>
        </p:spPr>
        <p:txBody>
          <a:bodyPr rtlCol="0">
            <a:normAutofit/>
          </a:bodyPr>
          <a:lstStyle/>
          <a:p>
            <a:r>
              <a:rPr lang="en-US" sz="5400" b="1" dirty="0" smtClean="0"/>
              <a:t>Input type-Week</a:t>
            </a:r>
            <a:endParaRPr lang="en-US" sz="5400" b="1" dirty="0"/>
          </a:p>
        </p:txBody>
      </p:sp>
      <p:sp>
        <p:nvSpPr>
          <p:cNvPr id="6148" name="Subtitle 2"/>
          <p:cNvSpPr>
            <a:spLocks noGrp="1"/>
          </p:cNvSpPr>
          <p:nvPr>
            <p:ph type="subTitle" idx="1"/>
          </p:nvPr>
        </p:nvSpPr>
        <p:spPr>
          <a:xfrm>
            <a:off x="838200" y="1524000"/>
            <a:ext cx="7658100" cy="4800600"/>
          </a:xfrm>
        </p:spPr>
        <p:txBody>
          <a:bodyPr/>
          <a:lstStyle/>
          <a:p>
            <a:r>
              <a:rPr lang="en-US" sz="2400" dirty="0" smtClean="0"/>
              <a:t>The week type allows the user to select a week and year.</a:t>
            </a:r>
          </a:p>
          <a:p>
            <a:r>
              <a:rPr lang="en-US" sz="2400" dirty="0" smtClean="0"/>
              <a:t>Define a week and year control (no time zone):</a:t>
            </a:r>
          </a:p>
          <a:p>
            <a:r>
              <a:rPr lang="en-US" sz="2400" dirty="0" smtClean="0"/>
              <a:t>Select a week: &lt;input type="week" name="</a:t>
            </a:r>
            <a:r>
              <a:rPr lang="en-US" sz="2400" dirty="0" err="1" smtClean="0"/>
              <a:t>week_year</a:t>
            </a:r>
            <a:r>
              <a:rPr lang="en-US" sz="2400" dirty="0" smtClean="0"/>
              <a:t>"&gt;</a:t>
            </a:r>
          </a:p>
          <a:p>
            <a:endParaRPr lang="en-US" sz="2400" dirty="0" smtClean="0"/>
          </a:p>
        </p:txBody>
      </p:sp>
    </p:spTree>
  </p:cSld>
  <p:clrMapOvr>
    <a:masterClrMapping/>
  </p:clrMapOvr>
  <p:transition>
    <p:fade/>
  </p:transition>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5400" dirty="0" smtClean="0"/>
              <a:t>XML</a:t>
            </a:r>
            <a:endParaRPr lang="en-US" sz="5400" dirty="0"/>
          </a:p>
        </p:txBody>
      </p:sp>
    </p:spTree>
    <p:extLst>
      <p:ext uri="{BB962C8B-B14F-4D97-AF65-F5344CB8AC3E}">
        <p14:creationId xmlns:p14="http://schemas.microsoft.com/office/powerpoint/2010/main" xmlns="" val="885742331"/>
      </p:ext>
    </p:extLst>
  </p:cSld>
  <p:clrMapOvr>
    <a:masterClrMapping/>
  </p:clrMapOvr>
  <p:transition spd="slow">
    <p:wipe dir="d"/>
  </p:transition>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ctrTitle"/>
          </p:nvPr>
        </p:nvSpPr>
        <p:spPr>
          <a:xfrm>
            <a:off x="899592" y="332656"/>
            <a:ext cx="7773987" cy="1080120"/>
          </a:xfrm>
        </p:spPr>
        <p:txBody>
          <a:bodyPr>
            <a:normAutofit fontScale="90000"/>
          </a:bodyPr>
          <a:lstStyle/>
          <a:p>
            <a:pPr eaLnBrk="1" hangingPunct="1">
              <a:lnSpc>
                <a:spcPct val="150000"/>
              </a:lnSpc>
            </a:pPr>
            <a:r>
              <a:rPr lang="en-US" altLang="en-US" dirty="0" smtClean="0"/>
              <a:t>XML for Beginners</a:t>
            </a:r>
            <a:br>
              <a:rPr lang="en-US" altLang="en-US" dirty="0" smtClean="0"/>
            </a:br>
            <a:endParaRPr lang="en-US" altLang="en-US" sz="2000" dirty="0" smtClean="0"/>
          </a:p>
        </p:txBody>
      </p:sp>
      <p:sp>
        <p:nvSpPr>
          <p:cNvPr id="3078" name="Rectangle 3"/>
          <p:cNvSpPr>
            <a:spLocks noGrp="1" noChangeArrowheads="1"/>
          </p:cNvSpPr>
          <p:nvPr>
            <p:ph type="subTitle" idx="1"/>
          </p:nvPr>
        </p:nvSpPr>
        <p:spPr>
          <a:xfrm>
            <a:off x="683568" y="1844824"/>
            <a:ext cx="7704137" cy="2063750"/>
          </a:xfrm>
        </p:spPr>
        <p:txBody>
          <a:bodyPr/>
          <a:lstStyle/>
          <a:p>
            <a:pPr algn="l" eaLnBrk="1" hangingPunct="1"/>
            <a:r>
              <a:rPr lang="de-DE" altLang="en-US" sz="2400" i="1" dirty="0" smtClean="0"/>
              <a:t>1. </a:t>
            </a:r>
            <a:r>
              <a:rPr lang="en-US" altLang="en-US" sz="2400" i="1" dirty="0" smtClean="0"/>
              <a:t>XML – the Snake Oil of the Internet age?</a:t>
            </a:r>
          </a:p>
          <a:p>
            <a:pPr algn="l" eaLnBrk="1" hangingPunct="1"/>
            <a:r>
              <a:rPr lang="en-US" altLang="en-US" sz="2400" i="1" dirty="0" smtClean="0"/>
              <a:t>2. Basic XML Concepts</a:t>
            </a:r>
          </a:p>
          <a:p>
            <a:pPr algn="l" eaLnBrk="1" hangingPunct="1"/>
            <a:r>
              <a:rPr lang="en-US" altLang="en-US" sz="2400" i="1" dirty="0" smtClean="0"/>
              <a:t>3. Defining XML Data Formats</a:t>
            </a:r>
          </a:p>
          <a:p>
            <a:pPr algn="l" eaLnBrk="1" hangingPunct="1"/>
            <a:r>
              <a:rPr lang="en-US" altLang="en-US" sz="2400" i="1" dirty="0" smtClean="0"/>
              <a:t>4. Querying XML Data</a:t>
            </a:r>
          </a:p>
        </p:txBody>
      </p:sp>
    </p:spTree>
  </p:cSld>
  <p:clrMapOvr>
    <a:masterClrMapping/>
  </p:clrMapOvr>
  <p:transition>
    <p:fade/>
  </p:transition>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de-DE"/>
              <a:t>April 29th, 2003</a:t>
            </a:r>
          </a:p>
        </p:txBody>
      </p:sp>
      <p:sp>
        <p:nvSpPr>
          <p:cNvPr id="5" name="Footer Placeholder 4"/>
          <p:cNvSpPr>
            <a:spLocks noGrp="1"/>
          </p:cNvSpPr>
          <p:nvPr>
            <p:ph type="ftr" sz="quarter" idx="11"/>
          </p:nvPr>
        </p:nvSpPr>
        <p:spPr/>
        <p:txBody>
          <a:bodyPr/>
          <a:lstStyle/>
          <a:p>
            <a:pPr>
              <a:defRPr/>
            </a:pPr>
            <a:r>
              <a:rPr lang="en-US"/>
              <a:t>Organizing and Searching Information with XML</a:t>
            </a:r>
          </a:p>
        </p:txBody>
      </p:sp>
      <p:sp>
        <p:nvSpPr>
          <p:cNvPr id="6" name="Slide Number Placeholder 5"/>
          <p:cNvSpPr>
            <a:spLocks noGrp="1"/>
          </p:cNvSpPr>
          <p:nvPr>
            <p:ph type="sldNum" sz="quarter" idx="12"/>
          </p:nvPr>
        </p:nvSpPr>
        <p:spPr/>
        <p:txBody>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fld id="{BDF4269D-FB4C-4200-8191-CE2CFF5779F7}" type="slidenum">
              <a:rPr lang="de-DE" altLang="en-US" sz="1000">
                <a:latin typeface="Arial" panose="020B0604020202020204" pitchFamily="34" charset="0"/>
              </a:rPr>
              <a:pPr eaLnBrk="1" hangingPunct="1"/>
              <a:t>315</a:t>
            </a:fld>
            <a:endParaRPr lang="de-DE" altLang="en-US" sz="1000">
              <a:latin typeface="Arial" panose="020B0604020202020204" pitchFamily="34" charset="0"/>
            </a:endParaRPr>
          </a:p>
        </p:txBody>
      </p:sp>
      <p:sp>
        <p:nvSpPr>
          <p:cNvPr id="4101" name="Rectangle 2"/>
          <p:cNvSpPr>
            <a:spLocks noGrp="1" noChangeArrowheads="1"/>
          </p:cNvSpPr>
          <p:nvPr>
            <p:ph type="title"/>
          </p:nvPr>
        </p:nvSpPr>
        <p:spPr>
          <a:xfrm>
            <a:off x="762000" y="269632"/>
            <a:ext cx="8077200" cy="638418"/>
          </a:xfrm>
        </p:spPr>
        <p:txBody>
          <a:bodyPr>
            <a:normAutofit fontScale="90000"/>
          </a:bodyPr>
          <a:lstStyle/>
          <a:p>
            <a:pPr eaLnBrk="1" hangingPunct="1"/>
            <a:r>
              <a:rPr lang="en-US" altLang="en-US" sz="4000" dirty="0" smtClean="0"/>
              <a:t>XML is not…</a:t>
            </a:r>
          </a:p>
        </p:txBody>
      </p:sp>
      <p:sp>
        <p:nvSpPr>
          <p:cNvPr id="7171" name="Rectangle 3"/>
          <p:cNvSpPr>
            <a:spLocks noGrp="1" noChangeArrowheads="1"/>
          </p:cNvSpPr>
          <p:nvPr>
            <p:ph type="body" idx="1"/>
          </p:nvPr>
        </p:nvSpPr>
        <p:spPr>
          <a:xfrm>
            <a:off x="761999" y="908050"/>
            <a:ext cx="8131175" cy="5545138"/>
          </a:xfrm>
        </p:spPr>
        <p:txBody>
          <a:bodyPr/>
          <a:lstStyle/>
          <a:p>
            <a:pPr eaLnBrk="1" hangingPunct="1"/>
            <a:r>
              <a:rPr lang="en-US" altLang="en-US" b="1" dirty="0" smtClean="0"/>
              <a:t>A replacement for HTML</a:t>
            </a:r>
            <a:r>
              <a:rPr lang="en-US" altLang="en-US" dirty="0" smtClean="0"/>
              <a:t/>
            </a:r>
            <a:br>
              <a:rPr lang="en-US" altLang="en-US" dirty="0" smtClean="0"/>
            </a:br>
            <a:r>
              <a:rPr lang="en-US" altLang="en-US" dirty="0" smtClean="0"/>
              <a:t>(but HTML can be generated from XML)</a:t>
            </a:r>
          </a:p>
          <a:p>
            <a:pPr eaLnBrk="1" hangingPunct="1"/>
            <a:r>
              <a:rPr lang="en-US" altLang="en-US" b="1" dirty="0" smtClean="0"/>
              <a:t>A presentation format</a:t>
            </a:r>
            <a:r>
              <a:rPr lang="en-US" altLang="en-US" dirty="0" smtClean="0"/>
              <a:t/>
            </a:r>
            <a:br>
              <a:rPr lang="en-US" altLang="en-US" dirty="0" smtClean="0"/>
            </a:br>
            <a:r>
              <a:rPr lang="en-US" altLang="en-US" dirty="0" smtClean="0"/>
              <a:t>(but XML can be converted into one)</a:t>
            </a:r>
          </a:p>
          <a:p>
            <a:pPr eaLnBrk="1" hangingPunct="1"/>
            <a:r>
              <a:rPr lang="en-US" altLang="en-US" b="1" dirty="0" smtClean="0"/>
              <a:t>A programming language</a:t>
            </a:r>
            <a:r>
              <a:rPr lang="en-US" altLang="en-US" dirty="0" smtClean="0"/>
              <a:t/>
            </a:r>
            <a:br>
              <a:rPr lang="en-US" altLang="en-US" dirty="0" smtClean="0"/>
            </a:br>
            <a:r>
              <a:rPr lang="en-US" altLang="en-US" dirty="0" smtClean="0"/>
              <a:t>(but it can be used with almost any language)</a:t>
            </a:r>
          </a:p>
          <a:p>
            <a:pPr eaLnBrk="1" hangingPunct="1"/>
            <a:r>
              <a:rPr lang="en-US" altLang="en-US" b="1" dirty="0" smtClean="0"/>
              <a:t>A network transfer protocol</a:t>
            </a:r>
            <a:r>
              <a:rPr lang="en-US" altLang="en-US" dirty="0" smtClean="0"/>
              <a:t/>
            </a:r>
            <a:br>
              <a:rPr lang="en-US" altLang="en-US" dirty="0" smtClean="0"/>
            </a:br>
            <a:r>
              <a:rPr lang="en-US" altLang="en-US" dirty="0" smtClean="0"/>
              <a:t>(but XML may be transferred over a network)</a:t>
            </a:r>
          </a:p>
          <a:p>
            <a:pPr eaLnBrk="1" hangingPunct="1"/>
            <a:r>
              <a:rPr lang="en-US" altLang="en-US" b="1" dirty="0" smtClean="0"/>
              <a:t>A database</a:t>
            </a:r>
            <a:br>
              <a:rPr lang="en-US" altLang="en-US" b="1" dirty="0" smtClean="0"/>
            </a:br>
            <a:r>
              <a:rPr lang="en-US" altLang="en-US" dirty="0" smtClean="0"/>
              <a:t>(but XML may be stored into a database)</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quarter" idx="10"/>
          </p:nvPr>
        </p:nvSpPr>
        <p:spPr/>
        <p:txBody>
          <a:bodyPr/>
          <a:lstStyle/>
          <a:p>
            <a:pPr>
              <a:defRPr/>
            </a:pPr>
            <a:r>
              <a:rPr lang="de-DE"/>
              <a:t>April 29th, 2003</a:t>
            </a:r>
          </a:p>
        </p:txBody>
      </p:sp>
      <p:sp>
        <p:nvSpPr>
          <p:cNvPr id="8" name="Footer Placeholder 4"/>
          <p:cNvSpPr>
            <a:spLocks noGrp="1"/>
          </p:cNvSpPr>
          <p:nvPr>
            <p:ph type="ftr" sz="quarter" idx="11"/>
          </p:nvPr>
        </p:nvSpPr>
        <p:spPr/>
        <p:txBody>
          <a:bodyPr/>
          <a:lstStyle/>
          <a:p>
            <a:pPr>
              <a:defRPr/>
            </a:pPr>
            <a:r>
              <a:rPr lang="en-US"/>
              <a:t>Organizing and Searching Information with XML</a:t>
            </a:r>
          </a:p>
        </p:txBody>
      </p:sp>
      <p:sp>
        <p:nvSpPr>
          <p:cNvPr id="9" name="Slide Number Placeholder 5"/>
          <p:cNvSpPr>
            <a:spLocks noGrp="1"/>
          </p:cNvSpPr>
          <p:nvPr>
            <p:ph type="sldNum" sz="quarter" idx="12"/>
          </p:nvPr>
        </p:nvSpPr>
        <p:spPr/>
        <p:txBody>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fld id="{8EDB9BF6-1957-4383-952C-7C5C40785DEB}" type="slidenum">
              <a:rPr lang="de-DE" altLang="en-US" sz="1000">
                <a:latin typeface="Arial" panose="020B0604020202020204" pitchFamily="34" charset="0"/>
              </a:rPr>
              <a:pPr eaLnBrk="1" hangingPunct="1"/>
              <a:t>316</a:t>
            </a:fld>
            <a:endParaRPr lang="de-DE" altLang="en-US" sz="1000">
              <a:latin typeface="Arial" panose="020B0604020202020204" pitchFamily="34" charset="0"/>
            </a:endParaRPr>
          </a:p>
        </p:txBody>
      </p:sp>
      <p:sp>
        <p:nvSpPr>
          <p:cNvPr id="5125" name="Rectangle 2"/>
          <p:cNvSpPr>
            <a:spLocks noGrp="1" noChangeArrowheads="1"/>
          </p:cNvSpPr>
          <p:nvPr>
            <p:ph type="title"/>
          </p:nvPr>
        </p:nvSpPr>
        <p:spPr/>
        <p:txBody>
          <a:bodyPr/>
          <a:lstStyle/>
          <a:p>
            <a:pPr eaLnBrk="1" hangingPunct="1"/>
            <a:r>
              <a:rPr lang="de-DE" altLang="en-US" sz="4000" smtClean="0"/>
              <a:t>But then – what is it?</a:t>
            </a:r>
          </a:p>
        </p:txBody>
      </p:sp>
      <p:sp>
        <p:nvSpPr>
          <p:cNvPr id="5126" name="Rectangle 3"/>
          <p:cNvSpPr>
            <a:spLocks noGrp="1" noChangeArrowheads="1"/>
          </p:cNvSpPr>
          <p:nvPr>
            <p:ph type="body" idx="1"/>
          </p:nvPr>
        </p:nvSpPr>
        <p:spPr>
          <a:xfrm>
            <a:off x="1116013" y="1341438"/>
            <a:ext cx="6911975" cy="1152525"/>
          </a:xfrm>
          <a:solidFill>
            <a:schemeClr val="bg1"/>
          </a:solidFill>
          <a:ln w="50800">
            <a:solidFill>
              <a:srgbClr val="FF0000"/>
            </a:solidFill>
            <a:miter lim="800000"/>
            <a:headEnd/>
            <a:tailEnd/>
          </a:ln>
        </p:spPr>
        <p:txBody>
          <a:bodyPr>
            <a:normAutofit lnSpcReduction="10000"/>
          </a:bodyPr>
          <a:lstStyle/>
          <a:p>
            <a:pPr marL="0" indent="0" algn="ctr" eaLnBrk="1" hangingPunct="1">
              <a:buFontTx/>
              <a:buNone/>
            </a:pPr>
            <a:r>
              <a:rPr lang="en-US" altLang="en-US" sz="3600" b="1" smtClean="0"/>
              <a:t>XML is a meta markup language for text documents / textual data</a:t>
            </a:r>
          </a:p>
        </p:txBody>
      </p:sp>
      <p:grpSp>
        <p:nvGrpSpPr>
          <p:cNvPr id="2" name="Group 6"/>
          <p:cNvGrpSpPr>
            <a:grpSpLocks/>
          </p:cNvGrpSpPr>
          <p:nvPr/>
        </p:nvGrpSpPr>
        <p:grpSpPr bwMode="auto">
          <a:xfrm>
            <a:off x="1116013" y="2519363"/>
            <a:ext cx="6911975" cy="2997200"/>
            <a:chOff x="703" y="1587"/>
            <a:chExt cx="4354" cy="1888"/>
          </a:xfrm>
        </p:grpSpPr>
        <p:sp>
          <p:nvSpPr>
            <p:cNvPr id="5128" name="Rectangle 4"/>
            <p:cNvSpPr>
              <a:spLocks noChangeArrowheads="1"/>
            </p:cNvSpPr>
            <p:nvPr/>
          </p:nvSpPr>
          <p:spPr bwMode="auto">
            <a:xfrm>
              <a:off x="703" y="2341"/>
              <a:ext cx="4354" cy="1134"/>
            </a:xfrm>
            <a:prstGeom prst="rect">
              <a:avLst/>
            </a:prstGeom>
            <a:solidFill>
              <a:schemeClr val="bg1"/>
            </a:solidFill>
            <a:ln w="50800">
              <a:solidFill>
                <a:srgbClr val="FF0000"/>
              </a:solidFill>
              <a:miter lim="800000"/>
              <a:headEnd/>
              <a:tailEnd/>
            </a:ln>
          </p:spPr>
          <p:txBody>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eaLnBrk="1" hangingPunct="1">
                <a:spcBef>
                  <a:spcPct val="20000"/>
                </a:spcBef>
              </a:pPr>
              <a:r>
                <a:rPr lang="en-US" altLang="en-US" sz="3600" b="1"/>
                <a:t>XML allows to define languages („applications“) to represent text documents / textual data</a:t>
              </a:r>
            </a:p>
          </p:txBody>
        </p:sp>
        <p:cxnSp>
          <p:nvCxnSpPr>
            <p:cNvPr id="5129" name="AutoShape 5"/>
            <p:cNvCxnSpPr>
              <a:cxnSpLocks noChangeShapeType="1"/>
              <a:stCxn id="5126" idx="2"/>
              <a:endCxn id="5128" idx="0"/>
            </p:cNvCxnSpPr>
            <p:nvPr/>
          </p:nvCxnSpPr>
          <p:spPr bwMode="auto">
            <a:xfrm>
              <a:off x="2880" y="1587"/>
              <a:ext cx="0" cy="738"/>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cxn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a:xfrm>
            <a:off x="762000" y="269632"/>
            <a:ext cx="8077200" cy="855906"/>
          </a:xfrm>
        </p:spPr>
        <p:txBody>
          <a:bodyPr/>
          <a:lstStyle/>
          <a:p>
            <a:pPr eaLnBrk="1" hangingPunct="1"/>
            <a:r>
              <a:rPr lang="de-DE" altLang="en-US" sz="4000" dirty="0" smtClean="0"/>
              <a:t>XML by Example</a:t>
            </a:r>
          </a:p>
        </p:txBody>
      </p:sp>
      <p:sp>
        <p:nvSpPr>
          <p:cNvPr id="6150" name="Rectangle 3"/>
          <p:cNvSpPr>
            <a:spLocks noGrp="1" noChangeArrowheads="1"/>
          </p:cNvSpPr>
          <p:nvPr>
            <p:ph type="body" idx="1"/>
          </p:nvPr>
        </p:nvSpPr>
        <p:spPr>
          <a:xfrm>
            <a:off x="858105" y="1196976"/>
            <a:ext cx="7993583" cy="1871662"/>
          </a:xfrm>
        </p:spPr>
        <p:txBody>
          <a:bodyPr/>
          <a:lstStyle/>
          <a:p>
            <a:pPr eaLnBrk="1" hangingPunct="1">
              <a:buFontTx/>
              <a:buNone/>
            </a:pPr>
            <a:r>
              <a:rPr lang="de-DE" altLang="en-US" sz="2400" b="1" dirty="0" smtClean="0">
                <a:latin typeface="Courier New" panose="02070309020205020404" pitchFamily="49" charset="0"/>
              </a:rPr>
              <a:t>&lt;article&gt;</a:t>
            </a:r>
          </a:p>
          <a:p>
            <a:pPr eaLnBrk="1" hangingPunct="1">
              <a:buFontTx/>
              <a:buNone/>
            </a:pPr>
            <a:r>
              <a:rPr lang="de-DE" altLang="en-US" sz="2400" b="1" dirty="0" smtClean="0">
                <a:latin typeface="Courier New" panose="02070309020205020404" pitchFamily="49" charset="0"/>
              </a:rPr>
              <a:t>  &lt;author&gt;Gerhard Weikum&lt;/author&gt;</a:t>
            </a:r>
          </a:p>
          <a:p>
            <a:pPr eaLnBrk="1" hangingPunct="1">
              <a:buFontTx/>
              <a:buNone/>
            </a:pPr>
            <a:r>
              <a:rPr lang="de-DE" altLang="en-US" sz="2400" b="1" dirty="0" smtClean="0">
                <a:latin typeface="Courier New" panose="02070309020205020404" pitchFamily="49" charset="0"/>
              </a:rPr>
              <a:t>  &lt;title&gt;The Web in 10 Years&lt;/title&gt;</a:t>
            </a:r>
          </a:p>
          <a:p>
            <a:pPr eaLnBrk="1" hangingPunct="1">
              <a:buFontTx/>
              <a:buNone/>
            </a:pPr>
            <a:r>
              <a:rPr lang="de-DE" altLang="en-US" sz="2400" b="1" dirty="0" smtClean="0">
                <a:latin typeface="Courier New" panose="02070309020205020404" pitchFamily="49" charset="0"/>
              </a:rPr>
              <a:t>&lt;/article&gt;</a:t>
            </a:r>
          </a:p>
        </p:txBody>
      </p:sp>
      <p:sp>
        <p:nvSpPr>
          <p:cNvPr id="22533" name="Rectangle 5"/>
          <p:cNvSpPr>
            <a:spLocks noChangeArrowheads="1"/>
          </p:cNvSpPr>
          <p:nvPr/>
        </p:nvSpPr>
        <p:spPr bwMode="auto">
          <a:xfrm>
            <a:off x="1043607" y="3284984"/>
            <a:ext cx="7849567" cy="1655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20000"/>
              </a:spcBef>
              <a:buFontTx/>
              <a:buChar char="•"/>
            </a:pPr>
            <a:r>
              <a:rPr lang="de-DE" altLang="en-US" sz="2800" dirty="0"/>
              <a:t>Easy to understand for human users</a:t>
            </a:r>
          </a:p>
          <a:p>
            <a:pPr eaLnBrk="1" hangingPunct="1">
              <a:spcBef>
                <a:spcPct val="20000"/>
              </a:spcBef>
              <a:buFontTx/>
              <a:buChar char="•"/>
            </a:pPr>
            <a:r>
              <a:rPr lang="de-DE" altLang="en-US" sz="2800" dirty="0"/>
              <a:t>Very expressive (semantics along with the data)</a:t>
            </a:r>
          </a:p>
          <a:p>
            <a:pPr eaLnBrk="1" hangingPunct="1">
              <a:spcBef>
                <a:spcPct val="20000"/>
              </a:spcBef>
              <a:buFontTx/>
              <a:buChar char="•"/>
            </a:pPr>
            <a:r>
              <a:rPr lang="de-DE" altLang="en-US" sz="2800" dirty="0"/>
              <a:t>Well structured, easy to read and write from programs</a:t>
            </a:r>
          </a:p>
        </p:txBody>
      </p:sp>
      <p:sp>
        <p:nvSpPr>
          <p:cNvPr id="22534" name="Rectangle 6"/>
          <p:cNvSpPr>
            <a:spLocks noChangeArrowheads="1"/>
          </p:cNvSpPr>
          <p:nvPr/>
        </p:nvSpPr>
        <p:spPr bwMode="auto">
          <a:xfrm>
            <a:off x="858105" y="5301208"/>
            <a:ext cx="8035070" cy="7201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20000"/>
              </a:spcBef>
            </a:pPr>
            <a:r>
              <a:rPr lang="de-DE" altLang="en-US" sz="2800" dirty="0"/>
              <a:t>This looks nice, but…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build="p"/>
      <p:bldP spid="22534"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title"/>
          </p:nvPr>
        </p:nvSpPr>
        <p:spPr>
          <a:xfrm>
            <a:off x="762000" y="269632"/>
            <a:ext cx="8077200" cy="495543"/>
          </a:xfrm>
        </p:spPr>
        <p:txBody>
          <a:bodyPr>
            <a:normAutofit fontScale="90000"/>
          </a:bodyPr>
          <a:lstStyle/>
          <a:p>
            <a:pPr eaLnBrk="1" hangingPunct="1"/>
            <a:r>
              <a:rPr lang="de-DE" altLang="en-US" sz="4000" dirty="0" smtClean="0"/>
              <a:t>XML by Example</a:t>
            </a:r>
          </a:p>
        </p:txBody>
      </p:sp>
      <p:sp>
        <p:nvSpPr>
          <p:cNvPr id="7174" name="Rectangle 3"/>
          <p:cNvSpPr>
            <a:spLocks noGrp="1" noChangeArrowheads="1"/>
          </p:cNvSpPr>
          <p:nvPr>
            <p:ph type="body" idx="1"/>
          </p:nvPr>
        </p:nvSpPr>
        <p:spPr>
          <a:xfrm>
            <a:off x="762000" y="1701006"/>
            <a:ext cx="8642350" cy="1871663"/>
          </a:xfrm>
        </p:spPr>
        <p:txBody>
          <a:bodyPr/>
          <a:lstStyle/>
          <a:p>
            <a:pPr eaLnBrk="1" hangingPunct="1">
              <a:buFontTx/>
              <a:buNone/>
            </a:pPr>
            <a:r>
              <a:rPr lang="de-DE" altLang="en-US" sz="2400" b="1" dirty="0" smtClean="0">
                <a:latin typeface="Courier New" panose="02070309020205020404" pitchFamily="49" charset="0"/>
              </a:rPr>
              <a:t>&lt;t108&gt;</a:t>
            </a:r>
          </a:p>
          <a:p>
            <a:pPr eaLnBrk="1" hangingPunct="1">
              <a:buFontTx/>
              <a:buNone/>
            </a:pPr>
            <a:r>
              <a:rPr lang="de-DE" altLang="en-US" sz="2400" b="1" dirty="0" smtClean="0">
                <a:latin typeface="Courier New" panose="02070309020205020404" pitchFamily="49" charset="0"/>
              </a:rPr>
              <a:t>  &lt;x87&gt;Gerhard Weikum&lt;/x87&gt;</a:t>
            </a:r>
          </a:p>
          <a:p>
            <a:pPr eaLnBrk="1" hangingPunct="1">
              <a:buFontTx/>
              <a:buNone/>
            </a:pPr>
            <a:r>
              <a:rPr lang="de-DE" altLang="en-US" sz="2400" b="1" dirty="0" smtClean="0">
                <a:latin typeface="Courier New" panose="02070309020205020404" pitchFamily="49" charset="0"/>
              </a:rPr>
              <a:t>  &lt;g10&gt;The Web in 10 Years&lt;/g10&gt;</a:t>
            </a:r>
          </a:p>
          <a:p>
            <a:pPr eaLnBrk="1" hangingPunct="1">
              <a:buFontTx/>
              <a:buNone/>
            </a:pPr>
            <a:r>
              <a:rPr lang="de-DE" altLang="en-US" sz="2400" b="1" dirty="0" smtClean="0">
                <a:latin typeface="Courier New" panose="02070309020205020404" pitchFamily="49" charset="0"/>
              </a:rPr>
              <a:t>&lt;/t108&gt;</a:t>
            </a:r>
          </a:p>
        </p:txBody>
      </p:sp>
      <p:sp>
        <p:nvSpPr>
          <p:cNvPr id="23556" name="Rectangle 4"/>
          <p:cNvSpPr>
            <a:spLocks noChangeArrowheads="1"/>
          </p:cNvSpPr>
          <p:nvPr/>
        </p:nvSpPr>
        <p:spPr bwMode="auto">
          <a:xfrm>
            <a:off x="515049" y="3641346"/>
            <a:ext cx="8642350" cy="1871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20000"/>
              </a:spcBef>
              <a:buFontTx/>
              <a:buChar char="•"/>
            </a:pPr>
            <a:r>
              <a:rPr lang="de-DE" altLang="en-US" sz="2800" dirty="0">
                <a:solidFill>
                  <a:srgbClr val="FF0000"/>
                </a:solidFill>
              </a:rPr>
              <a:t>Hard</a:t>
            </a:r>
            <a:r>
              <a:rPr lang="de-DE" altLang="en-US" sz="2800" dirty="0"/>
              <a:t> to understand for human users</a:t>
            </a:r>
          </a:p>
          <a:p>
            <a:pPr eaLnBrk="1" hangingPunct="1">
              <a:spcBef>
                <a:spcPct val="20000"/>
              </a:spcBef>
              <a:buFontTx/>
              <a:buChar char="•"/>
            </a:pPr>
            <a:r>
              <a:rPr lang="de-DE" altLang="en-US" sz="2800" dirty="0">
                <a:solidFill>
                  <a:srgbClr val="FF0000"/>
                </a:solidFill>
              </a:rPr>
              <a:t>Not</a:t>
            </a:r>
            <a:r>
              <a:rPr lang="de-DE" altLang="en-US" sz="2800" dirty="0"/>
              <a:t> expressive (</a:t>
            </a:r>
            <a:r>
              <a:rPr lang="de-DE" altLang="en-US" sz="2800" dirty="0">
                <a:solidFill>
                  <a:srgbClr val="FF0000"/>
                </a:solidFill>
              </a:rPr>
              <a:t>no</a:t>
            </a:r>
            <a:r>
              <a:rPr lang="de-DE" altLang="en-US" sz="2800" dirty="0"/>
              <a:t> semantics along with the data)</a:t>
            </a:r>
          </a:p>
          <a:p>
            <a:pPr eaLnBrk="1" hangingPunct="1">
              <a:spcBef>
                <a:spcPct val="20000"/>
              </a:spcBef>
              <a:buFontTx/>
              <a:buChar char="•"/>
            </a:pPr>
            <a:r>
              <a:rPr lang="de-DE" altLang="en-US" sz="2800" dirty="0"/>
              <a:t>Well structured, easy to read and write from programs</a:t>
            </a:r>
          </a:p>
        </p:txBody>
      </p:sp>
      <p:sp>
        <p:nvSpPr>
          <p:cNvPr id="7176" name="Rectangle 5"/>
          <p:cNvSpPr>
            <a:spLocks noChangeArrowheads="1"/>
          </p:cNvSpPr>
          <p:nvPr/>
        </p:nvSpPr>
        <p:spPr bwMode="auto">
          <a:xfrm>
            <a:off x="479425" y="838200"/>
            <a:ext cx="864235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20000"/>
              </a:spcBef>
            </a:pPr>
            <a:r>
              <a:rPr lang="de-DE" altLang="en-US" sz="2800" dirty="0"/>
              <a:t>… this is XML, too:</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5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6" grpId="0" build="p"/>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Grp="1" noChangeArrowheads="1"/>
          </p:cNvSpPr>
          <p:nvPr>
            <p:ph type="title"/>
          </p:nvPr>
        </p:nvSpPr>
        <p:spPr/>
        <p:txBody>
          <a:bodyPr/>
          <a:lstStyle/>
          <a:p>
            <a:pPr eaLnBrk="1" hangingPunct="1"/>
            <a:r>
              <a:rPr lang="de-DE" altLang="en-US" sz="4000" smtClean="0"/>
              <a:t>Possible Advantages of Using XML</a:t>
            </a:r>
          </a:p>
        </p:txBody>
      </p:sp>
      <p:sp>
        <p:nvSpPr>
          <p:cNvPr id="21507" name="Rectangle 3"/>
          <p:cNvSpPr>
            <a:spLocks noGrp="1" noChangeArrowheads="1"/>
          </p:cNvSpPr>
          <p:nvPr>
            <p:ph type="body" idx="1"/>
          </p:nvPr>
        </p:nvSpPr>
        <p:spPr/>
        <p:txBody>
          <a:bodyPr>
            <a:normAutofit fontScale="92500" lnSpcReduction="20000"/>
          </a:bodyPr>
          <a:lstStyle/>
          <a:p>
            <a:pPr eaLnBrk="1" hangingPunct="1"/>
            <a:r>
              <a:rPr lang="de-DE" altLang="en-US" sz="3200" smtClean="0"/>
              <a:t>Truly Portable Data</a:t>
            </a:r>
          </a:p>
          <a:p>
            <a:pPr eaLnBrk="1" hangingPunct="1"/>
            <a:r>
              <a:rPr lang="de-DE" altLang="en-US" sz="3200" smtClean="0"/>
              <a:t>Easily readable by human users</a:t>
            </a:r>
          </a:p>
          <a:p>
            <a:pPr eaLnBrk="1" hangingPunct="1"/>
            <a:r>
              <a:rPr lang="de-DE" altLang="en-US" sz="3200" smtClean="0"/>
              <a:t>Very expressive (semantics near data)</a:t>
            </a:r>
          </a:p>
          <a:p>
            <a:pPr eaLnBrk="1" hangingPunct="1"/>
            <a:r>
              <a:rPr lang="de-DE" altLang="en-US" sz="3200" smtClean="0"/>
              <a:t>Very flexible and customizable (no finite tag set)</a:t>
            </a:r>
          </a:p>
          <a:p>
            <a:pPr eaLnBrk="1" hangingPunct="1"/>
            <a:r>
              <a:rPr lang="de-DE" altLang="en-US" sz="3200" smtClean="0"/>
              <a:t>Easy to use from programs (libs available)</a:t>
            </a:r>
          </a:p>
          <a:p>
            <a:pPr eaLnBrk="1" hangingPunct="1"/>
            <a:r>
              <a:rPr lang="de-DE" altLang="en-US" sz="3200" smtClean="0"/>
              <a:t>Easy to convert into other representations</a:t>
            </a:r>
            <a:br>
              <a:rPr lang="de-DE" altLang="en-US" sz="3200" smtClean="0"/>
            </a:br>
            <a:r>
              <a:rPr lang="de-DE" altLang="en-US" sz="3200" smtClean="0"/>
              <a:t>(XML transformation languages)</a:t>
            </a:r>
          </a:p>
          <a:p>
            <a:pPr eaLnBrk="1" hangingPunct="1"/>
            <a:r>
              <a:rPr lang="de-DE" altLang="en-US" sz="3200" smtClean="0"/>
              <a:t>Many additional standards and tools</a:t>
            </a:r>
          </a:p>
          <a:p>
            <a:pPr eaLnBrk="1" hangingPunct="1"/>
            <a:r>
              <a:rPr lang="de-DE" altLang="en-US" sz="3200" smtClean="0"/>
              <a:t>Widely used and supported</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50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50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507">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5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Oriented Programming</a:t>
            </a:r>
          </a:p>
        </p:txBody>
      </p:sp>
      <p:sp>
        <p:nvSpPr>
          <p:cNvPr id="3" name="Content Placeholder 2"/>
          <p:cNvSpPr>
            <a:spLocks noGrp="1"/>
          </p:cNvSpPr>
          <p:nvPr>
            <p:ph idx="1"/>
          </p:nvPr>
        </p:nvSpPr>
        <p:spPr>
          <a:xfrm>
            <a:off x="381000" y="1417638"/>
            <a:ext cx="8410575" cy="4487382"/>
          </a:xfrm>
        </p:spPr>
        <p:txBody>
          <a:bodyPr/>
          <a:lstStyle/>
          <a:p>
            <a:r>
              <a:rPr lang="en-US" sz="4000" dirty="0" smtClean="0"/>
              <a:t>Three primary concepts</a:t>
            </a:r>
          </a:p>
          <a:p>
            <a:endParaRPr lang="en-US" dirty="0"/>
          </a:p>
          <a:p>
            <a:pPr lvl="1"/>
            <a:r>
              <a:rPr lang="en-US" sz="4800" dirty="0"/>
              <a:t>Inheritance </a:t>
            </a:r>
          </a:p>
          <a:p>
            <a:pPr lvl="1"/>
            <a:r>
              <a:rPr lang="en-US" sz="4800" dirty="0"/>
              <a:t>Encapsulation</a:t>
            </a:r>
          </a:p>
          <a:p>
            <a:pPr lvl="1"/>
            <a:r>
              <a:rPr lang="en-US" sz="4800" dirty="0"/>
              <a:t>Polymorphism</a:t>
            </a:r>
          </a:p>
          <a:p>
            <a:endParaRPr lang="en-US" dirty="0"/>
          </a:p>
        </p:txBody>
      </p:sp>
    </p:spTree>
    <p:extLst>
      <p:ext uri="{BB962C8B-B14F-4D97-AF65-F5344CB8AC3E}">
        <p14:creationId xmlns:p14="http://schemas.microsoft.com/office/powerpoint/2010/main" xmlns="" val="3855683135"/>
      </p:ext>
    </p:extLst>
  </p:cSld>
  <p:clrMapOvr>
    <a:masterClrMapping/>
  </p:clrMapOvr>
  <p:transition spd="slow">
    <p:wipe dir="d"/>
  </p:transition>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noChangeArrowheads="1"/>
          </p:cNvSpPr>
          <p:nvPr>
            <p:ph type="title"/>
          </p:nvPr>
        </p:nvSpPr>
        <p:spPr>
          <a:xfrm>
            <a:off x="742950" y="79185"/>
            <a:ext cx="8077200" cy="854265"/>
          </a:xfrm>
        </p:spPr>
        <p:txBody>
          <a:bodyPr/>
          <a:lstStyle/>
          <a:p>
            <a:pPr eaLnBrk="1" hangingPunct="1"/>
            <a:r>
              <a:rPr lang="de-DE" altLang="en-US" sz="4000" dirty="0" smtClean="0"/>
              <a:t>App. Scenario 1: Content Mgt.</a:t>
            </a:r>
          </a:p>
        </p:txBody>
      </p:sp>
      <p:sp>
        <p:nvSpPr>
          <p:cNvPr id="1031" name="AutoShape 4"/>
          <p:cNvSpPr>
            <a:spLocks noChangeArrowheads="1"/>
          </p:cNvSpPr>
          <p:nvPr/>
        </p:nvSpPr>
        <p:spPr bwMode="auto">
          <a:xfrm>
            <a:off x="3276600" y="4940300"/>
            <a:ext cx="1871663" cy="1152525"/>
          </a:xfrm>
          <a:prstGeom prst="flowChartMagneticDisk">
            <a:avLst/>
          </a:prstGeom>
          <a:solidFill>
            <a:srgbClr val="C0C0C0"/>
          </a:solidFill>
          <a:ln w="9525">
            <a:solidFill>
              <a:schemeClr val="tx1"/>
            </a:solidFill>
            <a:round/>
            <a:headEnd/>
            <a:tailEnd/>
          </a:ln>
        </p:spPr>
        <p:txBody>
          <a:bodyPr wrap="none" anchor="ct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endParaRPr lang="en-US" altLang="en-US"/>
          </a:p>
        </p:txBody>
      </p:sp>
      <p:sp>
        <p:nvSpPr>
          <p:cNvPr id="1032" name="Text Box 5"/>
          <p:cNvSpPr txBox="1">
            <a:spLocks noChangeArrowheads="1"/>
          </p:cNvSpPr>
          <p:nvPr/>
        </p:nvSpPr>
        <p:spPr bwMode="auto">
          <a:xfrm>
            <a:off x="6300788" y="5026025"/>
            <a:ext cx="2519362"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r" eaLnBrk="1" hangingPunct="1">
              <a:spcBef>
                <a:spcPct val="50000"/>
              </a:spcBef>
            </a:pPr>
            <a:r>
              <a:rPr lang="de-DE" altLang="en-US" sz="2400"/>
              <a:t>Database with XML documents</a:t>
            </a:r>
          </a:p>
        </p:txBody>
      </p:sp>
      <p:grpSp>
        <p:nvGrpSpPr>
          <p:cNvPr id="1033" name="Group 32"/>
          <p:cNvGrpSpPr>
            <a:grpSpLocks/>
          </p:cNvGrpSpPr>
          <p:nvPr/>
        </p:nvGrpSpPr>
        <p:grpSpPr bwMode="auto">
          <a:xfrm>
            <a:off x="696913" y="854075"/>
            <a:ext cx="8196262" cy="1454150"/>
            <a:chOff x="439" y="538"/>
            <a:chExt cx="5163" cy="916"/>
          </a:xfrm>
        </p:grpSpPr>
        <p:sp>
          <p:nvSpPr>
            <p:cNvPr id="1053" name="Text Box 7"/>
            <p:cNvSpPr txBox="1">
              <a:spLocks noChangeArrowheads="1"/>
            </p:cNvSpPr>
            <p:nvPr/>
          </p:nvSpPr>
          <p:spPr bwMode="auto">
            <a:xfrm>
              <a:off x="4514" y="919"/>
              <a:ext cx="10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r" eaLnBrk="1" hangingPunct="1">
                <a:spcBef>
                  <a:spcPct val="50000"/>
                </a:spcBef>
              </a:pPr>
              <a:r>
                <a:rPr lang="de-DE" altLang="en-US" sz="2400"/>
                <a:t>Clients</a:t>
              </a:r>
            </a:p>
          </p:txBody>
        </p:sp>
        <p:graphicFrame>
          <p:nvGraphicFramePr>
            <p:cNvPr id="1026" name="Object 10"/>
            <p:cNvGraphicFramePr>
              <a:graphicFrameLocks noChangeAspect="1"/>
            </p:cNvGraphicFramePr>
            <p:nvPr>
              <p:extLst>
                <p:ext uri="{D42A27DB-BD31-4B8C-83A1-F6EECF244321}">
                  <p14:modId xmlns:p14="http://schemas.microsoft.com/office/powerpoint/2010/main" xmlns="" val="3953912630"/>
                </p:ext>
              </p:extLst>
            </p:nvPr>
          </p:nvGraphicFramePr>
          <p:xfrm>
            <a:off x="439" y="538"/>
            <a:ext cx="1180" cy="916"/>
          </p:xfrm>
          <a:graphic>
            <a:graphicData uri="http://schemas.openxmlformats.org/presentationml/2006/ole">
              <p:oleObj spid="_x0000_s32780" name="Bitmap" r:id="rId3" imgW="9307224" imgH="7228571" progId="PBrush">
                <p:embed/>
              </p:oleObj>
            </a:graphicData>
          </a:graphic>
        </p:graphicFrame>
      </p:grpSp>
      <p:grpSp>
        <p:nvGrpSpPr>
          <p:cNvPr id="1034" name="Group 29"/>
          <p:cNvGrpSpPr>
            <a:grpSpLocks/>
          </p:cNvGrpSpPr>
          <p:nvPr/>
        </p:nvGrpSpPr>
        <p:grpSpPr bwMode="auto">
          <a:xfrm>
            <a:off x="3059113" y="981075"/>
            <a:ext cx="3954462" cy="1223963"/>
            <a:chOff x="1927" y="618"/>
            <a:chExt cx="2491" cy="771"/>
          </a:xfrm>
        </p:grpSpPr>
        <p:pic>
          <p:nvPicPr>
            <p:cNvPr id="1050" name="Picture 12" descr="handy">
              <a:hlinkClick r:id="rId4"/>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925" y="618"/>
              <a:ext cx="462" cy="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51" name="Picture 14" descr="pda">
              <a:hlinkClick r:id="rId6"/>
            </p:cNvP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927" y="754"/>
              <a:ext cx="462" cy="5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52" name="Picture 16" descr="PDF"/>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3878" y="709"/>
              <a:ext cx="540" cy="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35" name="Group 33"/>
          <p:cNvGrpSpPr>
            <a:grpSpLocks/>
          </p:cNvGrpSpPr>
          <p:nvPr/>
        </p:nvGrpSpPr>
        <p:grpSpPr bwMode="auto">
          <a:xfrm>
            <a:off x="1476375" y="2133600"/>
            <a:ext cx="5111750" cy="1079500"/>
            <a:chOff x="930" y="1344"/>
            <a:chExt cx="3220" cy="680"/>
          </a:xfrm>
        </p:grpSpPr>
        <p:sp>
          <p:nvSpPr>
            <p:cNvPr id="1044" name="Line 22"/>
            <p:cNvSpPr>
              <a:spLocks noChangeShapeType="1"/>
            </p:cNvSpPr>
            <p:nvPr/>
          </p:nvSpPr>
          <p:spPr bwMode="auto">
            <a:xfrm flipH="1" flipV="1">
              <a:off x="2154" y="1344"/>
              <a:ext cx="272" cy="6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045" name="Group 31"/>
            <p:cNvGrpSpPr>
              <a:grpSpLocks/>
            </p:cNvGrpSpPr>
            <p:nvPr/>
          </p:nvGrpSpPr>
          <p:grpSpPr bwMode="auto">
            <a:xfrm>
              <a:off x="930" y="1344"/>
              <a:ext cx="3220" cy="680"/>
              <a:chOff x="930" y="1344"/>
              <a:chExt cx="3220" cy="680"/>
            </a:xfrm>
          </p:grpSpPr>
          <p:sp>
            <p:nvSpPr>
              <p:cNvPr id="1046" name="Line 20"/>
              <p:cNvSpPr>
                <a:spLocks noChangeShapeType="1"/>
              </p:cNvSpPr>
              <p:nvPr/>
            </p:nvSpPr>
            <p:spPr bwMode="auto">
              <a:xfrm flipV="1">
                <a:off x="930" y="1480"/>
                <a:ext cx="0" cy="54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47" name="Line 21"/>
              <p:cNvSpPr>
                <a:spLocks noChangeShapeType="1"/>
              </p:cNvSpPr>
              <p:nvPr/>
            </p:nvSpPr>
            <p:spPr bwMode="auto">
              <a:xfrm flipV="1">
                <a:off x="930" y="1344"/>
                <a:ext cx="1224" cy="6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48" name="Line 23"/>
              <p:cNvSpPr>
                <a:spLocks noChangeShapeType="1"/>
              </p:cNvSpPr>
              <p:nvPr/>
            </p:nvSpPr>
            <p:spPr bwMode="auto">
              <a:xfrm flipV="1">
                <a:off x="2426" y="1344"/>
                <a:ext cx="545" cy="6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49" name="Line 25"/>
              <p:cNvSpPr>
                <a:spLocks noChangeShapeType="1"/>
              </p:cNvSpPr>
              <p:nvPr/>
            </p:nvSpPr>
            <p:spPr bwMode="auto">
              <a:xfrm flipV="1">
                <a:off x="3833" y="1344"/>
                <a:ext cx="317" cy="68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grpSp>
        <p:nvGrpSpPr>
          <p:cNvPr id="1036" name="Group 30"/>
          <p:cNvGrpSpPr>
            <a:grpSpLocks/>
          </p:cNvGrpSpPr>
          <p:nvPr/>
        </p:nvGrpSpPr>
        <p:grpSpPr bwMode="auto">
          <a:xfrm>
            <a:off x="611188" y="3213100"/>
            <a:ext cx="8280400" cy="1728788"/>
            <a:chOff x="385" y="2024"/>
            <a:chExt cx="5216" cy="1089"/>
          </a:xfrm>
        </p:grpSpPr>
        <p:sp>
          <p:nvSpPr>
            <p:cNvPr id="1037" name="Text Box 6"/>
            <p:cNvSpPr txBox="1">
              <a:spLocks noChangeArrowheads="1"/>
            </p:cNvSpPr>
            <p:nvPr/>
          </p:nvSpPr>
          <p:spPr bwMode="auto">
            <a:xfrm>
              <a:off x="3651" y="2099"/>
              <a:ext cx="1950"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r" eaLnBrk="1" hangingPunct="1">
                <a:spcBef>
                  <a:spcPct val="50000"/>
                </a:spcBef>
              </a:pPr>
              <a:r>
                <a:rPr lang="de-DE" altLang="en-US" sz="2400"/>
                <a:t>Converters</a:t>
              </a:r>
            </a:p>
          </p:txBody>
        </p:sp>
        <p:sp>
          <p:nvSpPr>
            <p:cNvPr id="1038" name="Rectangle 17"/>
            <p:cNvSpPr>
              <a:spLocks noChangeArrowheads="1"/>
            </p:cNvSpPr>
            <p:nvPr/>
          </p:nvSpPr>
          <p:spPr bwMode="auto">
            <a:xfrm>
              <a:off x="385" y="2024"/>
              <a:ext cx="1089" cy="544"/>
            </a:xfrm>
            <a:prstGeom prst="rect">
              <a:avLst/>
            </a:prstGeom>
            <a:solidFill>
              <a:schemeClr val="hlink"/>
            </a:solidFill>
            <a:ln w="9525">
              <a:solidFill>
                <a:schemeClr val="tx1"/>
              </a:solidFill>
              <a:miter lim="800000"/>
              <a:headEnd/>
              <a:tailEnd/>
            </a:ln>
          </p:spPr>
          <p:txBody>
            <a:bodyPr wrap="none" anchor="ct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eaLnBrk="1" hangingPunct="1"/>
              <a:r>
                <a:rPr lang="de-DE" altLang="en-US" sz="2400"/>
                <a:t>XML2HTML</a:t>
              </a:r>
            </a:p>
          </p:txBody>
        </p:sp>
        <p:sp>
          <p:nvSpPr>
            <p:cNvPr id="1039" name="Rectangle 18"/>
            <p:cNvSpPr>
              <a:spLocks noChangeArrowheads="1"/>
            </p:cNvSpPr>
            <p:nvPr/>
          </p:nvSpPr>
          <p:spPr bwMode="auto">
            <a:xfrm>
              <a:off x="1882" y="2024"/>
              <a:ext cx="1043" cy="544"/>
            </a:xfrm>
            <a:prstGeom prst="rect">
              <a:avLst/>
            </a:prstGeom>
            <a:solidFill>
              <a:schemeClr val="hlink"/>
            </a:solidFill>
            <a:ln w="9525">
              <a:solidFill>
                <a:schemeClr val="tx1"/>
              </a:solidFill>
              <a:miter lim="800000"/>
              <a:headEnd/>
              <a:tailEnd/>
            </a:ln>
          </p:spPr>
          <p:txBody>
            <a:bodyPr wrap="none" anchor="ct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eaLnBrk="1" hangingPunct="1"/>
              <a:r>
                <a:rPr lang="de-DE" altLang="en-US" sz="2400"/>
                <a:t>XML2WML</a:t>
              </a:r>
            </a:p>
          </p:txBody>
        </p:sp>
        <p:sp>
          <p:nvSpPr>
            <p:cNvPr id="1040" name="Rectangle 19"/>
            <p:cNvSpPr>
              <a:spLocks noChangeArrowheads="1"/>
            </p:cNvSpPr>
            <p:nvPr/>
          </p:nvSpPr>
          <p:spPr bwMode="auto">
            <a:xfrm>
              <a:off x="3334" y="2024"/>
              <a:ext cx="1043" cy="544"/>
            </a:xfrm>
            <a:prstGeom prst="rect">
              <a:avLst/>
            </a:prstGeom>
            <a:solidFill>
              <a:schemeClr val="hlink"/>
            </a:solidFill>
            <a:ln w="9525">
              <a:solidFill>
                <a:schemeClr val="tx1"/>
              </a:solidFill>
              <a:miter lim="800000"/>
              <a:headEnd/>
              <a:tailEnd/>
            </a:ln>
          </p:spPr>
          <p:txBody>
            <a:bodyPr wrap="none" anchor="ct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eaLnBrk="1" hangingPunct="1"/>
              <a:r>
                <a:rPr lang="de-DE" altLang="en-US" sz="2400"/>
                <a:t>XML2PDF</a:t>
              </a:r>
            </a:p>
          </p:txBody>
        </p:sp>
        <p:sp>
          <p:nvSpPr>
            <p:cNvPr id="1041" name="Line 26"/>
            <p:cNvSpPr>
              <a:spLocks noChangeShapeType="1"/>
            </p:cNvSpPr>
            <p:nvPr/>
          </p:nvSpPr>
          <p:spPr bwMode="auto">
            <a:xfrm flipH="1" flipV="1">
              <a:off x="975" y="2568"/>
              <a:ext cx="1678" cy="54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42" name="Line 27"/>
            <p:cNvSpPr>
              <a:spLocks noChangeShapeType="1"/>
            </p:cNvSpPr>
            <p:nvPr/>
          </p:nvSpPr>
          <p:spPr bwMode="auto">
            <a:xfrm flipH="1" flipV="1">
              <a:off x="2472" y="2568"/>
              <a:ext cx="181" cy="54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43" name="Line 28"/>
            <p:cNvSpPr>
              <a:spLocks noChangeShapeType="1"/>
            </p:cNvSpPr>
            <p:nvPr/>
          </p:nvSpPr>
          <p:spPr bwMode="auto">
            <a:xfrm flipV="1">
              <a:off x="2653" y="2568"/>
              <a:ext cx="1225" cy="54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spTree>
  </p:cSld>
  <p:clrMapOvr>
    <a:masterClrMapping/>
  </p:clrMapOvr>
  <p:transition spd="slow">
    <p:wipe dir="d"/>
  </p:transition>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2"/>
          <p:cNvSpPr>
            <a:spLocks noGrp="1" noChangeArrowheads="1"/>
          </p:cNvSpPr>
          <p:nvPr>
            <p:ph type="title"/>
          </p:nvPr>
        </p:nvSpPr>
        <p:spPr>
          <a:xfrm>
            <a:off x="977949" y="188640"/>
            <a:ext cx="8077200" cy="1143000"/>
          </a:xfrm>
        </p:spPr>
        <p:txBody>
          <a:bodyPr/>
          <a:lstStyle/>
          <a:p>
            <a:pPr eaLnBrk="1" hangingPunct="1"/>
            <a:r>
              <a:rPr lang="de-DE" altLang="en-US" sz="4000" smtClean="0"/>
              <a:t>App. Scenario 2: Data Exchange</a:t>
            </a:r>
          </a:p>
        </p:txBody>
      </p:sp>
      <p:sp>
        <p:nvSpPr>
          <p:cNvPr id="10246" name="AutoShape 4"/>
          <p:cNvSpPr>
            <a:spLocks noChangeArrowheads="1"/>
          </p:cNvSpPr>
          <p:nvPr/>
        </p:nvSpPr>
        <p:spPr bwMode="auto">
          <a:xfrm>
            <a:off x="611237" y="5076796"/>
            <a:ext cx="1368425" cy="1079500"/>
          </a:xfrm>
          <a:prstGeom prst="flowChartMagneticDisk">
            <a:avLst/>
          </a:prstGeom>
          <a:solidFill>
            <a:schemeClr val="hlink"/>
          </a:solidFill>
          <a:ln w="9525">
            <a:solidFill>
              <a:schemeClr val="tx1"/>
            </a:solidFill>
            <a:round/>
            <a:headEnd/>
            <a:tailEnd/>
          </a:ln>
        </p:spPr>
        <p:txBody>
          <a:bodyPr wrap="none" anchor="ct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r>
              <a:rPr lang="en-US" altLang="en-US" dirty="0" smtClean="0"/>
              <a:t>A</a:t>
            </a:r>
            <a:endParaRPr lang="en-US" altLang="en-US" dirty="0"/>
          </a:p>
        </p:txBody>
      </p:sp>
      <p:sp>
        <p:nvSpPr>
          <p:cNvPr id="10247" name="AutoShape 5"/>
          <p:cNvSpPr>
            <a:spLocks noChangeArrowheads="1"/>
          </p:cNvSpPr>
          <p:nvPr/>
        </p:nvSpPr>
        <p:spPr bwMode="auto">
          <a:xfrm>
            <a:off x="7667674" y="5219671"/>
            <a:ext cx="1368425" cy="1079500"/>
          </a:xfrm>
          <a:prstGeom prst="flowChartMagneticDisk">
            <a:avLst/>
          </a:prstGeom>
          <a:solidFill>
            <a:schemeClr val="hlink"/>
          </a:solidFill>
          <a:ln w="9525">
            <a:solidFill>
              <a:schemeClr val="tx1"/>
            </a:solidFill>
            <a:round/>
            <a:headEnd/>
            <a:tailEnd/>
          </a:ln>
        </p:spPr>
        <p:txBody>
          <a:bodyPr wrap="none" anchor="ct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endParaRPr lang="en-US" altLang="en-US"/>
          </a:p>
        </p:txBody>
      </p:sp>
      <p:sp>
        <p:nvSpPr>
          <p:cNvPr id="10248" name="Rectangle 6"/>
          <p:cNvSpPr>
            <a:spLocks noChangeArrowheads="1"/>
          </p:cNvSpPr>
          <p:nvPr/>
        </p:nvSpPr>
        <p:spPr bwMode="auto">
          <a:xfrm>
            <a:off x="611237" y="3132108"/>
            <a:ext cx="1439862" cy="1511300"/>
          </a:xfrm>
          <a:prstGeom prst="rect">
            <a:avLst/>
          </a:prstGeom>
          <a:solidFill>
            <a:schemeClr val="hlink"/>
          </a:solidFill>
          <a:ln w="9525">
            <a:solidFill>
              <a:schemeClr val="tx1"/>
            </a:solidFill>
            <a:miter lim="800000"/>
            <a:headEnd/>
            <a:tailEnd/>
          </a:ln>
        </p:spPr>
        <p:txBody>
          <a:bodyPr anchor="ct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eaLnBrk="1" hangingPunct="1"/>
            <a:r>
              <a:rPr lang="de-DE" altLang="en-US" sz="2400" dirty="0"/>
              <a:t>Legacy System (e.g., SAP R/2)</a:t>
            </a:r>
          </a:p>
        </p:txBody>
      </p:sp>
      <p:sp>
        <p:nvSpPr>
          <p:cNvPr id="10249" name="Rectangle 8"/>
          <p:cNvSpPr>
            <a:spLocks noChangeArrowheads="1"/>
          </p:cNvSpPr>
          <p:nvPr/>
        </p:nvSpPr>
        <p:spPr bwMode="auto">
          <a:xfrm>
            <a:off x="7596237" y="3203546"/>
            <a:ext cx="1439862" cy="1511300"/>
          </a:xfrm>
          <a:prstGeom prst="rect">
            <a:avLst/>
          </a:prstGeom>
          <a:solidFill>
            <a:schemeClr val="hlink"/>
          </a:solidFill>
          <a:ln w="9525">
            <a:solidFill>
              <a:schemeClr val="tx1"/>
            </a:solidFill>
            <a:miter lim="800000"/>
            <a:headEnd/>
            <a:tailEnd/>
          </a:ln>
        </p:spPr>
        <p:txBody>
          <a:bodyPr anchor="ct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eaLnBrk="1" hangingPunct="1"/>
            <a:r>
              <a:rPr lang="de-DE" altLang="en-US" sz="2400"/>
              <a:t>Legacy System (e.g., Cobol)</a:t>
            </a:r>
          </a:p>
        </p:txBody>
      </p:sp>
      <p:sp>
        <p:nvSpPr>
          <p:cNvPr id="10250" name="Line 9"/>
          <p:cNvSpPr>
            <a:spLocks noChangeShapeType="1"/>
          </p:cNvSpPr>
          <p:nvPr/>
        </p:nvSpPr>
        <p:spPr bwMode="auto">
          <a:xfrm>
            <a:off x="2266999" y="3852833"/>
            <a:ext cx="5184775" cy="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10251" name="Group 24"/>
          <p:cNvGrpSpPr>
            <a:grpSpLocks/>
          </p:cNvGrpSpPr>
          <p:nvPr/>
        </p:nvGrpSpPr>
        <p:grpSpPr bwMode="auto">
          <a:xfrm>
            <a:off x="611237" y="1547783"/>
            <a:ext cx="8424862" cy="1223963"/>
            <a:chOff x="249" y="1026"/>
            <a:chExt cx="5307" cy="771"/>
          </a:xfrm>
        </p:grpSpPr>
        <p:sp>
          <p:nvSpPr>
            <p:cNvPr id="10267" name="Rectangle 13"/>
            <p:cNvSpPr>
              <a:spLocks noChangeArrowheads="1"/>
            </p:cNvSpPr>
            <p:nvPr/>
          </p:nvSpPr>
          <p:spPr bwMode="auto">
            <a:xfrm>
              <a:off x="249" y="1026"/>
              <a:ext cx="907" cy="726"/>
            </a:xfrm>
            <a:prstGeom prst="rect">
              <a:avLst/>
            </a:prstGeom>
            <a:solidFill>
              <a:schemeClr val="accent1"/>
            </a:solidFill>
            <a:ln w="9525">
              <a:solidFill>
                <a:schemeClr val="tx1"/>
              </a:solidFill>
              <a:miter lim="800000"/>
              <a:headEnd/>
              <a:tailEnd/>
            </a:ln>
          </p:spPr>
          <p:txBody>
            <a:bodyPr anchor="ct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eaLnBrk="1" hangingPunct="1"/>
              <a:r>
                <a:rPr lang="de-DE" altLang="en-US" sz="2400" dirty="0"/>
                <a:t>XML Adapter</a:t>
              </a:r>
            </a:p>
          </p:txBody>
        </p:sp>
        <p:sp>
          <p:nvSpPr>
            <p:cNvPr id="10268" name="Rectangle 14"/>
            <p:cNvSpPr>
              <a:spLocks noChangeArrowheads="1"/>
            </p:cNvSpPr>
            <p:nvPr/>
          </p:nvSpPr>
          <p:spPr bwMode="auto">
            <a:xfrm>
              <a:off x="4649" y="1071"/>
              <a:ext cx="907" cy="726"/>
            </a:xfrm>
            <a:prstGeom prst="rect">
              <a:avLst/>
            </a:prstGeom>
            <a:solidFill>
              <a:schemeClr val="accent1"/>
            </a:solidFill>
            <a:ln w="9525">
              <a:solidFill>
                <a:schemeClr val="tx1"/>
              </a:solidFill>
              <a:miter lim="800000"/>
              <a:headEnd/>
              <a:tailEnd/>
            </a:ln>
          </p:spPr>
          <p:txBody>
            <a:bodyPr anchor="ct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eaLnBrk="1" hangingPunct="1"/>
              <a:r>
                <a:rPr lang="de-DE" altLang="en-US" sz="2400"/>
                <a:t>XML Adapter</a:t>
              </a:r>
            </a:p>
          </p:txBody>
        </p:sp>
      </p:grpSp>
      <p:sp>
        <p:nvSpPr>
          <p:cNvPr id="10252" name="Line 15"/>
          <p:cNvSpPr>
            <a:spLocks noChangeShapeType="1"/>
          </p:cNvSpPr>
          <p:nvPr/>
        </p:nvSpPr>
        <p:spPr bwMode="auto">
          <a:xfrm flipV="1">
            <a:off x="1331962" y="2700308"/>
            <a:ext cx="0" cy="43180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253" name="Line 16"/>
          <p:cNvSpPr>
            <a:spLocks noChangeShapeType="1"/>
          </p:cNvSpPr>
          <p:nvPr/>
        </p:nvSpPr>
        <p:spPr bwMode="auto">
          <a:xfrm flipV="1">
            <a:off x="8316962" y="2771746"/>
            <a:ext cx="0" cy="431800"/>
          </a:xfrm>
          <a:prstGeom prst="line">
            <a:avLst/>
          </a:prstGeom>
          <a:noFill/>
          <a:ln w="57150">
            <a:solidFill>
              <a:schemeClr val="tx1"/>
            </a:solidFill>
            <a:round/>
            <a:headEnd type="triangle" w="med" len="med"/>
            <a:tailEnd/>
          </a:ln>
          <a:extLst>
            <a:ext uri="{909E8E84-426E-40DD-AFC4-6F175D3DCCD1}">
              <a14:hiddenFill xmlns:a14="http://schemas.microsoft.com/office/drawing/2010/main" xmlns="">
                <a:noFill/>
              </a14:hiddenFill>
            </a:ext>
          </a:extLst>
        </p:spPr>
        <p:txBody>
          <a:bodyPr/>
          <a:lstStyle/>
          <a:p>
            <a:endParaRPr lang="en-US"/>
          </a:p>
        </p:txBody>
      </p:sp>
      <p:sp>
        <p:nvSpPr>
          <p:cNvPr id="10254" name="Line 17"/>
          <p:cNvSpPr>
            <a:spLocks noChangeShapeType="1"/>
          </p:cNvSpPr>
          <p:nvPr/>
        </p:nvSpPr>
        <p:spPr bwMode="auto">
          <a:xfrm flipV="1">
            <a:off x="1258937" y="4643408"/>
            <a:ext cx="0" cy="433388"/>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55" name="Line 18"/>
          <p:cNvSpPr>
            <a:spLocks noChangeShapeType="1"/>
          </p:cNvSpPr>
          <p:nvPr/>
        </p:nvSpPr>
        <p:spPr bwMode="auto">
          <a:xfrm flipV="1">
            <a:off x="8316962" y="4716433"/>
            <a:ext cx="0" cy="503238"/>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10256" name="Group 25"/>
          <p:cNvGrpSpPr>
            <a:grpSpLocks/>
          </p:cNvGrpSpPr>
          <p:nvPr/>
        </p:nvGrpSpPr>
        <p:grpSpPr bwMode="auto">
          <a:xfrm>
            <a:off x="2051099" y="1547783"/>
            <a:ext cx="5545138" cy="579438"/>
            <a:chOff x="1156" y="1026"/>
            <a:chExt cx="3493" cy="365"/>
          </a:xfrm>
        </p:grpSpPr>
        <p:sp>
          <p:nvSpPr>
            <p:cNvPr id="10265" name="Line 19"/>
            <p:cNvSpPr>
              <a:spLocks noChangeShapeType="1"/>
            </p:cNvSpPr>
            <p:nvPr/>
          </p:nvSpPr>
          <p:spPr bwMode="auto">
            <a:xfrm>
              <a:off x="1156" y="1389"/>
              <a:ext cx="3493" cy="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266" name="Text Box 20"/>
            <p:cNvSpPr txBox="1">
              <a:spLocks noChangeArrowheads="1"/>
            </p:cNvSpPr>
            <p:nvPr/>
          </p:nvSpPr>
          <p:spPr bwMode="auto">
            <a:xfrm>
              <a:off x="2517" y="1026"/>
              <a:ext cx="862" cy="3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a:t>XML</a:t>
              </a:r>
            </a:p>
          </p:txBody>
        </p:sp>
      </p:grpSp>
      <p:sp>
        <p:nvSpPr>
          <p:cNvPr id="10257" name="Text Box 21"/>
          <p:cNvSpPr txBox="1">
            <a:spLocks noChangeArrowheads="1"/>
          </p:cNvSpPr>
          <p:nvPr/>
        </p:nvSpPr>
        <p:spPr bwMode="auto">
          <a:xfrm>
            <a:off x="2340024" y="2268508"/>
            <a:ext cx="48958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000"/>
              <a:t>(BMECat, ebXML, RosettaNet, BizTalk, …)</a:t>
            </a:r>
          </a:p>
        </p:txBody>
      </p:sp>
      <p:grpSp>
        <p:nvGrpSpPr>
          <p:cNvPr id="10258" name="Group 23"/>
          <p:cNvGrpSpPr>
            <a:grpSpLocks/>
          </p:cNvGrpSpPr>
          <p:nvPr/>
        </p:nvGrpSpPr>
        <p:grpSpPr bwMode="auto">
          <a:xfrm>
            <a:off x="900161" y="923896"/>
            <a:ext cx="8243888" cy="2881313"/>
            <a:chOff x="-386" y="633"/>
            <a:chExt cx="5193" cy="1815"/>
          </a:xfrm>
        </p:grpSpPr>
        <p:sp>
          <p:nvSpPr>
            <p:cNvPr id="10262" name="Text Box 10"/>
            <p:cNvSpPr txBox="1">
              <a:spLocks noChangeArrowheads="1"/>
            </p:cNvSpPr>
            <p:nvPr/>
          </p:nvSpPr>
          <p:spPr bwMode="auto">
            <a:xfrm>
              <a:off x="4036" y="669"/>
              <a:ext cx="77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400" dirty="0"/>
                <a:t>Supplier</a:t>
              </a:r>
            </a:p>
          </p:txBody>
        </p:sp>
        <p:sp>
          <p:nvSpPr>
            <p:cNvPr id="10263" name="Text Box 11"/>
            <p:cNvSpPr txBox="1">
              <a:spLocks noChangeArrowheads="1"/>
            </p:cNvSpPr>
            <p:nvPr/>
          </p:nvSpPr>
          <p:spPr bwMode="auto">
            <a:xfrm>
              <a:off x="-386" y="633"/>
              <a:ext cx="77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400" dirty="0"/>
                <a:t>Buyer</a:t>
              </a:r>
            </a:p>
          </p:txBody>
        </p:sp>
        <p:sp>
          <p:nvSpPr>
            <p:cNvPr id="10264" name="Text Box 22"/>
            <p:cNvSpPr txBox="1">
              <a:spLocks noChangeArrowheads="1"/>
            </p:cNvSpPr>
            <p:nvPr/>
          </p:nvSpPr>
          <p:spPr bwMode="auto">
            <a:xfrm>
              <a:off x="2517" y="2160"/>
              <a:ext cx="771"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400"/>
                <a:t>Order</a:t>
              </a:r>
            </a:p>
          </p:txBody>
        </p:sp>
      </p:grpSp>
      <p:grpSp>
        <p:nvGrpSpPr>
          <p:cNvPr id="10259" name="Group 28"/>
          <p:cNvGrpSpPr>
            <a:grpSpLocks/>
          </p:cNvGrpSpPr>
          <p:nvPr/>
        </p:nvGrpSpPr>
        <p:grpSpPr bwMode="auto">
          <a:xfrm rot="2384916">
            <a:off x="4140249" y="3276571"/>
            <a:ext cx="1368425" cy="1223962"/>
            <a:chOff x="2290" y="2795"/>
            <a:chExt cx="862" cy="771"/>
          </a:xfrm>
        </p:grpSpPr>
        <p:sp>
          <p:nvSpPr>
            <p:cNvPr id="10260" name="Line 26"/>
            <p:cNvSpPr>
              <a:spLocks noChangeShapeType="1"/>
            </p:cNvSpPr>
            <p:nvPr/>
          </p:nvSpPr>
          <p:spPr bwMode="auto">
            <a:xfrm>
              <a:off x="2699" y="2795"/>
              <a:ext cx="0" cy="771"/>
            </a:xfrm>
            <a:prstGeom prst="line">
              <a:avLst/>
            </a:prstGeom>
            <a:noFill/>
            <a:ln w="762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261" name="Line 27"/>
            <p:cNvSpPr>
              <a:spLocks noChangeShapeType="1"/>
            </p:cNvSpPr>
            <p:nvPr/>
          </p:nvSpPr>
          <p:spPr bwMode="auto">
            <a:xfrm>
              <a:off x="2290" y="3203"/>
              <a:ext cx="862" cy="0"/>
            </a:xfrm>
            <a:prstGeom prst="line">
              <a:avLst/>
            </a:prstGeom>
            <a:noFill/>
            <a:ln w="762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spTree>
  </p:cSld>
  <p:clrMapOvr>
    <a:masterClrMapping/>
  </p:clrMapOvr>
  <p:transition spd="slow">
    <p:wipe dir="d"/>
  </p:transition>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a:xfrm>
            <a:off x="815975" y="68263"/>
            <a:ext cx="8077200" cy="720724"/>
          </a:xfrm>
        </p:spPr>
        <p:txBody>
          <a:bodyPr/>
          <a:lstStyle/>
          <a:p>
            <a:pPr eaLnBrk="1" hangingPunct="1"/>
            <a:r>
              <a:rPr lang="en-US" altLang="en-US" sz="4000" dirty="0" smtClean="0"/>
              <a:t>A Simple XML Document</a:t>
            </a:r>
          </a:p>
        </p:txBody>
      </p:sp>
      <p:sp>
        <p:nvSpPr>
          <p:cNvPr id="18438" name="Rectangle 3"/>
          <p:cNvSpPr>
            <a:spLocks noGrp="1" noChangeArrowheads="1"/>
          </p:cNvSpPr>
          <p:nvPr>
            <p:ph type="body" idx="1"/>
          </p:nvPr>
        </p:nvSpPr>
        <p:spPr>
          <a:xfrm>
            <a:off x="762000" y="1550398"/>
            <a:ext cx="8642350" cy="5545138"/>
          </a:xfrm>
        </p:spPr>
        <p:txBody>
          <a:bodyPr/>
          <a:lstStyle/>
          <a:p>
            <a:pPr eaLnBrk="1" hangingPunct="1">
              <a:buFontTx/>
              <a:buNone/>
            </a:pPr>
            <a:r>
              <a:rPr lang="en-US" altLang="en-US" sz="2000" b="1" dirty="0" smtClean="0">
                <a:latin typeface="Courier New" panose="02070309020205020404" pitchFamily="49" charset="0"/>
              </a:rPr>
              <a:t>&lt;article&gt;</a:t>
            </a:r>
          </a:p>
          <a:p>
            <a:pPr eaLnBrk="1" hangingPunct="1">
              <a:buFontTx/>
              <a:buNone/>
            </a:pPr>
            <a:r>
              <a:rPr lang="en-US" altLang="en-US" sz="2000" b="1" dirty="0" smtClean="0">
                <a:latin typeface="Courier New" panose="02070309020205020404" pitchFamily="49" charset="0"/>
              </a:rPr>
              <a:t>  &lt;author&gt;Gerhard </a:t>
            </a:r>
            <a:r>
              <a:rPr lang="en-US" altLang="en-US" sz="2000" b="1" dirty="0" err="1" smtClean="0">
                <a:latin typeface="Courier New" panose="02070309020205020404" pitchFamily="49" charset="0"/>
              </a:rPr>
              <a:t>Weikum</a:t>
            </a:r>
            <a:r>
              <a:rPr lang="en-US" altLang="en-US" sz="2000" b="1" dirty="0" smtClean="0">
                <a:latin typeface="Courier New" panose="02070309020205020404" pitchFamily="49" charset="0"/>
              </a:rPr>
              <a:t>&lt;/author&gt;</a:t>
            </a:r>
          </a:p>
          <a:p>
            <a:pPr eaLnBrk="1" hangingPunct="1">
              <a:buFontTx/>
              <a:buNone/>
            </a:pPr>
            <a:r>
              <a:rPr lang="en-US" altLang="en-US" sz="2000" b="1" dirty="0" smtClean="0">
                <a:latin typeface="Courier New" panose="02070309020205020404" pitchFamily="49" charset="0"/>
              </a:rPr>
              <a:t>  &lt;title&gt;The Web in Ten Years&lt;/title&gt;</a:t>
            </a:r>
          </a:p>
          <a:p>
            <a:pPr eaLnBrk="1" hangingPunct="1">
              <a:buFontTx/>
              <a:buNone/>
            </a:pPr>
            <a:r>
              <a:rPr lang="en-US" altLang="en-US" sz="2000" b="1" dirty="0" smtClean="0">
                <a:latin typeface="Courier New" panose="02070309020205020404" pitchFamily="49" charset="0"/>
              </a:rPr>
              <a:t>  &lt;text&gt;</a:t>
            </a:r>
          </a:p>
          <a:p>
            <a:pPr eaLnBrk="1" hangingPunct="1">
              <a:buFontTx/>
              <a:buNone/>
            </a:pPr>
            <a:r>
              <a:rPr lang="en-US" altLang="en-US" sz="2000" b="1" dirty="0" smtClean="0">
                <a:latin typeface="Courier New" panose="02070309020205020404" pitchFamily="49" charset="0"/>
              </a:rPr>
              <a:t>    &lt;abstract&gt;In order to evolve...&lt;/abstract&gt;</a:t>
            </a:r>
          </a:p>
          <a:p>
            <a:pPr eaLnBrk="1" hangingPunct="1">
              <a:buFontTx/>
              <a:buNone/>
            </a:pPr>
            <a:r>
              <a:rPr lang="en-US" altLang="en-US" sz="2000" b="1" dirty="0" smtClean="0">
                <a:latin typeface="Courier New" panose="02070309020205020404" pitchFamily="49" charset="0"/>
              </a:rPr>
              <a:t>    &lt;section number=“1” title=“Introduction”&gt;</a:t>
            </a:r>
          </a:p>
          <a:p>
            <a:pPr eaLnBrk="1" hangingPunct="1">
              <a:buFontTx/>
              <a:buNone/>
            </a:pPr>
            <a:r>
              <a:rPr lang="en-US" altLang="en-US" sz="2000" b="1" dirty="0" smtClean="0">
                <a:latin typeface="Courier New" panose="02070309020205020404" pitchFamily="49" charset="0"/>
              </a:rPr>
              <a:t>      The &lt;index&gt;Web&lt;/index&gt; provides the universal...</a:t>
            </a:r>
          </a:p>
          <a:p>
            <a:pPr eaLnBrk="1" hangingPunct="1">
              <a:buFontTx/>
              <a:buNone/>
            </a:pPr>
            <a:r>
              <a:rPr lang="en-US" altLang="en-US" sz="2000" b="1" dirty="0" smtClean="0">
                <a:latin typeface="Courier New" panose="02070309020205020404" pitchFamily="49" charset="0"/>
              </a:rPr>
              <a:t>    &lt;/section&gt;</a:t>
            </a:r>
          </a:p>
          <a:p>
            <a:pPr eaLnBrk="1" hangingPunct="1">
              <a:buFontTx/>
              <a:buNone/>
            </a:pPr>
            <a:r>
              <a:rPr lang="en-US" altLang="en-US" sz="2000" b="1" dirty="0" smtClean="0">
                <a:latin typeface="Courier New" panose="02070309020205020404" pitchFamily="49" charset="0"/>
              </a:rPr>
              <a:t>  &lt;/text&gt;</a:t>
            </a:r>
          </a:p>
          <a:p>
            <a:pPr eaLnBrk="1" hangingPunct="1">
              <a:buFontTx/>
              <a:buNone/>
            </a:pPr>
            <a:r>
              <a:rPr lang="en-US" altLang="en-US" sz="2000" b="1" dirty="0" smtClean="0">
                <a:latin typeface="Courier New" panose="02070309020205020404" pitchFamily="49" charset="0"/>
              </a:rPr>
              <a:t>&lt;/article&gt;</a:t>
            </a:r>
            <a:endParaRPr lang="en-US" altLang="en-US" sz="2000" b="1" dirty="0" smtClean="0"/>
          </a:p>
        </p:txBody>
      </p:sp>
      <p:grpSp>
        <p:nvGrpSpPr>
          <p:cNvPr id="18439" name="Group 4"/>
          <p:cNvGrpSpPr>
            <a:grpSpLocks/>
          </p:cNvGrpSpPr>
          <p:nvPr/>
        </p:nvGrpSpPr>
        <p:grpSpPr bwMode="auto">
          <a:xfrm>
            <a:off x="1835150" y="908050"/>
            <a:ext cx="6913563" cy="2233613"/>
            <a:chOff x="1156" y="572"/>
            <a:chExt cx="4355" cy="1407"/>
          </a:xfrm>
        </p:grpSpPr>
        <p:sp>
          <p:nvSpPr>
            <p:cNvPr id="18440" name="Text Box 5"/>
            <p:cNvSpPr txBox="1">
              <a:spLocks noChangeArrowheads="1"/>
            </p:cNvSpPr>
            <p:nvPr/>
          </p:nvSpPr>
          <p:spPr bwMode="auto">
            <a:xfrm>
              <a:off x="3651" y="572"/>
              <a:ext cx="1860" cy="288"/>
            </a:xfrm>
            <a:prstGeom prst="rect">
              <a:avLst/>
            </a:prstGeom>
            <a:solidFill>
              <a:srgbClr val="66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400" b="1"/>
                <a:t>Freely definable tags</a:t>
              </a:r>
            </a:p>
          </p:txBody>
        </p:sp>
        <p:sp>
          <p:nvSpPr>
            <p:cNvPr id="18441" name="Line 6"/>
            <p:cNvSpPr>
              <a:spLocks noChangeShapeType="1"/>
            </p:cNvSpPr>
            <p:nvPr/>
          </p:nvSpPr>
          <p:spPr bwMode="auto">
            <a:xfrm flipH="1">
              <a:off x="1156" y="709"/>
              <a:ext cx="2495" cy="0"/>
            </a:xfrm>
            <a:prstGeom prst="line">
              <a:avLst/>
            </a:prstGeom>
            <a:noFill/>
            <a:ln w="57150">
              <a:solidFill>
                <a:srgbClr val="6699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8442" name="Line 7"/>
            <p:cNvSpPr>
              <a:spLocks noChangeShapeType="1"/>
            </p:cNvSpPr>
            <p:nvPr/>
          </p:nvSpPr>
          <p:spPr bwMode="auto">
            <a:xfrm flipH="1">
              <a:off x="1202" y="709"/>
              <a:ext cx="2449" cy="226"/>
            </a:xfrm>
            <a:prstGeom prst="line">
              <a:avLst/>
            </a:prstGeom>
            <a:noFill/>
            <a:ln w="57150">
              <a:solidFill>
                <a:srgbClr val="6699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8443" name="Line 8"/>
            <p:cNvSpPr>
              <a:spLocks noChangeShapeType="1"/>
            </p:cNvSpPr>
            <p:nvPr/>
          </p:nvSpPr>
          <p:spPr bwMode="auto">
            <a:xfrm flipH="1">
              <a:off x="1519" y="709"/>
              <a:ext cx="2132" cy="861"/>
            </a:xfrm>
            <a:prstGeom prst="line">
              <a:avLst/>
            </a:prstGeom>
            <a:noFill/>
            <a:ln w="57150">
              <a:solidFill>
                <a:srgbClr val="6699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8444" name="Line 9"/>
            <p:cNvSpPr>
              <a:spLocks noChangeShapeType="1"/>
            </p:cNvSpPr>
            <p:nvPr/>
          </p:nvSpPr>
          <p:spPr bwMode="auto">
            <a:xfrm flipH="1">
              <a:off x="1655" y="709"/>
              <a:ext cx="1996" cy="1270"/>
            </a:xfrm>
            <a:prstGeom prst="line">
              <a:avLst/>
            </a:prstGeom>
            <a:noFill/>
            <a:ln w="57150">
              <a:solidFill>
                <a:srgbClr val="6699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spTree>
  </p:cSld>
  <p:clrMapOvr>
    <a:masterClrMapping/>
  </p:clrMapOvr>
  <p:transition spd="slow">
    <p:wipe dir="d"/>
  </p:transition>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61" name="Group 2"/>
          <p:cNvGrpSpPr>
            <a:grpSpLocks/>
          </p:cNvGrpSpPr>
          <p:nvPr/>
        </p:nvGrpSpPr>
        <p:grpSpPr bwMode="auto">
          <a:xfrm>
            <a:off x="755650" y="1989138"/>
            <a:ext cx="7993063" cy="3917949"/>
            <a:chOff x="136" y="1253"/>
            <a:chExt cx="5375" cy="2468"/>
          </a:xfrm>
        </p:grpSpPr>
        <p:sp>
          <p:nvSpPr>
            <p:cNvPr id="19476" name="Rectangle 3"/>
            <p:cNvSpPr>
              <a:spLocks noChangeArrowheads="1"/>
            </p:cNvSpPr>
            <p:nvPr/>
          </p:nvSpPr>
          <p:spPr bwMode="auto">
            <a:xfrm>
              <a:off x="136" y="1253"/>
              <a:ext cx="5375" cy="1406"/>
            </a:xfrm>
            <a:prstGeom prst="rect">
              <a:avLst/>
            </a:prstGeom>
            <a:solidFill>
              <a:schemeClr val="accent1"/>
            </a:solidFill>
            <a:ln w="9525">
              <a:solidFill>
                <a:schemeClr val="tx1"/>
              </a:solidFill>
              <a:miter lim="800000"/>
              <a:headEnd/>
              <a:tailEnd/>
            </a:ln>
          </p:spPr>
          <p:txBody>
            <a:bodyPr wrap="none" anchor="ct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endParaRPr lang="en-US" altLang="en-US"/>
            </a:p>
          </p:txBody>
        </p:sp>
        <p:sp>
          <p:nvSpPr>
            <p:cNvPr id="19477" name="Text Box 4"/>
            <p:cNvSpPr txBox="1">
              <a:spLocks noChangeArrowheads="1"/>
            </p:cNvSpPr>
            <p:nvPr/>
          </p:nvSpPr>
          <p:spPr bwMode="auto">
            <a:xfrm>
              <a:off x="2699" y="3430"/>
              <a:ext cx="906" cy="291"/>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400" b="1" dirty="0" smtClean="0"/>
                <a:t>Element</a:t>
              </a:r>
              <a:endParaRPr lang="de-DE" altLang="en-US" sz="2400" b="1" dirty="0"/>
            </a:p>
          </p:txBody>
        </p:sp>
        <p:sp>
          <p:nvSpPr>
            <p:cNvPr id="19478" name="Line 5"/>
            <p:cNvSpPr>
              <a:spLocks noChangeShapeType="1"/>
            </p:cNvSpPr>
            <p:nvPr/>
          </p:nvSpPr>
          <p:spPr bwMode="auto">
            <a:xfrm flipH="1" flipV="1">
              <a:off x="2699" y="2659"/>
              <a:ext cx="499" cy="771"/>
            </a:xfrm>
            <a:prstGeom prst="line">
              <a:avLst/>
            </a:prstGeom>
            <a:noFill/>
            <a:ln w="571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3" name="Group 6"/>
          <p:cNvGrpSpPr>
            <a:grpSpLocks/>
          </p:cNvGrpSpPr>
          <p:nvPr/>
        </p:nvGrpSpPr>
        <p:grpSpPr bwMode="auto">
          <a:xfrm>
            <a:off x="755650" y="2420938"/>
            <a:ext cx="7848600" cy="3929062"/>
            <a:chOff x="476" y="1525"/>
            <a:chExt cx="4944" cy="2475"/>
          </a:xfrm>
        </p:grpSpPr>
        <p:sp>
          <p:nvSpPr>
            <p:cNvPr id="19473" name="Text Box 7"/>
            <p:cNvSpPr txBox="1">
              <a:spLocks noChangeArrowheads="1"/>
            </p:cNvSpPr>
            <p:nvPr/>
          </p:nvSpPr>
          <p:spPr bwMode="auto">
            <a:xfrm>
              <a:off x="3787" y="3022"/>
              <a:ext cx="1270" cy="978"/>
            </a:xfrm>
            <a:prstGeom prst="rect">
              <a:avLst/>
            </a:prstGeom>
            <a:solidFill>
              <a:srgbClr val="66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400" b="1"/>
                <a:t>Content of the Element (Subelements and/or Text)</a:t>
              </a:r>
            </a:p>
          </p:txBody>
        </p:sp>
        <p:sp>
          <p:nvSpPr>
            <p:cNvPr id="19474" name="Line 8"/>
            <p:cNvSpPr>
              <a:spLocks noChangeShapeType="1"/>
            </p:cNvSpPr>
            <p:nvPr/>
          </p:nvSpPr>
          <p:spPr bwMode="auto">
            <a:xfrm flipV="1">
              <a:off x="4422" y="2432"/>
              <a:ext cx="0" cy="590"/>
            </a:xfrm>
            <a:prstGeom prst="line">
              <a:avLst/>
            </a:prstGeom>
            <a:noFill/>
            <a:ln w="57150">
              <a:solidFill>
                <a:srgbClr val="6699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475" name="Rectangle 9"/>
            <p:cNvSpPr>
              <a:spLocks noChangeArrowheads="1"/>
            </p:cNvSpPr>
            <p:nvPr/>
          </p:nvSpPr>
          <p:spPr bwMode="auto">
            <a:xfrm>
              <a:off x="476" y="1525"/>
              <a:ext cx="4944" cy="907"/>
            </a:xfrm>
            <a:prstGeom prst="rect">
              <a:avLst/>
            </a:prstGeom>
            <a:solidFill>
              <a:srgbClr val="6699FF"/>
            </a:solidFill>
            <a:ln w="9525">
              <a:solidFill>
                <a:schemeClr val="tx1"/>
              </a:solidFill>
              <a:miter lim="800000"/>
              <a:headEnd/>
              <a:tailEnd/>
            </a:ln>
          </p:spPr>
          <p:txBody>
            <a:bodyPr wrap="none" anchor="ct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endParaRPr lang="en-US" altLang="en-US"/>
            </a:p>
          </p:txBody>
        </p:sp>
      </p:grpSp>
      <p:sp>
        <p:nvSpPr>
          <p:cNvPr id="19463" name="Rectangle 10"/>
          <p:cNvSpPr>
            <a:spLocks noGrp="1" noChangeArrowheads="1"/>
          </p:cNvSpPr>
          <p:nvPr>
            <p:ph type="title"/>
          </p:nvPr>
        </p:nvSpPr>
        <p:spPr>
          <a:xfrm>
            <a:off x="815975" y="103188"/>
            <a:ext cx="8077200" cy="701674"/>
          </a:xfrm>
        </p:spPr>
        <p:txBody>
          <a:bodyPr/>
          <a:lstStyle/>
          <a:p>
            <a:pPr eaLnBrk="1" hangingPunct="1"/>
            <a:r>
              <a:rPr lang="en-US" altLang="en-US" sz="4000" dirty="0" smtClean="0"/>
              <a:t>A Simple XML Document</a:t>
            </a:r>
          </a:p>
        </p:txBody>
      </p:sp>
      <p:sp>
        <p:nvSpPr>
          <p:cNvPr id="19464" name="Rectangle 11"/>
          <p:cNvSpPr>
            <a:spLocks noGrp="1" noChangeArrowheads="1"/>
          </p:cNvSpPr>
          <p:nvPr>
            <p:ph type="body" idx="1"/>
          </p:nvPr>
        </p:nvSpPr>
        <p:spPr>
          <a:xfrm>
            <a:off x="762000" y="993774"/>
            <a:ext cx="8382000" cy="5545138"/>
          </a:xfrm>
        </p:spPr>
        <p:txBody>
          <a:bodyPr/>
          <a:lstStyle/>
          <a:p>
            <a:pPr eaLnBrk="1" hangingPunct="1">
              <a:buFontTx/>
              <a:buNone/>
            </a:pPr>
            <a:r>
              <a:rPr lang="en-US" altLang="en-US" sz="2000" b="1" dirty="0" smtClean="0">
                <a:latin typeface="Courier New" panose="02070309020205020404" pitchFamily="49" charset="0"/>
              </a:rPr>
              <a:t>&lt;article&gt;</a:t>
            </a:r>
          </a:p>
          <a:p>
            <a:pPr eaLnBrk="1" hangingPunct="1">
              <a:buFontTx/>
              <a:buNone/>
            </a:pPr>
            <a:r>
              <a:rPr lang="en-US" altLang="en-US" sz="2000" b="1" dirty="0" smtClean="0">
                <a:latin typeface="Courier New" panose="02070309020205020404" pitchFamily="49" charset="0"/>
              </a:rPr>
              <a:t>  &lt;author&gt;Gerhard </a:t>
            </a:r>
            <a:r>
              <a:rPr lang="en-US" altLang="en-US" sz="2000" b="1" dirty="0" err="1" smtClean="0">
                <a:latin typeface="Courier New" panose="02070309020205020404" pitchFamily="49" charset="0"/>
              </a:rPr>
              <a:t>Weikum</a:t>
            </a:r>
            <a:r>
              <a:rPr lang="en-US" altLang="en-US" sz="2000" b="1" dirty="0" smtClean="0">
                <a:latin typeface="Courier New" panose="02070309020205020404" pitchFamily="49" charset="0"/>
              </a:rPr>
              <a:t>&lt;/author&gt;</a:t>
            </a:r>
          </a:p>
          <a:p>
            <a:pPr eaLnBrk="1" hangingPunct="1">
              <a:buFontTx/>
              <a:buNone/>
            </a:pPr>
            <a:r>
              <a:rPr lang="en-US" altLang="en-US" sz="2000" b="1" dirty="0" smtClean="0">
                <a:latin typeface="Courier New" panose="02070309020205020404" pitchFamily="49" charset="0"/>
              </a:rPr>
              <a:t>  &lt;title&gt;The Web in Ten Years&lt;/title&gt;</a:t>
            </a:r>
          </a:p>
          <a:p>
            <a:pPr eaLnBrk="1" hangingPunct="1">
              <a:buFontTx/>
              <a:buNone/>
            </a:pPr>
            <a:r>
              <a:rPr lang="en-US" altLang="en-US" sz="2000" b="1" dirty="0" smtClean="0">
                <a:latin typeface="Courier New" panose="02070309020205020404" pitchFamily="49" charset="0"/>
              </a:rPr>
              <a:t>  &lt;text&gt;</a:t>
            </a:r>
          </a:p>
          <a:p>
            <a:pPr eaLnBrk="1" hangingPunct="1">
              <a:buFontTx/>
              <a:buNone/>
            </a:pPr>
            <a:r>
              <a:rPr lang="en-US" altLang="en-US" sz="2000" b="1" dirty="0" smtClean="0">
                <a:latin typeface="Courier New" panose="02070309020205020404" pitchFamily="49" charset="0"/>
              </a:rPr>
              <a:t>    &lt;abstract&gt;In order to evolve...&lt;/abstract&gt;</a:t>
            </a:r>
          </a:p>
          <a:p>
            <a:pPr eaLnBrk="1" hangingPunct="1">
              <a:buFontTx/>
              <a:buNone/>
            </a:pPr>
            <a:r>
              <a:rPr lang="en-US" altLang="en-US" sz="2000" b="1" dirty="0" smtClean="0">
                <a:latin typeface="Courier New" panose="02070309020205020404" pitchFamily="49" charset="0"/>
              </a:rPr>
              <a:t>    &lt;section number=“1” title=“Introduction”&gt;</a:t>
            </a:r>
          </a:p>
          <a:p>
            <a:pPr eaLnBrk="1" hangingPunct="1">
              <a:buFontTx/>
              <a:buNone/>
            </a:pPr>
            <a:r>
              <a:rPr lang="en-US" altLang="en-US" sz="2000" b="1" dirty="0" smtClean="0">
                <a:latin typeface="Courier New" panose="02070309020205020404" pitchFamily="49" charset="0"/>
              </a:rPr>
              <a:t>      The &lt;index&gt;Web&lt;/index&gt; provides the universal...</a:t>
            </a:r>
          </a:p>
          <a:p>
            <a:pPr eaLnBrk="1" hangingPunct="1">
              <a:buFontTx/>
              <a:buNone/>
            </a:pPr>
            <a:r>
              <a:rPr lang="en-US" altLang="en-US" sz="2000" b="1" dirty="0" smtClean="0">
                <a:latin typeface="Courier New" panose="02070309020205020404" pitchFamily="49" charset="0"/>
              </a:rPr>
              <a:t>    &lt;/section&gt;</a:t>
            </a:r>
          </a:p>
          <a:p>
            <a:pPr eaLnBrk="1" hangingPunct="1">
              <a:buFontTx/>
              <a:buNone/>
            </a:pPr>
            <a:r>
              <a:rPr lang="en-US" altLang="en-US" sz="2000" b="1" dirty="0" smtClean="0">
                <a:latin typeface="Courier New" panose="02070309020205020404" pitchFamily="49" charset="0"/>
              </a:rPr>
              <a:t>  &lt;/text&gt;</a:t>
            </a:r>
          </a:p>
          <a:p>
            <a:pPr eaLnBrk="1" hangingPunct="1">
              <a:buFontTx/>
              <a:buNone/>
            </a:pPr>
            <a:r>
              <a:rPr lang="en-US" altLang="en-US" sz="2000" b="1" dirty="0" smtClean="0">
                <a:latin typeface="Courier New" panose="02070309020205020404" pitchFamily="49" charset="0"/>
              </a:rPr>
              <a:t>&lt;/article&gt;</a:t>
            </a:r>
            <a:endParaRPr lang="en-US" altLang="en-US" sz="2000" b="1" dirty="0" smtClean="0"/>
          </a:p>
        </p:txBody>
      </p:sp>
      <p:grpSp>
        <p:nvGrpSpPr>
          <p:cNvPr id="4" name="Group 12"/>
          <p:cNvGrpSpPr>
            <a:grpSpLocks/>
          </p:cNvGrpSpPr>
          <p:nvPr/>
        </p:nvGrpSpPr>
        <p:grpSpPr bwMode="auto">
          <a:xfrm>
            <a:off x="468313" y="3789363"/>
            <a:ext cx="2303462" cy="1897062"/>
            <a:chOff x="295" y="2387"/>
            <a:chExt cx="1451" cy="1195"/>
          </a:xfrm>
        </p:grpSpPr>
        <p:sp>
          <p:nvSpPr>
            <p:cNvPr id="19470" name="Oval 13"/>
            <p:cNvSpPr>
              <a:spLocks noChangeArrowheads="1"/>
            </p:cNvSpPr>
            <p:nvPr/>
          </p:nvSpPr>
          <p:spPr bwMode="auto">
            <a:xfrm>
              <a:off x="295" y="2387"/>
              <a:ext cx="862" cy="318"/>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endParaRPr lang="en-US" altLang="en-US"/>
            </a:p>
          </p:txBody>
        </p:sp>
        <p:sp>
          <p:nvSpPr>
            <p:cNvPr id="19471" name="Text Box 14"/>
            <p:cNvSpPr txBox="1">
              <a:spLocks noChangeArrowheads="1"/>
            </p:cNvSpPr>
            <p:nvPr/>
          </p:nvSpPr>
          <p:spPr bwMode="auto">
            <a:xfrm>
              <a:off x="884" y="3294"/>
              <a:ext cx="862" cy="288"/>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400" b="1"/>
                <a:t>End Tag</a:t>
              </a:r>
            </a:p>
          </p:txBody>
        </p:sp>
        <p:sp>
          <p:nvSpPr>
            <p:cNvPr id="19472" name="Line 15"/>
            <p:cNvSpPr>
              <a:spLocks noChangeShapeType="1"/>
            </p:cNvSpPr>
            <p:nvPr/>
          </p:nvSpPr>
          <p:spPr bwMode="auto">
            <a:xfrm flipH="1" flipV="1">
              <a:off x="884" y="2704"/>
              <a:ext cx="408" cy="590"/>
            </a:xfrm>
            <a:prstGeom prst="line">
              <a:avLst/>
            </a:prstGeom>
            <a:noFill/>
            <a:ln w="571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5" name="Group 16"/>
          <p:cNvGrpSpPr>
            <a:grpSpLocks/>
          </p:cNvGrpSpPr>
          <p:nvPr/>
        </p:nvGrpSpPr>
        <p:grpSpPr bwMode="auto">
          <a:xfrm>
            <a:off x="468313" y="765175"/>
            <a:ext cx="4822825" cy="1655763"/>
            <a:chOff x="295" y="482"/>
            <a:chExt cx="3038" cy="1043"/>
          </a:xfrm>
        </p:grpSpPr>
        <p:sp>
          <p:nvSpPr>
            <p:cNvPr id="19467" name="Oval 17"/>
            <p:cNvSpPr>
              <a:spLocks noChangeArrowheads="1"/>
            </p:cNvSpPr>
            <p:nvPr/>
          </p:nvSpPr>
          <p:spPr bwMode="auto">
            <a:xfrm>
              <a:off x="295" y="1207"/>
              <a:ext cx="862" cy="318"/>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endParaRPr lang="en-US" altLang="en-US"/>
            </a:p>
          </p:txBody>
        </p:sp>
        <p:sp>
          <p:nvSpPr>
            <p:cNvPr id="19468" name="Text Box 18"/>
            <p:cNvSpPr txBox="1">
              <a:spLocks noChangeArrowheads="1"/>
            </p:cNvSpPr>
            <p:nvPr/>
          </p:nvSpPr>
          <p:spPr bwMode="auto">
            <a:xfrm>
              <a:off x="2426" y="482"/>
              <a:ext cx="907" cy="288"/>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400" b="1"/>
                <a:t>Start Tag</a:t>
              </a:r>
            </a:p>
          </p:txBody>
        </p:sp>
        <p:sp>
          <p:nvSpPr>
            <p:cNvPr id="19469" name="Line 19"/>
            <p:cNvSpPr>
              <a:spLocks noChangeShapeType="1"/>
            </p:cNvSpPr>
            <p:nvPr/>
          </p:nvSpPr>
          <p:spPr bwMode="auto">
            <a:xfrm flipH="1">
              <a:off x="1111" y="754"/>
              <a:ext cx="1315" cy="499"/>
            </a:xfrm>
            <a:prstGeom prst="line">
              <a:avLst/>
            </a:prstGeom>
            <a:noFill/>
            <a:ln w="571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p:txBody>
          <a:bodyPr/>
          <a:lstStyle/>
          <a:p>
            <a:pPr eaLnBrk="1" hangingPunct="1"/>
            <a:r>
              <a:rPr lang="en-US" altLang="en-US" sz="4000" smtClean="0"/>
              <a:t>A Simple XML Document</a:t>
            </a:r>
          </a:p>
        </p:txBody>
      </p:sp>
      <p:sp>
        <p:nvSpPr>
          <p:cNvPr id="20486" name="Rectangle 3"/>
          <p:cNvSpPr>
            <a:spLocks noGrp="1" noChangeArrowheads="1"/>
          </p:cNvSpPr>
          <p:nvPr>
            <p:ph type="body" idx="1"/>
          </p:nvPr>
        </p:nvSpPr>
        <p:spPr>
          <a:xfrm>
            <a:off x="503237" y="1412632"/>
            <a:ext cx="8642350" cy="5545138"/>
          </a:xfrm>
        </p:spPr>
        <p:txBody>
          <a:bodyPr/>
          <a:lstStyle/>
          <a:p>
            <a:pPr eaLnBrk="1" hangingPunct="1">
              <a:buFontTx/>
              <a:buNone/>
            </a:pPr>
            <a:r>
              <a:rPr lang="en-US" altLang="en-US" sz="2000" b="1" dirty="0" smtClean="0">
                <a:latin typeface="Courier New" panose="02070309020205020404" pitchFamily="49" charset="0"/>
              </a:rPr>
              <a:t>&lt;article&gt;</a:t>
            </a:r>
          </a:p>
          <a:p>
            <a:pPr eaLnBrk="1" hangingPunct="1">
              <a:buFontTx/>
              <a:buNone/>
            </a:pPr>
            <a:r>
              <a:rPr lang="en-US" altLang="en-US" sz="2000" b="1" dirty="0" smtClean="0">
                <a:latin typeface="Courier New" panose="02070309020205020404" pitchFamily="49" charset="0"/>
              </a:rPr>
              <a:t>  &lt;author&gt;Gerhard </a:t>
            </a:r>
            <a:r>
              <a:rPr lang="en-US" altLang="en-US" sz="2000" b="1" dirty="0" err="1" smtClean="0">
                <a:latin typeface="Courier New" panose="02070309020205020404" pitchFamily="49" charset="0"/>
              </a:rPr>
              <a:t>Weikum</a:t>
            </a:r>
            <a:r>
              <a:rPr lang="en-US" altLang="en-US" sz="2000" b="1" dirty="0" smtClean="0">
                <a:latin typeface="Courier New" panose="02070309020205020404" pitchFamily="49" charset="0"/>
              </a:rPr>
              <a:t>&lt;/author&gt;</a:t>
            </a:r>
          </a:p>
          <a:p>
            <a:pPr eaLnBrk="1" hangingPunct="1">
              <a:buFontTx/>
              <a:buNone/>
            </a:pPr>
            <a:r>
              <a:rPr lang="en-US" altLang="en-US" sz="2000" b="1" dirty="0" smtClean="0">
                <a:latin typeface="Courier New" panose="02070309020205020404" pitchFamily="49" charset="0"/>
              </a:rPr>
              <a:t>  &lt;title&gt;The Web in Ten Years&lt;/title&gt;</a:t>
            </a:r>
          </a:p>
          <a:p>
            <a:pPr eaLnBrk="1" hangingPunct="1">
              <a:buFontTx/>
              <a:buNone/>
            </a:pPr>
            <a:r>
              <a:rPr lang="en-US" altLang="en-US" sz="2000" b="1" dirty="0" smtClean="0">
                <a:latin typeface="Courier New" panose="02070309020205020404" pitchFamily="49" charset="0"/>
              </a:rPr>
              <a:t>  &lt;text&gt;</a:t>
            </a:r>
          </a:p>
          <a:p>
            <a:pPr eaLnBrk="1" hangingPunct="1">
              <a:buFontTx/>
              <a:buNone/>
            </a:pPr>
            <a:r>
              <a:rPr lang="en-US" altLang="en-US" sz="2000" b="1" dirty="0" smtClean="0">
                <a:latin typeface="Courier New" panose="02070309020205020404" pitchFamily="49" charset="0"/>
              </a:rPr>
              <a:t>    &lt;abstract&gt;In order to evolve...&lt;/abstract&gt;</a:t>
            </a:r>
          </a:p>
          <a:p>
            <a:pPr eaLnBrk="1" hangingPunct="1">
              <a:buFontTx/>
              <a:buNone/>
            </a:pPr>
            <a:r>
              <a:rPr lang="en-US" altLang="en-US" sz="2000" b="1" dirty="0" smtClean="0">
                <a:latin typeface="Courier New" panose="02070309020205020404" pitchFamily="49" charset="0"/>
              </a:rPr>
              <a:t>    &lt;section number=“1” title=“Introduction”&gt;</a:t>
            </a:r>
          </a:p>
          <a:p>
            <a:pPr eaLnBrk="1" hangingPunct="1">
              <a:buFontTx/>
              <a:buNone/>
            </a:pPr>
            <a:r>
              <a:rPr lang="en-US" altLang="en-US" sz="2000" b="1" dirty="0" smtClean="0">
                <a:latin typeface="Courier New" panose="02070309020205020404" pitchFamily="49" charset="0"/>
              </a:rPr>
              <a:t>      The &lt;index&gt;Web&lt;/index&gt; provides the universal...</a:t>
            </a:r>
          </a:p>
          <a:p>
            <a:pPr eaLnBrk="1" hangingPunct="1">
              <a:buFontTx/>
              <a:buNone/>
            </a:pPr>
            <a:r>
              <a:rPr lang="en-US" altLang="en-US" sz="2000" b="1" dirty="0" smtClean="0">
                <a:latin typeface="Courier New" panose="02070309020205020404" pitchFamily="49" charset="0"/>
              </a:rPr>
              <a:t>    &lt;/section&gt;</a:t>
            </a:r>
          </a:p>
          <a:p>
            <a:pPr eaLnBrk="1" hangingPunct="1">
              <a:buFontTx/>
              <a:buNone/>
            </a:pPr>
            <a:r>
              <a:rPr lang="en-US" altLang="en-US" sz="2000" b="1" dirty="0" smtClean="0">
                <a:latin typeface="Courier New" panose="02070309020205020404" pitchFamily="49" charset="0"/>
              </a:rPr>
              <a:t>  &lt;/text&gt;</a:t>
            </a:r>
          </a:p>
          <a:p>
            <a:pPr eaLnBrk="1" hangingPunct="1">
              <a:buFontTx/>
              <a:buNone/>
            </a:pPr>
            <a:r>
              <a:rPr lang="en-US" altLang="en-US" sz="2000" b="1" dirty="0" smtClean="0">
                <a:latin typeface="Courier New" panose="02070309020205020404" pitchFamily="49" charset="0"/>
              </a:rPr>
              <a:t>&lt;/article&gt;</a:t>
            </a:r>
            <a:endParaRPr lang="en-US" altLang="en-US" sz="2000" b="1" dirty="0" smtClean="0"/>
          </a:p>
        </p:txBody>
      </p:sp>
      <p:sp>
        <p:nvSpPr>
          <p:cNvPr id="20487" name="Oval 4"/>
          <p:cNvSpPr>
            <a:spLocks noChangeArrowheads="1"/>
          </p:cNvSpPr>
          <p:nvPr/>
        </p:nvSpPr>
        <p:spPr bwMode="auto">
          <a:xfrm>
            <a:off x="3851275" y="2708275"/>
            <a:ext cx="3671888" cy="433388"/>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endParaRPr lang="en-US" altLang="en-US"/>
          </a:p>
        </p:txBody>
      </p:sp>
      <p:sp>
        <p:nvSpPr>
          <p:cNvPr id="20488" name="Oval 5"/>
          <p:cNvSpPr>
            <a:spLocks noChangeArrowheads="1"/>
          </p:cNvSpPr>
          <p:nvPr/>
        </p:nvSpPr>
        <p:spPr bwMode="auto">
          <a:xfrm>
            <a:off x="2124075" y="2708275"/>
            <a:ext cx="1871663" cy="433388"/>
          </a:xfrm>
          <a:prstGeom prst="ellipse">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endParaRPr lang="en-US" altLang="en-US"/>
          </a:p>
        </p:txBody>
      </p:sp>
      <p:sp>
        <p:nvSpPr>
          <p:cNvPr id="20489" name="Text Box 6"/>
          <p:cNvSpPr txBox="1">
            <a:spLocks noChangeArrowheads="1"/>
          </p:cNvSpPr>
          <p:nvPr/>
        </p:nvSpPr>
        <p:spPr bwMode="auto">
          <a:xfrm>
            <a:off x="2987675" y="4437063"/>
            <a:ext cx="2232025" cy="822325"/>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r>
              <a:rPr lang="de-DE" altLang="en-US" sz="2400" b="1"/>
              <a:t>Attributes</a:t>
            </a:r>
            <a:r>
              <a:rPr lang="de-DE" altLang="en-US" sz="2400"/>
              <a:t> with </a:t>
            </a:r>
            <a:r>
              <a:rPr lang="de-DE" altLang="en-US" sz="2400" b="1"/>
              <a:t>name</a:t>
            </a:r>
            <a:r>
              <a:rPr lang="de-DE" altLang="en-US" sz="2400"/>
              <a:t> and </a:t>
            </a:r>
            <a:r>
              <a:rPr lang="de-DE" altLang="en-US" sz="2400" b="1"/>
              <a:t>value</a:t>
            </a:r>
          </a:p>
        </p:txBody>
      </p:sp>
      <p:sp>
        <p:nvSpPr>
          <p:cNvPr id="20490" name="Line 7"/>
          <p:cNvSpPr>
            <a:spLocks noChangeShapeType="1"/>
          </p:cNvSpPr>
          <p:nvPr/>
        </p:nvSpPr>
        <p:spPr bwMode="auto">
          <a:xfrm flipV="1">
            <a:off x="4140200" y="3141663"/>
            <a:ext cx="1368425" cy="1295400"/>
          </a:xfrm>
          <a:prstGeom prst="line">
            <a:avLst/>
          </a:prstGeom>
          <a:noFill/>
          <a:ln w="571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0491" name="Line 8"/>
          <p:cNvSpPr>
            <a:spLocks noChangeShapeType="1"/>
          </p:cNvSpPr>
          <p:nvPr/>
        </p:nvSpPr>
        <p:spPr bwMode="auto">
          <a:xfrm flipH="1" flipV="1">
            <a:off x="3203575" y="3213100"/>
            <a:ext cx="936625" cy="1223963"/>
          </a:xfrm>
          <a:prstGeom prst="line">
            <a:avLst/>
          </a:prstGeom>
          <a:noFill/>
          <a:ln w="571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Tree>
  </p:cSld>
  <p:clrMapOvr>
    <a:masterClrMapping/>
  </p:clrMapOvr>
  <p:transition spd="slow">
    <p:wipe dir="d"/>
  </p:transition>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p:nvPr>
        </p:nvSpPr>
        <p:spPr/>
        <p:txBody>
          <a:bodyPr/>
          <a:lstStyle/>
          <a:p>
            <a:pPr eaLnBrk="1" hangingPunct="1"/>
            <a:r>
              <a:rPr lang="de-DE" altLang="en-US" sz="4000" smtClean="0"/>
              <a:t>Elements in XML Documents</a:t>
            </a:r>
          </a:p>
        </p:txBody>
      </p:sp>
      <p:sp>
        <p:nvSpPr>
          <p:cNvPr id="21510" name="Rectangle 3"/>
          <p:cNvSpPr>
            <a:spLocks noGrp="1" noChangeArrowheads="1"/>
          </p:cNvSpPr>
          <p:nvPr>
            <p:ph type="body" idx="1"/>
          </p:nvPr>
        </p:nvSpPr>
        <p:spPr/>
        <p:txBody>
          <a:bodyPr>
            <a:normAutofit fontScale="92500" lnSpcReduction="20000"/>
          </a:bodyPr>
          <a:lstStyle/>
          <a:p>
            <a:pPr eaLnBrk="1" hangingPunct="1"/>
            <a:r>
              <a:rPr lang="de-DE" altLang="en-US" sz="2400" smtClean="0"/>
              <a:t>(Freely definable) </a:t>
            </a:r>
            <a:r>
              <a:rPr lang="de-DE" altLang="en-US" sz="2400" b="1" smtClean="0"/>
              <a:t>tags</a:t>
            </a:r>
            <a:r>
              <a:rPr lang="de-DE" altLang="en-US" sz="2400" smtClean="0"/>
              <a:t>: </a:t>
            </a:r>
            <a:r>
              <a:rPr lang="de-DE" altLang="en-US" sz="2000" b="1" smtClean="0">
                <a:latin typeface="Courier New" panose="02070309020205020404" pitchFamily="49" charset="0"/>
              </a:rPr>
              <a:t>article</a:t>
            </a:r>
            <a:r>
              <a:rPr lang="de-DE" altLang="en-US" sz="2400" smtClean="0"/>
              <a:t>,</a:t>
            </a:r>
            <a:r>
              <a:rPr lang="de-DE" altLang="en-US" sz="2400" b="1" smtClean="0"/>
              <a:t> </a:t>
            </a:r>
            <a:r>
              <a:rPr lang="de-DE" altLang="en-US" sz="2000" b="1" smtClean="0">
                <a:latin typeface="Courier New" panose="02070309020205020404" pitchFamily="49" charset="0"/>
              </a:rPr>
              <a:t>title</a:t>
            </a:r>
            <a:r>
              <a:rPr lang="de-DE" altLang="en-US" sz="2400" smtClean="0"/>
              <a:t>, </a:t>
            </a:r>
            <a:r>
              <a:rPr lang="de-DE" altLang="en-US" sz="2000" b="1" smtClean="0">
                <a:latin typeface="Courier New" panose="02070309020205020404" pitchFamily="49" charset="0"/>
              </a:rPr>
              <a:t>author</a:t>
            </a:r>
          </a:p>
          <a:p>
            <a:pPr lvl="1" eaLnBrk="1" hangingPunct="1"/>
            <a:r>
              <a:rPr lang="de-DE" altLang="en-US" sz="2000" smtClean="0"/>
              <a:t> with start tag: </a:t>
            </a:r>
            <a:r>
              <a:rPr lang="de-DE" altLang="en-US" sz="2000" b="1" smtClean="0">
                <a:latin typeface="Courier New" panose="02070309020205020404" pitchFamily="49" charset="0"/>
              </a:rPr>
              <a:t>&lt;article&gt;</a:t>
            </a:r>
            <a:r>
              <a:rPr lang="de-DE" altLang="en-US" sz="2000" smtClean="0"/>
              <a:t> etc. </a:t>
            </a:r>
          </a:p>
          <a:p>
            <a:pPr lvl="1" eaLnBrk="1" hangingPunct="1"/>
            <a:r>
              <a:rPr lang="de-DE" altLang="en-US" sz="2000" smtClean="0"/>
              <a:t> and end tag: </a:t>
            </a:r>
            <a:r>
              <a:rPr lang="de-DE" altLang="en-US" sz="2000" b="1" smtClean="0">
                <a:latin typeface="Courier New" panose="02070309020205020404" pitchFamily="49" charset="0"/>
              </a:rPr>
              <a:t>&lt;/article&gt;</a:t>
            </a:r>
            <a:r>
              <a:rPr lang="de-DE" altLang="en-US" sz="2000" smtClean="0"/>
              <a:t> etc.</a:t>
            </a:r>
          </a:p>
          <a:p>
            <a:pPr eaLnBrk="1" hangingPunct="1"/>
            <a:r>
              <a:rPr lang="de-DE" altLang="en-US" sz="2400" b="1" smtClean="0"/>
              <a:t>Elements</a:t>
            </a:r>
            <a:r>
              <a:rPr lang="de-DE" altLang="en-US" sz="2400" smtClean="0"/>
              <a:t>: </a:t>
            </a:r>
            <a:r>
              <a:rPr lang="de-DE" altLang="en-US" sz="2000" b="1" smtClean="0">
                <a:latin typeface="Courier New" panose="02070309020205020404" pitchFamily="49" charset="0"/>
              </a:rPr>
              <a:t>&lt;article&gt; ... &lt;/article&gt;</a:t>
            </a:r>
          </a:p>
          <a:p>
            <a:pPr eaLnBrk="1" hangingPunct="1"/>
            <a:r>
              <a:rPr lang="de-DE" altLang="en-US" sz="2400" smtClean="0"/>
              <a:t>Elements have a </a:t>
            </a:r>
            <a:r>
              <a:rPr lang="de-DE" altLang="en-US" sz="2400" b="1" smtClean="0"/>
              <a:t>name</a:t>
            </a:r>
            <a:r>
              <a:rPr lang="de-DE" altLang="en-US" sz="2400" smtClean="0"/>
              <a:t> (</a:t>
            </a:r>
            <a:r>
              <a:rPr lang="de-DE" altLang="en-US" sz="2000" b="1" smtClean="0">
                <a:latin typeface="Courier New" panose="02070309020205020404" pitchFamily="49" charset="0"/>
              </a:rPr>
              <a:t>article</a:t>
            </a:r>
            <a:r>
              <a:rPr lang="de-DE" altLang="en-US" sz="2400" smtClean="0"/>
              <a:t>) and a </a:t>
            </a:r>
            <a:r>
              <a:rPr lang="de-DE" altLang="en-US" sz="2400" b="1" smtClean="0"/>
              <a:t>content</a:t>
            </a:r>
            <a:r>
              <a:rPr lang="de-DE" altLang="en-US" sz="2400" smtClean="0"/>
              <a:t> (</a:t>
            </a:r>
            <a:r>
              <a:rPr lang="de-DE" altLang="en-US" sz="2000" b="1" smtClean="0">
                <a:latin typeface="Courier New" panose="02070309020205020404" pitchFamily="49" charset="0"/>
              </a:rPr>
              <a:t>...</a:t>
            </a:r>
            <a:r>
              <a:rPr lang="de-DE" altLang="en-US" sz="2400" smtClean="0"/>
              <a:t>)</a:t>
            </a:r>
          </a:p>
          <a:p>
            <a:pPr eaLnBrk="1" hangingPunct="1"/>
            <a:r>
              <a:rPr lang="de-DE" altLang="en-US" sz="2400" smtClean="0"/>
              <a:t>Elements may be nested.</a:t>
            </a:r>
          </a:p>
          <a:p>
            <a:pPr eaLnBrk="1" hangingPunct="1"/>
            <a:r>
              <a:rPr lang="de-DE" altLang="en-US" sz="2400" smtClean="0"/>
              <a:t>Elements may be empty: </a:t>
            </a:r>
            <a:r>
              <a:rPr lang="de-DE" altLang="en-US" sz="2000" b="1" smtClean="0">
                <a:latin typeface="Courier New" panose="02070309020205020404" pitchFamily="49" charset="0"/>
              </a:rPr>
              <a:t>&lt;this_is_empty/&gt;</a:t>
            </a:r>
          </a:p>
          <a:p>
            <a:pPr eaLnBrk="1" hangingPunct="1"/>
            <a:r>
              <a:rPr lang="de-DE" altLang="en-US" sz="2400" smtClean="0"/>
              <a:t>Element content is typically parsed character data (PCDATA), i.e., strings with special characters, and/or nested elements (</a:t>
            </a:r>
            <a:r>
              <a:rPr lang="de-DE" altLang="en-US" sz="2400" i="1" smtClean="0"/>
              <a:t>mixed content</a:t>
            </a:r>
            <a:r>
              <a:rPr lang="de-DE" altLang="en-US" sz="2400" smtClean="0"/>
              <a:t> if both).</a:t>
            </a:r>
          </a:p>
          <a:p>
            <a:pPr eaLnBrk="1" hangingPunct="1"/>
            <a:r>
              <a:rPr lang="de-DE" altLang="en-US" sz="2400" smtClean="0"/>
              <a:t>Each XML document has exactly one root element and forms a tree.</a:t>
            </a:r>
          </a:p>
          <a:p>
            <a:pPr eaLnBrk="1" hangingPunct="1"/>
            <a:r>
              <a:rPr lang="de-DE" altLang="en-US" sz="2400" smtClean="0"/>
              <a:t>Elements with a common parent are ordered.</a:t>
            </a:r>
          </a:p>
        </p:txBody>
      </p:sp>
    </p:spTree>
  </p:cSld>
  <p:clrMapOvr>
    <a:masterClrMapping/>
  </p:clrMapOvr>
  <p:transition spd="slow">
    <p:wipe dir="d"/>
  </p:transition>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p:txBody>
          <a:bodyPr/>
          <a:lstStyle/>
          <a:p>
            <a:pPr eaLnBrk="1" hangingPunct="1"/>
            <a:r>
              <a:rPr lang="de-DE" altLang="en-US" sz="4000" smtClean="0"/>
              <a:t>Elements vs. Attributes</a:t>
            </a:r>
          </a:p>
        </p:txBody>
      </p:sp>
      <p:sp>
        <p:nvSpPr>
          <p:cNvPr id="22534" name="Rectangle 3"/>
          <p:cNvSpPr>
            <a:spLocks noGrp="1" noChangeArrowheads="1"/>
          </p:cNvSpPr>
          <p:nvPr>
            <p:ph type="body" idx="1"/>
          </p:nvPr>
        </p:nvSpPr>
        <p:spPr/>
        <p:txBody>
          <a:bodyPr>
            <a:normAutofit fontScale="92500" lnSpcReduction="20000"/>
          </a:bodyPr>
          <a:lstStyle/>
          <a:p>
            <a:pPr eaLnBrk="1" hangingPunct="1">
              <a:buFontTx/>
              <a:buNone/>
            </a:pPr>
            <a:r>
              <a:rPr lang="de-DE" altLang="en-US" sz="2400" smtClean="0"/>
              <a:t>Elements may have </a:t>
            </a:r>
            <a:r>
              <a:rPr lang="de-DE" altLang="en-US" sz="2400" b="1" smtClean="0"/>
              <a:t>attributes</a:t>
            </a:r>
            <a:r>
              <a:rPr lang="de-DE" altLang="en-US" sz="2400" smtClean="0"/>
              <a:t> (in the start tag) that have a </a:t>
            </a:r>
            <a:r>
              <a:rPr lang="de-DE" altLang="en-US" sz="2400" b="1" smtClean="0"/>
              <a:t>name</a:t>
            </a:r>
            <a:r>
              <a:rPr lang="de-DE" altLang="en-US" sz="2400" smtClean="0"/>
              <a:t> and</a:t>
            </a:r>
          </a:p>
          <a:p>
            <a:pPr eaLnBrk="1" hangingPunct="1">
              <a:buFontTx/>
              <a:buNone/>
            </a:pPr>
            <a:r>
              <a:rPr lang="de-DE" altLang="en-US" sz="2400" smtClean="0"/>
              <a:t>a </a:t>
            </a:r>
            <a:r>
              <a:rPr lang="de-DE" altLang="en-US" sz="2400" b="1" smtClean="0"/>
              <a:t>value</a:t>
            </a:r>
            <a:r>
              <a:rPr lang="de-DE" altLang="en-US" sz="2400" smtClean="0"/>
              <a:t>, e.g. </a:t>
            </a:r>
            <a:r>
              <a:rPr lang="de-DE" altLang="en-US" sz="2000" b="1" smtClean="0">
                <a:latin typeface="Courier New" panose="02070309020205020404" pitchFamily="49" charset="0"/>
              </a:rPr>
              <a:t>&lt;section number=“1“&gt;</a:t>
            </a:r>
            <a:r>
              <a:rPr lang="de-DE" altLang="en-US" sz="2400" smtClean="0"/>
              <a:t>.</a:t>
            </a:r>
          </a:p>
          <a:p>
            <a:pPr eaLnBrk="1" hangingPunct="1">
              <a:buFontTx/>
              <a:buNone/>
            </a:pPr>
            <a:r>
              <a:rPr lang="de-DE" altLang="en-US" sz="2400" smtClean="0"/>
              <a:t>What is the difference between elements and attributes?</a:t>
            </a:r>
          </a:p>
          <a:p>
            <a:pPr eaLnBrk="1" hangingPunct="1"/>
            <a:r>
              <a:rPr lang="de-DE" altLang="en-US" sz="2400" smtClean="0"/>
              <a:t>Only one attribute with a given name per element (but an arbitrary number of subelements)</a:t>
            </a:r>
          </a:p>
          <a:p>
            <a:pPr eaLnBrk="1" hangingPunct="1"/>
            <a:r>
              <a:rPr lang="de-DE" altLang="en-US" sz="2400" smtClean="0"/>
              <a:t>Attributes have no structure, simply strings (while elements can have subelements)</a:t>
            </a:r>
          </a:p>
          <a:p>
            <a:pPr eaLnBrk="1" hangingPunct="1">
              <a:buFontTx/>
              <a:buNone/>
            </a:pPr>
            <a:r>
              <a:rPr lang="de-DE" altLang="en-US" sz="2400" smtClean="0"/>
              <a:t>As a </a:t>
            </a:r>
            <a:r>
              <a:rPr lang="de-DE" altLang="en-US" sz="2400" i="1" smtClean="0"/>
              <a:t>rule of thumb</a:t>
            </a:r>
            <a:r>
              <a:rPr lang="de-DE" altLang="en-US" sz="2400" smtClean="0"/>
              <a:t>:</a:t>
            </a:r>
          </a:p>
          <a:p>
            <a:pPr eaLnBrk="1" hangingPunct="1"/>
            <a:r>
              <a:rPr lang="de-DE" altLang="en-US" sz="2400" smtClean="0"/>
              <a:t>Content into elements</a:t>
            </a:r>
          </a:p>
          <a:p>
            <a:pPr eaLnBrk="1" hangingPunct="1"/>
            <a:r>
              <a:rPr lang="de-DE" altLang="en-US" sz="2400" smtClean="0"/>
              <a:t>Metadata into attributes</a:t>
            </a:r>
          </a:p>
          <a:p>
            <a:pPr eaLnBrk="1" hangingPunct="1">
              <a:buFontTx/>
              <a:buNone/>
            </a:pPr>
            <a:r>
              <a:rPr lang="de-DE" altLang="en-US" sz="2400" smtClean="0"/>
              <a:t>Example:</a:t>
            </a:r>
          </a:p>
          <a:p>
            <a:pPr eaLnBrk="1" hangingPunct="1">
              <a:buFontTx/>
              <a:buNone/>
            </a:pPr>
            <a:r>
              <a:rPr lang="de-DE" altLang="en-US" sz="2100" b="1" smtClean="0">
                <a:latin typeface="Courier New" panose="02070309020205020404" pitchFamily="49" charset="0"/>
              </a:rPr>
              <a:t>&lt;person born=“1912-06-23“ died=“1954-06-07“&gt;</a:t>
            </a:r>
          </a:p>
          <a:p>
            <a:pPr eaLnBrk="1" hangingPunct="1">
              <a:buFontTx/>
              <a:buNone/>
            </a:pPr>
            <a:r>
              <a:rPr lang="de-DE" altLang="en-US" sz="2100" b="1" smtClean="0">
                <a:latin typeface="Courier New" panose="02070309020205020404" pitchFamily="49" charset="0"/>
              </a:rPr>
              <a:t>Alan Turing&lt;/person&gt; proved that…</a:t>
            </a:r>
          </a:p>
        </p:txBody>
      </p:sp>
    </p:spTree>
  </p:cSld>
  <p:clrMapOvr>
    <a:masterClrMapping/>
  </p:clrMapOvr>
  <p:transition spd="slow">
    <p:wipe dir="d"/>
  </p:transition>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p:nvPr>
        </p:nvSpPr>
        <p:spPr>
          <a:xfrm>
            <a:off x="1103312" y="269632"/>
            <a:ext cx="8077200" cy="1143000"/>
          </a:xfrm>
        </p:spPr>
        <p:txBody>
          <a:bodyPr/>
          <a:lstStyle/>
          <a:p>
            <a:pPr eaLnBrk="1" hangingPunct="1"/>
            <a:r>
              <a:rPr lang="de-DE" altLang="en-US" sz="4000" smtClean="0"/>
              <a:t>XML Documents as Ordered Trees</a:t>
            </a:r>
          </a:p>
        </p:txBody>
      </p:sp>
      <p:sp>
        <p:nvSpPr>
          <p:cNvPr id="23558" name="Text Box 3"/>
          <p:cNvSpPr txBox="1">
            <a:spLocks noChangeArrowheads="1"/>
          </p:cNvSpPr>
          <p:nvPr/>
        </p:nvSpPr>
        <p:spPr bwMode="auto">
          <a:xfrm>
            <a:off x="3905250" y="1125538"/>
            <a:ext cx="15843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400" b="1">
                <a:latin typeface="Courier New" panose="02070309020205020404" pitchFamily="49" charset="0"/>
              </a:rPr>
              <a:t>article</a:t>
            </a:r>
          </a:p>
        </p:txBody>
      </p:sp>
      <p:sp>
        <p:nvSpPr>
          <p:cNvPr id="23559" name="Text Box 4"/>
          <p:cNvSpPr txBox="1">
            <a:spLocks noChangeArrowheads="1"/>
          </p:cNvSpPr>
          <p:nvPr/>
        </p:nvSpPr>
        <p:spPr bwMode="auto">
          <a:xfrm>
            <a:off x="665162" y="2395538"/>
            <a:ext cx="15843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400" b="1" dirty="0">
                <a:latin typeface="Courier New" panose="02070309020205020404" pitchFamily="49" charset="0"/>
              </a:rPr>
              <a:t>author</a:t>
            </a:r>
          </a:p>
        </p:txBody>
      </p:sp>
      <p:sp>
        <p:nvSpPr>
          <p:cNvPr id="23560" name="Text Box 5"/>
          <p:cNvSpPr txBox="1">
            <a:spLocks noChangeArrowheads="1"/>
          </p:cNvSpPr>
          <p:nvPr/>
        </p:nvSpPr>
        <p:spPr bwMode="auto">
          <a:xfrm>
            <a:off x="2105025" y="2395538"/>
            <a:ext cx="12239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400" b="1">
                <a:latin typeface="Courier New" panose="02070309020205020404" pitchFamily="49" charset="0"/>
              </a:rPr>
              <a:t>title</a:t>
            </a:r>
          </a:p>
        </p:txBody>
      </p:sp>
      <p:sp>
        <p:nvSpPr>
          <p:cNvPr id="23561" name="Text Box 6"/>
          <p:cNvSpPr txBox="1">
            <a:spLocks noChangeArrowheads="1"/>
          </p:cNvSpPr>
          <p:nvPr/>
        </p:nvSpPr>
        <p:spPr bwMode="auto">
          <a:xfrm>
            <a:off x="5561012" y="2395538"/>
            <a:ext cx="9366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400" b="1">
                <a:latin typeface="Courier New" panose="02070309020205020404" pitchFamily="49" charset="0"/>
              </a:rPr>
              <a:t>text</a:t>
            </a:r>
          </a:p>
        </p:txBody>
      </p:sp>
      <p:sp>
        <p:nvSpPr>
          <p:cNvPr id="23562" name="Text Box 7"/>
          <p:cNvSpPr txBox="1">
            <a:spLocks noChangeArrowheads="1"/>
          </p:cNvSpPr>
          <p:nvPr/>
        </p:nvSpPr>
        <p:spPr bwMode="auto">
          <a:xfrm>
            <a:off x="5849937" y="3284538"/>
            <a:ext cx="15113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400" b="1">
                <a:latin typeface="Courier New" panose="02070309020205020404" pitchFamily="49" charset="0"/>
              </a:rPr>
              <a:t>section</a:t>
            </a:r>
          </a:p>
        </p:txBody>
      </p:sp>
      <p:sp>
        <p:nvSpPr>
          <p:cNvPr id="23563" name="Text Box 8"/>
          <p:cNvSpPr txBox="1">
            <a:spLocks noChangeArrowheads="1"/>
          </p:cNvSpPr>
          <p:nvPr/>
        </p:nvSpPr>
        <p:spPr bwMode="auto">
          <a:xfrm>
            <a:off x="3113087" y="3284538"/>
            <a:ext cx="17272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400" b="1">
                <a:latin typeface="Courier New" panose="02070309020205020404" pitchFamily="49" charset="0"/>
              </a:rPr>
              <a:t>abstract</a:t>
            </a:r>
          </a:p>
        </p:txBody>
      </p:sp>
      <p:cxnSp>
        <p:nvCxnSpPr>
          <p:cNvPr id="23564" name="AutoShape 9"/>
          <p:cNvCxnSpPr>
            <a:cxnSpLocks noChangeShapeType="1"/>
            <a:stCxn id="23558" idx="2"/>
            <a:endCxn id="23560" idx="0"/>
          </p:cNvCxnSpPr>
          <p:nvPr/>
        </p:nvCxnSpPr>
        <p:spPr bwMode="auto">
          <a:xfrm flipH="1">
            <a:off x="2717800" y="1582738"/>
            <a:ext cx="1979612" cy="81280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3565" name="AutoShape 10"/>
          <p:cNvCxnSpPr>
            <a:cxnSpLocks noChangeShapeType="1"/>
            <a:stCxn id="23558" idx="2"/>
            <a:endCxn id="23561" idx="0"/>
          </p:cNvCxnSpPr>
          <p:nvPr/>
        </p:nvCxnSpPr>
        <p:spPr bwMode="auto">
          <a:xfrm>
            <a:off x="4697412" y="1582738"/>
            <a:ext cx="1331913" cy="81280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3566" name="AutoShape 11"/>
          <p:cNvCxnSpPr>
            <a:cxnSpLocks noChangeShapeType="1"/>
            <a:stCxn id="23558" idx="2"/>
            <a:endCxn id="23559" idx="0"/>
          </p:cNvCxnSpPr>
          <p:nvPr/>
        </p:nvCxnSpPr>
        <p:spPr bwMode="auto">
          <a:xfrm flipH="1">
            <a:off x="1457325" y="1582738"/>
            <a:ext cx="3240087" cy="81280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3567" name="AutoShape 12"/>
          <p:cNvCxnSpPr>
            <a:cxnSpLocks noChangeShapeType="1"/>
            <a:stCxn id="23561" idx="2"/>
            <a:endCxn id="23563" idx="0"/>
          </p:cNvCxnSpPr>
          <p:nvPr/>
        </p:nvCxnSpPr>
        <p:spPr bwMode="auto">
          <a:xfrm flipH="1">
            <a:off x="3976687" y="2852738"/>
            <a:ext cx="2052638" cy="43180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3568" name="AutoShape 13"/>
          <p:cNvCxnSpPr>
            <a:cxnSpLocks noChangeShapeType="1"/>
            <a:stCxn id="23561" idx="2"/>
            <a:endCxn id="23562" idx="0"/>
          </p:cNvCxnSpPr>
          <p:nvPr/>
        </p:nvCxnSpPr>
        <p:spPr bwMode="auto">
          <a:xfrm>
            <a:off x="6029325" y="2852738"/>
            <a:ext cx="576262" cy="43180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23569" name="Text Box 14"/>
          <p:cNvSpPr txBox="1">
            <a:spLocks noChangeArrowheads="1"/>
          </p:cNvSpPr>
          <p:nvPr/>
        </p:nvSpPr>
        <p:spPr bwMode="auto">
          <a:xfrm>
            <a:off x="5129212" y="4365625"/>
            <a:ext cx="79216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400"/>
              <a:t>The</a:t>
            </a:r>
          </a:p>
        </p:txBody>
      </p:sp>
      <p:sp>
        <p:nvSpPr>
          <p:cNvPr id="23570" name="Text Box 15"/>
          <p:cNvSpPr txBox="1">
            <a:spLocks noChangeArrowheads="1"/>
          </p:cNvSpPr>
          <p:nvPr/>
        </p:nvSpPr>
        <p:spPr bwMode="auto">
          <a:xfrm>
            <a:off x="5994400" y="4411663"/>
            <a:ext cx="12239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400" b="1">
                <a:latin typeface="Courier New" panose="02070309020205020404" pitchFamily="49" charset="0"/>
              </a:rPr>
              <a:t>index</a:t>
            </a:r>
          </a:p>
        </p:txBody>
      </p:sp>
      <p:sp>
        <p:nvSpPr>
          <p:cNvPr id="23571" name="Text Box 16"/>
          <p:cNvSpPr txBox="1">
            <a:spLocks noChangeArrowheads="1"/>
          </p:cNvSpPr>
          <p:nvPr/>
        </p:nvSpPr>
        <p:spPr bwMode="auto">
          <a:xfrm>
            <a:off x="6137275" y="5157788"/>
            <a:ext cx="7921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eaLnBrk="1" hangingPunct="1">
              <a:spcBef>
                <a:spcPct val="50000"/>
              </a:spcBef>
            </a:pPr>
            <a:r>
              <a:rPr lang="de-DE" altLang="en-US" sz="2400"/>
              <a:t>Web</a:t>
            </a:r>
          </a:p>
        </p:txBody>
      </p:sp>
      <p:sp>
        <p:nvSpPr>
          <p:cNvPr id="23572" name="Text Box 17"/>
          <p:cNvSpPr txBox="1">
            <a:spLocks noChangeArrowheads="1"/>
          </p:cNvSpPr>
          <p:nvPr/>
        </p:nvSpPr>
        <p:spPr bwMode="auto">
          <a:xfrm>
            <a:off x="7289800" y="4365625"/>
            <a:ext cx="16557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400"/>
              <a:t>provides …</a:t>
            </a:r>
          </a:p>
        </p:txBody>
      </p:sp>
      <p:cxnSp>
        <p:nvCxnSpPr>
          <p:cNvPr id="23573" name="AutoShape 18"/>
          <p:cNvCxnSpPr>
            <a:cxnSpLocks noChangeShapeType="1"/>
            <a:stCxn id="23562" idx="2"/>
            <a:endCxn id="23570" idx="0"/>
          </p:cNvCxnSpPr>
          <p:nvPr/>
        </p:nvCxnSpPr>
        <p:spPr bwMode="auto">
          <a:xfrm>
            <a:off x="6605587" y="3741738"/>
            <a:ext cx="1588" cy="669925"/>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23574" name="AutoShape 19"/>
          <p:cNvCxnSpPr>
            <a:cxnSpLocks noChangeShapeType="1"/>
            <a:stCxn id="23562" idx="2"/>
            <a:endCxn id="23569" idx="0"/>
          </p:cNvCxnSpPr>
          <p:nvPr/>
        </p:nvCxnSpPr>
        <p:spPr bwMode="auto">
          <a:xfrm flipH="1">
            <a:off x="5526087" y="3741738"/>
            <a:ext cx="1079500" cy="623887"/>
          </a:xfrm>
          <a:prstGeom prst="straightConnector1">
            <a:avLst/>
          </a:prstGeom>
          <a:noFill/>
          <a:ln w="28575">
            <a:solidFill>
              <a:schemeClr val="tx1"/>
            </a:solidFill>
            <a:prstDash val="sysDot"/>
            <a:round/>
            <a:headEnd/>
            <a:tailEnd/>
          </a:ln>
          <a:extLst>
            <a:ext uri="{909E8E84-426E-40DD-AFC4-6F175D3DCCD1}">
              <a14:hiddenFill xmlns:a14="http://schemas.microsoft.com/office/drawing/2010/main" xmlns="">
                <a:noFill/>
              </a14:hiddenFill>
            </a:ext>
          </a:extLst>
        </p:spPr>
      </p:cxnSp>
      <p:cxnSp>
        <p:nvCxnSpPr>
          <p:cNvPr id="23575" name="AutoShape 20"/>
          <p:cNvCxnSpPr>
            <a:cxnSpLocks noChangeShapeType="1"/>
            <a:stCxn id="23562" idx="2"/>
            <a:endCxn id="23572" idx="0"/>
          </p:cNvCxnSpPr>
          <p:nvPr/>
        </p:nvCxnSpPr>
        <p:spPr bwMode="auto">
          <a:xfrm>
            <a:off x="6605587" y="3741738"/>
            <a:ext cx="1512888" cy="623887"/>
          </a:xfrm>
          <a:prstGeom prst="straightConnector1">
            <a:avLst/>
          </a:prstGeom>
          <a:noFill/>
          <a:ln w="28575">
            <a:solidFill>
              <a:schemeClr val="tx1"/>
            </a:solidFill>
            <a:prstDash val="sysDot"/>
            <a:round/>
            <a:headEnd/>
            <a:tailEnd/>
          </a:ln>
          <a:extLst>
            <a:ext uri="{909E8E84-426E-40DD-AFC4-6F175D3DCCD1}">
              <a14:hiddenFill xmlns:a14="http://schemas.microsoft.com/office/drawing/2010/main" xmlns="">
                <a:noFill/>
              </a14:hiddenFill>
            </a:ext>
          </a:extLst>
        </p:spPr>
      </p:cxnSp>
      <p:cxnSp>
        <p:nvCxnSpPr>
          <p:cNvPr id="23576" name="AutoShape 21"/>
          <p:cNvCxnSpPr>
            <a:cxnSpLocks noChangeShapeType="1"/>
            <a:stCxn id="23570" idx="2"/>
            <a:endCxn id="23571" idx="0"/>
          </p:cNvCxnSpPr>
          <p:nvPr/>
        </p:nvCxnSpPr>
        <p:spPr bwMode="auto">
          <a:xfrm flipH="1">
            <a:off x="6534150" y="4868863"/>
            <a:ext cx="73025" cy="288925"/>
          </a:xfrm>
          <a:prstGeom prst="straightConnector1">
            <a:avLst/>
          </a:prstGeom>
          <a:noFill/>
          <a:ln w="28575">
            <a:solidFill>
              <a:schemeClr val="tx1"/>
            </a:solidFill>
            <a:prstDash val="sysDot"/>
            <a:round/>
            <a:headEnd/>
            <a:tailEnd/>
          </a:ln>
          <a:extLst>
            <a:ext uri="{909E8E84-426E-40DD-AFC4-6F175D3DCCD1}">
              <a14:hiddenFill xmlns:a14="http://schemas.microsoft.com/office/drawing/2010/main" xmlns="">
                <a:noFill/>
              </a14:hiddenFill>
            </a:ext>
          </a:extLst>
        </p:spPr>
      </p:cxnSp>
      <p:sp>
        <p:nvSpPr>
          <p:cNvPr id="23577" name="Text Box 22"/>
          <p:cNvSpPr txBox="1">
            <a:spLocks noChangeArrowheads="1"/>
          </p:cNvSpPr>
          <p:nvPr/>
        </p:nvSpPr>
        <p:spPr bwMode="auto">
          <a:xfrm>
            <a:off x="7721600" y="3716338"/>
            <a:ext cx="143986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1600" b="1">
                <a:latin typeface="Courier New" panose="02070309020205020404" pitchFamily="49" charset="0"/>
              </a:rPr>
              <a:t>title=“…“</a:t>
            </a:r>
          </a:p>
        </p:txBody>
      </p:sp>
      <p:sp>
        <p:nvSpPr>
          <p:cNvPr id="23578" name="Text Box 23"/>
          <p:cNvSpPr txBox="1">
            <a:spLocks noChangeArrowheads="1"/>
          </p:cNvSpPr>
          <p:nvPr/>
        </p:nvSpPr>
        <p:spPr bwMode="auto">
          <a:xfrm>
            <a:off x="7721600" y="3068638"/>
            <a:ext cx="1439862"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1600" b="1">
                <a:latin typeface="Courier New" panose="02070309020205020404" pitchFamily="49" charset="0"/>
              </a:rPr>
              <a:t>number=“1“</a:t>
            </a:r>
          </a:p>
        </p:txBody>
      </p:sp>
      <p:cxnSp>
        <p:nvCxnSpPr>
          <p:cNvPr id="23579" name="AutoShape 24"/>
          <p:cNvCxnSpPr>
            <a:cxnSpLocks noChangeShapeType="1"/>
            <a:stCxn id="23562" idx="3"/>
            <a:endCxn id="23578" idx="1"/>
          </p:cNvCxnSpPr>
          <p:nvPr/>
        </p:nvCxnSpPr>
        <p:spPr bwMode="auto">
          <a:xfrm flipV="1">
            <a:off x="7361237" y="3236913"/>
            <a:ext cx="360363" cy="276225"/>
          </a:xfrm>
          <a:prstGeom prst="straightConnector1">
            <a:avLst/>
          </a:prstGeom>
          <a:noFill/>
          <a:ln w="28575">
            <a:solidFill>
              <a:schemeClr val="tx1"/>
            </a:solidFill>
            <a:prstDash val="dash"/>
            <a:round/>
            <a:headEnd/>
            <a:tailEnd/>
          </a:ln>
          <a:extLst>
            <a:ext uri="{909E8E84-426E-40DD-AFC4-6F175D3DCCD1}">
              <a14:hiddenFill xmlns:a14="http://schemas.microsoft.com/office/drawing/2010/main" xmlns="">
                <a:noFill/>
              </a14:hiddenFill>
            </a:ext>
          </a:extLst>
        </p:spPr>
      </p:cxnSp>
      <p:cxnSp>
        <p:nvCxnSpPr>
          <p:cNvPr id="23580" name="AutoShape 25"/>
          <p:cNvCxnSpPr>
            <a:cxnSpLocks noChangeShapeType="1"/>
            <a:endCxn id="23577" idx="1"/>
          </p:cNvCxnSpPr>
          <p:nvPr/>
        </p:nvCxnSpPr>
        <p:spPr bwMode="auto">
          <a:xfrm>
            <a:off x="7361237" y="3500438"/>
            <a:ext cx="360363" cy="384175"/>
          </a:xfrm>
          <a:prstGeom prst="straightConnector1">
            <a:avLst/>
          </a:prstGeom>
          <a:noFill/>
          <a:ln w="28575">
            <a:solidFill>
              <a:schemeClr val="tx1"/>
            </a:solidFill>
            <a:prstDash val="dash"/>
            <a:round/>
            <a:headEnd/>
            <a:tailEnd/>
          </a:ln>
          <a:extLst>
            <a:ext uri="{909E8E84-426E-40DD-AFC4-6F175D3DCCD1}">
              <a14:hiddenFill xmlns:a14="http://schemas.microsoft.com/office/drawing/2010/main" xmlns="">
                <a:noFill/>
              </a14:hiddenFill>
            </a:ext>
          </a:extLst>
        </p:spPr>
      </p:cxnSp>
      <p:sp>
        <p:nvSpPr>
          <p:cNvPr id="23581" name="Text Box 26"/>
          <p:cNvSpPr txBox="1">
            <a:spLocks noChangeArrowheads="1"/>
          </p:cNvSpPr>
          <p:nvPr/>
        </p:nvSpPr>
        <p:spPr bwMode="auto">
          <a:xfrm>
            <a:off x="3184525" y="4365625"/>
            <a:ext cx="15843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400"/>
              <a:t>In order …</a:t>
            </a:r>
          </a:p>
        </p:txBody>
      </p:sp>
      <p:cxnSp>
        <p:nvCxnSpPr>
          <p:cNvPr id="23582" name="AutoShape 27"/>
          <p:cNvCxnSpPr>
            <a:cxnSpLocks noChangeShapeType="1"/>
            <a:stCxn id="23563" idx="2"/>
            <a:endCxn id="23581" idx="0"/>
          </p:cNvCxnSpPr>
          <p:nvPr/>
        </p:nvCxnSpPr>
        <p:spPr bwMode="auto">
          <a:xfrm>
            <a:off x="3976687" y="3741738"/>
            <a:ext cx="0" cy="623887"/>
          </a:xfrm>
          <a:prstGeom prst="straightConnector1">
            <a:avLst/>
          </a:prstGeom>
          <a:noFill/>
          <a:ln w="28575">
            <a:solidFill>
              <a:schemeClr val="tx1"/>
            </a:solidFill>
            <a:prstDash val="sysDot"/>
            <a:round/>
            <a:headEnd/>
            <a:tailEnd/>
          </a:ln>
          <a:extLst>
            <a:ext uri="{909E8E84-426E-40DD-AFC4-6F175D3DCCD1}">
              <a14:hiddenFill xmlns:a14="http://schemas.microsoft.com/office/drawing/2010/main" xmlns="">
                <a:noFill/>
              </a14:hiddenFill>
            </a:ext>
          </a:extLst>
        </p:spPr>
      </p:cxnSp>
      <p:sp>
        <p:nvSpPr>
          <p:cNvPr id="23583" name="Text Box 28"/>
          <p:cNvSpPr txBox="1">
            <a:spLocks noChangeArrowheads="1"/>
          </p:cNvSpPr>
          <p:nvPr/>
        </p:nvSpPr>
        <p:spPr bwMode="auto">
          <a:xfrm>
            <a:off x="592137" y="3500438"/>
            <a:ext cx="1296988"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eaLnBrk="1" hangingPunct="1">
              <a:spcBef>
                <a:spcPct val="50000"/>
              </a:spcBef>
            </a:pPr>
            <a:r>
              <a:rPr lang="de-DE" altLang="en-US" sz="2400" dirty="0"/>
              <a:t>Gerhard Weikum</a:t>
            </a:r>
          </a:p>
        </p:txBody>
      </p:sp>
      <p:cxnSp>
        <p:nvCxnSpPr>
          <p:cNvPr id="23584" name="AutoShape 29"/>
          <p:cNvCxnSpPr>
            <a:cxnSpLocks noChangeShapeType="1"/>
            <a:stCxn id="23559" idx="2"/>
            <a:endCxn id="23583" idx="0"/>
          </p:cNvCxnSpPr>
          <p:nvPr/>
        </p:nvCxnSpPr>
        <p:spPr bwMode="auto">
          <a:xfrm flipH="1">
            <a:off x="1241425" y="2852738"/>
            <a:ext cx="215900" cy="647700"/>
          </a:xfrm>
          <a:prstGeom prst="straightConnector1">
            <a:avLst/>
          </a:prstGeom>
          <a:noFill/>
          <a:ln w="28575">
            <a:solidFill>
              <a:schemeClr val="tx1"/>
            </a:solidFill>
            <a:prstDash val="sysDot"/>
            <a:round/>
            <a:headEnd/>
            <a:tailEnd/>
          </a:ln>
          <a:extLst>
            <a:ext uri="{909E8E84-426E-40DD-AFC4-6F175D3DCCD1}">
              <a14:hiddenFill xmlns:a14="http://schemas.microsoft.com/office/drawing/2010/main" xmlns="">
                <a:noFill/>
              </a14:hiddenFill>
            </a:ext>
          </a:extLst>
        </p:spPr>
      </p:cxnSp>
      <p:sp>
        <p:nvSpPr>
          <p:cNvPr id="23585" name="Text Box 30"/>
          <p:cNvSpPr txBox="1">
            <a:spLocks noChangeArrowheads="1"/>
          </p:cNvSpPr>
          <p:nvPr/>
        </p:nvSpPr>
        <p:spPr bwMode="auto">
          <a:xfrm>
            <a:off x="1312862" y="4868863"/>
            <a:ext cx="1584325"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eaLnBrk="1" hangingPunct="1">
              <a:spcBef>
                <a:spcPct val="50000"/>
              </a:spcBef>
            </a:pPr>
            <a:r>
              <a:rPr lang="de-DE" altLang="en-US" sz="2400"/>
              <a:t>The Web in 10 years</a:t>
            </a:r>
          </a:p>
        </p:txBody>
      </p:sp>
      <p:cxnSp>
        <p:nvCxnSpPr>
          <p:cNvPr id="23586" name="AutoShape 31"/>
          <p:cNvCxnSpPr>
            <a:cxnSpLocks noChangeShapeType="1"/>
            <a:stCxn id="23560" idx="2"/>
            <a:endCxn id="23585" idx="0"/>
          </p:cNvCxnSpPr>
          <p:nvPr/>
        </p:nvCxnSpPr>
        <p:spPr bwMode="auto">
          <a:xfrm flipH="1">
            <a:off x="2105025" y="2852738"/>
            <a:ext cx="612775" cy="2016125"/>
          </a:xfrm>
          <a:prstGeom prst="straightConnector1">
            <a:avLst/>
          </a:prstGeom>
          <a:noFill/>
          <a:ln w="28575">
            <a:solidFill>
              <a:schemeClr val="tx1"/>
            </a:solidFill>
            <a:prstDash val="sysDot"/>
            <a:round/>
            <a:headEnd/>
            <a:tailEnd/>
          </a:ln>
          <a:extLst>
            <a:ext uri="{909E8E84-426E-40DD-AFC4-6F175D3DCCD1}">
              <a14:hiddenFill xmlns:a14="http://schemas.microsoft.com/office/drawing/2010/main" xmlns="">
                <a:noFill/>
              </a14:hiddenFill>
            </a:ext>
          </a:extLst>
        </p:spPr>
      </p:cxnSp>
    </p:spTree>
  </p:cSld>
  <p:clrMapOvr>
    <a:masterClrMapping/>
  </p:clrMapOvr>
  <p:transition spd="slow">
    <p:wipe dir="d"/>
  </p:transition>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p:txBody>
          <a:bodyPr/>
          <a:lstStyle/>
          <a:p>
            <a:pPr eaLnBrk="1" hangingPunct="1"/>
            <a:r>
              <a:rPr lang="de-DE" altLang="en-US" sz="4000" smtClean="0"/>
              <a:t>Well-Formed XML Documents</a:t>
            </a:r>
          </a:p>
        </p:txBody>
      </p:sp>
      <p:sp>
        <p:nvSpPr>
          <p:cNvPr id="25606" name="Rectangle 3"/>
          <p:cNvSpPr>
            <a:spLocks noGrp="1" noChangeArrowheads="1"/>
          </p:cNvSpPr>
          <p:nvPr>
            <p:ph type="body" idx="1"/>
          </p:nvPr>
        </p:nvSpPr>
        <p:spPr/>
        <p:txBody>
          <a:bodyPr>
            <a:normAutofit fontScale="85000" lnSpcReduction="20000"/>
          </a:bodyPr>
          <a:lstStyle/>
          <a:p>
            <a:pPr eaLnBrk="1" hangingPunct="1">
              <a:lnSpc>
                <a:spcPct val="90000"/>
              </a:lnSpc>
              <a:buFontTx/>
              <a:buNone/>
            </a:pPr>
            <a:r>
              <a:rPr lang="de-DE" altLang="en-US" smtClean="0"/>
              <a:t>A </a:t>
            </a:r>
            <a:r>
              <a:rPr lang="de-DE" altLang="en-US" b="1" smtClean="0"/>
              <a:t>well-formed</a:t>
            </a:r>
            <a:r>
              <a:rPr lang="de-DE" altLang="en-US" smtClean="0"/>
              <a:t> document must adher to, among others, the following rules:</a:t>
            </a:r>
          </a:p>
          <a:p>
            <a:pPr eaLnBrk="1" hangingPunct="1">
              <a:lnSpc>
                <a:spcPct val="90000"/>
              </a:lnSpc>
            </a:pPr>
            <a:r>
              <a:rPr lang="de-DE" altLang="en-US" smtClean="0"/>
              <a:t>Every start tag has a matching end tag.</a:t>
            </a:r>
          </a:p>
          <a:p>
            <a:pPr eaLnBrk="1" hangingPunct="1">
              <a:lnSpc>
                <a:spcPct val="90000"/>
              </a:lnSpc>
            </a:pPr>
            <a:r>
              <a:rPr lang="de-DE" altLang="en-US" smtClean="0"/>
              <a:t>Elements may nest, but must not overlap.</a:t>
            </a:r>
          </a:p>
          <a:p>
            <a:pPr eaLnBrk="1" hangingPunct="1">
              <a:lnSpc>
                <a:spcPct val="90000"/>
              </a:lnSpc>
            </a:pPr>
            <a:r>
              <a:rPr lang="de-DE" altLang="en-US" smtClean="0"/>
              <a:t>There must be exactly one root element.</a:t>
            </a:r>
          </a:p>
          <a:p>
            <a:pPr eaLnBrk="1" hangingPunct="1">
              <a:lnSpc>
                <a:spcPct val="90000"/>
              </a:lnSpc>
            </a:pPr>
            <a:r>
              <a:rPr lang="de-DE" altLang="en-US" smtClean="0"/>
              <a:t>Attribute values must be quoted.</a:t>
            </a:r>
          </a:p>
          <a:p>
            <a:pPr eaLnBrk="1" hangingPunct="1">
              <a:lnSpc>
                <a:spcPct val="90000"/>
              </a:lnSpc>
            </a:pPr>
            <a:r>
              <a:rPr lang="de-DE" altLang="en-US" smtClean="0"/>
              <a:t>An element may not have two attributes with the same name.</a:t>
            </a:r>
          </a:p>
          <a:p>
            <a:pPr eaLnBrk="1" hangingPunct="1">
              <a:lnSpc>
                <a:spcPct val="90000"/>
              </a:lnSpc>
            </a:pPr>
            <a:r>
              <a:rPr lang="de-DE" altLang="en-US" smtClean="0"/>
              <a:t>Comments and processing instructions may not appear inside tags.</a:t>
            </a:r>
          </a:p>
          <a:p>
            <a:pPr eaLnBrk="1" hangingPunct="1">
              <a:lnSpc>
                <a:spcPct val="90000"/>
              </a:lnSpc>
            </a:pPr>
            <a:r>
              <a:rPr lang="de-DE" altLang="en-US" smtClean="0"/>
              <a:t>No unescaped </a:t>
            </a:r>
            <a:r>
              <a:rPr lang="de-DE" altLang="en-US" sz="2000" b="1" smtClean="0">
                <a:latin typeface="Courier New" panose="02070309020205020404" pitchFamily="49" charset="0"/>
              </a:rPr>
              <a:t>&lt;</a:t>
            </a:r>
            <a:r>
              <a:rPr lang="de-DE" altLang="en-US" smtClean="0"/>
              <a:t> or </a:t>
            </a:r>
            <a:r>
              <a:rPr lang="de-DE" altLang="en-US" sz="2000" b="1" smtClean="0">
                <a:latin typeface="Courier New" panose="02070309020205020404" pitchFamily="49" charset="0"/>
              </a:rPr>
              <a:t>&amp;</a:t>
            </a:r>
            <a:r>
              <a:rPr lang="de-DE" altLang="en-US" smtClean="0"/>
              <a:t> signs may occur inside character data.</a:t>
            </a:r>
          </a:p>
        </p:txBody>
      </p:sp>
    </p:spTree>
  </p:cSld>
  <p:clrMapOvr>
    <a:masterClrMapping/>
  </p:clrMapOvr>
  <p:transition spd="slow">
    <p:wipe dir="d"/>
  </p:transition>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2"/>
          <p:cNvSpPr>
            <a:spLocks noGrp="1" noChangeArrowheads="1"/>
          </p:cNvSpPr>
          <p:nvPr>
            <p:ph type="title"/>
          </p:nvPr>
        </p:nvSpPr>
        <p:spPr>
          <a:xfrm>
            <a:off x="792480" y="116632"/>
            <a:ext cx="8077200" cy="639088"/>
          </a:xfrm>
        </p:spPr>
        <p:txBody>
          <a:bodyPr>
            <a:normAutofit fontScale="90000"/>
          </a:bodyPr>
          <a:lstStyle/>
          <a:p>
            <a:pPr eaLnBrk="1" hangingPunct="1"/>
            <a:r>
              <a:rPr lang="de-DE" altLang="en-US" sz="4000" dirty="0" smtClean="0"/>
              <a:t>Well-Formed XML Documents</a:t>
            </a:r>
          </a:p>
        </p:txBody>
      </p:sp>
      <p:sp>
        <p:nvSpPr>
          <p:cNvPr id="26630" name="Rectangle 3"/>
          <p:cNvSpPr>
            <a:spLocks noGrp="1" noChangeArrowheads="1"/>
          </p:cNvSpPr>
          <p:nvPr>
            <p:ph type="body" idx="1"/>
          </p:nvPr>
        </p:nvSpPr>
        <p:spPr>
          <a:xfrm>
            <a:off x="762000" y="836713"/>
            <a:ext cx="8077200" cy="3888431"/>
          </a:xfrm>
        </p:spPr>
        <p:txBody>
          <a:bodyPr>
            <a:normAutofit fontScale="77500" lnSpcReduction="20000"/>
          </a:bodyPr>
          <a:lstStyle/>
          <a:p>
            <a:pPr eaLnBrk="1" hangingPunct="1">
              <a:lnSpc>
                <a:spcPct val="90000"/>
              </a:lnSpc>
              <a:buFontTx/>
              <a:buNone/>
            </a:pPr>
            <a:r>
              <a:rPr lang="de-DE" altLang="en-US" dirty="0" smtClean="0"/>
              <a:t>A </a:t>
            </a:r>
            <a:r>
              <a:rPr lang="de-DE" altLang="en-US" b="1" dirty="0" smtClean="0"/>
              <a:t>well-formed</a:t>
            </a:r>
            <a:r>
              <a:rPr lang="de-DE" altLang="en-US" dirty="0" smtClean="0"/>
              <a:t> document must adher to, among others, the following rules:</a:t>
            </a:r>
          </a:p>
          <a:p>
            <a:pPr eaLnBrk="1" hangingPunct="1">
              <a:lnSpc>
                <a:spcPct val="90000"/>
              </a:lnSpc>
            </a:pPr>
            <a:r>
              <a:rPr lang="de-DE" altLang="en-US" dirty="0" smtClean="0"/>
              <a:t>Every start tag has a matching end tag.</a:t>
            </a:r>
          </a:p>
          <a:p>
            <a:pPr eaLnBrk="1" hangingPunct="1">
              <a:lnSpc>
                <a:spcPct val="90000"/>
              </a:lnSpc>
            </a:pPr>
            <a:r>
              <a:rPr lang="de-DE" altLang="en-US" dirty="0" smtClean="0"/>
              <a:t>Elements may nest, but must not overlap.</a:t>
            </a:r>
          </a:p>
          <a:p>
            <a:pPr eaLnBrk="1" hangingPunct="1">
              <a:lnSpc>
                <a:spcPct val="90000"/>
              </a:lnSpc>
            </a:pPr>
            <a:r>
              <a:rPr lang="de-DE" altLang="en-US" dirty="0" smtClean="0"/>
              <a:t>There must be exactly one root element.</a:t>
            </a:r>
          </a:p>
          <a:p>
            <a:pPr eaLnBrk="1" hangingPunct="1">
              <a:lnSpc>
                <a:spcPct val="90000"/>
              </a:lnSpc>
            </a:pPr>
            <a:r>
              <a:rPr lang="de-DE" altLang="en-US" dirty="0" smtClean="0"/>
              <a:t>Attribute values must be quoted.</a:t>
            </a:r>
          </a:p>
          <a:p>
            <a:pPr eaLnBrk="1" hangingPunct="1">
              <a:lnSpc>
                <a:spcPct val="90000"/>
              </a:lnSpc>
            </a:pPr>
            <a:r>
              <a:rPr lang="de-DE" altLang="en-US" dirty="0" smtClean="0"/>
              <a:t>An element may not have to attributes with the same name.</a:t>
            </a:r>
          </a:p>
          <a:p>
            <a:pPr eaLnBrk="1" hangingPunct="1">
              <a:lnSpc>
                <a:spcPct val="90000"/>
              </a:lnSpc>
            </a:pPr>
            <a:r>
              <a:rPr lang="de-DE" altLang="en-US" dirty="0" smtClean="0"/>
              <a:t>Comments and processing instructions may not appear inside tags.</a:t>
            </a:r>
          </a:p>
          <a:p>
            <a:pPr eaLnBrk="1" hangingPunct="1">
              <a:lnSpc>
                <a:spcPct val="90000"/>
              </a:lnSpc>
            </a:pPr>
            <a:r>
              <a:rPr lang="de-DE" altLang="en-US" dirty="0" smtClean="0"/>
              <a:t>No unescaped </a:t>
            </a:r>
            <a:r>
              <a:rPr lang="de-DE" altLang="en-US" sz="2000" b="1" dirty="0" smtClean="0">
                <a:latin typeface="Courier New" panose="02070309020205020404" pitchFamily="49" charset="0"/>
              </a:rPr>
              <a:t>&lt;</a:t>
            </a:r>
            <a:r>
              <a:rPr lang="de-DE" altLang="en-US" dirty="0" smtClean="0"/>
              <a:t> or </a:t>
            </a:r>
            <a:r>
              <a:rPr lang="de-DE" altLang="en-US" sz="2000" b="1" dirty="0" smtClean="0">
                <a:latin typeface="Courier New" panose="02070309020205020404" pitchFamily="49" charset="0"/>
              </a:rPr>
              <a:t>&amp;</a:t>
            </a:r>
            <a:r>
              <a:rPr lang="de-DE" altLang="en-US" dirty="0" smtClean="0"/>
              <a:t> signs may occur inside character data.</a:t>
            </a:r>
          </a:p>
        </p:txBody>
      </p:sp>
      <p:sp>
        <p:nvSpPr>
          <p:cNvPr id="26631" name="Text Box 4"/>
          <p:cNvSpPr txBox="1">
            <a:spLocks noChangeArrowheads="1"/>
          </p:cNvSpPr>
          <p:nvPr/>
        </p:nvSpPr>
        <p:spPr bwMode="auto">
          <a:xfrm>
            <a:off x="1115616" y="4590113"/>
            <a:ext cx="6624638" cy="1920875"/>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eaLnBrk="1" hangingPunct="1">
              <a:spcBef>
                <a:spcPct val="50000"/>
              </a:spcBef>
            </a:pPr>
            <a:r>
              <a:rPr lang="de-DE" altLang="en-US" sz="4000" b="1" dirty="0"/>
              <a:t>Only well-formed documents can be processed by XML parsers.</a:t>
            </a:r>
          </a:p>
        </p:txBody>
      </p:sp>
    </p:spTree>
  </p:cSld>
  <p:clrMapOvr>
    <a:masterClrMapping/>
  </p:clrMapOvr>
  <p:transition spd="slow">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57130"/>
          </a:xfrm>
        </p:spPr>
        <p:txBody>
          <a:bodyPr>
            <a:normAutofit fontScale="90000"/>
          </a:bodyPr>
          <a:lstStyle/>
          <a:p>
            <a:r>
              <a:rPr lang="en-US" b="0" dirty="0"/>
              <a:t>Characteristics of OOP</a:t>
            </a:r>
          </a:p>
        </p:txBody>
      </p:sp>
      <p:sp>
        <p:nvSpPr>
          <p:cNvPr id="3" name="Content Placeholder 2"/>
          <p:cNvSpPr>
            <a:spLocks noGrp="1"/>
          </p:cNvSpPr>
          <p:nvPr>
            <p:ph idx="1"/>
          </p:nvPr>
        </p:nvSpPr>
        <p:spPr>
          <a:xfrm>
            <a:off x="381000" y="1417638"/>
            <a:ext cx="8410575" cy="4413516"/>
          </a:xfrm>
        </p:spPr>
        <p:txBody>
          <a:bodyPr/>
          <a:lstStyle/>
          <a:p>
            <a:r>
              <a:rPr lang="en-US" dirty="0"/>
              <a:t>A</a:t>
            </a:r>
            <a:r>
              <a:rPr lang="en-US" dirty="0" smtClean="0"/>
              <a:t>n </a:t>
            </a:r>
            <a:r>
              <a:rPr lang="en-US" dirty="0"/>
              <a:t>object is a structure for incorporating data and </a:t>
            </a:r>
            <a:r>
              <a:rPr lang="en-US" dirty="0" smtClean="0"/>
              <a:t>the procedures </a:t>
            </a:r>
            <a:r>
              <a:rPr lang="en-US" dirty="0"/>
              <a:t>for working with that data</a:t>
            </a:r>
            <a:r>
              <a:rPr lang="en-US" dirty="0" smtClean="0"/>
              <a:t>.</a:t>
            </a:r>
          </a:p>
          <a:p>
            <a:r>
              <a:rPr lang="en-US" sz="2400" i="1" dirty="0"/>
              <a:t>Encapsulation</a:t>
            </a:r>
            <a:r>
              <a:rPr lang="en-US" sz="2400" dirty="0"/>
              <a:t> means that a group of related properties, methods, and other members are treated as a single unit or object.</a:t>
            </a:r>
          </a:p>
          <a:p>
            <a:r>
              <a:rPr lang="en-US" sz="2400" i="1" dirty="0"/>
              <a:t>Inheritance</a:t>
            </a:r>
            <a:r>
              <a:rPr lang="en-US" sz="2400" dirty="0"/>
              <a:t> describes the ability to create new classes based on an existing class.</a:t>
            </a:r>
          </a:p>
          <a:p>
            <a:r>
              <a:rPr lang="en-US" sz="2400" i="1" dirty="0"/>
              <a:t>Polymorphism</a:t>
            </a:r>
            <a:r>
              <a:rPr lang="en-US" sz="2400" dirty="0"/>
              <a:t> means that you can have multiple classes that can be used interchangeably, even though each class implements the same properties or methods in different ways</a:t>
            </a:r>
            <a:r>
              <a:rPr lang="en-US" sz="2400" dirty="0" smtClean="0"/>
              <a:t>.</a:t>
            </a:r>
            <a:endParaRPr lang="en-US" sz="2800" dirty="0"/>
          </a:p>
        </p:txBody>
      </p:sp>
    </p:spTree>
    <p:extLst>
      <p:ext uri="{BB962C8B-B14F-4D97-AF65-F5344CB8AC3E}">
        <p14:creationId xmlns:p14="http://schemas.microsoft.com/office/powerpoint/2010/main" xmlns="" val="1782527421"/>
      </p:ext>
    </p:extLst>
  </p:cSld>
  <p:clrMapOvr>
    <a:masterClrMapping/>
  </p:clrMapOvr>
  <p:transition spd="slow">
    <p:wipe dir="d"/>
  </p:transition>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ChangeArrowheads="1"/>
          </p:cNvSpPr>
          <p:nvPr>
            <p:ph type="title"/>
          </p:nvPr>
        </p:nvSpPr>
        <p:spPr/>
        <p:txBody>
          <a:bodyPr/>
          <a:lstStyle/>
          <a:p>
            <a:pPr eaLnBrk="1" hangingPunct="1"/>
            <a:r>
              <a:rPr lang="de-DE" altLang="en-US" sz="4000" dirty="0" smtClean="0"/>
              <a:t> Document Type Definitions</a:t>
            </a:r>
          </a:p>
        </p:txBody>
      </p:sp>
      <p:sp>
        <p:nvSpPr>
          <p:cNvPr id="32774" name="Rectangle 3"/>
          <p:cNvSpPr>
            <a:spLocks noGrp="1" noChangeArrowheads="1"/>
          </p:cNvSpPr>
          <p:nvPr>
            <p:ph type="body" idx="1"/>
          </p:nvPr>
        </p:nvSpPr>
        <p:spPr/>
        <p:txBody>
          <a:bodyPr>
            <a:normAutofit fontScale="85000" lnSpcReduction="20000"/>
          </a:bodyPr>
          <a:lstStyle/>
          <a:p>
            <a:pPr eaLnBrk="1" hangingPunct="1">
              <a:buFontTx/>
              <a:buNone/>
            </a:pPr>
            <a:r>
              <a:rPr lang="de-DE" altLang="en-US" smtClean="0"/>
              <a:t>Sometimes XML is </a:t>
            </a:r>
            <a:r>
              <a:rPr lang="de-DE" altLang="en-US" i="1" smtClean="0"/>
              <a:t>too</a:t>
            </a:r>
            <a:r>
              <a:rPr lang="de-DE" altLang="en-US" smtClean="0"/>
              <a:t> flexible:</a:t>
            </a:r>
          </a:p>
          <a:p>
            <a:pPr eaLnBrk="1" hangingPunct="1"/>
            <a:r>
              <a:rPr lang="de-DE" altLang="en-US" smtClean="0"/>
              <a:t>Most Programs can only process a subset of all possible XML applications</a:t>
            </a:r>
          </a:p>
          <a:p>
            <a:pPr eaLnBrk="1" hangingPunct="1"/>
            <a:r>
              <a:rPr lang="de-DE" altLang="en-US" smtClean="0"/>
              <a:t>For exchanging data, the format (i.e., elements, attributes and their semantics) must be fixed</a:t>
            </a:r>
          </a:p>
          <a:p>
            <a:pPr eaLnBrk="1" hangingPunct="1">
              <a:buFont typeface="Symbol" panose="05050102010706020507" pitchFamily="18" charset="2"/>
              <a:buChar char="Þ"/>
            </a:pPr>
            <a:r>
              <a:rPr lang="de-DE" altLang="en-US" b="1" smtClean="0">
                <a:sym typeface="Symbol" panose="05050102010706020507" pitchFamily="18" charset="2"/>
              </a:rPr>
              <a:t>Document Type Definitions</a:t>
            </a:r>
            <a:r>
              <a:rPr lang="de-DE" altLang="en-US" smtClean="0">
                <a:sym typeface="Symbol" panose="05050102010706020507" pitchFamily="18" charset="2"/>
              </a:rPr>
              <a:t> (</a:t>
            </a:r>
            <a:r>
              <a:rPr lang="de-DE" altLang="en-US" b="1" smtClean="0">
                <a:sym typeface="Symbol" panose="05050102010706020507" pitchFamily="18" charset="2"/>
              </a:rPr>
              <a:t>DTD</a:t>
            </a:r>
            <a:r>
              <a:rPr lang="de-DE" altLang="en-US" smtClean="0">
                <a:sym typeface="Symbol" panose="05050102010706020507" pitchFamily="18" charset="2"/>
              </a:rPr>
              <a:t>) for establishing the vocabulary for one XML application (in some sense comparable to </a:t>
            </a:r>
            <a:r>
              <a:rPr lang="de-DE" altLang="en-US" i="1" smtClean="0">
                <a:sym typeface="Symbol" panose="05050102010706020507" pitchFamily="18" charset="2"/>
              </a:rPr>
              <a:t>schemas</a:t>
            </a:r>
            <a:r>
              <a:rPr lang="de-DE" altLang="en-US" smtClean="0">
                <a:sym typeface="Symbol" panose="05050102010706020507" pitchFamily="18" charset="2"/>
              </a:rPr>
              <a:t> in databases)</a:t>
            </a:r>
          </a:p>
          <a:p>
            <a:pPr eaLnBrk="1" hangingPunct="1">
              <a:buFont typeface="Symbol" panose="05050102010706020507" pitchFamily="18" charset="2"/>
              <a:buNone/>
            </a:pPr>
            <a:r>
              <a:rPr lang="de-DE" altLang="en-US" smtClean="0"/>
              <a:t>A document is </a:t>
            </a:r>
            <a:r>
              <a:rPr lang="de-DE" altLang="en-US" b="1" smtClean="0"/>
              <a:t>valid with respect to a DTD</a:t>
            </a:r>
            <a:r>
              <a:rPr lang="de-DE" altLang="en-US" smtClean="0"/>
              <a:t> if it conforms to the rules specified in that DTD.</a:t>
            </a:r>
          </a:p>
          <a:p>
            <a:pPr eaLnBrk="1" hangingPunct="1">
              <a:buFont typeface="Symbol" panose="05050102010706020507" pitchFamily="18" charset="2"/>
              <a:buNone/>
            </a:pPr>
            <a:r>
              <a:rPr lang="de-DE" altLang="en-US" smtClean="0"/>
              <a:t>Most XML parsers can be configured to validate.</a:t>
            </a:r>
          </a:p>
        </p:txBody>
      </p:sp>
    </p:spTree>
  </p:cSld>
  <p:clrMapOvr>
    <a:masterClrMapping/>
  </p:clrMapOvr>
  <p:transition spd="slow">
    <p:wipe dir="d"/>
  </p:transition>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p:txBody>
          <a:bodyPr/>
          <a:lstStyle/>
          <a:p>
            <a:pPr eaLnBrk="1" hangingPunct="1"/>
            <a:r>
              <a:rPr lang="de-DE" altLang="en-US" sz="4000" smtClean="0"/>
              <a:t>More on Element Declarations</a:t>
            </a:r>
          </a:p>
        </p:txBody>
      </p:sp>
      <p:sp>
        <p:nvSpPr>
          <p:cNvPr id="34822" name="Rectangle 3"/>
          <p:cNvSpPr>
            <a:spLocks noGrp="1" noChangeArrowheads="1"/>
          </p:cNvSpPr>
          <p:nvPr>
            <p:ph type="body" idx="1"/>
          </p:nvPr>
        </p:nvSpPr>
        <p:spPr/>
        <p:txBody>
          <a:bodyPr/>
          <a:lstStyle/>
          <a:p>
            <a:pPr eaLnBrk="1" hangingPunct="1"/>
            <a:r>
              <a:rPr lang="de-DE" altLang="en-US" smtClean="0"/>
              <a:t>Elements with mixed content:</a:t>
            </a:r>
          </a:p>
          <a:p>
            <a:pPr lvl="1" eaLnBrk="1" hangingPunct="1">
              <a:buFontTx/>
              <a:buNone/>
            </a:pPr>
            <a:r>
              <a:rPr lang="de-DE" altLang="en-US" sz="2000" b="1" smtClean="0">
                <a:latin typeface="Courier New" panose="02070309020205020404" pitchFamily="49" charset="0"/>
              </a:rPr>
              <a:t>&lt;!ELEMENT text (#PCDATA|index|cite|glossary)*&gt;</a:t>
            </a:r>
          </a:p>
          <a:p>
            <a:pPr eaLnBrk="1" hangingPunct="1"/>
            <a:r>
              <a:rPr lang="de-DE" altLang="en-US" smtClean="0"/>
              <a:t>Elements with empty content:</a:t>
            </a:r>
          </a:p>
          <a:p>
            <a:pPr lvl="1" eaLnBrk="1" hangingPunct="1">
              <a:buFontTx/>
              <a:buNone/>
            </a:pPr>
            <a:r>
              <a:rPr lang="de-DE" altLang="en-US" sz="2000" b="1" smtClean="0">
                <a:latin typeface="Courier New" panose="02070309020205020404" pitchFamily="49" charset="0"/>
              </a:rPr>
              <a:t>&lt;!ELEMENT image EMPTY&gt;</a:t>
            </a:r>
          </a:p>
          <a:p>
            <a:pPr eaLnBrk="1" hangingPunct="1"/>
            <a:r>
              <a:rPr lang="de-DE" altLang="en-US" smtClean="0"/>
              <a:t>Elements with arbitrary content (this is nothing for production-level DTDs):</a:t>
            </a:r>
          </a:p>
          <a:p>
            <a:pPr lvl="1" eaLnBrk="1" hangingPunct="1">
              <a:buFontTx/>
              <a:buNone/>
            </a:pPr>
            <a:r>
              <a:rPr lang="de-DE" altLang="en-US" sz="2000" b="1" smtClean="0">
                <a:latin typeface="Courier New" panose="02070309020205020404" pitchFamily="49" charset="0"/>
              </a:rPr>
              <a:t>&lt;!ELEMENT thesis ANY&gt;</a:t>
            </a:r>
          </a:p>
          <a:p>
            <a:pPr lvl="1" eaLnBrk="1" hangingPunct="1">
              <a:buFontTx/>
              <a:buNone/>
            </a:pPr>
            <a:endParaRPr lang="de-DE" altLang="en-US" smtClean="0"/>
          </a:p>
        </p:txBody>
      </p:sp>
    </p:spTree>
  </p:cSld>
  <p:clrMapOvr>
    <a:masterClrMapping/>
  </p:clrMapOvr>
  <p:transition spd="slow">
    <p:wipe dir="d"/>
  </p:transition>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ChangeArrowheads="1"/>
          </p:cNvSpPr>
          <p:nvPr>
            <p:ph type="title"/>
          </p:nvPr>
        </p:nvSpPr>
        <p:spPr/>
        <p:txBody>
          <a:bodyPr/>
          <a:lstStyle/>
          <a:p>
            <a:pPr eaLnBrk="1" hangingPunct="1"/>
            <a:r>
              <a:rPr lang="de-DE" altLang="en-US" sz="4000" smtClean="0"/>
              <a:t>Attribute Declarations in DTDs</a:t>
            </a:r>
          </a:p>
        </p:txBody>
      </p:sp>
      <p:sp>
        <p:nvSpPr>
          <p:cNvPr id="35846" name="Rectangle 3"/>
          <p:cNvSpPr>
            <a:spLocks noGrp="1" noChangeArrowheads="1"/>
          </p:cNvSpPr>
          <p:nvPr>
            <p:ph type="body" idx="1"/>
          </p:nvPr>
        </p:nvSpPr>
        <p:spPr/>
        <p:txBody>
          <a:bodyPr/>
          <a:lstStyle/>
          <a:p>
            <a:pPr eaLnBrk="1" hangingPunct="1">
              <a:buFontTx/>
              <a:buNone/>
            </a:pPr>
            <a:r>
              <a:rPr lang="de-DE" altLang="en-US" smtClean="0"/>
              <a:t>Attributes are declared per element:</a:t>
            </a:r>
          </a:p>
          <a:p>
            <a:pPr eaLnBrk="1" hangingPunct="1">
              <a:buFontTx/>
              <a:buNone/>
            </a:pPr>
            <a:r>
              <a:rPr lang="de-DE" altLang="en-US" sz="2000" b="1" smtClean="0">
                <a:latin typeface="Courier New" panose="02070309020205020404" pitchFamily="49" charset="0"/>
              </a:rPr>
              <a:t>&lt;!ATTLIST section number CDATA #REQUIRED</a:t>
            </a:r>
          </a:p>
          <a:p>
            <a:pPr eaLnBrk="1" hangingPunct="1">
              <a:buFontTx/>
              <a:buNone/>
            </a:pPr>
            <a:r>
              <a:rPr lang="de-DE" altLang="en-US" sz="2000" b="1" smtClean="0">
                <a:latin typeface="Courier New" panose="02070309020205020404" pitchFamily="49" charset="0"/>
              </a:rPr>
              <a:t>                  title  CDATA #REQUIRED&gt;</a:t>
            </a:r>
          </a:p>
          <a:p>
            <a:pPr eaLnBrk="1" hangingPunct="1">
              <a:buFontTx/>
              <a:buNone/>
            </a:pPr>
            <a:r>
              <a:rPr lang="de-DE" altLang="en-US" smtClean="0"/>
              <a:t>declares two required attributes for element </a:t>
            </a:r>
            <a:r>
              <a:rPr lang="de-DE" altLang="en-US" sz="2000" b="1" smtClean="0">
                <a:latin typeface="Courier New" panose="02070309020205020404" pitchFamily="49" charset="0"/>
              </a:rPr>
              <a:t>section</a:t>
            </a:r>
            <a:r>
              <a:rPr lang="de-DE" altLang="en-US" smtClean="0"/>
              <a:t>.</a:t>
            </a:r>
          </a:p>
          <a:p>
            <a:pPr eaLnBrk="1" hangingPunct="1">
              <a:buFontTx/>
              <a:buNone/>
            </a:pPr>
            <a:endParaRPr lang="de-DE" altLang="en-US" smtClean="0"/>
          </a:p>
          <a:p>
            <a:pPr eaLnBrk="1" hangingPunct="1">
              <a:buFontTx/>
              <a:buNone/>
            </a:pPr>
            <a:endParaRPr lang="de-DE" altLang="en-US" smtClean="0"/>
          </a:p>
        </p:txBody>
      </p:sp>
      <p:grpSp>
        <p:nvGrpSpPr>
          <p:cNvPr id="2" name="Group 4"/>
          <p:cNvGrpSpPr>
            <a:grpSpLocks/>
          </p:cNvGrpSpPr>
          <p:nvPr/>
        </p:nvGrpSpPr>
        <p:grpSpPr bwMode="auto">
          <a:xfrm>
            <a:off x="395288" y="1341438"/>
            <a:ext cx="2592387" cy="1968500"/>
            <a:chOff x="249" y="845"/>
            <a:chExt cx="1633" cy="1240"/>
          </a:xfrm>
        </p:grpSpPr>
        <p:sp>
          <p:nvSpPr>
            <p:cNvPr id="35860" name="Text Box 5"/>
            <p:cNvSpPr txBox="1">
              <a:spLocks noChangeArrowheads="1"/>
            </p:cNvSpPr>
            <p:nvPr/>
          </p:nvSpPr>
          <p:spPr bwMode="auto">
            <a:xfrm>
              <a:off x="249" y="1797"/>
              <a:ext cx="1270" cy="288"/>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400" b="1"/>
                <a:t>element name</a:t>
              </a:r>
            </a:p>
          </p:txBody>
        </p:sp>
        <p:sp>
          <p:nvSpPr>
            <p:cNvPr id="35861" name="Rectangle 6"/>
            <p:cNvSpPr>
              <a:spLocks noChangeArrowheads="1"/>
            </p:cNvSpPr>
            <p:nvPr/>
          </p:nvSpPr>
          <p:spPr bwMode="auto">
            <a:xfrm>
              <a:off x="1156" y="845"/>
              <a:ext cx="726" cy="226"/>
            </a:xfrm>
            <a:prstGeom prst="rect">
              <a:avLst/>
            </a:prstGeom>
            <a:noFill/>
            <a:ln w="57150">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endParaRPr lang="en-US" altLang="en-US"/>
            </a:p>
          </p:txBody>
        </p:sp>
        <p:sp>
          <p:nvSpPr>
            <p:cNvPr id="35862" name="Line 7"/>
            <p:cNvSpPr>
              <a:spLocks noChangeShapeType="1"/>
            </p:cNvSpPr>
            <p:nvPr/>
          </p:nvSpPr>
          <p:spPr bwMode="auto">
            <a:xfrm flipV="1">
              <a:off x="884" y="1071"/>
              <a:ext cx="635" cy="726"/>
            </a:xfrm>
            <a:prstGeom prst="line">
              <a:avLst/>
            </a:prstGeom>
            <a:noFill/>
            <a:ln w="57150">
              <a:solidFill>
                <a:schemeClr val="hlink"/>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3" name="Group 8"/>
          <p:cNvGrpSpPr>
            <a:grpSpLocks/>
          </p:cNvGrpSpPr>
          <p:nvPr/>
        </p:nvGrpSpPr>
        <p:grpSpPr bwMode="auto">
          <a:xfrm>
            <a:off x="1619250" y="1341438"/>
            <a:ext cx="2447925" cy="2689225"/>
            <a:chOff x="1020" y="845"/>
            <a:chExt cx="1542" cy="1694"/>
          </a:xfrm>
        </p:grpSpPr>
        <p:sp>
          <p:nvSpPr>
            <p:cNvPr id="35857" name="Text Box 9"/>
            <p:cNvSpPr txBox="1">
              <a:spLocks noChangeArrowheads="1"/>
            </p:cNvSpPr>
            <p:nvPr/>
          </p:nvSpPr>
          <p:spPr bwMode="auto">
            <a:xfrm>
              <a:off x="1020" y="2251"/>
              <a:ext cx="1361" cy="288"/>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400" b="1"/>
                <a:t>attribute name</a:t>
              </a:r>
            </a:p>
          </p:txBody>
        </p:sp>
        <p:sp>
          <p:nvSpPr>
            <p:cNvPr id="35858" name="Line 10"/>
            <p:cNvSpPr>
              <a:spLocks noChangeShapeType="1"/>
            </p:cNvSpPr>
            <p:nvPr/>
          </p:nvSpPr>
          <p:spPr bwMode="auto">
            <a:xfrm flipV="1">
              <a:off x="1655" y="1071"/>
              <a:ext cx="545" cy="1180"/>
            </a:xfrm>
            <a:prstGeom prst="line">
              <a:avLst/>
            </a:prstGeom>
            <a:noFill/>
            <a:ln w="57150">
              <a:solidFill>
                <a:schemeClr val="accent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5859" name="Rectangle 11"/>
            <p:cNvSpPr>
              <a:spLocks noChangeArrowheads="1"/>
            </p:cNvSpPr>
            <p:nvPr/>
          </p:nvSpPr>
          <p:spPr bwMode="auto">
            <a:xfrm>
              <a:off x="1882" y="845"/>
              <a:ext cx="680" cy="226"/>
            </a:xfrm>
            <a:prstGeom prst="rect">
              <a:avLst/>
            </a:prstGeom>
            <a:noFill/>
            <a:ln w="57150">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endParaRPr lang="en-US" altLang="en-US"/>
            </a:p>
          </p:txBody>
        </p:sp>
      </p:grpSp>
      <p:grpSp>
        <p:nvGrpSpPr>
          <p:cNvPr id="4" name="Group 12"/>
          <p:cNvGrpSpPr>
            <a:grpSpLocks/>
          </p:cNvGrpSpPr>
          <p:nvPr/>
        </p:nvGrpSpPr>
        <p:grpSpPr bwMode="auto">
          <a:xfrm>
            <a:off x="2916238" y="1341438"/>
            <a:ext cx="2087562" cy="3552825"/>
            <a:chOff x="1837" y="845"/>
            <a:chExt cx="1315" cy="2238"/>
          </a:xfrm>
        </p:grpSpPr>
        <p:sp>
          <p:nvSpPr>
            <p:cNvPr id="35854" name="Text Box 13"/>
            <p:cNvSpPr txBox="1">
              <a:spLocks noChangeArrowheads="1"/>
            </p:cNvSpPr>
            <p:nvPr/>
          </p:nvSpPr>
          <p:spPr bwMode="auto">
            <a:xfrm>
              <a:off x="1837" y="2795"/>
              <a:ext cx="1270" cy="288"/>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400" b="1"/>
                <a:t>attribute type</a:t>
              </a:r>
            </a:p>
          </p:txBody>
        </p:sp>
        <p:sp>
          <p:nvSpPr>
            <p:cNvPr id="35855" name="Rectangle 14"/>
            <p:cNvSpPr>
              <a:spLocks noChangeArrowheads="1"/>
            </p:cNvSpPr>
            <p:nvPr/>
          </p:nvSpPr>
          <p:spPr bwMode="auto">
            <a:xfrm>
              <a:off x="2562" y="845"/>
              <a:ext cx="590" cy="226"/>
            </a:xfrm>
            <a:prstGeom prst="rect">
              <a:avLst/>
            </a:prstGeom>
            <a:noFill/>
            <a:ln w="571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endParaRPr lang="en-US" altLang="en-US"/>
            </a:p>
          </p:txBody>
        </p:sp>
        <p:sp>
          <p:nvSpPr>
            <p:cNvPr id="35856" name="Line 15"/>
            <p:cNvSpPr>
              <a:spLocks noChangeShapeType="1"/>
            </p:cNvSpPr>
            <p:nvPr/>
          </p:nvSpPr>
          <p:spPr bwMode="auto">
            <a:xfrm flipV="1">
              <a:off x="2472" y="1071"/>
              <a:ext cx="408" cy="1724"/>
            </a:xfrm>
            <a:prstGeom prst="line">
              <a:avLst/>
            </a:prstGeom>
            <a:noFill/>
            <a:ln w="571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grpSp>
        <p:nvGrpSpPr>
          <p:cNvPr id="5" name="Group 16"/>
          <p:cNvGrpSpPr>
            <a:grpSpLocks/>
          </p:cNvGrpSpPr>
          <p:nvPr/>
        </p:nvGrpSpPr>
        <p:grpSpPr bwMode="auto">
          <a:xfrm>
            <a:off x="4643438" y="1341438"/>
            <a:ext cx="2449512" cy="4416425"/>
            <a:chOff x="2925" y="845"/>
            <a:chExt cx="1543" cy="2782"/>
          </a:xfrm>
        </p:grpSpPr>
        <p:sp>
          <p:nvSpPr>
            <p:cNvPr id="35851" name="Text Box 17"/>
            <p:cNvSpPr txBox="1">
              <a:spLocks noChangeArrowheads="1"/>
            </p:cNvSpPr>
            <p:nvPr/>
          </p:nvSpPr>
          <p:spPr bwMode="auto">
            <a:xfrm>
              <a:off x="2925" y="3339"/>
              <a:ext cx="1543" cy="288"/>
            </a:xfrm>
            <a:prstGeom prst="rect">
              <a:avLst/>
            </a:prstGeom>
            <a:solidFill>
              <a:srgbClr val="66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spcBef>
                  <a:spcPct val="50000"/>
                </a:spcBef>
              </a:pPr>
              <a:r>
                <a:rPr lang="de-DE" altLang="en-US" sz="2400" b="1"/>
                <a:t>attribute default</a:t>
              </a:r>
            </a:p>
          </p:txBody>
        </p:sp>
        <p:sp>
          <p:nvSpPr>
            <p:cNvPr id="35852" name="Line 18"/>
            <p:cNvSpPr>
              <a:spLocks noChangeShapeType="1"/>
            </p:cNvSpPr>
            <p:nvPr/>
          </p:nvSpPr>
          <p:spPr bwMode="auto">
            <a:xfrm flipV="1">
              <a:off x="3696" y="1071"/>
              <a:ext cx="0" cy="2268"/>
            </a:xfrm>
            <a:prstGeom prst="line">
              <a:avLst/>
            </a:prstGeom>
            <a:noFill/>
            <a:ln w="57150">
              <a:solidFill>
                <a:srgbClr val="6699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5853" name="Rectangle 19"/>
            <p:cNvSpPr>
              <a:spLocks noChangeArrowheads="1"/>
            </p:cNvSpPr>
            <p:nvPr/>
          </p:nvSpPr>
          <p:spPr bwMode="auto">
            <a:xfrm>
              <a:off x="3152" y="845"/>
              <a:ext cx="953" cy="226"/>
            </a:xfrm>
            <a:prstGeom prst="rect">
              <a:avLst/>
            </a:prstGeom>
            <a:noFill/>
            <a:ln w="57150">
              <a:solidFill>
                <a:srgbClr val="6699FF"/>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endParaRPr lang="en-US" altLang="en-US"/>
            </a:p>
          </p:txBody>
        </p:sp>
      </p:gr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r>
              <a:rPr lang="de-DE"/>
              <a:t>April 29th, 2003</a:t>
            </a:r>
          </a:p>
        </p:txBody>
      </p:sp>
      <p:sp>
        <p:nvSpPr>
          <p:cNvPr id="5" name="Footer Placeholder 4"/>
          <p:cNvSpPr>
            <a:spLocks noGrp="1"/>
          </p:cNvSpPr>
          <p:nvPr>
            <p:ph type="ftr" sz="quarter" idx="11"/>
          </p:nvPr>
        </p:nvSpPr>
        <p:spPr/>
        <p:txBody>
          <a:bodyPr/>
          <a:lstStyle/>
          <a:p>
            <a:pPr>
              <a:defRPr/>
            </a:pPr>
            <a:r>
              <a:rPr lang="en-US"/>
              <a:t>Organizing and Searching Information with XML</a:t>
            </a:r>
          </a:p>
        </p:txBody>
      </p:sp>
      <p:sp>
        <p:nvSpPr>
          <p:cNvPr id="6" name="Slide Number Placeholder 5"/>
          <p:cNvSpPr>
            <a:spLocks noGrp="1"/>
          </p:cNvSpPr>
          <p:nvPr>
            <p:ph type="sldNum" sz="quarter" idx="12"/>
          </p:nvPr>
        </p:nvSpPr>
        <p:spPr/>
        <p:txBody>
          <a:bodyPr/>
          <a:lstStyle>
            <a:lvl1pPr eaLnBrk="0" hangingPunct="0">
              <a:defRPr sz="3200">
                <a:solidFill>
                  <a:schemeClr val="tx1"/>
                </a:solidFill>
                <a:latin typeface="Times New Roman" panose="02020603050405020304" pitchFamily="18" charset="0"/>
              </a:defRPr>
            </a:lvl1pPr>
            <a:lvl2pPr marL="742950" indent="-285750" eaLnBrk="0" hangingPunct="0">
              <a:defRPr sz="3200">
                <a:solidFill>
                  <a:schemeClr val="tx1"/>
                </a:solidFill>
                <a:latin typeface="Times New Roman" panose="02020603050405020304" pitchFamily="18" charset="0"/>
              </a:defRPr>
            </a:lvl2pPr>
            <a:lvl3pPr marL="1143000" indent="-228600" eaLnBrk="0" hangingPunct="0">
              <a:defRPr sz="3200">
                <a:solidFill>
                  <a:schemeClr val="tx1"/>
                </a:solidFill>
                <a:latin typeface="Times New Roman" panose="02020603050405020304" pitchFamily="18" charset="0"/>
              </a:defRPr>
            </a:lvl3pPr>
            <a:lvl4pPr marL="1600200" indent="-228600" eaLnBrk="0" hangingPunct="0">
              <a:defRPr sz="3200">
                <a:solidFill>
                  <a:schemeClr val="tx1"/>
                </a:solidFill>
                <a:latin typeface="Times New Roman" panose="02020603050405020304" pitchFamily="18" charset="0"/>
              </a:defRPr>
            </a:lvl4pPr>
            <a:lvl5pPr marL="2057400" indent="-228600" eaLnBrk="0" hangingPunct="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eaLnBrk="1" hangingPunct="1"/>
            <a:fld id="{F3952CB5-0572-47E2-90EB-12DC6C0B0FC1}" type="slidenum">
              <a:rPr lang="de-DE" altLang="en-US" sz="1000">
                <a:latin typeface="Arial" panose="020B0604020202020204" pitchFamily="34" charset="0"/>
              </a:rPr>
              <a:pPr eaLnBrk="1" hangingPunct="1"/>
              <a:t>333</a:t>
            </a:fld>
            <a:endParaRPr lang="de-DE" altLang="en-US" sz="1000">
              <a:latin typeface="Arial" panose="020B0604020202020204" pitchFamily="34" charset="0"/>
            </a:endParaRPr>
          </a:p>
        </p:txBody>
      </p:sp>
      <p:sp>
        <p:nvSpPr>
          <p:cNvPr id="36869" name="Rectangle 2"/>
          <p:cNvSpPr>
            <a:spLocks noGrp="1" noChangeArrowheads="1"/>
          </p:cNvSpPr>
          <p:nvPr>
            <p:ph type="title"/>
          </p:nvPr>
        </p:nvSpPr>
        <p:spPr/>
        <p:txBody>
          <a:bodyPr/>
          <a:lstStyle/>
          <a:p>
            <a:pPr eaLnBrk="1" hangingPunct="1"/>
            <a:r>
              <a:rPr lang="de-DE" altLang="en-US" sz="4000" smtClean="0"/>
              <a:t>Attribute Declarations in DTDs</a:t>
            </a:r>
          </a:p>
        </p:txBody>
      </p:sp>
      <p:sp>
        <p:nvSpPr>
          <p:cNvPr id="36870" name="Rectangle 3"/>
          <p:cNvSpPr>
            <a:spLocks noGrp="1" noChangeArrowheads="1"/>
          </p:cNvSpPr>
          <p:nvPr>
            <p:ph type="body" idx="1"/>
          </p:nvPr>
        </p:nvSpPr>
        <p:spPr/>
        <p:txBody>
          <a:bodyPr>
            <a:normAutofit fontScale="77500" lnSpcReduction="20000"/>
          </a:bodyPr>
          <a:lstStyle/>
          <a:p>
            <a:pPr eaLnBrk="1" hangingPunct="1">
              <a:buFontTx/>
              <a:buNone/>
            </a:pPr>
            <a:r>
              <a:rPr lang="de-DE" altLang="en-US" smtClean="0"/>
              <a:t>Attributes are declared per element:</a:t>
            </a:r>
          </a:p>
          <a:p>
            <a:pPr eaLnBrk="1" hangingPunct="1">
              <a:buFontTx/>
              <a:buNone/>
            </a:pPr>
            <a:r>
              <a:rPr lang="de-DE" altLang="en-US" sz="2000" b="1" smtClean="0">
                <a:latin typeface="Courier New" panose="02070309020205020404" pitchFamily="49" charset="0"/>
              </a:rPr>
              <a:t>&lt;!ATTLIST section number CDATA #REQUIRED</a:t>
            </a:r>
          </a:p>
          <a:p>
            <a:pPr eaLnBrk="1" hangingPunct="1">
              <a:buFontTx/>
              <a:buNone/>
            </a:pPr>
            <a:r>
              <a:rPr lang="de-DE" altLang="en-US" sz="2000" b="1" smtClean="0">
                <a:latin typeface="Courier New" panose="02070309020205020404" pitchFamily="49" charset="0"/>
              </a:rPr>
              <a:t>                  title  CDATA #REQUIRED&gt;</a:t>
            </a:r>
          </a:p>
          <a:p>
            <a:pPr eaLnBrk="1" hangingPunct="1">
              <a:buFontTx/>
              <a:buNone/>
            </a:pPr>
            <a:r>
              <a:rPr lang="de-DE" altLang="en-US" smtClean="0"/>
              <a:t>declares two required attributes for element </a:t>
            </a:r>
            <a:r>
              <a:rPr lang="de-DE" altLang="en-US" sz="2000" b="1" smtClean="0">
                <a:latin typeface="Courier New" panose="02070309020205020404" pitchFamily="49" charset="0"/>
              </a:rPr>
              <a:t>section</a:t>
            </a:r>
            <a:r>
              <a:rPr lang="de-DE" altLang="en-US" smtClean="0"/>
              <a:t>.</a:t>
            </a:r>
          </a:p>
          <a:p>
            <a:pPr eaLnBrk="1" hangingPunct="1">
              <a:buFontTx/>
              <a:buNone/>
            </a:pPr>
            <a:endParaRPr lang="de-DE" altLang="en-US" smtClean="0"/>
          </a:p>
          <a:p>
            <a:pPr eaLnBrk="1" hangingPunct="1">
              <a:buFontTx/>
              <a:buNone/>
            </a:pPr>
            <a:r>
              <a:rPr lang="de-DE" altLang="en-US" smtClean="0"/>
              <a:t>Possible attribute defaults:</a:t>
            </a:r>
          </a:p>
          <a:p>
            <a:pPr eaLnBrk="1" hangingPunct="1"/>
            <a:r>
              <a:rPr lang="de-DE" altLang="en-US" sz="2000" b="1" smtClean="0">
                <a:latin typeface="Courier New" panose="02070309020205020404" pitchFamily="49" charset="0"/>
              </a:rPr>
              <a:t>#REQUIRED</a:t>
            </a:r>
            <a:r>
              <a:rPr lang="de-DE" altLang="en-US" smtClean="0"/>
              <a:t>		is required in each element instance</a:t>
            </a:r>
          </a:p>
          <a:p>
            <a:pPr eaLnBrk="1" hangingPunct="1"/>
            <a:r>
              <a:rPr lang="de-DE" altLang="en-US" sz="2000" b="1" smtClean="0">
                <a:latin typeface="Courier New" panose="02070309020205020404" pitchFamily="49" charset="0"/>
              </a:rPr>
              <a:t>#IMPLIED</a:t>
            </a:r>
            <a:r>
              <a:rPr lang="de-DE" altLang="en-US" smtClean="0"/>
              <a:t>		is optional</a:t>
            </a:r>
          </a:p>
          <a:p>
            <a:pPr eaLnBrk="1" hangingPunct="1"/>
            <a:r>
              <a:rPr lang="de-DE" altLang="en-US" sz="2000" b="1" smtClean="0">
                <a:latin typeface="Courier New" panose="02070309020205020404" pitchFamily="49" charset="0"/>
              </a:rPr>
              <a:t>#FIXED default</a:t>
            </a:r>
            <a:r>
              <a:rPr lang="de-DE" altLang="en-US" smtClean="0"/>
              <a:t>	always has this default value</a:t>
            </a:r>
          </a:p>
          <a:p>
            <a:pPr eaLnBrk="1" hangingPunct="1"/>
            <a:r>
              <a:rPr lang="de-DE" altLang="en-US" sz="2000" b="1" smtClean="0">
                <a:latin typeface="Courier New" panose="02070309020205020404" pitchFamily="49" charset="0"/>
              </a:rPr>
              <a:t>default</a:t>
            </a:r>
            <a:r>
              <a:rPr lang="de-DE" altLang="en-US" smtClean="0"/>
              <a:t>		has this default value if the attribute is</a:t>
            </a:r>
            <a:br>
              <a:rPr lang="de-DE" altLang="en-US" smtClean="0"/>
            </a:br>
            <a:r>
              <a:rPr lang="de-DE" altLang="en-US" smtClean="0"/>
              <a:t>			omitted from the element instance</a:t>
            </a:r>
          </a:p>
        </p:txBody>
      </p:sp>
    </p:spTree>
  </p:cSld>
  <p:clrMapOvr>
    <a:masterClrMapping/>
  </p:clrMapOvr>
  <p:transition spd="slow">
    <p:wipe dir="d"/>
  </p:transition>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p:cNvSpPr>
            <a:spLocks noGrp="1" noChangeArrowheads="1"/>
          </p:cNvSpPr>
          <p:nvPr>
            <p:ph type="title"/>
          </p:nvPr>
        </p:nvSpPr>
        <p:spPr/>
        <p:txBody>
          <a:bodyPr/>
          <a:lstStyle/>
          <a:p>
            <a:pPr eaLnBrk="1" hangingPunct="1"/>
            <a:r>
              <a:rPr lang="de-DE" altLang="en-US" sz="4000" smtClean="0"/>
              <a:t>Flaws of DTDs</a:t>
            </a:r>
          </a:p>
        </p:txBody>
      </p:sp>
      <p:sp>
        <p:nvSpPr>
          <p:cNvPr id="43014" name="Rectangle 3"/>
          <p:cNvSpPr>
            <a:spLocks noGrp="1" noChangeArrowheads="1"/>
          </p:cNvSpPr>
          <p:nvPr>
            <p:ph type="body" idx="1"/>
          </p:nvPr>
        </p:nvSpPr>
        <p:spPr/>
        <p:txBody>
          <a:bodyPr>
            <a:normAutofit lnSpcReduction="10000"/>
          </a:bodyPr>
          <a:lstStyle/>
          <a:p>
            <a:pPr eaLnBrk="1" hangingPunct="1"/>
            <a:r>
              <a:rPr lang="de-DE" altLang="en-US" smtClean="0"/>
              <a:t>No support for basic data types like integers, doubles, dates, times, …</a:t>
            </a:r>
          </a:p>
          <a:p>
            <a:pPr eaLnBrk="1" hangingPunct="1"/>
            <a:r>
              <a:rPr lang="de-DE" altLang="en-US" smtClean="0"/>
              <a:t>No structured, self-definable data types</a:t>
            </a:r>
          </a:p>
          <a:p>
            <a:pPr eaLnBrk="1" hangingPunct="1"/>
            <a:r>
              <a:rPr lang="de-DE" altLang="en-US" smtClean="0"/>
              <a:t>No type derivation</a:t>
            </a:r>
          </a:p>
          <a:p>
            <a:pPr eaLnBrk="1" hangingPunct="1"/>
            <a:r>
              <a:rPr lang="de-DE" altLang="en-US" smtClean="0"/>
              <a:t>id/idref links are quite loose (target is not specified)</a:t>
            </a:r>
          </a:p>
          <a:p>
            <a:pPr eaLnBrk="1" hangingPunct="1">
              <a:buFontTx/>
              <a:buNone/>
            </a:pPr>
            <a:endParaRPr lang="de-DE" altLang="en-US" smtClean="0">
              <a:sym typeface="Symbol" panose="05050102010706020507" pitchFamily="18" charset="2"/>
            </a:endParaRPr>
          </a:p>
          <a:p>
            <a:pPr eaLnBrk="1" hangingPunct="1">
              <a:buFontTx/>
              <a:buNone/>
            </a:pPr>
            <a:r>
              <a:rPr lang="de-DE" altLang="en-US" smtClean="0">
                <a:sym typeface="Symbol" panose="05050102010706020507" pitchFamily="18" charset="2"/>
              </a:rPr>
              <a:t> XML Schema</a:t>
            </a:r>
          </a:p>
        </p:txBody>
      </p:sp>
    </p:spTree>
  </p:cSld>
  <p:clrMapOvr>
    <a:masterClrMapping/>
  </p:clrMapOvr>
  <p:transition spd="slow">
    <p:wipe dir="d"/>
  </p:transition>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2"/>
          <p:cNvSpPr>
            <a:spLocks noGrp="1" noChangeArrowheads="1"/>
          </p:cNvSpPr>
          <p:nvPr>
            <p:ph type="title"/>
          </p:nvPr>
        </p:nvSpPr>
        <p:spPr/>
        <p:txBody>
          <a:bodyPr/>
          <a:lstStyle/>
          <a:p>
            <a:pPr eaLnBrk="1" hangingPunct="1"/>
            <a:r>
              <a:rPr lang="de-DE" altLang="en-US" sz="4000" dirty="0" smtClean="0"/>
              <a:t> XML Schema Basics</a:t>
            </a:r>
          </a:p>
        </p:txBody>
      </p:sp>
      <p:sp>
        <p:nvSpPr>
          <p:cNvPr id="44038" name="Rectangle 3"/>
          <p:cNvSpPr>
            <a:spLocks noGrp="1" noChangeArrowheads="1"/>
          </p:cNvSpPr>
          <p:nvPr>
            <p:ph type="body" idx="1"/>
          </p:nvPr>
        </p:nvSpPr>
        <p:spPr/>
        <p:txBody>
          <a:bodyPr>
            <a:normAutofit fontScale="77500" lnSpcReduction="20000"/>
          </a:bodyPr>
          <a:lstStyle/>
          <a:p>
            <a:pPr eaLnBrk="1" hangingPunct="1"/>
            <a:r>
              <a:rPr lang="de-DE" altLang="en-US" smtClean="0"/>
              <a:t>XML Schema is an XML application</a:t>
            </a:r>
          </a:p>
          <a:p>
            <a:pPr eaLnBrk="1" hangingPunct="1"/>
            <a:r>
              <a:rPr lang="de-DE" altLang="en-US" smtClean="0"/>
              <a:t>Provides simple types (string, integer, dateTime, duration, language, …)</a:t>
            </a:r>
          </a:p>
          <a:p>
            <a:pPr eaLnBrk="1" hangingPunct="1"/>
            <a:r>
              <a:rPr lang="de-DE" altLang="en-US" smtClean="0"/>
              <a:t>Allows defining possible values for elements</a:t>
            </a:r>
          </a:p>
          <a:p>
            <a:pPr eaLnBrk="1" hangingPunct="1"/>
            <a:r>
              <a:rPr lang="de-DE" altLang="en-US" smtClean="0"/>
              <a:t>Allows defining types derived from existing types</a:t>
            </a:r>
          </a:p>
          <a:p>
            <a:pPr eaLnBrk="1" hangingPunct="1"/>
            <a:r>
              <a:rPr lang="de-DE" altLang="en-US" smtClean="0"/>
              <a:t>Allows defining complex types</a:t>
            </a:r>
          </a:p>
          <a:p>
            <a:pPr eaLnBrk="1" hangingPunct="1"/>
            <a:r>
              <a:rPr lang="de-DE" altLang="en-US" smtClean="0"/>
              <a:t>Allows posing constraints on the occurrence of elements</a:t>
            </a:r>
          </a:p>
          <a:p>
            <a:pPr eaLnBrk="1" hangingPunct="1"/>
            <a:r>
              <a:rPr lang="de-DE" altLang="en-US" smtClean="0"/>
              <a:t>Allows forcing uniqueness and foreign keys</a:t>
            </a:r>
          </a:p>
          <a:p>
            <a:pPr eaLnBrk="1" hangingPunct="1"/>
            <a:endParaRPr lang="de-DE" altLang="en-US" smtClean="0"/>
          </a:p>
          <a:p>
            <a:pPr eaLnBrk="1" hangingPunct="1"/>
            <a:r>
              <a:rPr lang="de-DE" altLang="en-US" smtClean="0"/>
              <a:t>Way too complex to cover in an introductory talk</a:t>
            </a:r>
          </a:p>
        </p:txBody>
      </p:sp>
    </p:spTree>
  </p:cSld>
  <p:clrMapOvr>
    <a:masterClrMapping/>
  </p:clrMapOvr>
  <p:transition spd="slow">
    <p:wipe dir="d"/>
  </p:transition>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2"/>
          <p:cNvSpPr>
            <a:spLocks noGrp="1" noChangeArrowheads="1"/>
          </p:cNvSpPr>
          <p:nvPr>
            <p:ph type="title"/>
          </p:nvPr>
        </p:nvSpPr>
        <p:spPr>
          <a:xfrm>
            <a:off x="762000" y="269632"/>
            <a:ext cx="8077200" cy="639088"/>
          </a:xfrm>
        </p:spPr>
        <p:txBody>
          <a:bodyPr>
            <a:normAutofit fontScale="90000"/>
          </a:bodyPr>
          <a:lstStyle/>
          <a:p>
            <a:pPr eaLnBrk="1" hangingPunct="1"/>
            <a:r>
              <a:rPr lang="de-DE" altLang="en-US" sz="4000" dirty="0" smtClean="0"/>
              <a:t>Simplified XML Schema Example</a:t>
            </a:r>
          </a:p>
        </p:txBody>
      </p:sp>
      <p:sp>
        <p:nvSpPr>
          <p:cNvPr id="45062" name="Rectangle 3"/>
          <p:cNvSpPr>
            <a:spLocks noGrp="1" noChangeArrowheads="1"/>
          </p:cNvSpPr>
          <p:nvPr>
            <p:ph type="body" idx="1"/>
          </p:nvPr>
        </p:nvSpPr>
        <p:spPr>
          <a:xfrm>
            <a:off x="762000" y="911388"/>
            <a:ext cx="8598719" cy="5976938"/>
          </a:xfrm>
        </p:spPr>
        <p:txBody>
          <a:bodyPr>
            <a:normAutofit lnSpcReduction="10000"/>
          </a:bodyPr>
          <a:lstStyle/>
          <a:p>
            <a:pPr eaLnBrk="1" hangingPunct="1">
              <a:lnSpc>
                <a:spcPct val="90000"/>
              </a:lnSpc>
              <a:buFontTx/>
              <a:buNone/>
            </a:pPr>
            <a:r>
              <a:rPr lang="de-DE" altLang="en-US" sz="1800" b="1" dirty="0" smtClean="0">
                <a:latin typeface="Courier New" panose="02070309020205020404" pitchFamily="49" charset="0"/>
              </a:rPr>
              <a:t>&lt;xs:schema&gt;</a:t>
            </a:r>
          </a:p>
          <a:p>
            <a:pPr eaLnBrk="1" hangingPunct="1">
              <a:lnSpc>
                <a:spcPct val="90000"/>
              </a:lnSpc>
              <a:buFontTx/>
              <a:buNone/>
            </a:pPr>
            <a:r>
              <a:rPr lang="de-DE" altLang="en-US" sz="1800" b="1" dirty="0" smtClean="0">
                <a:latin typeface="Courier New" panose="02070309020205020404" pitchFamily="49" charset="0"/>
              </a:rPr>
              <a:t>  &lt;xs:element name=“article“&gt;</a:t>
            </a:r>
          </a:p>
          <a:p>
            <a:pPr eaLnBrk="1" hangingPunct="1">
              <a:lnSpc>
                <a:spcPct val="90000"/>
              </a:lnSpc>
              <a:buFontTx/>
              <a:buNone/>
            </a:pPr>
            <a:r>
              <a:rPr lang="de-DE" altLang="en-US" sz="1800" b="1" dirty="0" smtClean="0">
                <a:latin typeface="Courier New" panose="02070309020205020404" pitchFamily="49" charset="0"/>
              </a:rPr>
              <a:t>    &lt;xs:complexType&gt;</a:t>
            </a:r>
          </a:p>
          <a:p>
            <a:pPr eaLnBrk="1" hangingPunct="1">
              <a:lnSpc>
                <a:spcPct val="90000"/>
              </a:lnSpc>
              <a:buFontTx/>
              <a:buNone/>
            </a:pPr>
            <a:r>
              <a:rPr lang="de-DE" altLang="en-US" sz="1800" b="1" dirty="0" smtClean="0">
                <a:latin typeface="Courier New" panose="02070309020205020404" pitchFamily="49" charset="0"/>
              </a:rPr>
              <a:t>      &lt;xs:sequence&gt;</a:t>
            </a:r>
          </a:p>
          <a:p>
            <a:pPr eaLnBrk="1" hangingPunct="1">
              <a:lnSpc>
                <a:spcPct val="90000"/>
              </a:lnSpc>
              <a:buFontTx/>
              <a:buNone/>
            </a:pPr>
            <a:r>
              <a:rPr lang="de-DE" altLang="en-US" sz="1800" b="1" dirty="0" smtClean="0">
                <a:latin typeface="Courier New" panose="02070309020205020404" pitchFamily="49" charset="0"/>
              </a:rPr>
              <a:t>        &lt;xs:element name=“author“ type=“xs:string“/&gt;</a:t>
            </a:r>
          </a:p>
          <a:p>
            <a:pPr eaLnBrk="1" hangingPunct="1">
              <a:lnSpc>
                <a:spcPct val="90000"/>
              </a:lnSpc>
              <a:buFontTx/>
              <a:buNone/>
            </a:pPr>
            <a:r>
              <a:rPr lang="de-DE" altLang="en-US" sz="1800" b="1" dirty="0" smtClean="0">
                <a:latin typeface="Courier New" panose="02070309020205020404" pitchFamily="49" charset="0"/>
              </a:rPr>
              <a:t>        &lt;xs:element name=“title“ type=“xs:string“/&gt; </a:t>
            </a:r>
          </a:p>
          <a:p>
            <a:pPr eaLnBrk="1" hangingPunct="1">
              <a:lnSpc>
                <a:spcPct val="90000"/>
              </a:lnSpc>
              <a:buFontTx/>
              <a:buNone/>
            </a:pPr>
            <a:r>
              <a:rPr lang="de-DE" altLang="en-US" sz="1800" b="1" dirty="0" smtClean="0">
                <a:latin typeface="Courier New" panose="02070309020205020404" pitchFamily="49" charset="0"/>
              </a:rPr>
              <a:t>        &lt;xs:element name=“text“&gt;</a:t>
            </a:r>
          </a:p>
          <a:p>
            <a:pPr eaLnBrk="1" hangingPunct="1">
              <a:lnSpc>
                <a:spcPct val="90000"/>
              </a:lnSpc>
              <a:buFontTx/>
              <a:buNone/>
            </a:pPr>
            <a:r>
              <a:rPr lang="de-DE" altLang="en-US" sz="1800" b="1" dirty="0" smtClean="0">
                <a:latin typeface="Courier New" panose="02070309020205020404" pitchFamily="49" charset="0"/>
              </a:rPr>
              <a:t>          &lt;xs:complexType&gt;</a:t>
            </a:r>
          </a:p>
          <a:p>
            <a:pPr eaLnBrk="1" hangingPunct="1">
              <a:lnSpc>
                <a:spcPct val="90000"/>
              </a:lnSpc>
              <a:buFontTx/>
              <a:buNone/>
            </a:pPr>
            <a:r>
              <a:rPr lang="de-DE" altLang="en-US" sz="1800" b="1" dirty="0" smtClean="0">
                <a:latin typeface="Courier New" panose="02070309020205020404" pitchFamily="49" charset="0"/>
              </a:rPr>
              <a:t>            &lt;xs:sequence&gt;</a:t>
            </a:r>
          </a:p>
          <a:p>
            <a:pPr eaLnBrk="1" hangingPunct="1">
              <a:lnSpc>
                <a:spcPct val="90000"/>
              </a:lnSpc>
              <a:buFontTx/>
              <a:buNone/>
            </a:pPr>
            <a:r>
              <a:rPr lang="de-DE" altLang="en-US" sz="1800" b="1" dirty="0" smtClean="0">
                <a:latin typeface="Courier New" panose="02070309020205020404" pitchFamily="49" charset="0"/>
              </a:rPr>
              <a:t>              &lt;xs:element name=“abstract“ type=“xs:string“/&gt;</a:t>
            </a:r>
          </a:p>
          <a:p>
            <a:pPr eaLnBrk="1" hangingPunct="1">
              <a:lnSpc>
                <a:spcPct val="90000"/>
              </a:lnSpc>
              <a:buFontTx/>
              <a:buNone/>
            </a:pPr>
            <a:r>
              <a:rPr lang="de-DE" altLang="en-US" sz="1800" b="1" dirty="0" smtClean="0">
                <a:latin typeface="Courier New" panose="02070309020205020404" pitchFamily="49" charset="0"/>
              </a:rPr>
              <a:t>		       &lt;xs:element name=“section“ type=“xs:string“</a:t>
            </a:r>
          </a:p>
          <a:p>
            <a:pPr eaLnBrk="1" hangingPunct="1">
              <a:lnSpc>
                <a:spcPct val="90000"/>
              </a:lnSpc>
              <a:buFontTx/>
              <a:buNone/>
            </a:pPr>
            <a:r>
              <a:rPr lang="de-DE" altLang="en-US" sz="1800" b="1" dirty="0" smtClean="0">
                <a:latin typeface="Courier New" panose="02070309020205020404" pitchFamily="49" charset="0"/>
              </a:rPr>
              <a:t>                          minOccurs=“0“ maxOccurs=“unbounded“/&gt;</a:t>
            </a:r>
          </a:p>
          <a:p>
            <a:pPr eaLnBrk="1" hangingPunct="1">
              <a:lnSpc>
                <a:spcPct val="90000"/>
              </a:lnSpc>
              <a:buFontTx/>
              <a:buNone/>
            </a:pPr>
            <a:r>
              <a:rPr lang="de-DE" altLang="en-US" sz="1800" b="1" dirty="0" smtClean="0">
                <a:latin typeface="Courier New" panose="02070309020205020404" pitchFamily="49" charset="0"/>
              </a:rPr>
              <a:t>            &lt;/xs:sequence&gt;</a:t>
            </a:r>
          </a:p>
          <a:p>
            <a:pPr eaLnBrk="1" hangingPunct="1">
              <a:lnSpc>
                <a:spcPct val="90000"/>
              </a:lnSpc>
              <a:buFontTx/>
              <a:buNone/>
            </a:pPr>
            <a:r>
              <a:rPr lang="de-DE" altLang="en-US" sz="1800" b="1" dirty="0" smtClean="0">
                <a:latin typeface="Courier New" panose="02070309020205020404" pitchFamily="49" charset="0"/>
              </a:rPr>
              <a:t>          &lt;/xs:complexType&gt;</a:t>
            </a:r>
          </a:p>
          <a:p>
            <a:pPr eaLnBrk="1" hangingPunct="1">
              <a:lnSpc>
                <a:spcPct val="90000"/>
              </a:lnSpc>
              <a:buFontTx/>
              <a:buNone/>
            </a:pPr>
            <a:r>
              <a:rPr lang="de-DE" altLang="en-US" sz="1800" b="1" dirty="0" smtClean="0">
                <a:latin typeface="Courier New" panose="02070309020205020404" pitchFamily="49" charset="0"/>
              </a:rPr>
              <a:t>        &lt;/xs:element&gt;</a:t>
            </a:r>
          </a:p>
          <a:p>
            <a:pPr eaLnBrk="1" hangingPunct="1">
              <a:lnSpc>
                <a:spcPct val="90000"/>
              </a:lnSpc>
              <a:buFontTx/>
              <a:buNone/>
            </a:pPr>
            <a:r>
              <a:rPr lang="de-DE" altLang="en-US" sz="1800" b="1" dirty="0" smtClean="0">
                <a:latin typeface="Courier New" panose="02070309020205020404" pitchFamily="49" charset="0"/>
              </a:rPr>
              <a:t>      &lt;/xs:sequence&gt;</a:t>
            </a:r>
          </a:p>
          <a:p>
            <a:pPr eaLnBrk="1" hangingPunct="1">
              <a:lnSpc>
                <a:spcPct val="90000"/>
              </a:lnSpc>
              <a:buFontTx/>
              <a:buNone/>
            </a:pPr>
            <a:r>
              <a:rPr lang="de-DE" altLang="en-US" sz="1800" b="1" dirty="0" smtClean="0">
                <a:latin typeface="Courier New" panose="02070309020205020404" pitchFamily="49" charset="0"/>
              </a:rPr>
              <a:t>    &lt;/xs:complexType&gt;</a:t>
            </a:r>
          </a:p>
          <a:p>
            <a:pPr eaLnBrk="1" hangingPunct="1">
              <a:lnSpc>
                <a:spcPct val="90000"/>
              </a:lnSpc>
              <a:buFontTx/>
              <a:buNone/>
            </a:pPr>
            <a:r>
              <a:rPr lang="de-DE" altLang="en-US" sz="1800" b="1" dirty="0" smtClean="0">
                <a:latin typeface="Courier New" panose="02070309020205020404" pitchFamily="49" charset="0"/>
              </a:rPr>
              <a:t>  &lt;/xs:element&gt;</a:t>
            </a:r>
          </a:p>
          <a:p>
            <a:pPr eaLnBrk="1" hangingPunct="1">
              <a:lnSpc>
                <a:spcPct val="90000"/>
              </a:lnSpc>
              <a:buFontTx/>
              <a:buNone/>
            </a:pPr>
            <a:r>
              <a:rPr lang="de-DE" altLang="en-US" sz="1800" b="1" dirty="0" smtClean="0">
                <a:latin typeface="Courier New" panose="02070309020205020404" pitchFamily="49" charset="0"/>
              </a:rPr>
              <a:t>&lt;/xs:schema&gt;</a:t>
            </a:r>
          </a:p>
        </p:txBody>
      </p:sp>
    </p:spTree>
  </p:cSld>
  <p:clrMapOvr>
    <a:masterClrMapping/>
  </p:clrMapOvr>
  <p:transition spd="slow">
    <p:wipe dir="d"/>
  </p:transition>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p:nvPr/>
        </p:nvSpPr>
        <p:spPr>
          <a:xfrm>
            <a:off x="4358640" y="6593840"/>
            <a:ext cx="396239" cy="213360"/>
          </a:xfrm>
          <a:prstGeom prst="rect">
            <a:avLst/>
          </a:prstGeom>
          <a:blipFill>
            <a:blip r:embed="rId2" cstate="print"/>
            <a:stretch>
              <a:fillRect/>
            </a:stretch>
          </a:blipFill>
        </p:spPr>
        <p:txBody>
          <a:bodyPr wrap="square" lIns="0" tIns="0" rIns="0" bIns="0" rtlCol="0">
            <a:noAutofit/>
          </a:bodyPr>
          <a:lstStyle/>
          <a:p>
            <a:endParaRPr/>
          </a:p>
        </p:txBody>
      </p:sp>
      <p:sp>
        <p:nvSpPr>
          <p:cNvPr id="15" name="object 15"/>
          <p:cNvSpPr/>
          <p:nvPr/>
        </p:nvSpPr>
        <p:spPr>
          <a:xfrm>
            <a:off x="4389120" y="6614159"/>
            <a:ext cx="396239" cy="213360"/>
          </a:xfrm>
          <a:prstGeom prst="rect">
            <a:avLst/>
          </a:prstGeom>
          <a:blipFill>
            <a:blip r:embed="rId2" cstate="print"/>
            <a:stretch>
              <a:fillRect/>
            </a:stretch>
          </a:blipFill>
        </p:spPr>
        <p:txBody>
          <a:bodyPr wrap="square" lIns="0" tIns="0" rIns="0" bIns="0" rtlCol="0">
            <a:noAutofit/>
          </a:bodyPr>
          <a:lstStyle/>
          <a:p>
            <a:endParaRPr/>
          </a:p>
        </p:txBody>
      </p:sp>
      <p:sp>
        <p:nvSpPr>
          <p:cNvPr id="13" name="object 13"/>
          <p:cNvSpPr/>
          <p:nvPr/>
        </p:nvSpPr>
        <p:spPr>
          <a:xfrm>
            <a:off x="401637" y="803275"/>
            <a:ext cx="8335962" cy="0"/>
          </a:xfrm>
          <a:custGeom>
            <a:avLst/>
            <a:gdLst/>
            <a:ahLst/>
            <a:cxnLst/>
            <a:rect l="l" t="t" r="r" b="b"/>
            <a:pathLst>
              <a:path w="8335962">
                <a:moveTo>
                  <a:pt x="0" y="0"/>
                </a:moveTo>
                <a:lnTo>
                  <a:pt x="8335962" y="0"/>
                </a:lnTo>
              </a:path>
            </a:pathLst>
          </a:custGeom>
          <a:ln w="28575">
            <a:solidFill>
              <a:srgbClr val="003399"/>
            </a:solidFill>
          </a:ln>
        </p:spPr>
        <p:txBody>
          <a:bodyPr wrap="square" lIns="0" tIns="0" rIns="0" bIns="0" rtlCol="0">
            <a:noAutofit/>
          </a:bodyPr>
          <a:lstStyle/>
          <a:p>
            <a:endParaRPr/>
          </a:p>
        </p:txBody>
      </p:sp>
      <p:sp>
        <p:nvSpPr>
          <p:cNvPr id="10" name="object 10"/>
          <p:cNvSpPr/>
          <p:nvPr/>
        </p:nvSpPr>
        <p:spPr>
          <a:xfrm>
            <a:off x="403047" y="4015740"/>
            <a:ext cx="8090661" cy="274319"/>
          </a:xfrm>
          <a:custGeom>
            <a:avLst/>
            <a:gdLst/>
            <a:ahLst/>
            <a:cxnLst/>
            <a:rect l="l" t="t" r="r" b="b"/>
            <a:pathLst>
              <a:path w="8090661" h="274320">
                <a:moveTo>
                  <a:pt x="0" y="274319"/>
                </a:moveTo>
                <a:lnTo>
                  <a:pt x="8090661" y="274319"/>
                </a:lnTo>
                <a:lnTo>
                  <a:pt x="8090661" y="0"/>
                </a:lnTo>
                <a:lnTo>
                  <a:pt x="0" y="0"/>
                </a:lnTo>
                <a:lnTo>
                  <a:pt x="0" y="274319"/>
                </a:lnTo>
                <a:close/>
              </a:path>
            </a:pathLst>
          </a:custGeom>
          <a:solidFill>
            <a:srgbClr val="003399"/>
          </a:solidFill>
        </p:spPr>
        <p:txBody>
          <a:bodyPr wrap="square" lIns="0" tIns="0" rIns="0" bIns="0" rtlCol="0">
            <a:noAutofit/>
          </a:bodyPr>
          <a:lstStyle/>
          <a:p>
            <a:endParaRPr/>
          </a:p>
        </p:txBody>
      </p:sp>
      <p:sp>
        <p:nvSpPr>
          <p:cNvPr id="11" name="object 11"/>
          <p:cNvSpPr/>
          <p:nvPr/>
        </p:nvSpPr>
        <p:spPr>
          <a:xfrm>
            <a:off x="403047" y="4015740"/>
            <a:ext cx="8090661" cy="274319"/>
          </a:xfrm>
          <a:custGeom>
            <a:avLst/>
            <a:gdLst/>
            <a:ahLst/>
            <a:cxnLst/>
            <a:rect l="l" t="t" r="r" b="b"/>
            <a:pathLst>
              <a:path w="8090661" h="274320">
                <a:moveTo>
                  <a:pt x="0" y="274319"/>
                </a:moveTo>
                <a:lnTo>
                  <a:pt x="8090661" y="274319"/>
                </a:lnTo>
                <a:lnTo>
                  <a:pt x="8090661" y="0"/>
                </a:lnTo>
                <a:lnTo>
                  <a:pt x="0" y="0"/>
                </a:lnTo>
                <a:lnTo>
                  <a:pt x="0" y="274319"/>
                </a:lnTo>
                <a:close/>
              </a:path>
            </a:pathLst>
          </a:custGeom>
          <a:ln w="10170">
            <a:solidFill>
              <a:srgbClr val="4066B1"/>
            </a:solidFill>
          </a:ln>
        </p:spPr>
        <p:txBody>
          <a:bodyPr wrap="square" lIns="0" tIns="0" rIns="0" bIns="0" rtlCol="0">
            <a:noAutofit/>
          </a:bodyPr>
          <a:lstStyle/>
          <a:p>
            <a:endParaRPr/>
          </a:p>
        </p:txBody>
      </p:sp>
      <p:sp>
        <p:nvSpPr>
          <p:cNvPr id="9" name="object 9"/>
          <p:cNvSpPr txBox="1"/>
          <p:nvPr/>
        </p:nvSpPr>
        <p:spPr>
          <a:xfrm>
            <a:off x="387667" y="545651"/>
            <a:ext cx="1309798" cy="228917"/>
          </a:xfrm>
          <a:prstGeom prst="rect">
            <a:avLst/>
          </a:prstGeom>
        </p:spPr>
        <p:txBody>
          <a:bodyPr wrap="square" lIns="0" tIns="0" rIns="0" bIns="0" rtlCol="0">
            <a:noAutofit/>
          </a:bodyPr>
          <a:lstStyle/>
          <a:p>
            <a:pPr marL="12700">
              <a:lnSpc>
                <a:spcPts val="1739"/>
              </a:lnSpc>
              <a:spcBef>
                <a:spcPts val="87"/>
              </a:spcBef>
            </a:pPr>
            <a:r>
              <a:rPr sz="1600" b="1" spc="-25" dirty="0" smtClean="0">
                <a:latin typeface="Arial"/>
                <a:cs typeface="Arial"/>
              </a:rPr>
              <a:t>X</a:t>
            </a:r>
            <a:r>
              <a:rPr sz="1600" b="1" spc="25" dirty="0" smtClean="0">
                <a:latin typeface="Arial"/>
                <a:cs typeface="Arial"/>
              </a:rPr>
              <a:t>M</a:t>
            </a:r>
            <a:r>
              <a:rPr sz="1600" b="1" spc="0" dirty="0" smtClean="0">
                <a:latin typeface="Arial"/>
                <a:cs typeface="Arial"/>
              </a:rPr>
              <a:t>L</a:t>
            </a:r>
            <a:r>
              <a:rPr sz="1600" b="1" spc="19" dirty="0" smtClean="0">
                <a:latin typeface="Arial"/>
                <a:cs typeface="Arial"/>
              </a:rPr>
              <a:t> </a:t>
            </a:r>
            <a:r>
              <a:rPr sz="1600" b="1" spc="-25" dirty="0" smtClean="0">
                <a:latin typeface="Arial"/>
                <a:cs typeface="Arial"/>
              </a:rPr>
              <a:t>S</a:t>
            </a:r>
            <a:r>
              <a:rPr sz="1600" b="1" spc="-9" dirty="0" smtClean="0">
                <a:latin typeface="Arial"/>
                <a:cs typeface="Arial"/>
              </a:rPr>
              <a:t>c</a:t>
            </a:r>
            <a:r>
              <a:rPr sz="1600" b="1" spc="-14" dirty="0" smtClean="0">
                <a:latin typeface="Arial"/>
                <a:cs typeface="Arial"/>
              </a:rPr>
              <a:t>h</a:t>
            </a:r>
            <a:r>
              <a:rPr sz="1600" b="1" spc="-9" dirty="0" smtClean="0">
                <a:latin typeface="Arial"/>
                <a:cs typeface="Arial"/>
              </a:rPr>
              <a:t>e</a:t>
            </a:r>
            <a:r>
              <a:rPr sz="1600" b="1" spc="-59" dirty="0" smtClean="0">
                <a:latin typeface="Arial"/>
                <a:cs typeface="Arial"/>
              </a:rPr>
              <a:t>m</a:t>
            </a:r>
            <a:r>
              <a:rPr sz="1600" b="1" spc="0" dirty="0" smtClean="0">
                <a:latin typeface="Arial"/>
                <a:cs typeface="Arial"/>
              </a:rPr>
              <a:t>a</a:t>
            </a:r>
            <a:endParaRPr sz="1600">
              <a:latin typeface="Arial"/>
              <a:cs typeface="Arial"/>
            </a:endParaRPr>
          </a:p>
        </p:txBody>
      </p:sp>
      <p:sp>
        <p:nvSpPr>
          <p:cNvPr id="8" name="object 8"/>
          <p:cNvSpPr txBox="1"/>
          <p:nvPr/>
        </p:nvSpPr>
        <p:spPr>
          <a:xfrm>
            <a:off x="387667" y="1034109"/>
            <a:ext cx="4541376" cy="2253678"/>
          </a:xfrm>
          <a:prstGeom prst="rect">
            <a:avLst/>
          </a:prstGeom>
        </p:spPr>
        <p:txBody>
          <a:bodyPr wrap="square" lIns="0" tIns="0" rIns="0" bIns="0" rtlCol="0">
            <a:noAutofit/>
          </a:bodyPr>
          <a:lstStyle/>
          <a:p>
            <a:pPr marL="12700" marR="22907">
              <a:lnSpc>
                <a:spcPts val="1330"/>
              </a:lnSpc>
              <a:spcBef>
                <a:spcPts val="66"/>
              </a:spcBef>
            </a:pPr>
            <a:r>
              <a:rPr sz="950" spc="0" dirty="0" smtClean="0">
                <a:latin typeface="Arial"/>
                <a:cs typeface="Arial"/>
              </a:rPr>
              <a:t>•      </a:t>
            </a:r>
            <a:r>
              <a:rPr sz="950" spc="68" dirty="0" smtClean="0">
                <a:latin typeface="Arial"/>
                <a:cs typeface="Arial"/>
              </a:rPr>
              <a:t> </a:t>
            </a:r>
            <a:r>
              <a:rPr sz="1200" spc="-79" dirty="0" smtClean="0">
                <a:latin typeface="Arial"/>
                <a:cs typeface="Arial"/>
              </a:rPr>
              <a:t>A</a:t>
            </a:r>
            <a:r>
              <a:rPr sz="1200" spc="0" dirty="0" smtClean="0">
                <a:latin typeface="Arial"/>
                <a:cs typeface="Arial"/>
              </a:rPr>
              <a:t>n</a:t>
            </a:r>
            <a:r>
              <a:rPr sz="1200" spc="44" dirty="0" smtClean="0">
                <a:latin typeface="Arial"/>
                <a:cs typeface="Arial"/>
              </a:rPr>
              <a:t> </a:t>
            </a:r>
            <a:r>
              <a:rPr sz="1200" spc="-79" dirty="0" smtClean="0">
                <a:latin typeface="Arial"/>
                <a:cs typeface="Arial"/>
              </a:rPr>
              <a:t>X</a:t>
            </a:r>
            <a:r>
              <a:rPr sz="1200" spc="-119" dirty="0" smtClean="0">
                <a:latin typeface="Arial"/>
                <a:cs typeface="Arial"/>
              </a:rPr>
              <a:t>M</a:t>
            </a:r>
            <a:r>
              <a:rPr sz="1200" spc="0" dirty="0" smtClean="0">
                <a:latin typeface="Arial"/>
                <a:cs typeface="Arial"/>
              </a:rPr>
              <a:t>L</a:t>
            </a:r>
            <a:r>
              <a:rPr sz="1200" spc="202" dirty="0" smtClean="0">
                <a:latin typeface="Arial"/>
                <a:cs typeface="Arial"/>
              </a:rPr>
              <a:t> </a:t>
            </a:r>
            <a:r>
              <a:rPr sz="1200" spc="0" dirty="0" smtClean="0">
                <a:latin typeface="Arial"/>
                <a:cs typeface="Arial"/>
              </a:rPr>
              <a:t>S</a:t>
            </a:r>
            <a:r>
              <a:rPr sz="1200" spc="39" dirty="0" smtClean="0">
                <a:latin typeface="Arial"/>
                <a:cs typeface="Arial"/>
              </a:rPr>
              <a:t>c</a:t>
            </a:r>
            <a:r>
              <a:rPr sz="1200" spc="-25" dirty="0" smtClean="0">
                <a:latin typeface="Arial"/>
                <a:cs typeface="Arial"/>
              </a:rPr>
              <a:t>he</a:t>
            </a:r>
            <a:r>
              <a:rPr sz="1200" spc="39" dirty="0" smtClean="0">
                <a:latin typeface="Arial"/>
                <a:cs typeface="Arial"/>
              </a:rPr>
              <a:t>m</a:t>
            </a:r>
            <a:r>
              <a:rPr sz="1200" spc="-25" dirty="0" smtClean="0">
                <a:latin typeface="Arial"/>
                <a:cs typeface="Arial"/>
              </a:rPr>
              <a:t>a</a:t>
            </a:r>
            <a:r>
              <a:rPr sz="1200" spc="0" dirty="0" smtClean="0">
                <a:latin typeface="Arial"/>
                <a:cs typeface="Arial"/>
              </a:rPr>
              <a:t>:</a:t>
            </a:r>
            <a:endParaRPr sz="1200">
              <a:latin typeface="Arial"/>
              <a:cs typeface="Arial"/>
            </a:endParaRPr>
          </a:p>
          <a:p>
            <a:pPr marL="317817" marR="22907">
              <a:lnSpc>
                <a:spcPct val="95825"/>
              </a:lnSpc>
              <a:spcBef>
                <a:spcPts val="876"/>
              </a:spcBef>
            </a:pPr>
            <a:r>
              <a:rPr sz="1200" spc="0" dirty="0" smtClean="0">
                <a:latin typeface="Arial"/>
                <a:cs typeface="Arial"/>
              </a:rPr>
              <a:t>-</a:t>
            </a:r>
            <a:r>
              <a:rPr sz="1200" spc="-9" dirty="0" smtClean="0">
                <a:latin typeface="Arial"/>
                <a:cs typeface="Arial"/>
              </a:rPr>
              <a:t> </a:t>
            </a:r>
            <a:r>
              <a:rPr sz="1200" spc="-25" dirty="0" smtClean="0">
                <a:latin typeface="Arial"/>
                <a:cs typeface="Arial"/>
              </a:rPr>
              <a:t>de</a:t>
            </a:r>
            <a:r>
              <a:rPr sz="1200" spc="-9" dirty="0" smtClean="0">
                <a:latin typeface="Arial"/>
                <a:cs typeface="Arial"/>
              </a:rPr>
              <a:t>f</a:t>
            </a:r>
            <a:r>
              <a:rPr sz="1200" spc="-25" dirty="0" smtClean="0">
                <a:latin typeface="Arial"/>
                <a:cs typeface="Arial"/>
              </a:rPr>
              <a:t>ine</a:t>
            </a:r>
            <a:r>
              <a:rPr sz="1200" spc="0" dirty="0" smtClean="0">
                <a:latin typeface="Arial"/>
                <a:cs typeface="Arial"/>
              </a:rPr>
              <a:t>s</a:t>
            </a:r>
            <a:r>
              <a:rPr sz="1200" spc="99" dirty="0" smtClean="0">
                <a:latin typeface="Arial"/>
                <a:cs typeface="Arial"/>
              </a:rPr>
              <a:t> </a:t>
            </a:r>
            <a:r>
              <a:rPr sz="1200" spc="-25" dirty="0" smtClean="0">
                <a:latin typeface="Arial"/>
                <a:cs typeface="Arial"/>
              </a:rPr>
              <a:t>ele</a:t>
            </a:r>
            <a:r>
              <a:rPr sz="1200" spc="39" dirty="0" smtClean="0">
                <a:latin typeface="Arial"/>
                <a:cs typeface="Arial"/>
              </a:rPr>
              <a:t>m</a:t>
            </a:r>
            <a:r>
              <a:rPr sz="1200" spc="-25" dirty="0" smtClean="0">
                <a:latin typeface="Arial"/>
                <a:cs typeface="Arial"/>
              </a:rPr>
              <a:t>en</a:t>
            </a:r>
            <a:r>
              <a:rPr sz="1200" spc="-9" dirty="0" smtClean="0">
                <a:latin typeface="Arial"/>
                <a:cs typeface="Arial"/>
              </a:rPr>
              <a:t>t</a:t>
            </a:r>
            <a:r>
              <a:rPr sz="1200" spc="0" dirty="0" smtClean="0">
                <a:latin typeface="Arial"/>
                <a:cs typeface="Arial"/>
              </a:rPr>
              <a:t>s</a:t>
            </a:r>
            <a:r>
              <a:rPr sz="1200" spc="109" dirty="0" smtClean="0">
                <a:latin typeface="Arial"/>
                <a:cs typeface="Arial"/>
              </a:rPr>
              <a:t> </a:t>
            </a:r>
            <a:r>
              <a:rPr sz="1200" spc="-9" dirty="0" smtClean="0">
                <a:latin typeface="Arial"/>
                <a:cs typeface="Arial"/>
              </a:rPr>
              <a:t>t</a:t>
            </a:r>
            <a:r>
              <a:rPr sz="1200" spc="-25" dirty="0" smtClean="0">
                <a:latin typeface="Arial"/>
                <a:cs typeface="Arial"/>
              </a:rPr>
              <a:t>ha</a:t>
            </a:r>
            <a:r>
              <a:rPr sz="1200" spc="0" dirty="0" smtClean="0">
                <a:latin typeface="Arial"/>
                <a:cs typeface="Arial"/>
              </a:rPr>
              <a:t>t</a:t>
            </a:r>
            <a:r>
              <a:rPr sz="1200" spc="59" dirty="0" smtClean="0">
                <a:latin typeface="Arial"/>
                <a:cs typeface="Arial"/>
              </a:rPr>
              <a:t> </a:t>
            </a:r>
            <a:r>
              <a:rPr sz="1200" spc="39" dirty="0" smtClean="0">
                <a:latin typeface="Arial"/>
                <a:cs typeface="Arial"/>
              </a:rPr>
              <a:t>c</a:t>
            </a:r>
            <a:r>
              <a:rPr sz="1200" spc="-25" dirty="0" smtClean="0">
                <a:latin typeface="Arial"/>
                <a:cs typeface="Arial"/>
              </a:rPr>
              <a:t>a</a:t>
            </a:r>
            <a:r>
              <a:rPr sz="1200" spc="0" dirty="0" smtClean="0">
                <a:latin typeface="Arial"/>
                <a:cs typeface="Arial"/>
              </a:rPr>
              <a:t>n</a:t>
            </a:r>
            <a:r>
              <a:rPr sz="1200" spc="-34" dirty="0" smtClean="0">
                <a:latin typeface="Arial"/>
                <a:cs typeface="Arial"/>
              </a:rPr>
              <a:t> </a:t>
            </a:r>
            <a:r>
              <a:rPr sz="1200" spc="-25" dirty="0" smtClean="0">
                <a:latin typeface="Arial"/>
                <a:cs typeface="Arial"/>
              </a:rPr>
              <a:t>appea</a:t>
            </a:r>
            <a:r>
              <a:rPr sz="1200" spc="0" dirty="0" smtClean="0">
                <a:latin typeface="Arial"/>
                <a:cs typeface="Arial"/>
              </a:rPr>
              <a:t>r</a:t>
            </a:r>
            <a:r>
              <a:rPr sz="1200" spc="150" dirty="0" smtClean="0">
                <a:latin typeface="Arial"/>
                <a:cs typeface="Arial"/>
              </a:rPr>
              <a:t> </a:t>
            </a:r>
            <a:r>
              <a:rPr sz="1200" spc="-25" dirty="0" smtClean="0">
                <a:latin typeface="Arial"/>
                <a:cs typeface="Arial"/>
              </a:rPr>
              <a:t>i</a:t>
            </a:r>
            <a:r>
              <a:rPr sz="1200" spc="0" dirty="0" smtClean="0">
                <a:latin typeface="Arial"/>
                <a:cs typeface="Arial"/>
              </a:rPr>
              <a:t>n</a:t>
            </a:r>
            <a:r>
              <a:rPr sz="1200" spc="44" dirty="0" smtClean="0">
                <a:latin typeface="Arial"/>
                <a:cs typeface="Arial"/>
              </a:rPr>
              <a:t> </a:t>
            </a:r>
            <a:r>
              <a:rPr sz="1200" spc="0" dirty="0" smtClean="0">
                <a:latin typeface="Arial"/>
                <a:cs typeface="Arial"/>
              </a:rPr>
              <a:t>a</a:t>
            </a:r>
            <a:r>
              <a:rPr sz="1200" spc="-34" dirty="0" smtClean="0">
                <a:latin typeface="Arial"/>
                <a:cs typeface="Arial"/>
              </a:rPr>
              <a:t> </a:t>
            </a:r>
            <a:r>
              <a:rPr sz="1200" spc="-25" dirty="0" smtClean="0">
                <a:latin typeface="Arial"/>
                <a:cs typeface="Arial"/>
              </a:rPr>
              <a:t>do</a:t>
            </a:r>
            <a:r>
              <a:rPr sz="1200" spc="39" dirty="0" smtClean="0">
                <a:latin typeface="Arial"/>
                <a:cs typeface="Arial"/>
              </a:rPr>
              <a:t>c</a:t>
            </a:r>
            <a:r>
              <a:rPr sz="1200" spc="-25" dirty="0" smtClean="0">
                <a:latin typeface="Arial"/>
                <a:cs typeface="Arial"/>
              </a:rPr>
              <a:t>u</a:t>
            </a:r>
            <a:r>
              <a:rPr sz="1200" spc="39" dirty="0" smtClean="0">
                <a:latin typeface="Arial"/>
                <a:cs typeface="Arial"/>
              </a:rPr>
              <a:t>m</a:t>
            </a:r>
            <a:r>
              <a:rPr sz="1200" spc="-25" dirty="0" smtClean="0">
                <a:latin typeface="Arial"/>
                <a:cs typeface="Arial"/>
              </a:rPr>
              <a:t>en</a:t>
            </a:r>
            <a:r>
              <a:rPr sz="1200" spc="0" dirty="0" smtClean="0">
                <a:latin typeface="Arial"/>
                <a:cs typeface="Arial"/>
              </a:rPr>
              <a:t>t</a:t>
            </a:r>
            <a:endParaRPr sz="1200">
              <a:latin typeface="Arial"/>
              <a:cs typeface="Arial"/>
            </a:endParaRPr>
          </a:p>
          <a:p>
            <a:pPr marL="317817" marR="22907">
              <a:lnSpc>
                <a:spcPct val="95825"/>
              </a:lnSpc>
              <a:spcBef>
                <a:spcPts val="942"/>
              </a:spcBef>
            </a:pPr>
            <a:r>
              <a:rPr sz="1200" spc="0" dirty="0" smtClean="0">
                <a:latin typeface="Arial"/>
                <a:cs typeface="Arial"/>
              </a:rPr>
              <a:t>-</a:t>
            </a:r>
            <a:r>
              <a:rPr sz="1200" spc="-9" dirty="0" smtClean="0">
                <a:latin typeface="Arial"/>
                <a:cs typeface="Arial"/>
              </a:rPr>
              <a:t> </a:t>
            </a:r>
            <a:r>
              <a:rPr sz="1200" spc="-25" dirty="0" smtClean="0">
                <a:latin typeface="Arial"/>
                <a:cs typeface="Arial"/>
              </a:rPr>
              <a:t>de</a:t>
            </a:r>
            <a:r>
              <a:rPr sz="1200" spc="-9" dirty="0" smtClean="0">
                <a:latin typeface="Arial"/>
                <a:cs typeface="Arial"/>
              </a:rPr>
              <a:t>f</a:t>
            </a:r>
            <a:r>
              <a:rPr sz="1200" spc="-25" dirty="0" smtClean="0">
                <a:latin typeface="Arial"/>
                <a:cs typeface="Arial"/>
              </a:rPr>
              <a:t>ine</a:t>
            </a:r>
            <a:r>
              <a:rPr sz="1200" spc="0" dirty="0" smtClean="0">
                <a:latin typeface="Arial"/>
                <a:cs typeface="Arial"/>
              </a:rPr>
              <a:t>s</a:t>
            </a:r>
            <a:r>
              <a:rPr sz="1200" spc="99" dirty="0" smtClean="0">
                <a:latin typeface="Arial"/>
                <a:cs typeface="Arial"/>
              </a:rPr>
              <a:t> </a:t>
            </a:r>
            <a:r>
              <a:rPr sz="1200" spc="-25" dirty="0" smtClean="0">
                <a:latin typeface="Arial"/>
                <a:cs typeface="Arial"/>
              </a:rPr>
              <a:t>a</a:t>
            </a:r>
            <a:r>
              <a:rPr sz="1200" spc="-9" dirty="0" smtClean="0">
                <a:latin typeface="Arial"/>
                <a:cs typeface="Arial"/>
              </a:rPr>
              <a:t>tt</a:t>
            </a:r>
            <a:r>
              <a:rPr sz="1200" spc="0" dirty="0" smtClean="0">
                <a:latin typeface="Arial"/>
                <a:cs typeface="Arial"/>
              </a:rPr>
              <a:t>r</a:t>
            </a:r>
            <a:r>
              <a:rPr sz="1200" spc="-25" dirty="0" smtClean="0">
                <a:latin typeface="Arial"/>
                <a:cs typeface="Arial"/>
              </a:rPr>
              <a:t>ibu</a:t>
            </a:r>
            <a:r>
              <a:rPr sz="1200" spc="-9" dirty="0" smtClean="0">
                <a:latin typeface="Arial"/>
                <a:cs typeface="Arial"/>
              </a:rPr>
              <a:t>t</a:t>
            </a:r>
            <a:r>
              <a:rPr sz="1200" spc="-25" dirty="0" smtClean="0">
                <a:latin typeface="Arial"/>
                <a:cs typeface="Arial"/>
              </a:rPr>
              <a:t>e</a:t>
            </a:r>
            <a:r>
              <a:rPr sz="1200" spc="0" dirty="0" smtClean="0">
                <a:latin typeface="Arial"/>
                <a:cs typeface="Arial"/>
              </a:rPr>
              <a:t>s</a:t>
            </a:r>
            <a:r>
              <a:rPr sz="1200" spc="187" dirty="0" smtClean="0">
                <a:latin typeface="Arial"/>
                <a:cs typeface="Arial"/>
              </a:rPr>
              <a:t> </a:t>
            </a:r>
            <a:r>
              <a:rPr sz="1200" spc="-9" dirty="0" smtClean="0">
                <a:latin typeface="Arial"/>
                <a:cs typeface="Arial"/>
              </a:rPr>
              <a:t>t</a:t>
            </a:r>
            <a:r>
              <a:rPr sz="1200" spc="-25" dirty="0" smtClean="0">
                <a:latin typeface="Arial"/>
                <a:cs typeface="Arial"/>
              </a:rPr>
              <a:t>ha</a:t>
            </a:r>
            <a:r>
              <a:rPr sz="1200" spc="0" dirty="0" smtClean="0">
                <a:latin typeface="Arial"/>
                <a:cs typeface="Arial"/>
              </a:rPr>
              <a:t>t</a:t>
            </a:r>
            <a:r>
              <a:rPr sz="1200" spc="54" dirty="0" smtClean="0">
                <a:latin typeface="Arial"/>
                <a:cs typeface="Arial"/>
              </a:rPr>
              <a:t> </a:t>
            </a:r>
            <a:r>
              <a:rPr sz="1200" spc="39" dirty="0" smtClean="0">
                <a:latin typeface="Arial"/>
                <a:cs typeface="Arial"/>
              </a:rPr>
              <a:t>c</a:t>
            </a:r>
            <a:r>
              <a:rPr sz="1200" spc="-25" dirty="0" smtClean="0">
                <a:latin typeface="Arial"/>
                <a:cs typeface="Arial"/>
              </a:rPr>
              <a:t>a</a:t>
            </a:r>
            <a:r>
              <a:rPr sz="1200" spc="0" dirty="0" smtClean="0">
                <a:latin typeface="Arial"/>
                <a:cs typeface="Arial"/>
              </a:rPr>
              <a:t>n</a:t>
            </a:r>
            <a:r>
              <a:rPr sz="1200" spc="-34" dirty="0" smtClean="0">
                <a:latin typeface="Arial"/>
                <a:cs typeface="Arial"/>
              </a:rPr>
              <a:t> </a:t>
            </a:r>
            <a:r>
              <a:rPr sz="1200" spc="-25" dirty="0" smtClean="0">
                <a:latin typeface="Arial"/>
                <a:cs typeface="Arial"/>
              </a:rPr>
              <a:t>appea</a:t>
            </a:r>
            <a:r>
              <a:rPr sz="1200" spc="0" dirty="0" smtClean="0">
                <a:latin typeface="Arial"/>
                <a:cs typeface="Arial"/>
              </a:rPr>
              <a:t>r</a:t>
            </a:r>
            <a:r>
              <a:rPr sz="1200" spc="150" dirty="0" smtClean="0">
                <a:latin typeface="Arial"/>
                <a:cs typeface="Arial"/>
              </a:rPr>
              <a:t> </a:t>
            </a:r>
            <a:r>
              <a:rPr sz="1200" spc="14" dirty="0" smtClean="0">
                <a:latin typeface="Arial"/>
                <a:cs typeface="Arial"/>
              </a:rPr>
              <a:t>w</a:t>
            </a:r>
            <a:r>
              <a:rPr sz="1200" spc="-25" dirty="0" smtClean="0">
                <a:latin typeface="Arial"/>
                <a:cs typeface="Arial"/>
              </a:rPr>
              <a:t>i</a:t>
            </a:r>
            <a:r>
              <a:rPr sz="1200" spc="-9" dirty="0" smtClean="0">
                <a:latin typeface="Arial"/>
                <a:cs typeface="Arial"/>
              </a:rPr>
              <a:t>t</a:t>
            </a:r>
            <a:r>
              <a:rPr sz="1200" spc="-25" dirty="0" smtClean="0">
                <a:latin typeface="Arial"/>
                <a:cs typeface="Arial"/>
              </a:rPr>
              <a:t>hi</a:t>
            </a:r>
            <a:r>
              <a:rPr sz="1200" spc="0" dirty="0" smtClean="0">
                <a:latin typeface="Arial"/>
                <a:cs typeface="Arial"/>
              </a:rPr>
              <a:t>n</a:t>
            </a:r>
            <a:r>
              <a:rPr sz="1200" spc="44" dirty="0" smtClean="0">
                <a:latin typeface="Arial"/>
                <a:cs typeface="Arial"/>
              </a:rPr>
              <a:t> </a:t>
            </a:r>
            <a:r>
              <a:rPr sz="1200" spc="-25" dirty="0" smtClean="0">
                <a:latin typeface="Arial"/>
                <a:cs typeface="Arial"/>
              </a:rPr>
              <a:t>ele</a:t>
            </a:r>
            <a:r>
              <a:rPr sz="1200" spc="39" dirty="0" smtClean="0">
                <a:latin typeface="Arial"/>
                <a:cs typeface="Arial"/>
              </a:rPr>
              <a:t>m</a:t>
            </a:r>
            <a:r>
              <a:rPr sz="1200" spc="-25" dirty="0" smtClean="0">
                <a:latin typeface="Arial"/>
                <a:cs typeface="Arial"/>
              </a:rPr>
              <a:t>en</a:t>
            </a:r>
            <a:r>
              <a:rPr sz="1200" spc="-9" dirty="0" smtClean="0">
                <a:latin typeface="Arial"/>
                <a:cs typeface="Arial"/>
              </a:rPr>
              <a:t>t</a:t>
            </a:r>
            <a:r>
              <a:rPr sz="1200" spc="0" dirty="0" smtClean="0">
                <a:latin typeface="Arial"/>
                <a:cs typeface="Arial"/>
              </a:rPr>
              <a:t>s</a:t>
            </a:r>
            <a:endParaRPr sz="1200">
              <a:latin typeface="Arial"/>
              <a:cs typeface="Arial"/>
            </a:endParaRPr>
          </a:p>
          <a:p>
            <a:pPr marL="317817" marR="22907">
              <a:lnSpc>
                <a:spcPct val="95825"/>
              </a:lnSpc>
              <a:spcBef>
                <a:spcPts val="1025"/>
              </a:spcBef>
            </a:pPr>
            <a:r>
              <a:rPr sz="1200" spc="0" dirty="0" smtClean="0">
                <a:latin typeface="Arial"/>
                <a:cs typeface="Arial"/>
              </a:rPr>
              <a:t>-</a:t>
            </a:r>
            <a:r>
              <a:rPr sz="1200" spc="-9" dirty="0" smtClean="0">
                <a:latin typeface="Arial"/>
                <a:cs typeface="Arial"/>
              </a:rPr>
              <a:t> </a:t>
            </a:r>
            <a:r>
              <a:rPr sz="1200" spc="-25" dirty="0" smtClean="0">
                <a:latin typeface="Arial"/>
                <a:cs typeface="Arial"/>
              </a:rPr>
              <a:t>de</a:t>
            </a:r>
            <a:r>
              <a:rPr sz="1200" spc="-9" dirty="0" smtClean="0">
                <a:latin typeface="Arial"/>
                <a:cs typeface="Arial"/>
              </a:rPr>
              <a:t>f</a:t>
            </a:r>
            <a:r>
              <a:rPr sz="1200" spc="-25" dirty="0" smtClean="0">
                <a:latin typeface="Arial"/>
                <a:cs typeface="Arial"/>
              </a:rPr>
              <a:t>ine</a:t>
            </a:r>
            <a:r>
              <a:rPr sz="1200" spc="0" dirty="0" smtClean="0">
                <a:latin typeface="Arial"/>
                <a:cs typeface="Arial"/>
              </a:rPr>
              <a:t>s</a:t>
            </a:r>
            <a:r>
              <a:rPr sz="1200" spc="99" dirty="0" smtClean="0">
                <a:latin typeface="Arial"/>
                <a:cs typeface="Arial"/>
              </a:rPr>
              <a:t> </a:t>
            </a:r>
            <a:r>
              <a:rPr sz="1200" spc="14" dirty="0" smtClean="0">
                <a:latin typeface="Arial"/>
                <a:cs typeface="Arial"/>
              </a:rPr>
              <a:t>w</a:t>
            </a:r>
            <a:r>
              <a:rPr sz="1200" spc="-25" dirty="0" smtClean="0">
                <a:latin typeface="Arial"/>
                <a:cs typeface="Arial"/>
              </a:rPr>
              <a:t>hi</a:t>
            </a:r>
            <a:r>
              <a:rPr sz="1200" spc="39" dirty="0" smtClean="0">
                <a:latin typeface="Arial"/>
                <a:cs typeface="Arial"/>
              </a:rPr>
              <a:t>c</a:t>
            </a:r>
            <a:r>
              <a:rPr sz="1200" spc="0" dirty="0" smtClean="0">
                <a:latin typeface="Arial"/>
                <a:cs typeface="Arial"/>
              </a:rPr>
              <a:t>h</a:t>
            </a:r>
            <a:r>
              <a:rPr sz="1200" spc="-34" dirty="0" smtClean="0">
                <a:latin typeface="Arial"/>
                <a:cs typeface="Arial"/>
              </a:rPr>
              <a:t> </a:t>
            </a:r>
            <a:r>
              <a:rPr sz="1200" spc="-25" dirty="0" smtClean="0">
                <a:latin typeface="Arial"/>
                <a:cs typeface="Arial"/>
              </a:rPr>
              <a:t>ele</a:t>
            </a:r>
            <a:r>
              <a:rPr sz="1200" spc="39" dirty="0" smtClean="0">
                <a:latin typeface="Arial"/>
                <a:cs typeface="Arial"/>
              </a:rPr>
              <a:t>m</a:t>
            </a:r>
            <a:r>
              <a:rPr sz="1200" spc="-25" dirty="0" smtClean="0">
                <a:latin typeface="Arial"/>
                <a:cs typeface="Arial"/>
              </a:rPr>
              <a:t>en</a:t>
            </a:r>
            <a:r>
              <a:rPr sz="1200" spc="-9" dirty="0" smtClean="0">
                <a:latin typeface="Arial"/>
                <a:cs typeface="Arial"/>
              </a:rPr>
              <a:t>t</a:t>
            </a:r>
            <a:r>
              <a:rPr sz="1200" spc="0" dirty="0" smtClean="0">
                <a:latin typeface="Arial"/>
                <a:cs typeface="Arial"/>
              </a:rPr>
              <a:t>s</a:t>
            </a:r>
            <a:r>
              <a:rPr sz="1200" spc="109" dirty="0" smtClean="0">
                <a:latin typeface="Arial"/>
                <a:cs typeface="Arial"/>
              </a:rPr>
              <a:t> </a:t>
            </a:r>
            <a:r>
              <a:rPr sz="1200" spc="-25" dirty="0" smtClean="0">
                <a:latin typeface="Arial"/>
                <a:cs typeface="Arial"/>
              </a:rPr>
              <a:t>a</a:t>
            </a:r>
            <a:r>
              <a:rPr sz="1200" spc="0" dirty="0" smtClean="0">
                <a:latin typeface="Arial"/>
                <a:cs typeface="Arial"/>
              </a:rPr>
              <a:t>re</a:t>
            </a:r>
            <a:r>
              <a:rPr sz="1200" spc="44" dirty="0" smtClean="0">
                <a:latin typeface="Arial"/>
                <a:cs typeface="Arial"/>
              </a:rPr>
              <a:t> </a:t>
            </a:r>
            <a:r>
              <a:rPr sz="1200" spc="39" dirty="0" smtClean="0">
                <a:latin typeface="Arial"/>
                <a:cs typeface="Arial"/>
              </a:rPr>
              <a:t>c</a:t>
            </a:r>
            <a:r>
              <a:rPr sz="1200" spc="-25" dirty="0" smtClean="0">
                <a:latin typeface="Arial"/>
                <a:cs typeface="Arial"/>
              </a:rPr>
              <a:t>hil</a:t>
            </a:r>
            <a:r>
              <a:rPr sz="1200" spc="0" dirty="0" smtClean="0">
                <a:latin typeface="Arial"/>
                <a:cs typeface="Arial"/>
              </a:rPr>
              <a:t>d</a:t>
            </a:r>
            <a:r>
              <a:rPr sz="1200" spc="44" dirty="0" smtClean="0">
                <a:latin typeface="Arial"/>
                <a:cs typeface="Arial"/>
              </a:rPr>
              <a:t> </a:t>
            </a:r>
            <a:r>
              <a:rPr sz="1200" spc="-25" dirty="0" smtClean="0">
                <a:latin typeface="Arial"/>
                <a:cs typeface="Arial"/>
              </a:rPr>
              <a:t>ele</a:t>
            </a:r>
            <a:r>
              <a:rPr sz="1200" spc="39" dirty="0" smtClean="0">
                <a:latin typeface="Arial"/>
                <a:cs typeface="Arial"/>
              </a:rPr>
              <a:t>m</a:t>
            </a:r>
            <a:r>
              <a:rPr sz="1200" spc="-25" dirty="0" smtClean="0">
                <a:latin typeface="Arial"/>
                <a:cs typeface="Arial"/>
              </a:rPr>
              <a:t>en</a:t>
            </a:r>
            <a:r>
              <a:rPr sz="1200" spc="-9" dirty="0" smtClean="0">
                <a:latin typeface="Arial"/>
                <a:cs typeface="Arial"/>
              </a:rPr>
              <a:t>t</a:t>
            </a:r>
            <a:r>
              <a:rPr sz="1200" spc="0" dirty="0" smtClean="0">
                <a:latin typeface="Arial"/>
                <a:cs typeface="Arial"/>
              </a:rPr>
              <a:t>s</a:t>
            </a:r>
            <a:endParaRPr sz="1200">
              <a:latin typeface="Arial"/>
              <a:cs typeface="Arial"/>
            </a:endParaRPr>
          </a:p>
          <a:p>
            <a:pPr marL="317817">
              <a:lnSpc>
                <a:spcPct val="95825"/>
              </a:lnSpc>
              <a:spcBef>
                <a:spcPts val="943"/>
              </a:spcBef>
            </a:pPr>
            <a:r>
              <a:rPr sz="1200" spc="0" dirty="0" smtClean="0">
                <a:latin typeface="Arial"/>
                <a:cs typeface="Arial"/>
              </a:rPr>
              <a:t>-</a:t>
            </a:r>
            <a:r>
              <a:rPr sz="1200" spc="-9" dirty="0" smtClean="0">
                <a:latin typeface="Arial"/>
                <a:cs typeface="Arial"/>
              </a:rPr>
              <a:t> </a:t>
            </a:r>
            <a:r>
              <a:rPr sz="1200" spc="-25" dirty="0" smtClean="0">
                <a:latin typeface="Arial"/>
                <a:cs typeface="Arial"/>
              </a:rPr>
              <a:t>de</a:t>
            </a:r>
            <a:r>
              <a:rPr sz="1200" spc="-9" dirty="0" smtClean="0">
                <a:latin typeface="Arial"/>
                <a:cs typeface="Arial"/>
              </a:rPr>
              <a:t>f</a:t>
            </a:r>
            <a:r>
              <a:rPr sz="1200" spc="-25" dirty="0" smtClean="0">
                <a:latin typeface="Arial"/>
                <a:cs typeface="Arial"/>
              </a:rPr>
              <a:t>ine</a:t>
            </a:r>
            <a:r>
              <a:rPr sz="1200" spc="0" dirty="0" smtClean="0">
                <a:latin typeface="Arial"/>
                <a:cs typeface="Arial"/>
              </a:rPr>
              <a:t>s</a:t>
            </a:r>
            <a:r>
              <a:rPr sz="1200" spc="99" dirty="0" smtClean="0">
                <a:latin typeface="Arial"/>
                <a:cs typeface="Arial"/>
              </a:rPr>
              <a:t> </a:t>
            </a:r>
            <a:r>
              <a:rPr sz="1200" spc="-9" dirty="0" smtClean="0">
                <a:latin typeface="Arial"/>
                <a:cs typeface="Arial"/>
              </a:rPr>
              <a:t>t</a:t>
            </a:r>
            <a:r>
              <a:rPr sz="1200" spc="-25" dirty="0" smtClean="0">
                <a:latin typeface="Arial"/>
                <a:cs typeface="Arial"/>
              </a:rPr>
              <a:t>h</a:t>
            </a:r>
            <a:r>
              <a:rPr sz="1200" spc="0" dirty="0" smtClean="0">
                <a:latin typeface="Arial"/>
                <a:cs typeface="Arial"/>
              </a:rPr>
              <a:t>e</a:t>
            </a:r>
            <a:r>
              <a:rPr sz="1200" spc="44" dirty="0" smtClean="0">
                <a:latin typeface="Arial"/>
                <a:cs typeface="Arial"/>
              </a:rPr>
              <a:t> </a:t>
            </a:r>
            <a:r>
              <a:rPr sz="1200" spc="39" dirty="0" smtClean="0">
                <a:latin typeface="Arial"/>
                <a:cs typeface="Arial"/>
              </a:rPr>
              <a:t>s</a:t>
            </a:r>
            <a:r>
              <a:rPr sz="1200" spc="-25" dirty="0" smtClean="0">
                <a:latin typeface="Arial"/>
                <a:cs typeface="Arial"/>
              </a:rPr>
              <a:t>equen</a:t>
            </a:r>
            <a:r>
              <a:rPr sz="1200" spc="39" dirty="0" smtClean="0">
                <a:latin typeface="Arial"/>
                <a:cs typeface="Arial"/>
              </a:rPr>
              <a:t>c</a:t>
            </a:r>
            <a:r>
              <a:rPr sz="1200" spc="0" dirty="0" smtClean="0">
                <a:latin typeface="Arial"/>
                <a:cs typeface="Arial"/>
              </a:rPr>
              <a:t>e</a:t>
            </a:r>
            <a:r>
              <a:rPr sz="1200" spc="44" dirty="0" smtClean="0">
                <a:latin typeface="Arial"/>
                <a:cs typeface="Arial"/>
              </a:rPr>
              <a:t> </a:t>
            </a:r>
            <a:r>
              <a:rPr sz="1200" spc="-25" dirty="0" smtClean="0">
                <a:latin typeface="Arial"/>
                <a:cs typeface="Arial"/>
              </a:rPr>
              <a:t>i</a:t>
            </a:r>
            <a:r>
              <a:rPr sz="1200" spc="0" dirty="0" smtClean="0">
                <a:latin typeface="Arial"/>
                <a:cs typeface="Arial"/>
              </a:rPr>
              <a:t>n</a:t>
            </a:r>
            <a:r>
              <a:rPr sz="1200" spc="44" dirty="0" smtClean="0">
                <a:latin typeface="Arial"/>
                <a:cs typeface="Arial"/>
              </a:rPr>
              <a:t> </a:t>
            </a:r>
            <a:r>
              <a:rPr sz="1200" spc="14" dirty="0" smtClean="0">
                <a:latin typeface="Arial"/>
                <a:cs typeface="Arial"/>
              </a:rPr>
              <a:t>w</a:t>
            </a:r>
            <a:r>
              <a:rPr sz="1200" spc="-25" dirty="0" smtClean="0">
                <a:latin typeface="Arial"/>
                <a:cs typeface="Arial"/>
              </a:rPr>
              <a:t>hi</a:t>
            </a:r>
            <a:r>
              <a:rPr sz="1200" spc="39" dirty="0" smtClean="0">
                <a:latin typeface="Arial"/>
                <a:cs typeface="Arial"/>
              </a:rPr>
              <a:t>c</a:t>
            </a:r>
            <a:r>
              <a:rPr sz="1200" spc="0" dirty="0" smtClean="0">
                <a:latin typeface="Arial"/>
                <a:cs typeface="Arial"/>
              </a:rPr>
              <a:t>h</a:t>
            </a:r>
            <a:r>
              <a:rPr sz="1200" spc="-34" dirty="0" smtClean="0">
                <a:latin typeface="Arial"/>
                <a:cs typeface="Arial"/>
              </a:rPr>
              <a:t> </a:t>
            </a:r>
            <a:r>
              <a:rPr sz="1200" spc="-9" dirty="0" smtClean="0">
                <a:latin typeface="Arial"/>
                <a:cs typeface="Arial"/>
              </a:rPr>
              <a:t>t</a:t>
            </a:r>
            <a:r>
              <a:rPr sz="1200" spc="-25" dirty="0" smtClean="0">
                <a:latin typeface="Arial"/>
                <a:cs typeface="Arial"/>
              </a:rPr>
              <a:t>h</a:t>
            </a:r>
            <a:r>
              <a:rPr sz="1200" spc="0" dirty="0" smtClean="0">
                <a:latin typeface="Arial"/>
                <a:cs typeface="Arial"/>
              </a:rPr>
              <a:t>e</a:t>
            </a:r>
            <a:r>
              <a:rPr sz="1200" spc="44" dirty="0" smtClean="0">
                <a:latin typeface="Arial"/>
                <a:cs typeface="Arial"/>
              </a:rPr>
              <a:t> </a:t>
            </a:r>
            <a:r>
              <a:rPr sz="1200" spc="39" dirty="0" smtClean="0">
                <a:latin typeface="Arial"/>
                <a:cs typeface="Arial"/>
              </a:rPr>
              <a:t>c</a:t>
            </a:r>
            <a:r>
              <a:rPr sz="1200" spc="-25" dirty="0" smtClean="0">
                <a:latin typeface="Arial"/>
                <a:cs typeface="Arial"/>
              </a:rPr>
              <a:t>hil</a:t>
            </a:r>
            <a:r>
              <a:rPr sz="1200" spc="0" dirty="0" smtClean="0">
                <a:latin typeface="Arial"/>
                <a:cs typeface="Arial"/>
              </a:rPr>
              <a:t>d</a:t>
            </a:r>
            <a:r>
              <a:rPr sz="1200" spc="44" dirty="0" smtClean="0">
                <a:latin typeface="Arial"/>
                <a:cs typeface="Arial"/>
              </a:rPr>
              <a:t> </a:t>
            </a:r>
            <a:r>
              <a:rPr sz="1200" spc="-25" dirty="0" smtClean="0">
                <a:latin typeface="Arial"/>
                <a:cs typeface="Arial"/>
              </a:rPr>
              <a:t>ele</a:t>
            </a:r>
            <a:r>
              <a:rPr sz="1200" spc="39" dirty="0" smtClean="0">
                <a:latin typeface="Arial"/>
                <a:cs typeface="Arial"/>
              </a:rPr>
              <a:t>m</a:t>
            </a:r>
            <a:r>
              <a:rPr sz="1200" spc="-25" dirty="0" smtClean="0">
                <a:latin typeface="Arial"/>
                <a:cs typeface="Arial"/>
              </a:rPr>
              <a:t>en</a:t>
            </a:r>
            <a:r>
              <a:rPr sz="1200" spc="-9" dirty="0" smtClean="0">
                <a:latin typeface="Arial"/>
                <a:cs typeface="Arial"/>
              </a:rPr>
              <a:t>t</a:t>
            </a:r>
            <a:r>
              <a:rPr sz="1200" spc="0" dirty="0" smtClean="0">
                <a:latin typeface="Arial"/>
                <a:cs typeface="Arial"/>
              </a:rPr>
              <a:t>s</a:t>
            </a:r>
            <a:r>
              <a:rPr sz="1200" spc="109" dirty="0" smtClean="0">
                <a:latin typeface="Arial"/>
                <a:cs typeface="Arial"/>
              </a:rPr>
              <a:t> </a:t>
            </a:r>
            <a:r>
              <a:rPr sz="1200" spc="39" dirty="0" smtClean="0">
                <a:latin typeface="Arial"/>
                <a:cs typeface="Arial"/>
              </a:rPr>
              <a:t>c</a:t>
            </a:r>
            <a:r>
              <a:rPr sz="1200" spc="-25" dirty="0" smtClean="0">
                <a:latin typeface="Arial"/>
                <a:cs typeface="Arial"/>
              </a:rPr>
              <a:t>a</a:t>
            </a:r>
            <a:r>
              <a:rPr sz="1200" spc="0" dirty="0" smtClean="0">
                <a:latin typeface="Arial"/>
                <a:cs typeface="Arial"/>
              </a:rPr>
              <a:t>n</a:t>
            </a:r>
            <a:r>
              <a:rPr sz="1200" spc="-34" dirty="0" smtClean="0">
                <a:latin typeface="Arial"/>
                <a:cs typeface="Arial"/>
              </a:rPr>
              <a:t> </a:t>
            </a:r>
            <a:r>
              <a:rPr sz="1200" spc="-25" dirty="0" smtClean="0">
                <a:latin typeface="Arial"/>
                <a:cs typeface="Arial"/>
              </a:rPr>
              <a:t>appea</a:t>
            </a:r>
            <a:r>
              <a:rPr sz="1200" spc="0" dirty="0" smtClean="0">
                <a:latin typeface="Arial"/>
                <a:cs typeface="Arial"/>
              </a:rPr>
              <a:t>r</a:t>
            </a:r>
            <a:endParaRPr sz="1200">
              <a:latin typeface="Arial"/>
              <a:cs typeface="Arial"/>
            </a:endParaRPr>
          </a:p>
          <a:p>
            <a:pPr marL="317817" marR="22907">
              <a:lnSpc>
                <a:spcPct val="95825"/>
              </a:lnSpc>
              <a:spcBef>
                <a:spcPts val="942"/>
              </a:spcBef>
            </a:pPr>
            <a:r>
              <a:rPr sz="1200" spc="0" dirty="0" smtClean="0">
                <a:latin typeface="Arial"/>
                <a:cs typeface="Arial"/>
              </a:rPr>
              <a:t>-</a:t>
            </a:r>
            <a:r>
              <a:rPr sz="1200" spc="-9" dirty="0" smtClean="0">
                <a:latin typeface="Arial"/>
                <a:cs typeface="Arial"/>
              </a:rPr>
              <a:t> </a:t>
            </a:r>
            <a:r>
              <a:rPr sz="1200" spc="-25" dirty="0" smtClean="0">
                <a:latin typeface="Arial"/>
                <a:cs typeface="Arial"/>
              </a:rPr>
              <a:t>de</a:t>
            </a:r>
            <a:r>
              <a:rPr sz="1200" spc="-9" dirty="0" smtClean="0">
                <a:latin typeface="Arial"/>
                <a:cs typeface="Arial"/>
              </a:rPr>
              <a:t>f</a:t>
            </a:r>
            <a:r>
              <a:rPr sz="1200" spc="-25" dirty="0" smtClean="0">
                <a:latin typeface="Arial"/>
                <a:cs typeface="Arial"/>
              </a:rPr>
              <a:t>ine</a:t>
            </a:r>
            <a:r>
              <a:rPr sz="1200" spc="0" dirty="0" smtClean="0">
                <a:latin typeface="Arial"/>
                <a:cs typeface="Arial"/>
              </a:rPr>
              <a:t>s</a:t>
            </a:r>
            <a:r>
              <a:rPr sz="1200" spc="99" dirty="0" smtClean="0">
                <a:latin typeface="Arial"/>
                <a:cs typeface="Arial"/>
              </a:rPr>
              <a:t> </a:t>
            </a:r>
            <a:r>
              <a:rPr sz="1200" spc="-9" dirty="0" smtClean="0">
                <a:latin typeface="Arial"/>
                <a:cs typeface="Arial"/>
              </a:rPr>
              <a:t>t</a:t>
            </a:r>
            <a:r>
              <a:rPr sz="1200" spc="-25" dirty="0" smtClean="0">
                <a:latin typeface="Arial"/>
                <a:cs typeface="Arial"/>
              </a:rPr>
              <a:t>h</a:t>
            </a:r>
            <a:r>
              <a:rPr sz="1200" spc="0" dirty="0" smtClean="0">
                <a:latin typeface="Arial"/>
                <a:cs typeface="Arial"/>
              </a:rPr>
              <a:t>e</a:t>
            </a:r>
            <a:r>
              <a:rPr sz="1200" spc="44" dirty="0" smtClean="0">
                <a:latin typeface="Arial"/>
                <a:cs typeface="Arial"/>
              </a:rPr>
              <a:t> </a:t>
            </a:r>
            <a:r>
              <a:rPr sz="1200" spc="-25" dirty="0" smtClean="0">
                <a:latin typeface="Arial"/>
                <a:cs typeface="Arial"/>
              </a:rPr>
              <a:t>nu</a:t>
            </a:r>
            <a:r>
              <a:rPr sz="1200" spc="39" dirty="0" smtClean="0">
                <a:latin typeface="Arial"/>
                <a:cs typeface="Arial"/>
              </a:rPr>
              <a:t>m</a:t>
            </a:r>
            <a:r>
              <a:rPr sz="1200" spc="-25" dirty="0" smtClean="0">
                <a:latin typeface="Arial"/>
                <a:cs typeface="Arial"/>
              </a:rPr>
              <a:t>be</a:t>
            </a:r>
            <a:r>
              <a:rPr sz="1200" spc="0" dirty="0" smtClean="0">
                <a:latin typeface="Arial"/>
                <a:cs typeface="Arial"/>
              </a:rPr>
              <a:t>r</a:t>
            </a:r>
            <a:r>
              <a:rPr sz="1200" spc="69" dirty="0" smtClean="0">
                <a:latin typeface="Arial"/>
                <a:cs typeface="Arial"/>
              </a:rPr>
              <a:t> </a:t>
            </a:r>
            <a:r>
              <a:rPr sz="1200" spc="-25" dirty="0" smtClean="0">
                <a:latin typeface="Arial"/>
                <a:cs typeface="Arial"/>
              </a:rPr>
              <a:t>o</a:t>
            </a:r>
            <a:r>
              <a:rPr sz="1200" spc="0" dirty="0" smtClean="0">
                <a:latin typeface="Arial"/>
                <a:cs typeface="Arial"/>
              </a:rPr>
              <a:t>f</a:t>
            </a:r>
            <a:r>
              <a:rPr sz="1200" spc="54" dirty="0" smtClean="0">
                <a:latin typeface="Arial"/>
                <a:cs typeface="Arial"/>
              </a:rPr>
              <a:t> </a:t>
            </a:r>
            <a:r>
              <a:rPr sz="1200" spc="39" dirty="0" smtClean="0">
                <a:latin typeface="Arial"/>
                <a:cs typeface="Arial"/>
              </a:rPr>
              <a:t>c</a:t>
            </a:r>
            <a:r>
              <a:rPr sz="1200" spc="-25" dirty="0" smtClean="0">
                <a:latin typeface="Arial"/>
                <a:cs typeface="Arial"/>
              </a:rPr>
              <a:t>hil</a:t>
            </a:r>
            <a:r>
              <a:rPr sz="1200" spc="0" dirty="0" smtClean="0">
                <a:latin typeface="Arial"/>
                <a:cs typeface="Arial"/>
              </a:rPr>
              <a:t>d</a:t>
            </a:r>
            <a:r>
              <a:rPr sz="1200" spc="-34" dirty="0" smtClean="0">
                <a:latin typeface="Arial"/>
                <a:cs typeface="Arial"/>
              </a:rPr>
              <a:t> </a:t>
            </a:r>
            <a:r>
              <a:rPr sz="1200" spc="-25" dirty="0" smtClean="0">
                <a:latin typeface="Arial"/>
                <a:cs typeface="Arial"/>
              </a:rPr>
              <a:t>ele</a:t>
            </a:r>
            <a:r>
              <a:rPr sz="1200" spc="39" dirty="0" smtClean="0">
                <a:latin typeface="Arial"/>
                <a:cs typeface="Arial"/>
              </a:rPr>
              <a:t>m</a:t>
            </a:r>
            <a:r>
              <a:rPr sz="1200" spc="-25" dirty="0" smtClean="0">
                <a:latin typeface="Arial"/>
                <a:cs typeface="Arial"/>
              </a:rPr>
              <a:t>en</a:t>
            </a:r>
            <a:r>
              <a:rPr sz="1200" spc="-9" dirty="0" smtClean="0">
                <a:latin typeface="Arial"/>
                <a:cs typeface="Arial"/>
              </a:rPr>
              <a:t>t</a:t>
            </a:r>
            <a:r>
              <a:rPr sz="1200" spc="0" dirty="0" smtClean="0">
                <a:latin typeface="Arial"/>
                <a:cs typeface="Arial"/>
              </a:rPr>
              <a:t>s</a:t>
            </a:r>
            <a:endParaRPr sz="1200">
              <a:latin typeface="Arial"/>
              <a:cs typeface="Arial"/>
            </a:endParaRPr>
          </a:p>
          <a:p>
            <a:pPr marL="317817" marR="22907">
              <a:lnSpc>
                <a:spcPct val="95825"/>
              </a:lnSpc>
              <a:spcBef>
                <a:spcPts val="945"/>
              </a:spcBef>
            </a:pPr>
            <a:r>
              <a:rPr sz="1200" spc="0" dirty="0" smtClean="0">
                <a:latin typeface="Arial"/>
                <a:cs typeface="Arial"/>
              </a:rPr>
              <a:t>-</a:t>
            </a:r>
            <a:r>
              <a:rPr sz="1200" spc="-9" dirty="0" smtClean="0">
                <a:latin typeface="Arial"/>
                <a:cs typeface="Arial"/>
              </a:rPr>
              <a:t> </a:t>
            </a:r>
            <a:r>
              <a:rPr sz="1200" spc="-25" dirty="0" smtClean="0">
                <a:latin typeface="Arial"/>
                <a:cs typeface="Arial"/>
              </a:rPr>
              <a:t>de</a:t>
            </a:r>
            <a:r>
              <a:rPr sz="1200" spc="-9" dirty="0" smtClean="0">
                <a:latin typeface="Arial"/>
                <a:cs typeface="Arial"/>
              </a:rPr>
              <a:t>f</a:t>
            </a:r>
            <a:r>
              <a:rPr sz="1200" spc="-25" dirty="0" smtClean="0">
                <a:latin typeface="Arial"/>
                <a:cs typeface="Arial"/>
              </a:rPr>
              <a:t>ine</a:t>
            </a:r>
            <a:r>
              <a:rPr sz="1200" spc="0" dirty="0" smtClean="0">
                <a:latin typeface="Arial"/>
                <a:cs typeface="Arial"/>
              </a:rPr>
              <a:t>s</a:t>
            </a:r>
            <a:r>
              <a:rPr sz="1200" spc="99" dirty="0" smtClean="0">
                <a:latin typeface="Arial"/>
                <a:cs typeface="Arial"/>
              </a:rPr>
              <a:t> </a:t>
            </a:r>
            <a:r>
              <a:rPr sz="1200" spc="14" dirty="0" smtClean="0">
                <a:latin typeface="Arial"/>
                <a:cs typeface="Arial"/>
              </a:rPr>
              <a:t>w</a:t>
            </a:r>
            <a:r>
              <a:rPr sz="1200" spc="-25" dirty="0" smtClean="0">
                <a:latin typeface="Arial"/>
                <a:cs typeface="Arial"/>
              </a:rPr>
              <a:t>he</a:t>
            </a:r>
            <a:r>
              <a:rPr sz="1200" spc="-9" dirty="0" smtClean="0">
                <a:latin typeface="Arial"/>
                <a:cs typeface="Arial"/>
              </a:rPr>
              <a:t>t</a:t>
            </a:r>
            <a:r>
              <a:rPr sz="1200" spc="-25" dirty="0" smtClean="0">
                <a:latin typeface="Arial"/>
                <a:cs typeface="Arial"/>
              </a:rPr>
              <a:t>he</a:t>
            </a:r>
            <a:r>
              <a:rPr sz="1200" spc="0" dirty="0" smtClean="0">
                <a:latin typeface="Arial"/>
                <a:cs typeface="Arial"/>
              </a:rPr>
              <a:t>r</a:t>
            </a:r>
            <a:r>
              <a:rPr sz="1200" spc="69" dirty="0" smtClean="0">
                <a:latin typeface="Arial"/>
                <a:cs typeface="Arial"/>
              </a:rPr>
              <a:t> </a:t>
            </a:r>
            <a:r>
              <a:rPr sz="1200" spc="-25" dirty="0" smtClean="0">
                <a:latin typeface="Arial"/>
                <a:cs typeface="Arial"/>
              </a:rPr>
              <a:t>a</a:t>
            </a:r>
            <a:r>
              <a:rPr sz="1200" spc="0" dirty="0" smtClean="0">
                <a:latin typeface="Arial"/>
                <a:cs typeface="Arial"/>
              </a:rPr>
              <a:t>n</a:t>
            </a:r>
            <a:r>
              <a:rPr sz="1200" spc="44" dirty="0" smtClean="0">
                <a:latin typeface="Arial"/>
                <a:cs typeface="Arial"/>
              </a:rPr>
              <a:t> </a:t>
            </a:r>
            <a:r>
              <a:rPr sz="1200" spc="-25" dirty="0" smtClean="0">
                <a:latin typeface="Arial"/>
                <a:cs typeface="Arial"/>
              </a:rPr>
              <a:t>ele</a:t>
            </a:r>
            <a:r>
              <a:rPr sz="1200" spc="39" dirty="0" smtClean="0">
                <a:latin typeface="Arial"/>
                <a:cs typeface="Arial"/>
              </a:rPr>
              <a:t>m</a:t>
            </a:r>
            <a:r>
              <a:rPr sz="1200" spc="-25" dirty="0" smtClean="0">
                <a:latin typeface="Arial"/>
                <a:cs typeface="Arial"/>
              </a:rPr>
              <a:t>en</a:t>
            </a:r>
            <a:r>
              <a:rPr sz="1200" spc="0" dirty="0" smtClean="0">
                <a:latin typeface="Arial"/>
                <a:cs typeface="Arial"/>
              </a:rPr>
              <a:t>t</a:t>
            </a:r>
            <a:r>
              <a:rPr sz="1200" spc="139" dirty="0" smtClean="0">
                <a:latin typeface="Arial"/>
                <a:cs typeface="Arial"/>
              </a:rPr>
              <a:t> </a:t>
            </a:r>
            <a:r>
              <a:rPr sz="1200" spc="-25" dirty="0" smtClean="0">
                <a:latin typeface="Arial"/>
                <a:cs typeface="Arial"/>
              </a:rPr>
              <a:t>i</a:t>
            </a:r>
            <a:r>
              <a:rPr sz="1200" spc="0" dirty="0" smtClean="0">
                <a:latin typeface="Arial"/>
                <a:cs typeface="Arial"/>
              </a:rPr>
              <a:t>s</a:t>
            </a:r>
            <a:r>
              <a:rPr sz="1200" spc="29" dirty="0" smtClean="0">
                <a:latin typeface="Arial"/>
                <a:cs typeface="Arial"/>
              </a:rPr>
              <a:t> </a:t>
            </a:r>
            <a:r>
              <a:rPr sz="1200" spc="-25" dirty="0" smtClean="0">
                <a:latin typeface="Arial"/>
                <a:cs typeface="Arial"/>
              </a:rPr>
              <a:t>e</a:t>
            </a:r>
            <a:r>
              <a:rPr sz="1200" spc="39" dirty="0" smtClean="0">
                <a:latin typeface="Arial"/>
                <a:cs typeface="Arial"/>
              </a:rPr>
              <a:t>m</a:t>
            </a:r>
            <a:r>
              <a:rPr sz="1200" spc="-25" dirty="0" smtClean="0">
                <a:latin typeface="Arial"/>
                <a:cs typeface="Arial"/>
              </a:rPr>
              <a:t>p</a:t>
            </a:r>
            <a:r>
              <a:rPr sz="1200" spc="-9" dirty="0" smtClean="0">
                <a:latin typeface="Arial"/>
                <a:cs typeface="Arial"/>
              </a:rPr>
              <a:t>t</a:t>
            </a:r>
            <a:r>
              <a:rPr sz="1200" spc="0" dirty="0" smtClean="0">
                <a:latin typeface="Arial"/>
                <a:cs typeface="Arial"/>
              </a:rPr>
              <a:t>y</a:t>
            </a:r>
            <a:r>
              <a:rPr sz="1200" spc="29" dirty="0" smtClean="0">
                <a:latin typeface="Arial"/>
                <a:cs typeface="Arial"/>
              </a:rPr>
              <a:t> </a:t>
            </a:r>
            <a:r>
              <a:rPr sz="1200" spc="-25" dirty="0" smtClean="0">
                <a:latin typeface="Arial"/>
                <a:cs typeface="Arial"/>
              </a:rPr>
              <a:t>o</a:t>
            </a:r>
            <a:r>
              <a:rPr sz="1200" spc="0" dirty="0" smtClean="0">
                <a:latin typeface="Arial"/>
                <a:cs typeface="Arial"/>
              </a:rPr>
              <a:t>r</a:t>
            </a:r>
            <a:r>
              <a:rPr sz="1200" spc="-4" dirty="0" smtClean="0">
                <a:latin typeface="Arial"/>
                <a:cs typeface="Arial"/>
              </a:rPr>
              <a:t> </a:t>
            </a:r>
            <a:r>
              <a:rPr sz="1200" spc="39" dirty="0" smtClean="0">
                <a:latin typeface="Arial"/>
                <a:cs typeface="Arial"/>
              </a:rPr>
              <a:t>c</a:t>
            </a:r>
            <a:r>
              <a:rPr sz="1200" spc="-25" dirty="0" smtClean="0">
                <a:latin typeface="Arial"/>
                <a:cs typeface="Arial"/>
              </a:rPr>
              <a:t>a</a:t>
            </a:r>
            <a:r>
              <a:rPr sz="1200" spc="0" dirty="0" smtClean="0">
                <a:latin typeface="Arial"/>
                <a:cs typeface="Arial"/>
              </a:rPr>
              <a:t>n</a:t>
            </a:r>
            <a:r>
              <a:rPr sz="1200" spc="-34" dirty="0" smtClean="0">
                <a:latin typeface="Arial"/>
                <a:cs typeface="Arial"/>
              </a:rPr>
              <a:t> </a:t>
            </a:r>
            <a:r>
              <a:rPr sz="1200" spc="-25" dirty="0" smtClean="0">
                <a:latin typeface="Arial"/>
                <a:cs typeface="Arial"/>
              </a:rPr>
              <a:t>in</a:t>
            </a:r>
            <a:r>
              <a:rPr sz="1200" spc="39" dirty="0" smtClean="0">
                <a:latin typeface="Arial"/>
                <a:cs typeface="Arial"/>
              </a:rPr>
              <a:t>c</a:t>
            </a:r>
            <a:r>
              <a:rPr sz="1200" spc="-25" dirty="0" smtClean="0">
                <a:latin typeface="Arial"/>
                <a:cs typeface="Arial"/>
              </a:rPr>
              <a:t>lud</a:t>
            </a:r>
            <a:r>
              <a:rPr sz="1200" spc="0" dirty="0" smtClean="0">
                <a:latin typeface="Arial"/>
                <a:cs typeface="Arial"/>
              </a:rPr>
              <a:t>e</a:t>
            </a:r>
            <a:r>
              <a:rPr sz="1200" spc="125" dirty="0" smtClean="0">
                <a:latin typeface="Arial"/>
                <a:cs typeface="Arial"/>
              </a:rPr>
              <a:t> </a:t>
            </a:r>
            <a:r>
              <a:rPr sz="1200" spc="-9" dirty="0" smtClean="0">
                <a:latin typeface="Arial"/>
                <a:cs typeface="Arial"/>
              </a:rPr>
              <a:t>t</a:t>
            </a:r>
            <a:r>
              <a:rPr sz="1200" spc="-25" dirty="0" smtClean="0">
                <a:latin typeface="Arial"/>
                <a:cs typeface="Arial"/>
              </a:rPr>
              <a:t>e</a:t>
            </a:r>
            <a:r>
              <a:rPr sz="1200" spc="-34" dirty="0" smtClean="0">
                <a:latin typeface="Arial"/>
                <a:cs typeface="Arial"/>
              </a:rPr>
              <a:t>x</a:t>
            </a:r>
            <a:r>
              <a:rPr sz="1200" spc="0" dirty="0" smtClean="0">
                <a:latin typeface="Arial"/>
                <a:cs typeface="Arial"/>
              </a:rPr>
              <a:t>t</a:t>
            </a:r>
            <a:endParaRPr sz="1200">
              <a:latin typeface="Arial"/>
              <a:cs typeface="Arial"/>
            </a:endParaRPr>
          </a:p>
          <a:p>
            <a:pPr marL="317817" marR="22907">
              <a:lnSpc>
                <a:spcPct val="95825"/>
              </a:lnSpc>
              <a:spcBef>
                <a:spcPts val="943"/>
              </a:spcBef>
            </a:pPr>
            <a:r>
              <a:rPr sz="1200" spc="0" dirty="0" smtClean="0">
                <a:latin typeface="Arial"/>
                <a:cs typeface="Arial"/>
              </a:rPr>
              <a:t>-</a:t>
            </a:r>
            <a:r>
              <a:rPr sz="1200" spc="-9" dirty="0" smtClean="0">
                <a:latin typeface="Arial"/>
                <a:cs typeface="Arial"/>
              </a:rPr>
              <a:t> </a:t>
            </a:r>
            <a:r>
              <a:rPr sz="1200" spc="-25" dirty="0" smtClean="0">
                <a:latin typeface="Arial"/>
                <a:cs typeface="Arial"/>
              </a:rPr>
              <a:t>de</a:t>
            </a:r>
            <a:r>
              <a:rPr sz="1200" spc="-9" dirty="0" smtClean="0">
                <a:latin typeface="Arial"/>
                <a:cs typeface="Arial"/>
              </a:rPr>
              <a:t>f</a:t>
            </a:r>
            <a:r>
              <a:rPr sz="1200" spc="-25" dirty="0" smtClean="0">
                <a:latin typeface="Arial"/>
                <a:cs typeface="Arial"/>
              </a:rPr>
              <a:t>ine</a:t>
            </a:r>
            <a:r>
              <a:rPr sz="1200" spc="0" dirty="0" smtClean="0">
                <a:latin typeface="Arial"/>
                <a:cs typeface="Arial"/>
              </a:rPr>
              <a:t>s</a:t>
            </a:r>
            <a:r>
              <a:rPr sz="1200" spc="99" dirty="0" smtClean="0">
                <a:latin typeface="Arial"/>
                <a:cs typeface="Arial"/>
              </a:rPr>
              <a:t> </a:t>
            </a:r>
            <a:r>
              <a:rPr sz="1200" spc="-25" dirty="0" smtClean="0">
                <a:latin typeface="Arial"/>
                <a:cs typeface="Arial"/>
              </a:rPr>
              <a:t>de</a:t>
            </a:r>
            <a:r>
              <a:rPr sz="1200" spc="-9" dirty="0" smtClean="0">
                <a:latin typeface="Arial"/>
                <a:cs typeface="Arial"/>
              </a:rPr>
              <a:t>f</a:t>
            </a:r>
            <a:r>
              <a:rPr sz="1200" spc="-25" dirty="0" smtClean="0">
                <a:latin typeface="Arial"/>
                <a:cs typeface="Arial"/>
              </a:rPr>
              <a:t>aul</a:t>
            </a:r>
            <a:r>
              <a:rPr sz="1200" spc="0" dirty="0" smtClean="0">
                <a:latin typeface="Arial"/>
                <a:cs typeface="Arial"/>
              </a:rPr>
              <a:t>t</a:t>
            </a:r>
            <a:r>
              <a:rPr sz="1200" spc="134" dirty="0" smtClean="0">
                <a:latin typeface="Arial"/>
                <a:cs typeface="Arial"/>
              </a:rPr>
              <a:t> </a:t>
            </a:r>
            <a:r>
              <a:rPr sz="1200" spc="-39" dirty="0" smtClean="0">
                <a:latin typeface="Arial"/>
                <a:cs typeface="Arial"/>
              </a:rPr>
              <a:t>v</a:t>
            </a:r>
            <a:r>
              <a:rPr sz="1200" spc="-25" dirty="0" smtClean="0">
                <a:latin typeface="Arial"/>
                <a:cs typeface="Arial"/>
              </a:rPr>
              <a:t>alue</a:t>
            </a:r>
            <a:r>
              <a:rPr sz="1200" spc="0" dirty="0" smtClean="0">
                <a:latin typeface="Arial"/>
                <a:cs typeface="Arial"/>
              </a:rPr>
              <a:t>s</a:t>
            </a:r>
            <a:r>
              <a:rPr sz="1200" spc="109" dirty="0" smtClean="0">
                <a:latin typeface="Arial"/>
                <a:cs typeface="Arial"/>
              </a:rPr>
              <a:t> </a:t>
            </a:r>
            <a:r>
              <a:rPr sz="1200" spc="-9" dirty="0" smtClean="0">
                <a:latin typeface="Arial"/>
                <a:cs typeface="Arial"/>
              </a:rPr>
              <a:t>f</a:t>
            </a:r>
            <a:r>
              <a:rPr sz="1200" spc="-25" dirty="0" smtClean="0">
                <a:latin typeface="Arial"/>
                <a:cs typeface="Arial"/>
              </a:rPr>
              <a:t>o</a:t>
            </a:r>
            <a:r>
              <a:rPr sz="1200" spc="0" dirty="0" smtClean="0">
                <a:latin typeface="Arial"/>
                <a:cs typeface="Arial"/>
              </a:rPr>
              <a:t>r</a:t>
            </a:r>
            <a:r>
              <a:rPr sz="1200" spc="69" dirty="0" smtClean="0">
                <a:latin typeface="Arial"/>
                <a:cs typeface="Arial"/>
              </a:rPr>
              <a:t> </a:t>
            </a:r>
            <a:r>
              <a:rPr sz="1200" spc="-25" dirty="0" smtClean="0">
                <a:latin typeface="Arial"/>
                <a:cs typeface="Arial"/>
              </a:rPr>
              <a:t>a</a:t>
            </a:r>
            <a:r>
              <a:rPr sz="1200" spc="-9" dirty="0" smtClean="0">
                <a:latin typeface="Arial"/>
                <a:cs typeface="Arial"/>
              </a:rPr>
              <a:t>tt</a:t>
            </a:r>
            <a:r>
              <a:rPr sz="1200" spc="0" dirty="0" smtClean="0">
                <a:latin typeface="Arial"/>
                <a:cs typeface="Arial"/>
              </a:rPr>
              <a:t>r</a:t>
            </a:r>
            <a:r>
              <a:rPr sz="1200" spc="-25" dirty="0" smtClean="0">
                <a:latin typeface="Arial"/>
                <a:cs typeface="Arial"/>
              </a:rPr>
              <a:t>ibu</a:t>
            </a:r>
            <a:r>
              <a:rPr sz="1200" spc="-9" dirty="0" smtClean="0">
                <a:latin typeface="Arial"/>
                <a:cs typeface="Arial"/>
              </a:rPr>
              <a:t>t</a:t>
            </a:r>
            <a:r>
              <a:rPr sz="1200" spc="-25" dirty="0" smtClean="0">
                <a:latin typeface="Arial"/>
                <a:cs typeface="Arial"/>
              </a:rPr>
              <a:t>e</a:t>
            </a:r>
            <a:r>
              <a:rPr sz="1200" spc="0" dirty="0" smtClean="0">
                <a:latin typeface="Arial"/>
                <a:cs typeface="Arial"/>
              </a:rPr>
              <a:t>s</a:t>
            </a:r>
            <a:endParaRPr sz="1200">
              <a:latin typeface="Arial"/>
              <a:cs typeface="Arial"/>
            </a:endParaRPr>
          </a:p>
        </p:txBody>
      </p:sp>
      <p:sp>
        <p:nvSpPr>
          <p:cNvPr id="7" name="object 7"/>
          <p:cNvSpPr txBox="1"/>
          <p:nvPr/>
        </p:nvSpPr>
        <p:spPr>
          <a:xfrm>
            <a:off x="387667" y="3700224"/>
            <a:ext cx="5238661" cy="177800"/>
          </a:xfrm>
          <a:prstGeom prst="rect">
            <a:avLst/>
          </a:prstGeom>
        </p:spPr>
        <p:txBody>
          <a:bodyPr wrap="square" lIns="0" tIns="0" rIns="0" bIns="0" rtlCol="0">
            <a:noAutofit/>
          </a:bodyPr>
          <a:lstStyle/>
          <a:p>
            <a:pPr marL="12700">
              <a:lnSpc>
                <a:spcPts val="1325"/>
              </a:lnSpc>
              <a:spcBef>
                <a:spcPts val="66"/>
              </a:spcBef>
            </a:pPr>
            <a:r>
              <a:rPr sz="950" spc="0" dirty="0" smtClean="0">
                <a:latin typeface="Arial"/>
                <a:cs typeface="Arial"/>
              </a:rPr>
              <a:t>•      </a:t>
            </a:r>
            <a:r>
              <a:rPr sz="950" spc="68" dirty="0" smtClean="0">
                <a:latin typeface="Arial"/>
                <a:cs typeface="Arial"/>
              </a:rPr>
              <a:t> </a:t>
            </a:r>
            <a:r>
              <a:rPr sz="1200" spc="-9" dirty="0" smtClean="0">
                <a:latin typeface="Arial"/>
                <a:cs typeface="Arial"/>
              </a:rPr>
              <a:t>T</a:t>
            </a:r>
            <a:r>
              <a:rPr sz="1200" spc="-25" dirty="0" smtClean="0">
                <a:latin typeface="Arial"/>
                <a:cs typeface="Arial"/>
              </a:rPr>
              <a:t>h</a:t>
            </a:r>
            <a:r>
              <a:rPr sz="1200" spc="0" dirty="0" smtClean="0">
                <a:latin typeface="Arial"/>
                <a:cs typeface="Arial"/>
              </a:rPr>
              <a:t>e</a:t>
            </a:r>
            <a:r>
              <a:rPr sz="1200" spc="44" dirty="0" smtClean="0">
                <a:latin typeface="Arial"/>
                <a:cs typeface="Arial"/>
              </a:rPr>
              <a:t> </a:t>
            </a:r>
            <a:r>
              <a:rPr sz="1200" spc="-25" dirty="0" smtClean="0">
                <a:latin typeface="Arial"/>
                <a:cs typeface="Arial"/>
              </a:rPr>
              <a:t>pu</a:t>
            </a:r>
            <a:r>
              <a:rPr sz="1200" spc="0" dirty="0" smtClean="0">
                <a:latin typeface="Arial"/>
                <a:cs typeface="Arial"/>
              </a:rPr>
              <a:t>r</a:t>
            </a:r>
            <a:r>
              <a:rPr sz="1200" spc="-19" dirty="0" smtClean="0">
                <a:latin typeface="Arial"/>
                <a:cs typeface="Arial"/>
              </a:rPr>
              <a:t>p</a:t>
            </a:r>
            <a:r>
              <a:rPr sz="1200" spc="-25" dirty="0" smtClean="0">
                <a:latin typeface="Arial"/>
                <a:cs typeface="Arial"/>
              </a:rPr>
              <a:t>o</a:t>
            </a:r>
            <a:r>
              <a:rPr sz="1200" spc="39" dirty="0" smtClean="0">
                <a:latin typeface="Arial"/>
                <a:cs typeface="Arial"/>
              </a:rPr>
              <a:t>s</a:t>
            </a:r>
            <a:r>
              <a:rPr sz="1200" spc="0" dirty="0" smtClean="0">
                <a:latin typeface="Arial"/>
                <a:cs typeface="Arial"/>
              </a:rPr>
              <a:t>e</a:t>
            </a:r>
            <a:r>
              <a:rPr sz="1200" spc="44" dirty="0" smtClean="0">
                <a:latin typeface="Arial"/>
                <a:cs typeface="Arial"/>
              </a:rPr>
              <a:t> </a:t>
            </a:r>
            <a:r>
              <a:rPr sz="1200" spc="-25" dirty="0" smtClean="0">
                <a:latin typeface="Arial"/>
                <a:cs typeface="Arial"/>
              </a:rPr>
              <a:t>o</a:t>
            </a:r>
            <a:r>
              <a:rPr sz="1200" spc="0" dirty="0" smtClean="0">
                <a:latin typeface="Arial"/>
                <a:cs typeface="Arial"/>
              </a:rPr>
              <a:t>f</a:t>
            </a:r>
            <a:r>
              <a:rPr sz="1200" spc="59" dirty="0" smtClean="0">
                <a:latin typeface="Arial"/>
                <a:cs typeface="Arial"/>
              </a:rPr>
              <a:t> </a:t>
            </a:r>
            <a:r>
              <a:rPr sz="1200" spc="0" dirty="0" smtClean="0">
                <a:latin typeface="Arial"/>
                <a:cs typeface="Arial"/>
              </a:rPr>
              <a:t>a</a:t>
            </a:r>
            <a:r>
              <a:rPr sz="1200" spc="-34" dirty="0" smtClean="0">
                <a:latin typeface="Arial"/>
                <a:cs typeface="Arial"/>
              </a:rPr>
              <a:t> </a:t>
            </a:r>
            <a:r>
              <a:rPr sz="1200" spc="0" dirty="0" smtClean="0">
                <a:latin typeface="Arial"/>
                <a:cs typeface="Arial"/>
              </a:rPr>
              <a:t>S</a:t>
            </a:r>
            <a:r>
              <a:rPr sz="1200" spc="44" dirty="0" smtClean="0">
                <a:latin typeface="Arial"/>
                <a:cs typeface="Arial"/>
              </a:rPr>
              <a:t>c</a:t>
            </a:r>
            <a:r>
              <a:rPr sz="1200" spc="-25" dirty="0" smtClean="0">
                <a:latin typeface="Arial"/>
                <a:cs typeface="Arial"/>
              </a:rPr>
              <a:t>he</a:t>
            </a:r>
            <a:r>
              <a:rPr sz="1200" spc="39" dirty="0" smtClean="0">
                <a:latin typeface="Arial"/>
                <a:cs typeface="Arial"/>
              </a:rPr>
              <a:t>m</a:t>
            </a:r>
            <a:r>
              <a:rPr sz="1200" spc="0" dirty="0" smtClean="0">
                <a:latin typeface="Arial"/>
                <a:cs typeface="Arial"/>
              </a:rPr>
              <a:t>a</a:t>
            </a:r>
            <a:r>
              <a:rPr sz="1200" spc="-34" dirty="0" smtClean="0">
                <a:latin typeface="Arial"/>
                <a:cs typeface="Arial"/>
              </a:rPr>
              <a:t> </a:t>
            </a:r>
            <a:r>
              <a:rPr sz="1200" spc="-25" dirty="0" smtClean="0">
                <a:latin typeface="Arial"/>
                <a:cs typeface="Arial"/>
              </a:rPr>
              <a:t>i</a:t>
            </a:r>
            <a:r>
              <a:rPr sz="1200" spc="0" dirty="0" smtClean="0">
                <a:latin typeface="Arial"/>
                <a:cs typeface="Arial"/>
              </a:rPr>
              <a:t>s</a:t>
            </a:r>
            <a:r>
              <a:rPr sz="1200" spc="29" dirty="0" smtClean="0">
                <a:latin typeface="Arial"/>
                <a:cs typeface="Arial"/>
              </a:rPr>
              <a:t> </a:t>
            </a:r>
            <a:r>
              <a:rPr sz="1200" spc="-9" dirty="0" smtClean="0">
                <a:latin typeface="Arial"/>
                <a:cs typeface="Arial"/>
              </a:rPr>
              <a:t>t</a:t>
            </a:r>
            <a:r>
              <a:rPr sz="1200" spc="0" dirty="0" smtClean="0">
                <a:latin typeface="Arial"/>
                <a:cs typeface="Arial"/>
              </a:rPr>
              <a:t>o</a:t>
            </a:r>
            <a:r>
              <a:rPr sz="1200" spc="44" dirty="0" smtClean="0">
                <a:latin typeface="Arial"/>
                <a:cs typeface="Arial"/>
              </a:rPr>
              <a:t> </a:t>
            </a:r>
            <a:r>
              <a:rPr sz="1200" spc="-25" dirty="0" smtClean="0">
                <a:latin typeface="Arial"/>
                <a:cs typeface="Arial"/>
              </a:rPr>
              <a:t>de</a:t>
            </a:r>
            <a:r>
              <a:rPr sz="1200" spc="-9" dirty="0" smtClean="0">
                <a:latin typeface="Arial"/>
                <a:cs typeface="Arial"/>
              </a:rPr>
              <a:t>f</a:t>
            </a:r>
            <a:r>
              <a:rPr sz="1200" spc="-25" dirty="0" smtClean="0">
                <a:latin typeface="Arial"/>
                <a:cs typeface="Arial"/>
              </a:rPr>
              <a:t>in</a:t>
            </a:r>
            <a:r>
              <a:rPr sz="1200" spc="0" dirty="0" smtClean="0">
                <a:latin typeface="Arial"/>
                <a:cs typeface="Arial"/>
              </a:rPr>
              <a:t>e</a:t>
            </a:r>
            <a:r>
              <a:rPr sz="1200" spc="125" dirty="0" smtClean="0">
                <a:latin typeface="Arial"/>
                <a:cs typeface="Arial"/>
              </a:rPr>
              <a:t> </a:t>
            </a:r>
            <a:r>
              <a:rPr sz="1200" spc="-9" dirty="0" smtClean="0">
                <a:latin typeface="Arial"/>
                <a:cs typeface="Arial"/>
              </a:rPr>
              <a:t>t</a:t>
            </a:r>
            <a:r>
              <a:rPr sz="1200" spc="-25" dirty="0" smtClean="0">
                <a:latin typeface="Arial"/>
                <a:cs typeface="Arial"/>
              </a:rPr>
              <a:t>h</a:t>
            </a:r>
            <a:r>
              <a:rPr sz="1200" spc="0" dirty="0" smtClean="0">
                <a:latin typeface="Arial"/>
                <a:cs typeface="Arial"/>
              </a:rPr>
              <a:t>e</a:t>
            </a:r>
            <a:r>
              <a:rPr sz="1200" spc="44" dirty="0" smtClean="0">
                <a:latin typeface="Arial"/>
                <a:cs typeface="Arial"/>
              </a:rPr>
              <a:t> </a:t>
            </a:r>
            <a:r>
              <a:rPr sz="1200" spc="-25" dirty="0" smtClean="0">
                <a:latin typeface="Arial"/>
                <a:cs typeface="Arial"/>
              </a:rPr>
              <a:t>lega</a:t>
            </a:r>
            <a:r>
              <a:rPr sz="1200" spc="0" dirty="0" smtClean="0">
                <a:latin typeface="Arial"/>
                <a:cs typeface="Arial"/>
              </a:rPr>
              <a:t>l</a:t>
            </a:r>
            <a:r>
              <a:rPr sz="1200" spc="119" dirty="0" smtClean="0">
                <a:latin typeface="Arial"/>
                <a:cs typeface="Arial"/>
              </a:rPr>
              <a:t> </a:t>
            </a:r>
            <a:r>
              <a:rPr sz="1200" spc="-25" dirty="0" smtClean="0">
                <a:latin typeface="Arial"/>
                <a:cs typeface="Arial"/>
              </a:rPr>
              <a:t>buildin</a:t>
            </a:r>
            <a:r>
              <a:rPr sz="1200" spc="0" dirty="0" smtClean="0">
                <a:latin typeface="Arial"/>
                <a:cs typeface="Arial"/>
              </a:rPr>
              <a:t>g</a:t>
            </a:r>
            <a:r>
              <a:rPr sz="1200" spc="125" dirty="0" smtClean="0">
                <a:latin typeface="Arial"/>
                <a:cs typeface="Arial"/>
              </a:rPr>
              <a:t> </a:t>
            </a:r>
            <a:r>
              <a:rPr sz="1200" spc="-25" dirty="0" smtClean="0">
                <a:latin typeface="Arial"/>
                <a:cs typeface="Arial"/>
              </a:rPr>
              <a:t>blo</a:t>
            </a:r>
            <a:r>
              <a:rPr sz="1200" spc="39" dirty="0" smtClean="0">
                <a:latin typeface="Arial"/>
                <a:cs typeface="Arial"/>
              </a:rPr>
              <a:t>c</a:t>
            </a:r>
            <a:r>
              <a:rPr sz="1200" spc="-34" dirty="0" smtClean="0">
                <a:latin typeface="Arial"/>
                <a:cs typeface="Arial"/>
              </a:rPr>
              <a:t>k</a:t>
            </a:r>
            <a:r>
              <a:rPr sz="1200" spc="0" dirty="0" smtClean="0">
                <a:latin typeface="Arial"/>
                <a:cs typeface="Arial"/>
              </a:rPr>
              <a:t>s</a:t>
            </a:r>
            <a:r>
              <a:rPr sz="1200" spc="109" dirty="0" smtClean="0">
                <a:latin typeface="Arial"/>
                <a:cs typeface="Arial"/>
              </a:rPr>
              <a:t> </a:t>
            </a:r>
            <a:r>
              <a:rPr sz="1200" spc="-25" dirty="0" smtClean="0">
                <a:latin typeface="Arial"/>
                <a:cs typeface="Arial"/>
              </a:rPr>
              <a:t>o</a:t>
            </a:r>
            <a:r>
              <a:rPr sz="1200" spc="0" dirty="0" smtClean="0">
                <a:latin typeface="Arial"/>
                <a:cs typeface="Arial"/>
              </a:rPr>
              <a:t>f</a:t>
            </a:r>
            <a:r>
              <a:rPr sz="1200" spc="-19" dirty="0" smtClean="0">
                <a:latin typeface="Arial"/>
                <a:cs typeface="Arial"/>
              </a:rPr>
              <a:t> </a:t>
            </a:r>
            <a:r>
              <a:rPr sz="1200" spc="-25" dirty="0" smtClean="0">
                <a:latin typeface="Arial"/>
                <a:cs typeface="Arial"/>
              </a:rPr>
              <a:t>a</a:t>
            </a:r>
            <a:r>
              <a:rPr sz="1200" spc="0" dirty="0" smtClean="0">
                <a:latin typeface="Arial"/>
                <a:cs typeface="Arial"/>
              </a:rPr>
              <a:t>n</a:t>
            </a:r>
            <a:r>
              <a:rPr sz="1200" spc="44" dirty="0" smtClean="0">
                <a:latin typeface="Arial"/>
                <a:cs typeface="Arial"/>
              </a:rPr>
              <a:t> </a:t>
            </a:r>
            <a:r>
              <a:rPr sz="1200" spc="-79" dirty="0" smtClean="0">
                <a:latin typeface="Arial"/>
                <a:cs typeface="Arial"/>
              </a:rPr>
              <a:t>X</a:t>
            </a:r>
            <a:r>
              <a:rPr sz="1200" spc="-119" dirty="0" smtClean="0">
                <a:latin typeface="Arial"/>
                <a:cs typeface="Arial"/>
              </a:rPr>
              <a:t>M</a:t>
            </a:r>
            <a:r>
              <a:rPr sz="1200" spc="0" dirty="0" smtClean="0">
                <a:latin typeface="Arial"/>
                <a:cs typeface="Arial"/>
              </a:rPr>
              <a:t>L</a:t>
            </a:r>
            <a:endParaRPr sz="1200">
              <a:latin typeface="Arial"/>
              <a:cs typeface="Arial"/>
            </a:endParaRPr>
          </a:p>
        </p:txBody>
      </p:sp>
      <p:sp>
        <p:nvSpPr>
          <p:cNvPr id="6" name="object 6"/>
          <p:cNvSpPr txBox="1"/>
          <p:nvPr/>
        </p:nvSpPr>
        <p:spPr>
          <a:xfrm>
            <a:off x="5646191" y="3700224"/>
            <a:ext cx="1833321" cy="177800"/>
          </a:xfrm>
          <a:prstGeom prst="rect">
            <a:avLst/>
          </a:prstGeom>
        </p:spPr>
        <p:txBody>
          <a:bodyPr wrap="square" lIns="0" tIns="0" rIns="0" bIns="0" rtlCol="0">
            <a:noAutofit/>
          </a:bodyPr>
          <a:lstStyle/>
          <a:p>
            <a:pPr marL="12700">
              <a:lnSpc>
                <a:spcPts val="1325"/>
              </a:lnSpc>
              <a:spcBef>
                <a:spcPts val="66"/>
              </a:spcBef>
            </a:pPr>
            <a:r>
              <a:rPr sz="1200" spc="-25" dirty="0" smtClean="0">
                <a:latin typeface="Arial"/>
                <a:cs typeface="Arial"/>
              </a:rPr>
              <a:t>do</a:t>
            </a:r>
            <a:r>
              <a:rPr sz="1200" spc="39" dirty="0" smtClean="0">
                <a:latin typeface="Arial"/>
                <a:cs typeface="Arial"/>
              </a:rPr>
              <a:t>c</a:t>
            </a:r>
            <a:r>
              <a:rPr sz="1200" spc="-25" dirty="0" smtClean="0">
                <a:latin typeface="Arial"/>
                <a:cs typeface="Arial"/>
              </a:rPr>
              <a:t>u</a:t>
            </a:r>
            <a:r>
              <a:rPr sz="1200" spc="39" dirty="0" smtClean="0">
                <a:latin typeface="Arial"/>
                <a:cs typeface="Arial"/>
              </a:rPr>
              <a:t>m</a:t>
            </a:r>
            <a:r>
              <a:rPr sz="1200" spc="-25" dirty="0" smtClean="0">
                <a:latin typeface="Arial"/>
                <a:cs typeface="Arial"/>
              </a:rPr>
              <a:t>en</a:t>
            </a:r>
            <a:r>
              <a:rPr sz="1200" spc="-9" dirty="0" smtClean="0">
                <a:latin typeface="Arial"/>
                <a:cs typeface="Arial"/>
              </a:rPr>
              <a:t>t</a:t>
            </a:r>
            <a:r>
              <a:rPr sz="1200" spc="0" dirty="0" smtClean="0">
                <a:latin typeface="Arial"/>
                <a:cs typeface="Arial"/>
              </a:rPr>
              <a:t>,</a:t>
            </a:r>
            <a:r>
              <a:rPr sz="1200" spc="59" dirty="0" smtClean="0">
                <a:latin typeface="Arial"/>
                <a:cs typeface="Arial"/>
              </a:rPr>
              <a:t> </a:t>
            </a:r>
            <a:r>
              <a:rPr sz="1200" spc="-25" dirty="0" smtClean="0">
                <a:latin typeface="Arial"/>
                <a:cs typeface="Arial"/>
              </a:rPr>
              <a:t>ju</a:t>
            </a:r>
            <a:r>
              <a:rPr sz="1200" spc="39" dirty="0" smtClean="0">
                <a:latin typeface="Arial"/>
                <a:cs typeface="Arial"/>
              </a:rPr>
              <a:t>s</a:t>
            </a:r>
            <a:r>
              <a:rPr sz="1200" spc="0" dirty="0" smtClean="0">
                <a:latin typeface="Arial"/>
                <a:cs typeface="Arial"/>
              </a:rPr>
              <a:t>t</a:t>
            </a:r>
            <a:r>
              <a:rPr sz="1200" spc="-19" dirty="0" smtClean="0">
                <a:latin typeface="Arial"/>
                <a:cs typeface="Arial"/>
              </a:rPr>
              <a:t> </a:t>
            </a:r>
            <a:r>
              <a:rPr sz="1200" spc="-25" dirty="0" smtClean="0">
                <a:latin typeface="Arial"/>
                <a:cs typeface="Arial"/>
              </a:rPr>
              <a:t>li</a:t>
            </a:r>
            <a:r>
              <a:rPr sz="1200" spc="-34" dirty="0" smtClean="0">
                <a:latin typeface="Arial"/>
                <a:cs typeface="Arial"/>
              </a:rPr>
              <a:t>k</a:t>
            </a:r>
            <a:r>
              <a:rPr sz="1200" spc="0" dirty="0" smtClean="0">
                <a:latin typeface="Arial"/>
                <a:cs typeface="Arial"/>
              </a:rPr>
              <a:t>e</a:t>
            </a:r>
            <a:r>
              <a:rPr sz="1200" spc="124" dirty="0" smtClean="0">
                <a:latin typeface="Arial"/>
                <a:cs typeface="Arial"/>
              </a:rPr>
              <a:t> </a:t>
            </a:r>
            <a:r>
              <a:rPr sz="1200" spc="0" dirty="0" smtClean="0">
                <a:latin typeface="Arial"/>
                <a:cs typeface="Arial"/>
              </a:rPr>
              <a:t>a</a:t>
            </a:r>
            <a:r>
              <a:rPr sz="1200" spc="-34" dirty="0" smtClean="0">
                <a:latin typeface="Arial"/>
                <a:cs typeface="Arial"/>
              </a:rPr>
              <a:t> </a:t>
            </a:r>
            <a:r>
              <a:rPr sz="1200" spc="14" dirty="0" smtClean="0">
                <a:latin typeface="Arial"/>
                <a:cs typeface="Arial"/>
              </a:rPr>
              <a:t>D</a:t>
            </a:r>
            <a:r>
              <a:rPr sz="1200" spc="-9" dirty="0" smtClean="0">
                <a:latin typeface="Arial"/>
                <a:cs typeface="Arial"/>
              </a:rPr>
              <a:t>T</a:t>
            </a:r>
            <a:r>
              <a:rPr sz="1200" spc="14" dirty="0" smtClean="0">
                <a:latin typeface="Arial"/>
                <a:cs typeface="Arial"/>
              </a:rPr>
              <a:t>D</a:t>
            </a:r>
            <a:r>
              <a:rPr sz="1200" spc="0" dirty="0" smtClean="0">
                <a:latin typeface="Arial"/>
                <a:cs typeface="Arial"/>
              </a:rPr>
              <a:t>.</a:t>
            </a:r>
            <a:endParaRPr sz="1200">
              <a:latin typeface="Arial"/>
              <a:cs typeface="Arial"/>
            </a:endParaRPr>
          </a:p>
        </p:txBody>
      </p:sp>
      <p:sp>
        <p:nvSpPr>
          <p:cNvPr id="5" name="object 5"/>
          <p:cNvSpPr txBox="1"/>
          <p:nvPr/>
        </p:nvSpPr>
        <p:spPr>
          <a:xfrm>
            <a:off x="482282" y="4498034"/>
            <a:ext cx="2989873" cy="1663703"/>
          </a:xfrm>
          <a:prstGeom prst="rect">
            <a:avLst/>
          </a:prstGeom>
        </p:spPr>
        <p:txBody>
          <a:bodyPr wrap="square" lIns="0" tIns="0" rIns="0" bIns="0" rtlCol="0">
            <a:noAutofit/>
          </a:bodyPr>
          <a:lstStyle/>
          <a:p>
            <a:pPr marL="12700" marR="22907">
              <a:lnSpc>
                <a:spcPts val="1330"/>
              </a:lnSpc>
              <a:spcBef>
                <a:spcPts val="66"/>
              </a:spcBef>
            </a:pPr>
            <a:r>
              <a:rPr sz="950" spc="0" dirty="0" smtClean="0">
                <a:latin typeface="Arial"/>
                <a:cs typeface="Arial"/>
              </a:rPr>
              <a:t>•      </a:t>
            </a:r>
            <a:r>
              <a:rPr sz="950" spc="68" dirty="0" smtClean="0">
                <a:latin typeface="Arial"/>
                <a:cs typeface="Arial"/>
              </a:rPr>
              <a:t> </a:t>
            </a:r>
            <a:r>
              <a:rPr sz="1200" spc="-79" dirty="0" smtClean="0">
                <a:latin typeface="Arial"/>
                <a:cs typeface="Arial"/>
              </a:rPr>
              <a:t>X</a:t>
            </a:r>
            <a:r>
              <a:rPr sz="1200" spc="-119" dirty="0" smtClean="0">
                <a:latin typeface="Arial"/>
                <a:cs typeface="Arial"/>
              </a:rPr>
              <a:t>M</a:t>
            </a:r>
            <a:r>
              <a:rPr sz="1200" spc="0" dirty="0" smtClean="0">
                <a:latin typeface="Arial"/>
                <a:cs typeface="Arial"/>
              </a:rPr>
              <a:t>L</a:t>
            </a:r>
            <a:r>
              <a:rPr sz="1200" spc="119" dirty="0" smtClean="0">
                <a:latin typeface="Arial"/>
                <a:cs typeface="Arial"/>
              </a:rPr>
              <a:t> </a:t>
            </a:r>
            <a:r>
              <a:rPr sz="1200" spc="0" dirty="0" smtClean="0">
                <a:latin typeface="Arial"/>
                <a:cs typeface="Arial"/>
              </a:rPr>
              <a:t>S</a:t>
            </a:r>
            <a:r>
              <a:rPr sz="1200" spc="34" dirty="0" smtClean="0">
                <a:latin typeface="Arial"/>
                <a:cs typeface="Arial"/>
              </a:rPr>
              <a:t>c</a:t>
            </a:r>
            <a:r>
              <a:rPr sz="1200" spc="-29" dirty="0" smtClean="0">
                <a:latin typeface="Arial"/>
                <a:cs typeface="Arial"/>
              </a:rPr>
              <a:t>he</a:t>
            </a:r>
            <a:r>
              <a:rPr sz="1200" spc="39" dirty="0" smtClean="0">
                <a:latin typeface="Arial"/>
                <a:cs typeface="Arial"/>
              </a:rPr>
              <a:t>m</a:t>
            </a:r>
            <a:r>
              <a:rPr sz="1200" spc="-29" dirty="0" smtClean="0">
                <a:latin typeface="Arial"/>
                <a:cs typeface="Arial"/>
              </a:rPr>
              <a:t>a</a:t>
            </a:r>
            <a:r>
              <a:rPr sz="1200" spc="34" dirty="0" smtClean="0">
                <a:latin typeface="Arial"/>
                <a:cs typeface="Arial"/>
              </a:rPr>
              <a:t>s</a:t>
            </a:r>
            <a:r>
              <a:rPr sz="1200" spc="0" dirty="0" smtClean="0">
                <a:latin typeface="Arial"/>
                <a:cs typeface="Arial"/>
              </a:rPr>
              <a:t>:</a:t>
            </a:r>
            <a:endParaRPr sz="1200">
              <a:latin typeface="Arial"/>
              <a:cs typeface="Arial"/>
            </a:endParaRPr>
          </a:p>
          <a:p>
            <a:pPr marL="317817" marR="22907">
              <a:lnSpc>
                <a:spcPct val="95825"/>
              </a:lnSpc>
              <a:spcBef>
                <a:spcPts val="876"/>
              </a:spcBef>
            </a:pPr>
            <a:r>
              <a:rPr sz="1200" spc="0" dirty="0" smtClean="0">
                <a:latin typeface="Arial"/>
                <a:cs typeface="Arial"/>
              </a:rPr>
              <a:t>-</a:t>
            </a:r>
            <a:r>
              <a:rPr sz="1200" spc="-14" dirty="0" smtClean="0">
                <a:latin typeface="Arial"/>
                <a:cs typeface="Arial"/>
              </a:rPr>
              <a:t> </a:t>
            </a:r>
            <a:r>
              <a:rPr sz="1200" spc="-29" dirty="0" smtClean="0">
                <a:latin typeface="Arial"/>
                <a:cs typeface="Arial"/>
              </a:rPr>
              <a:t>a</a:t>
            </a:r>
            <a:r>
              <a:rPr sz="1200" spc="0" dirty="0" smtClean="0">
                <a:latin typeface="Arial"/>
                <a:cs typeface="Arial"/>
              </a:rPr>
              <a:t>re</a:t>
            </a:r>
            <a:r>
              <a:rPr sz="1200" spc="39" dirty="0" smtClean="0">
                <a:latin typeface="Arial"/>
                <a:cs typeface="Arial"/>
              </a:rPr>
              <a:t> </a:t>
            </a:r>
            <a:r>
              <a:rPr sz="1200" spc="-29" dirty="0" smtClean="0">
                <a:latin typeface="Arial"/>
                <a:cs typeface="Arial"/>
              </a:rPr>
              <a:t>ea</a:t>
            </a:r>
            <a:r>
              <a:rPr sz="1200" spc="34" dirty="0" smtClean="0">
                <a:latin typeface="Arial"/>
                <a:cs typeface="Arial"/>
              </a:rPr>
              <a:t>s</a:t>
            </a:r>
            <a:r>
              <a:rPr sz="1200" spc="-25" dirty="0" smtClean="0">
                <a:latin typeface="Arial"/>
                <a:cs typeface="Arial"/>
              </a:rPr>
              <a:t>i</a:t>
            </a:r>
            <a:r>
              <a:rPr sz="1200" spc="-29" dirty="0" smtClean="0">
                <a:latin typeface="Arial"/>
                <a:cs typeface="Arial"/>
              </a:rPr>
              <a:t>e</a:t>
            </a:r>
            <a:r>
              <a:rPr sz="1200" spc="0" dirty="0" smtClean="0">
                <a:latin typeface="Arial"/>
                <a:cs typeface="Arial"/>
              </a:rPr>
              <a:t>r</a:t>
            </a:r>
            <a:r>
              <a:rPr sz="1200" spc="-14" dirty="0" smtClean="0">
                <a:latin typeface="Arial"/>
                <a:cs typeface="Arial"/>
              </a:rPr>
              <a:t> t</a:t>
            </a:r>
            <a:r>
              <a:rPr sz="1200" spc="0" dirty="0" smtClean="0">
                <a:latin typeface="Arial"/>
                <a:cs typeface="Arial"/>
              </a:rPr>
              <a:t>o</a:t>
            </a:r>
            <a:r>
              <a:rPr sz="1200" spc="39" dirty="0" smtClean="0">
                <a:latin typeface="Arial"/>
                <a:cs typeface="Arial"/>
              </a:rPr>
              <a:t> </a:t>
            </a:r>
            <a:r>
              <a:rPr sz="1200" spc="-25" dirty="0" smtClean="0">
                <a:latin typeface="Arial"/>
                <a:cs typeface="Arial"/>
              </a:rPr>
              <a:t>l</a:t>
            </a:r>
            <a:r>
              <a:rPr sz="1200" spc="-29" dirty="0" smtClean="0">
                <a:latin typeface="Arial"/>
                <a:cs typeface="Arial"/>
              </a:rPr>
              <a:t>ea</a:t>
            </a:r>
            <a:r>
              <a:rPr sz="1200" spc="0" dirty="0" smtClean="0">
                <a:latin typeface="Arial"/>
                <a:cs typeface="Arial"/>
              </a:rPr>
              <a:t>rn</a:t>
            </a:r>
            <a:r>
              <a:rPr sz="1200" spc="39" dirty="0" smtClean="0">
                <a:latin typeface="Arial"/>
                <a:cs typeface="Arial"/>
              </a:rPr>
              <a:t> </a:t>
            </a:r>
            <a:r>
              <a:rPr sz="1200" spc="-14" dirty="0" smtClean="0">
                <a:latin typeface="Arial"/>
                <a:cs typeface="Arial"/>
              </a:rPr>
              <a:t>t</a:t>
            </a:r>
            <a:r>
              <a:rPr sz="1200" spc="-29" dirty="0" smtClean="0">
                <a:latin typeface="Arial"/>
                <a:cs typeface="Arial"/>
              </a:rPr>
              <a:t>ha</a:t>
            </a:r>
            <a:r>
              <a:rPr sz="1200" spc="0" dirty="0" smtClean="0">
                <a:latin typeface="Arial"/>
                <a:cs typeface="Arial"/>
              </a:rPr>
              <a:t>n</a:t>
            </a:r>
            <a:r>
              <a:rPr sz="1200" spc="114" dirty="0" smtClean="0">
                <a:latin typeface="Arial"/>
                <a:cs typeface="Arial"/>
              </a:rPr>
              <a:t> </a:t>
            </a:r>
            <a:r>
              <a:rPr sz="1200" spc="14" dirty="0" smtClean="0">
                <a:latin typeface="Arial"/>
                <a:cs typeface="Arial"/>
              </a:rPr>
              <a:t>D</a:t>
            </a:r>
            <a:r>
              <a:rPr sz="1200" spc="-14" dirty="0" smtClean="0">
                <a:latin typeface="Arial"/>
                <a:cs typeface="Arial"/>
              </a:rPr>
              <a:t>T</a:t>
            </a:r>
            <a:r>
              <a:rPr sz="1200" spc="0" dirty="0" smtClean="0">
                <a:latin typeface="Arial"/>
                <a:cs typeface="Arial"/>
              </a:rPr>
              <a:t>D</a:t>
            </a:r>
            <a:endParaRPr sz="1200">
              <a:latin typeface="Arial"/>
              <a:cs typeface="Arial"/>
            </a:endParaRPr>
          </a:p>
          <a:p>
            <a:pPr marL="317817" marR="22907">
              <a:lnSpc>
                <a:spcPct val="95825"/>
              </a:lnSpc>
              <a:spcBef>
                <a:spcPts val="945"/>
              </a:spcBef>
            </a:pPr>
            <a:r>
              <a:rPr sz="1200" spc="0" dirty="0" smtClean="0">
                <a:latin typeface="Arial"/>
                <a:cs typeface="Arial"/>
              </a:rPr>
              <a:t>-</a:t>
            </a:r>
            <a:r>
              <a:rPr sz="1200" spc="-9" dirty="0" smtClean="0">
                <a:latin typeface="Arial"/>
                <a:cs typeface="Arial"/>
              </a:rPr>
              <a:t> </a:t>
            </a:r>
            <a:r>
              <a:rPr sz="1200" spc="-29" dirty="0" smtClean="0">
                <a:latin typeface="Arial"/>
                <a:cs typeface="Arial"/>
              </a:rPr>
              <a:t>a</a:t>
            </a:r>
            <a:r>
              <a:rPr sz="1200" spc="0" dirty="0" smtClean="0">
                <a:latin typeface="Arial"/>
                <a:cs typeface="Arial"/>
              </a:rPr>
              <a:t>re</a:t>
            </a:r>
            <a:r>
              <a:rPr sz="1200" spc="44" dirty="0" smtClean="0">
                <a:latin typeface="Arial"/>
                <a:cs typeface="Arial"/>
              </a:rPr>
              <a:t> </a:t>
            </a:r>
            <a:r>
              <a:rPr sz="1200" spc="-29" dirty="0" smtClean="0">
                <a:latin typeface="Arial"/>
                <a:cs typeface="Arial"/>
              </a:rPr>
              <a:t>e</a:t>
            </a:r>
            <a:r>
              <a:rPr sz="1200" spc="-39" dirty="0" smtClean="0">
                <a:latin typeface="Arial"/>
                <a:cs typeface="Arial"/>
              </a:rPr>
              <a:t>x</a:t>
            </a:r>
            <a:r>
              <a:rPr sz="1200" spc="-14" dirty="0" smtClean="0">
                <a:latin typeface="Arial"/>
                <a:cs typeface="Arial"/>
              </a:rPr>
              <a:t>t</a:t>
            </a:r>
            <a:r>
              <a:rPr sz="1200" spc="-29" dirty="0" smtClean="0">
                <a:latin typeface="Arial"/>
                <a:cs typeface="Arial"/>
              </a:rPr>
              <a:t>en</a:t>
            </a:r>
            <a:r>
              <a:rPr sz="1200" spc="39" dirty="0" smtClean="0">
                <a:latin typeface="Arial"/>
                <a:cs typeface="Arial"/>
              </a:rPr>
              <a:t>s</a:t>
            </a:r>
            <a:r>
              <a:rPr sz="1200" spc="-25" dirty="0" smtClean="0">
                <a:latin typeface="Arial"/>
                <a:cs typeface="Arial"/>
              </a:rPr>
              <a:t>i</a:t>
            </a:r>
            <a:r>
              <a:rPr sz="1200" spc="-29" dirty="0" smtClean="0">
                <a:latin typeface="Arial"/>
                <a:cs typeface="Arial"/>
              </a:rPr>
              <a:t>b</a:t>
            </a:r>
            <a:r>
              <a:rPr sz="1200" spc="-25" dirty="0" smtClean="0">
                <a:latin typeface="Arial"/>
                <a:cs typeface="Arial"/>
              </a:rPr>
              <a:t>l</a:t>
            </a:r>
            <a:r>
              <a:rPr sz="1200" spc="0" dirty="0" smtClean="0">
                <a:latin typeface="Arial"/>
                <a:cs typeface="Arial"/>
              </a:rPr>
              <a:t>e</a:t>
            </a:r>
            <a:r>
              <a:rPr sz="1200" spc="119" dirty="0" smtClean="0">
                <a:latin typeface="Arial"/>
                <a:cs typeface="Arial"/>
              </a:rPr>
              <a:t> </a:t>
            </a:r>
            <a:r>
              <a:rPr sz="1200" spc="-14" dirty="0" smtClean="0">
                <a:latin typeface="Arial"/>
                <a:cs typeface="Arial"/>
              </a:rPr>
              <a:t>t</a:t>
            </a:r>
            <a:r>
              <a:rPr sz="1200" spc="0" dirty="0" smtClean="0">
                <a:latin typeface="Arial"/>
                <a:cs typeface="Arial"/>
              </a:rPr>
              <a:t>o</a:t>
            </a:r>
            <a:r>
              <a:rPr sz="1200" spc="39" dirty="0" smtClean="0">
                <a:latin typeface="Arial"/>
                <a:cs typeface="Arial"/>
              </a:rPr>
              <a:t> </a:t>
            </a:r>
            <a:r>
              <a:rPr sz="1200" spc="-14" dirty="0" smtClean="0">
                <a:latin typeface="Arial"/>
                <a:cs typeface="Arial"/>
              </a:rPr>
              <a:t>f</a:t>
            </a:r>
            <a:r>
              <a:rPr sz="1200" spc="-29" dirty="0" smtClean="0">
                <a:latin typeface="Arial"/>
                <a:cs typeface="Arial"/>
              </a:rPr>
              <a:t>u</a:t>
            </a:r>
            <a:r>
              <a:rPr sz="1200" spc="-14" dirty="0" smtClean="0">
                <a:latin typeface="Arial"/>
                <a:cs typeface="Arial"/>
              </a:rPr>
              <a:t>t</a:t>
            </a:r>
            <a:r>
              <a:rPr sz="1200" spc="-29" dirty="0" smtClean="0">
                <a:latin typeface="Arial"/>
                <a:cs typeface="Arial"/>
              </a:rPr>
              <a:t>u</a:t>
            </a:r>
            <a:r>
              <a:rPr sz="1200" spc="0" dirty="0" smtClean="0">
                <a:latin typeface="Arial"/>
                <a:cs typeface="Arial"/>
              </a:rPr>
              <a:t>re</a:t>
            </a:r>
            <a:r>
              <a:rPr sz="1200" spc="39" dirty="0" smtClean="0">
                <a:latin typeface="Arial"/>
                <a:cs typeface="Arial"/>
              </a:rPr>
              <a:t> </a:t>
            </a:r>
            <a:r>
              <a:rPr sz="1200" spc="-29" dirty="0" smtClean="0">
                <a:latin typeface="Arial"/>
                <a:cs typeface="Arial"/>
              </a:rPr>
              <a:t>add</a:t>
            </a:r>
            <a:r>
              <a:rPr sz="1200" spc="-25" dirty="0" smtClean="0">
                <a:latin typeface="Arial"/>
                <a:cs typeface="Arial"/>
              </a:rPr>
              <a:t>i</a:t>
            </a:r>
            <a:r>
              <a:rPr sz="1200" spc="-14" dirty="0" smtClean="0">
                <a:latin typeface="Arial"/>
                <a:cs typeface="Arial"/>
              </a:rPr>
              <a:t>t</a:t>
            </a:r>
            <a:r>
              <a:rPr sz="1200" spc="-25" dirty="0" smtClean="0">
                <a:latin typeface="Arial"/>
                <a:cs typeface="Arial"/>
              </a:rPr>
              <a:t>i</a:t>
            </a:r>
            <a:r>
              <a:rPr sz="1200" spc="-29" dirty="0" smtClean="0">
                <a:latin typeface="Arial"/>
                <a:cs typeface="Arial"/>
              </a:rPr>
              <a:t>on</a:t>
            </a:r>
            <a:r>
              <a:rPr sz="1200" spc="0" dirty="0" smtClean="0">
                <a:latin typeface="Arial"/>
                <a:cs typeface="Arial"/>
              </a:rPr>
              <a:t>s</a:t>
            </a:r>
            <a:endParaRPr sz="1200">
              <a:latin typeface="Arial"/>
              <a:cs typeface="Arial"/>
            </a:endParaRPr>
          </a:p>
          <a:p>
            <a:pPr marL="317817">
              <a:lnSpc>
                <a:spcPct val="95825"/>
              </a:lnSpc>
              <a:spcBef>
                <a:spcPts val="1022"/>
              </a:spcBef>
            </a:pPr>
            <a:r>
              <a:rPr sz="1200" spc="0" dirty="0" smtClean="0">
                <a:latin typeface="Arial"/>
                <a:cs typeface="Arial"/>
              </a:rPr>
              <a:t>-</a:t>
            </a:r>
            <a:r>
              <a:rPr sz="1200" spc="-14" dirty="0" smtClean="0">
                <a:latin typeface="Arial"/>
                <a:cs typeface="Arial"/>
              </a:rPr>
              <a:t> </a:t>
            </a:r>
            <a:r>
              <a:rPr sz="1200" spc="-29" dirty="0" smtClean="0">
                <a:latin typeface="Arial"/>
                <a:cs typeface="Arial"/>
              </a:rPr>
              <a:t>a</a:t>
            </a:r>
            <a:r>
              <a:rPr sz="1200" spc="0" dirty="0" smtClean="0">
                <a:latin typeface="Arial"/>
                <a:cs typeface="Arial"/>
              </a:rPr>
              <a:t>re</a:t>
            </a:r>
            <a:r>
              <a:rPr sz="1200" spc="39" dirty="0" smtClean="0">
                <a:latin typeface="Arial"/>
                <a:cs typeface="Arial"/>
              </a:rPr>
              <a:t> </a:t>
            </a:r>
            <a:r>
              <a:rPr sz="1200" spc="0" dirty="0" smtClean="0">
                <a:latin typeface="Arial"/>
                <a:cs typeface="Arial"/>
              </a:rPr>
              <a:t>r</a:t>
            </a:r>
            <a:r>
              <a:rPr sz="1200" spc="-29" dirty="0" smtClean="0">
                <a:latin typeface="Arial"/>
                <a:cs typeface="Arial"/>
              </a:rPr>
              <a:t>i</a:t>
            </a:r>
            <a:r>
              <a:rPr sz="1200" spc="34" dirty="0" smtClean="0">
                <a:latin typeface="Arial"/>
                <a:cs typeface="Arial"/>
              </a:rPr>
              <a:t>c</a:t>
            </a:r>
            <a:r>
              <a:rPr sz="1200" spc="-29" dirty="0" smtClean="0">
                <a:latin typeface="Arial"/>
                <a:cs typeface="Arial"/>
              </a:rPr>
              <a:t>he</a:t>
            </a:r>
            <a:r>
              <a:rPr sz="1200" spc="0" dirty="0" smtClean="0">
                <a:latin typeface="Arial"/>
                <a:cs typeface="Arial"/>
              </a:rPr>
              <a:t>r</a:t>
            </a:r>
            <a:r>
              <a:rPr sz="1200" spc="-14" dirty="0" smtClean="0">
                <a:latin typeface="Arial"/>
                <a:cs typeface="Arial"/>
              </a:rPr>
              <a:t> </a:t>
            </a:r>
            <a:r>
              <a:rPr sz="1200" spc="-29" dirty="0" smtClean="0">
                <a:latin typeface="Arial"/>
                <a:cs typeface="Arial"/>
              </a:rPr>
              <a:t>an</a:t>
            </a:r>
            <a:r>
              <a:rPr sz="1200" spc="0" dirty="0" smtClean="0">
                <a:latin typeface="Arial"/>
                <a:cs typeface="Arial"/>
              </a:rPr>
              <a:t>d</a:t>
            </a:r>
            <a:r>
              <a:rPr sz="1200" spc="39" dirty="0" smtClean="0">
                <a:latin typeface="Arial"/>
                <a:cs typeface="Arial"/>
              </a:rPr>
              <a:t> m</a:t>
            </a:r>
            <a:r>
              <a:rPr sz="1200" spc="-29" dirty="0" smtClean="0">
                <a:latin typeface="Arial"/>
                <a:cs typeface="Arial"/>
              </a:rPr>
              <a:t>o</a:t>
            </a:r>
            <a:r>
              <a:rPr sz="1200" spc="0" dirty="0" smtClean="0">
                <a:latin typeface="Arial"/>
                <a:cs typeface="Arial"/>
              </a:rPr>
              <a:t>re</a:t>
            </a:r>
            <a:r>
              <a:rPr sz="1200" spc="-39" dirty="0" smtClean="0">
                <a:latin typeface="Arial"/>
                <a:cs typeface="Arial"/>
              </a:rPr>
              <a:t> </a:t>
            </a:r>
            <a:r>
              <a:rPr sz="1200" spc="-29" dirty="0" smtClean="0">
                <a:latin typeface="Arial"/>
                <a:cs typeface="Arial"/>
              </a:rPr>
              <a:t>u</a:t>
            </a:r>
            <a:r>
              <a:rPr sz="1200" spc="34" dirty="0" smtClean="0">
                <a:latin typeface="Arial"/>
                <a:cs typeface="Arial"/>
              </a:rPr>
              <a:t>s</a:t>
            </a:r>
            <a:r>
              <a:rPr sz="1200" spc="-29" dirty="0" smtClean="0">
                <a:latin typeface="Arial"/>
                <a:cs typeface="Arial"/>
              </a:rPr>
              <a:t>e</a:t>
            </a:r>
            <a:r>
              <a:rPr sz="1200" spc="-14" dirty="0" smtClean="0">
                <a:latin typeface="Arial"/>
                <a:cs typeface="Arial"/>
              </a:rPr>
              <a:t>f</a:t>
            </a:r>
            <a:r>
              <a:rPr sz="1200" spc="-29" dirty="0" smtClean="0">
                <a:latin typeface="Arial"/>
                <a:cs typeface="Arial"/>
              </a:rPr>
              <a:t>u</a:t>
            </a:r>
            <a:r>
              <a:rPr sz="1200" spc="0" dirty="0" smtClean="0">
                <a:latin typeface="Arial"/>
                <a:cs typeface="Arial"/>
              </a:rPr>
              <a:t>l</a:t>
            </a:r>
            <a:r>
              <a:rPr sz="1200" spc="39" dirty="0" smtClean="0">
                <a:latin typeface="Arial"/>
                <a:cs typeface="Arial"/>
              </a:rPr>
              <a:t> </a:t>
            </a:r>
            <a:r>
              <a:rPr sz="1200" spc="-14" dirty="0" smtClean="0">
                <a:latin typeface="Arial"/>
                <a:cs typeface="Arial"/>
              </a:rPr>
              <a:t>t</a:t>
            </a:r>
            <a:r>
              <a:rPr sz="1200" spc="-29" dirty="0" smtClean="0">
                <a:latin typeface="Arial"/>
                <a:cs typeface="Arial"/>
              </a:rPr>
              <a:t>ha</a:t>
            </a:r>
            <a:r>
              <a:rPr sz="1200" spc="0" dirty="0" smtClean="0">
                <a:latin typeface="Arial"/>
                <a:cs typeface="Arial"/>
              </a:rPr>
              <a:t>n</a:t>
            </a:r>
            <a:r>
              <a:rPr sz="1200" spc="114" dirty="0" smtClean="0">
                <a:latin typeface="Arial"/>
                <a:cs typeface="Arial"/>
              </a:rPr>
              <a:t> </a:t>
            </a:r>
            <a:r>
              <a:rPr sz="1200" spc="14" dirty="0" smtClean="0">
                <a:latin typeface="Arial"/>
                <a:cs typeface="Arial"/>
              </a:rPr>
              <a:t>D</a:t>
            </a:r>
            <a:r>
              <a:rPr sz="1200" spc="-14" dirty="0" smtClean="0">
                <a:latin typeface="Arial"/>
                <a:cs typeface="Arial"/>
              </a:rPr>
              <a:t>T</a:t>
            </a:r>
            <a:r>
              <a:rPr sz="1200" spc="14" dirty="0" smtClean="0">
                <a:latin typeface="Arial"/>
                <a:cs typeface="Arial"/>
              </a:rPr>
              <a:t>D</a:t>
            </a:r>
            <a:r>
              <a:rPr sz="1200" spc="0" dirty="0" smtClean="0">
                <a:latin typeface="Arial"/>
                <a:cs typeface="Arial"/>
              </a:rPr>
              <a:t>s</a:t>
            </a:r>
            <a:endParaRPr sz="1200">
              <a:latin typeface="Arial"/>
              <a:cs typeface="Arial"/>
            </a:endParaRPr>
          </a:p>
          <a:p>
            <a:pPr marL="317817" marR="22907">
              <a:lnSpc>
                <a:spcPct val="95825"/>
              </a:lnSpc>
              <a:spcBef>
                <a:spcPts val="943"/>
              </a:spcBef>
            </a:pPr>
            <a:r>
              <a:rPr sz="1200" spc="0" dirty="0" smtClean="0">
                <a:latin typeface="Arial"/>
                <a:cs typeface="Arial"/>
              </a:rPr>
              <a:t>-</a:t>
            </a:r>
            <a:r>
              <a:rPr sz="1200" spc="-14" dirty="0" smtClean="0">
                <a:latin typeface="Arial"/>
                <a:cs typeface="Arial"/>
              </a:rPr>
              <a:t> </a:t>
            </a:r>
            <a:r>
              <a:rPr sz="1200" spc="-29" dirty="0" smtClean="0">
                <a:latin typeface="Arial"/>
                <a:cs typeface="Arial"/>
              </a:rPr>
              <a:t>a</a:t>
            </a:r>
            <a:r>
              <a:rPr sz="1200" spc="0" dirty="0" smtClean="0">
                <a:latin typeface="Arial"/>
                <a:cs typeface="Arial"/>
              </a:rPr>
              <a:t>re</a:t>
            </a:r>
            <a:r>
              <a:rPr sz="1200" spc="39" dirty="0" smtClean="0">
                <a:latin typeface="Arial"/>
                <a:cs typeface="Arial"/>
              </a:rPr>
              <a:t> </a:t>
            </a:r>
            <a:r>
              <a:rPr sz="1200" spc="14" dirty="0" smtClean="0">
                <a:latin typeface="Arial"/>
                <a:cs typeface="Arial"/>
              </a:rPr>
              <a:t>w</a:t>
            </a:r>
            <a:r>
              <a:rPr sz="1200" spc="0" dirty="0" smtClean="0">
                <a:latin typeface="Arial"/>
                <a:cs typeface="Arial"/>
              </a:rPr>
              <a:t>r</a:t>
            </a:r>
            <a:r>
              <a:rPr sz="1200" spc="-29" dirty="0" smtClean="0">
                <a:latin typeface="Arial"/>
                <a:cs typeface="Arial"/>
              </a:rPr>
              <a:t>i</a:t>
            </a:r>
            <a:r>
              <a:rPr sz="1200" spc="-14" dirty="0" smtClean="0">
                <a:latin typeface="Arial"/>
                <a:cs typeface="Arial"/>
              </a:rPr>
              <a:t>tt</a:t>
            </a:r>
            <a:r>
              <a:rPr sz="1200" spc="-29" dirty="0" smtClean="0">
                <a:latin typeface="Arial"/>
                <a:cs typeface="Arial"/>
              </a:rPr>
              <a:t>e</a:t>
            </a:r>
            <a:r>
              <a:rPr sz="1200" spc="0" dirty="0" smtClean="0">
                <a:latin typeface="Arial"/>
                <a:cs typeface="Arial"/>
              </a:rPr>
              <a:t>n</a:t>
            </a:r>
            <a:r>
              <a:rPr sz="1200" spc="39" dirty="0" smtClean="0">
                <a:latin typeface="Arial"/>
                <a:cs typeface="Arial"/>
              </a:rPr>
              <a:t> </a:t>
            </a:r>
            <a:r>
              <a:rPr sz="1200" spc="-25" dirty="0" smtClean="0">
                <a:latin typeface="Arial"/>
                <a:cs typeface="Arial"/>
              </a:rPr>
              <a:t>i</a:t>
            </a:r>
            <a:r>
              <a:rPr sz="1200" spc="0" dirty="0" smtClean="0">
                <a:latin typeface="Arial"/>
                <a:cs typeface="Arial"/>
              </a:rPr>
              <a:t>n</a:t>
            </a:r>
            <a:r>
              <a:rPr sz="1200" spc="39" dirty="0" smtClean="0">
                <a:latin typeface="Arial"/>
                <a:cs typeface="Arial"/>
              </a:rPr>
              <a:t> </a:t>
            </a:r>
            <a:r>
              <a:rPr sz="1200" spc="-79" dirty="0" smtClean="0">
                <a:latin typeface="Arial"/>
                <a:cs typeface="Arial"/>
              </a:rPr>
              <a:t>X</a:t>
            </a:r>
            <a:r>
              <a:rPr sz="1200" spc="-119" dirty="0" smtClean="0">
                <a:latin typeface="Arial"/>
                <a:cs typeface="Arial"/>
              </a:rPr>
              <a:t>M</a:t>
            </a:r>
            <a:r>
              <a:rPr sz="1200" spc="0" dirty="0" smtClean="0">
                <a:latin typeface="Arial"/>
                <a:cs typeface="Arial"/>
              </a:rPr>
              <a:t>L</a:t>
            </a:r>
            <a:endParaRPr sz="1200">
              <a:latin typeface="Arial"/>
              <a:cs typeface="Arial"/>
            </a:endParaRPr>
          </a:p>
          <a:p>
            <a:pPr marL="317817" marR="22907">
              <a:lnSpc>
                <a:spcPct val="95825"/>
              </a:lnSpc>
              <a:spcBef>
                <a:spcPts val="945"/>
              </a:spcBef>
            </a:pPr>
            <a:r>
              <a:rPr sz="1200" spc="0" dirty="0" smtClean="0">
                <a:latin typeface="Arial"/>
                <a:cs typeface="Arial"/>
              </a:rPr>
              <a:t>-</a:t>
            </a:r>
            <a:r>
              <a:rPr sz="1200" spc="-9" dirty="0" smtClean="0">
                <a:latin typeface="Arial"/>
                <a:cs typeface="Arial"/>
              </a:rPr>
              <a:t> </a:t>
            </a:r>
            <a:r>
              <a:rPr sz="1200" spc="39" dirty="0" smtClean="0">
                <a:latin typeface="Arial"/>
                <a:cs typeface="Arial"/>
              </a:rPr>
              <a:t>s</a:t>
            </a:r>
            <a:r>
              <a:rPr sz="1200" spc="-29" dirty="0" smtClean="0">
                <a:latin typeface="Arial"/>
                <a:cs typeface="Arial"/>
              </a:rPr>
              <a:t>uppo</a:t>
            </a:r>
            <a:r>
              <a:rPr sz="1200" spc="0" dirty="0" smtClean="0">
                <a:latin typeface="Arial"/>
                <a:cs typeface="Arial"/>
              </a:rPr>
              <a:t>rt</a:t>
            </a:r>
            <a:r>
              <a:rPr sz="1200" spc="64" dirty="0" smtClean="0">
                <a:latin typeface="Arial"/>
                <a:cs typeface="Arial"/>
              </a:rPr>
              <a:t> </a:t>
            </a:r>
            <a:r>
              <a:rPr sz="1200" spc="-29" dirty="0" smtClean="0">
                <a:latin typeface="Arial"/>
                <a:cs typeface="Arial"/>
              </a:rPr>
              <a:t>da</a:t>
            </a:r>
            <a:r>
              <a:rPr sz="1200" spc="-14" dirty="0" smtClean="0">
                <a:latin typeface="Arial"/>
                <a:cs typeface="Arial"/>
              </a:rPr>
              <a:t>t</a:t>
            </a:r>
            <a:r>
              <a:rPr sz="1200" spc="0" dirty="0" smtClean="0">
                <a:latin typeface="Arial"/>
                <a:cs typeface="Arial"/>
              </a:rPr>
              <a:t>a</a:t>
            </a:r>
            <a:r>
              <a:rPr sz="1200" spc="39" dirty="0" smtClean="0">
                <a:latin typeface="Arial"/>
                <a:cs typeface="Arial"/>
              </a:rPr>
              <a:t> </a:t>
            </a:r>
            <a:r>
              <a:rPr sz="1200" spc="-14" dirty="0" smtClean="0">
                <a:latin typeface="Arial"/>
                <a:cs typeface="Arial"/>
              </a:rPr>
              <a:t>t</a:t>
            </a:r>
            <a:r>
              <a:rPr sz="1200" spc="-39" dirty="0" smtClean="0">
                <a:latin typeface="Arial"/>
                <a:cs typeface="Arial"/>
              </a:rPr>
              <a:t>y</a:t>
            </a:r>
            <a:r>
              <a:rPr sz="1200" spc="-29" dirty="0" smtClean="0">
                <a:latin typeface="Arial"/>
                <a:cs typeface="Arial"/>
              </a:rPr>
              <a:t>pe</a:t>
            </a:r>
            <a:r>
              <a:rPr sz="1200" spc="0" dirty="0" smtClean="0">
                <a:latin typeface="Arial"/>
                <a:cs typeface="Arial"/>
              </a:rPr>
              <a:t>s</a:t>
            </a:r>
            <a:endParaRPr sz="1200">
              <a:latin typeface="Arial"/>
              <a:cs typeface="Arial"/>
            </a:endParaRPr>
          </a:p>
        </p:txBody>
      </p:sp>
      <p:sp>
        <p:nvSpPr>
          <p:cNvPr id="4" name="object 4"/>
          <p:cNvSpPr txBox="1"/>
          <p:nvPr/>
        </p:nvSpPr>
        <p:spPr>
          <a:xfrm>
            <a:off x="4389501" y="6630428"/>
            <a:ext cx="404216" cy="178117"/>
          </a:xfrm>
          <a:prstGeom prst="rect">
            <a:avLst/>
          </a:prstGeom>
        </p:spPr>
        <p:txBody>
          <a:bodyPr wrap="square" lIns="0" tIns="0" rIns="0" bIns="0" rtlCol="0">
            <a:noAutofit/>
          </a:bodyPr>
          <a:lstStyle/>
          <a:p>
            <a:pPr marL="12700">
              <a:lnSpc>
                <a:spcPts val="1330"/>
              </a:lnSpc>
              <a:spcBef>
                <a:spcPts val="66"/>
              </a:spcBef>
            </a:pPr>
            <a:r>
              <a:rPr sz="1200" spc="0" dirty="0" smtClean="0">
                <a:latin typeface="Arial"/>
                <a:cs typeface="Arial"/>
              </a:rPr>
              <a:t>-</a:t>
            </a:r>
            <a:r>
              <a:rPr sz="1200" spc="-14" dirty="0" smtClean="0">
                <a:latin typeface="Arial"/>
                <a:cs typeface="Arial"/>
              </a:rPr>
              <a:t> </a:t>
            </a:r>
            <a:r>
              <a:rPr sz="1200" spc="-29" dirty="0" smtClean="0">
                <a:latin typeface="Arial"/>
                <a:cs typeface="Arial"/>
              </a:rPr>
              <a:t>1</a:t>
            </a:r>
            <a:r>
              <a:rPr sz="1200" spc="0" dirty="0" smtClean="0">
                <a:latin typeface="Arial"/>
                <a:cs typeface="Arial"/>
              </a:rPr>
              <a:t>5</a:t>
            </a:r>
            <a:r>
              <a:rPr sz="1200" spc="39" dirty="0" smtClean="0">
                <a:latin typeface="Arial"/>
                <a:cs typeface="Arial"/>
              </a:rPr>
              <a:t> </a:t>
            </a:r>
            <a:r>
              <a:rPr sz="1200" spc="0" dirty="0" smtClean="0">
                <a:latin typeface="Arial"/>
                <a:cs typeface="Arial"/>
              </a:rPr>
              <a:t>-</a:t>
            </a:r>
            <a:endParaRPr sz="1200">
              <a:latin typeface="Arial"/>
              <a:cs typeface="Arial"/>
            </a:endParaRPr>
          </a:p>
        </p:txBody>
      </p:sp>
      <p:sp>
        <p:nvSpPr>
          <p:cNvPr id="3" name="object 3"/>
          <p:cNvSpPr txBox="1"/>
          <p:nvPr/>
        </p:nvSpPr>
        <p:spPr>
          <a:xfrm rot="16200000">
            <a:off x="8827526" y="6531495"/>
            <a:ext cx="513281" cy="50800"/>
          </a:xfrm>
          <a:prstGeom prst="rect">
            <a:avLst/>
          </a:prstGeom>
        </p:spPr>
        <p:txBody>
          <a:bodyPr wrap="square" lIns="0" tIns="0" rIns="0" bIns="0" rtlCol="0">
            <a:noAutofit/>
          </a:bodyPr>
          <a:lstStyle/>
          <a:p>
            <a:pPr marL="12700">
              <a:lnSpc>
                <a:spcPct val="95825"/>
              </a:lnSpc>
              <a:spcBef>
                <a:spcPts val="45"/>
              </a:spcBef>
            </a:pPr>
            <a:r>
              <a:rPr sz="400" spc="-25" dirty="0" smtClean="0">
                <a:solidFill>
                  <a:srgbClr val="AEAEAE"/>
                </a:solidFill>
                <a:latin typeface="Arial"/>
                <a:cs typeface="Arial"/>
              </a:rPr>
              <a:t>X</a:t>
            </a:r>
            <a:r>
              <a:rPr sz="400" spc="-14" dirty="0" smtClean="0">
                <a:solidFill>
                  <a:srgbClr val="AEAEAE"/>
                </a:solidFill>
                <a:latin typeface="Arial"/>
                <a:cs typeface="Arial"/>
              </a:rPr>
              <a:t>M</a:t>
            </a:r>
            <a:r>
              <a:rPr sz="400" spc="14" dirty="0" smtClean="0">
                <a:solidFill>
                  <a:srgbClr val="AEAEAE"/>
                </a:solidFill>
                <a:latin typeface="Arial"/>
                <a:cs typeface="Arial"/>
              </a:rPr>
              <a:t>L_</a:t>
            </a:r>
            <a:r>
              <a:rPr sz="400" spc="-4" dirty="0" smtClean="0">
                <a:solidFill>
                  <a:srgbClr val="AEAEAE"/>
                </a:solidFill>
                <a:latin typeface="Arial"/>
                <a:cs typeface="Arial"/>
              </a:rPr>
              <a:t>T</a:t>
            </a:r>
            <a:r>
              <a:rPr sz="400" spc="0" dirty="0" smtClean="0">
                <a:solidFill>
                  <a:srgbClr val="AEAEAE"/>
                </a:solidFill>
                <a:latin typeface="Arial"/>
                <a:cs typeface="Arial"/>
              </a:rPr>
              <a:t>R</a:t>
            </a:r>
            <a:r>
              <a:rPr sz="400" spc="-79" dirty="0" smtClean="0">
                <a:solidFill>
                  <a:srgbClr val="AEAEAE"/>
                </a:solidFill>
                <a:latin typeface="Arial"/>
                <a:cs typeface="Arial"/>
              </a:rPr>
              <a:t> </a:t>
            </a:r>
            <a:r>
              <a:rPr sz="400" spc="-25" dirty="0" smtClean="0">
                <a:solidFill>
                  <a:srgbClr val="AEAEAE"/>
                </a:solidFill>
                <a:latin typeface="Arial"/>
                <a:cs typeface="Arial"/>
              </a:rPr>
              <a:t>A</a:t>
            </a:r>
            <a:r>
              <a:rPr sz="400" spc="-29" dirty="0" smtClean="0">
                <a:solidFill>
                  <a:srgbClr val="AEAEAE"/>
                </a:solidFill>
                <a:latin typeface="Arial"/>
                <a:cs typeface="Arial"/>
              </a:rPr>
              <a:t>I</a:t>
            </a:r>
            <a:r>
              <a:rPr sz="400" spc="0" dirty="0" smtClean="0">
                <a:solidFill>
                  <a:srgbClr val="AEAEAE"/>
                </a:solidFill>
                <a:latin typeface="Arial"/>
                <a:cs typeface="Arial"/>
              </a:rPr>
              <a:t>N</a:t>
            </a:r>
            <a:r>
              <a:rPr sz="400" spc="-79" dirty="0" smtClean="0">
                <a:solidFill>
                  <a:srgbClr val="AEAEAE"/>
                </a:solidFill>
                <a:latin typeface="Arial"/>
                <a:cs typeface="Arial"/>
              </a:rPr>
              <a:t> </a:t>
            </a:r>
            <a:r>
              <a:rPr sz="400" spc="-29" dirty="0" smtClean="0">
                <a:solidFill>
                  <a:srgbClr val="AEAEAE"/>
                </a:solidFill>
                <a:latin typeface="Arial"/>
                <a:cs typeface="Arial"/>
              </a:rPr>
              <a:t>I</a:t>
            </a:r>
            <a:r>
              <a:rPr sz="400" spc="0" dirty="0" smtClean="0">
                <a:solidFill>
                  <a:srgbClr val="AEAEAE"/>
                </a:solidFill>
                <a:latin typeface="Arial"/>
                <a:cs typeface="Arial"/>
              </a:rPr>
              <a:t>N</a:t>
            </a:r>
            <a:r>
              <a:rPr sz="400" spc="-79" dirty="0" smtClean="0">
                <a:solidFill>
                  <a:srgbClr val="AEAEAE"/>
                </a:solidFill>
                <a:latin typeface="Arial"/>
                <a:cs typeface="Arial"/>
              </a:rPr>
              <a:t> </a:t>
            </a:r>
            <a:r>
              <a:rPr sz="400" spc="9" dirty="0" smtClean="0">
                <a:solidFill>
                  <a:srgbClr val="AEAEAE"/>
                </a:solidFill>
                <a:latin typeface="Arial"/>
                <a:cs typeface="Arial"/>
              </a:rPr>
              <a:t>G</a:t>
            </a:r>
            <a:r>
              <a:rPr sz="400" spc="-29" dirty="0" smtClean="0">
                <a:solidFill>
                  <a:srgbClr val="AEAEAE"/>
                </a:solidFill>
                <a:latin typeface="Arial"/>
                <a:cs typeface="Arial"/>
              </a:rPr>
              <a:t>.</a:t>
            </a:r>
            <a:r>
              <a:rPr sz="400" spc="14" dirty="0" smtClean="0">
                <a:solidFill>
                  <a:srgbClr val="AEAEAE"/>
                </a:solidFill>
                <a:latin typeface="Arial"/>
                <a:cs typeface="Arial"/>
              </a:rPr>
              <a:t>pp</a:t>
            </a:r>
            <a:r>
              <a:rPr sz="400" spc="-29" dirty="0" smtClean="0">
                <a:solidFill>
                  <a:srgbClr val="AEAEAE"/>
                </a:solidFill>
                <a:latin typeface="Arial"/>
                <a:cs typeface="Arial"/>
              </a:rPr>
              <a:t>t</a:t>
            </a:r>
            <a:r>
              <a:rPr sz="400" spc="0" dirty="0" smtClean="0">
                <a:solidFill>
                  <a:srgbClr val="AEAEAE"/>
                </a:solidFill>
                <a:latin typeface="Arial"/>
                <a:cs typeface="Arial"/>
              </a:rPr>
              <a:t>x</a:t>
            </a:r>
            <a:endParaRPr sz="400">
              <a:latin typeface="Arial"/>
              <a:cs typeface="Arial"/>
            </a:endParaRPr>
          </a:p>
        </p:txBody>
      </p:sp>
      <p:sp>
        <p:nvSpPr>
          <p:cNvPr id="2" name="object 2"/>
          <p:cNvSpPr txBox="1"/>
          <p:nvPr/>
        </p:nvSpPr>
        <p:spPr>
          <a:xfrm>
            <a:off x="403047" y="4015740"/>
            <a:ext cx="8090661" cy="274319"/>
          </a:xfrm>
          <a:prstGeom prst="rect">
            <a:avLst/>
          </a:prstGeom>
        </p:spPr>
        <p:txBody>
          <a:bodyPr wrap="square" lIns="0" tIns="0" rIns="0" bIns="0" rtlCol="0">
            <a:noAutofit/>
          </a:bodyPr>
          <a:lstStyle/>
          <a:p>
            <a:pPr marL="2834817" marR="2836748" algn="ctr">
              <a:lnSpc>
                <a:spcPct val="95825"/>
              </a:lnSpc>
              <a:spcBef>
                <a:spcPts val="359"/>
              </a:spcBef>
            </a:pPr>
            <a:r>
              <a:rPr sz="1200" b="1" spc="0" dirty="0" smtClean="0">
                <a:solidFill>
                  <a:srgbClr val="FFFFFF"/>
                </a:solidFill>
                <a:latin typeface="Arial"/>
                <a:cs typeface="Arial"/>
              </a:rPr>
              <a:t>X</a:t>
            </a:r>
            <a:r>
              <a:rPr sz="1200" b="1" spc="39" dirty="0" smtClean="0">
                <a:solidFill>
                  <a:srgbClr val="FFFFFF"/>
                </a:solidFill>
                <a:latin typeface="Arial"/>
                <a:cs typeface="Arial"/>
              </a:rPr>
              <a:t>M</a:t>
            </a:r>
            <a:r>
              <a:rPr sz="1200" b="1" spc="0" dirty="0" smtClean="0">
                <a:solidFill>
                  <a:srgbClr val="FFFFFF"/>
                </a:solidFill>
                <a:latin typeface="Arial"/>
                <a:cs typeface="Arial"/>
              </a:rPr>
              <a:t>L</a:t>
            </a:r>
            <a:r>
              <a:rPr sz="1200" b="1" spc="-24" dirty="0" smtClean="0">
                <a:solidFill>
                  <a:srgbClr val="FFFFFF"/>
                </a:solidFill>
                <a:latin typeface="Arial"/>
                <a:cs typeface="Arial"/>
              </a:rPr>
              <a:t> </a:t>
            </a:r>
            <a:r>
              <a:rPr sz="1200" b="1" spc="0" dirty="0" smtClean="0">
                <a:solidFill>
                  <a:srgbClr val="FFFFFF"/>
                </a:solidFill>
                <a:latin typeface="Arial"/>
                <a:cs typeface="Arial"/>
              </a:rPr>
              <a:t>S</a:t>
            </a:r>
            <a:r>
              <a:rPr sz="1200" b="1" spc="-29" dirty="0" smtClean="0">
                <a:solidFill>
                  <a:srgbClr val="FFFFFF"/>
                </a:solidFill>
                <a:latin typeface="Arial"/>
                <a:cs typeface="Arial"/>
              </a:rPr>
              <a:t>c</a:t>
            </a:r>
            <a:r>
              <a:rPr sz="1200" b="1" spc="-14" dirty="0" smtClean="0">
                <a:solidFill>
                  <a:srgbClr val="FFFFFF"/>
                </a:solidFill>
                <a:latin typeface="Arial"/>
                <a:cs typeface="Arial"/>
              </a:rPr>
              <a:t>h</a:t>
            </a:r>
            <a:r>
              <a:rPr sz="1200" b="1" spc="50" dirty="0" smtClean="0">
                <a:solidFill>
                  <a:srgbClr val="FFFFFF"/>
                </a:solidFill>
                <a:latin typeface="Arial"/>
                <a:cs typeface="Arial"/>
              </a:rPr>
              <a:t>e</a:t>
            </a:r>
            <a:r>
              <a:rPr sz="1200" b="1" spc="-104" dirty="0" smtClean="0">
                <a:solidFill>
                  <a:srgbClr val="FFFFFF"/>
                </a:solidFill>
                <a:latin typeface="Arial"/>
                <a:cs typeface="Arial"/>
              </a:rPr>
              <a:t>m</a:t>
            </a:r>
            <a:r>
              <a:rPr sz="1200" b="1" spc="0" dirty="0" smtClean="0">
                <a:solidFill>
                  <a:srgbClr val="FFFFFF"/>
                </a:solidFill>
                <a:latin typeface="Arial"/>
                <a:cs typeface="Arial"/>
              </a:rPr>
              <a:t>a</a:t>
            </a:r>
            <a:r>
              <a:rPr sz="1200" b="1" spc="49" dirty="0" smtClean="0">
                <a:solidFill>
                  <a:srgbClr val="FFFFFF"/>
                </a:solidFill>
                <a:latin typeface="Arial"/>
                <a:cs typeface="Arial"/>
              </a:rPr>
              <a:t> </a:t>
            </a:r>
            <a:r>
              <a:rPr sz="1200" b="1" spc="0" dirty="0" smtClean="0">
                <a:solidFill>
                  <a:srgbClr val="FFFFFF"/>
                </a:solidFill>
                <a:latin typeface="Arial"/>
                <a:cs typeface="Arial"/>
              </a:rPr>
              <a:t>–</a:t>
            </a:r>
            <a:r>
              <a:rPr sz="1200" b="1" spc="44" dirty="0" smtClean="0">
                <a:solidFill>
                  <a:srgbClr val="FFFFFF"/>
                </a:solidFill>
                <a:latin typeface="Arial"/>
                <a:cs typeface="Arial"/>
              </a:rPr>
              <a:t> </a:t>
            </a:r>
            <a:r>
              <a:rPr sz="1200" b="1" spc="9" dirty="0" smtClean="0">
                <a:solidFill>
                  <a:srgbClr val="FFFFFF"/>
                </a:solidFill>
                <a:latin typeface="Arial"/>
                <a:cs typeface="Arial"/>
              </a:rPr>
              <a:t>B</a:t>
            </a:r>
            <a:r>
              <a:rPr sz="1200" b="1" spc="50" dirty="0" smtClean="0">
                <a:solidFill>
                  <a:srgbClr val="FFFFFF"/>
                </a:solidFill>
                <a:latin typeface="Arial"/>
                <a:cs typeface="Arial"/>
              </a:rPr>
              <a:t>e</a:t>
            </a:r>
            <a:r>
              <a:rPr sz="1200" b="1" spc="0" dirty="0" smtClean="0">
                <a:solidFill>
                  <a:srgbClr val="FFFFFF"/>
                </a:solidFill>
                <a:latin typeface="Arial"/>
                <a:cs typeface="Arial"/>
              </a:rPr>
              <a:t>tt</a:t>
            </a:r>
            <a:r>
              <a:rPr sz="1200" b="1" spc="54" dirty="0" smtClean="0">
                <a:solidFill>
                  <a:srgbClr val="FFFFFF"/>
                </a:solidFill>
                <a:latin typeface="Arial"/>
                <a:cs typeface="Arial"/>
              </a:rPr>
              <a:t>e</a:t>
            </a:r>
            <a:r>
              <a:rPr sz="1200" b="1" spc="0" dirty="0" smtClean="0">
                <a:solidFill>
                  <a:srgbClr val="FFFFFF"/>
                </a:solidFill>
                <a:latin typeface="Arial"/>
                <a:cs typeface="Arial"/>
              </a:rPr>
              <a:t>r</a:t>
            </a:r>
            <a:r>
              <a:rPr sz="1200" b="1" spc="-79" dirty="0" smtClean="0">
                <a:solidFill>
                  <a:srgbClr val="FFFFFF"/>
                </a:solidFill>
                <a:latin typeface="Arial"/>
                <a:cs typeface="Arial"/>
              </a:rPr>
              <a:t> </a:t>
            </a:r>
            <a:r>
              <a:rPr sz="1200" b="1" spc="0" dirty="0" smtClean="0">
                <a:solidFill>
                  <a:srgbClr val="FFFFFF"/>
                </a:solidFill>
                <a:latin typeface="Arial"/>
                <a:cs typeface="Arial"/>
              </a:rPr>
              <a:t>t</a:t>
            </a:r>
            <a:r>
              <a:rPr sz="1200" b="1" spc="-14" dirty="0" smtClean="0">
                <a:solidFill>
                  <a:srgbClr val="FFFFFF"/>
                </a:solidFill>
                <a:latin typeface="Arial"/>
                <a:cs typeface="Arial"/>
              </a:rPr>
              <a:t>h</a:t>
            </a:r>
            <a:r>
              <a:rPr sz="1200" b="1" spc="-29" dirty="0" smtClean="0">
                <a:solidFill>
                  <a:srgbClr val="FFFFFF"/>
                </a:solidFill>
                <a:latin typeface="Arial"/>
                <a:cs typeface="Arial"/>
              </a:rPr>
              <a:t>a</a:t>
            </a:r>
            <a:r>
              <a:rPr sz="1200" b="1" spc="0" dirty="0" smtClean="0">
                <a:solidFill>
                  <a:srgbClr val="FFFFFF"/>
                </a:solidFill>
                <a:latin typeface="Arial"/>
                <a:cs typeface="Arial"/>
              </a:rPr>
              <a:t>n</a:t>
            </a:r>
            <a:r>
              <a:rPr sz="1200" b="1" spc="-24" dirty="0" smtClean="0">
                <a:solidFill>
                  <a:srgbClr val="FFFFFF"/>
                </a:solidFill>
                <a:latin typeface="Arial"/>
                <a:cs typeface="Arial"/>
              </a:rPr>
              <a:t> </a:t>
            </a:r>
            <a:r>
              <a:rPr sz="1200" b="1" spc="9" dirty="0" smtClean="0">
                <a:solidFill>
                  <a:srgbClr val="FFFFFF"/>
                </a:solidFill>
                <a:latin typeface="Arial"/>
                <a:cs typeface="Arial"/>
              </a:rPr>
              <a:t>D</a:t>
            </a:r>
            <a:r>
              <a:rPr sz="1200" b="1" spc="64" dirty="0" smtClean="0">
                <a:solidFill>
                  <a:srgbClr val="FFFFFF"/>
                </a:solidFill>
                <a:latin typeface="Arial"/>
                <a:cs typeface="Arial"/>
              </a:rPr>
              <a:t>T</a:t>
            </a:r>
            <a:r>
              <a:rPr sz="1200" b="1" spc="9" dirty="0" smtClean="0">
                <a:solidFill>
                  <a:srgbClr val="FFFFFF"/>
                </a:solidFill>
                <a:latin typeface="Arial"/>
                <a:cs typeface="Arial"/>
              </a:rPr>
              <a:t>D</a:t>
            </a:r>
            <a:r>
              <a:rPr sz="1200" b="1" spc="0" dirty="0" smtClean="0">
                <a:solidFill>
                  <a:srgbClr val="FFFFFF"/>
                </a:solidFill>
                <a:latin typeface="Arial"/>
                <a:cs typeface="Arial"/>
              </a:rPr>
              <a:t>s</a:t>
            </a:r>
            <a:endParaRPr sz="1200">
              <a:latin typeface="Arial"/>
              <a:cs typeface="Arial"/>
            </a:endParaRPr>
          </a:p>
        </p:txBody>
      </p:sp>
    </p:spTree>
  </p:cSld>
  <p:clrMapOvr>
    <a:masterClrMapping/>
  </p:clrMapOvr>
  <p:transition spd="slow">
    <p:wipe dir="d"/>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4358640" y="6593840"/>
            <a:ext cx="396239" cy="213360"/>
          </a:xfrm>
          <a:prstGeom prst="rect">
            <a:avLst/>
          </a:prstGeom>
          <a:blipFill>
            <a:blip r:embed="rId2" cstate="print"/>
            <a:stretch>
              <a:fillRect/>
            </a:stretch>
          </a:blipFill>
        </p:spPr>
        <p:txBody>
          <a:bodyPr wrap="square" lIns="0" tIns="0" rIns="0" bIns="0" rtlCol="0">
            <a:noAutofit/>
          </a:bodyPr>
          <a:lstStyle/>
          <a:p>
            <a:endParaRPr/>
          </a:p>
        </p:txBody>
      </p:sp>
      <p:sp>
        <p:nvSpPr>
          <p:cNvPr id="13" name="object 13"/>
          <p:cNvSpPr/>
          <p:nvPr/>
        </p:nvSpPr>
        <p:spPr>
          <a:xfrm>
            <a:off x="4389120" y="6614159"/>
            <a:ext cx="396239" cy="213360"/>
          </a:xfrm>
          <a:prstGeom prst="rect">
            <a:avLst/>
          </a:prstGeom>
          <a:blipFill>
            <a:blip r:embed="rId2" cstate="print"/>
            <a:stretch>
              <a:fillRect/>
            </a:stretch>
          </a:blipFill>
        </p:spPr>
        <p:txBody>
          <a:bodyPr wrap="square" lIns="0" tIns="0" rIns="0" bIns="0" rtlCol="0">
            <a:noAutofit/>
          </a:bodyPr>
          <a:lstStyle/>
          <a:p>
            <a:endParaRPr/>
          </a:p>
        </p:txBody>
      </p:sp>
      <p:sp>
        <p:nvSpPr>
          <p:cNvPr id="11" name="object 11"/>
          <p:cNvSpPr/>
          <p:nvPr/>
        </p:nvSpPr>
        <p:spPr>
          <a:xfrm>
            <a:off x="401637" y="803275"/>
            <a:ext cx="8335962" cy="0"/>
          </a:xfrm>
          <a:custGeom>
            <a:avLst/>
            <a:gdLst/>
            <a:ahLst/>
            <a:cxnLst/>
            <a:rect l="l" t="t" r="r" b="b"/>
            <a:pathLst>
              <a:path w="8335962">
                <a:moveTo>
                  <a:pt x="0" y="0"/>
                </a:moveTo>
                <a:lnTo>
                  <a:pt x="8335962" y="0"/>
                </a:lnTo>
              </a:path>
            </a:pathLst>
          </a:custGeom>
          <a:ln w="28575">
            <a:solidFill>
              <a:srgbClr val="003399"/>
            </a:solidFill>
          </a:ln>
        </p:spPr>
        <p:txBody>
          <a:bodyPr wrap="square" lIns="0" tIns="0" rIns="0" bIns="0" rtlCol="0">
            <a:noAutofit/>
          </a:bodyPr>
          <a:lstStyle/>
          <a:p>
            <a:endParaRPr/>
          </a:p>
        </p:txBody>
      </p:sp>
      <p:sp>
        <p:nvSpPr>
          <p:cNvPr id="8" name="object 8"/>
          <p:cNvSpPr/>
          <p:nvPr/>
        </p:nvSpPr>
        <p:spPr>
          <a:xfrm>
            <a:off x="489102" y="1112418"/>
            <a:ext cx="8187055" cy="4761103"/>
          </a:xfrm>
          <a:custGeom>
            <a:avLst/>
            <a:gdLst/>
            <a:ahLst/>
            <a:cxnLst/>
            <a:rect l="l" t="t" r="r" b="b"/>
            <a:pathLst>
              <a:path w="8187055" h="4761103">
                <a:moveTo>
                  <a:pt x="0" y="4761103"/>
                </a:moveTo>
                <a:lnTo>
                  <a:pt x="8187055" y="4761103"/>
                </a:lnTo>
                <a:lnTo>
                  <a:pt x="8187055" y="0"/>
                </a:lnTo>
                <a:lnTo>
                  <a:pt x="0" y="0"/>
                </a:lnTo>
                <a:lnTo>
                  <a:pt x="0" y="4761103"/>
                </a:lnTo>
                <a:close/>
              </a:path>
            </a:pathLst>
          </a:custGeom>
          <a:solidFill>
            <a:srgbClr val="D9D9D9"/>
          </a:solidFill>
        </p:spPr>
        <p:txBody>
          <a:bodyPr wrap="square" lIns="0" tIns="0" rIns="0" bIns="0" rtlCol="0">
            <a:noAutofit/>
          </a:bodyPr>
          <a:lstStyle/>
          <a:p>
            <a:endParaRPr/>
          </a:p>
        </p:txBody>
      </p:sp>
      <p:sp>
        <p:nvSpPr>
          <p:cNvPr id="9" name="object 9"/>
          <p:cNvSpPr/>
          <p:nvPr/>
        </p:nvSpPr>
        <p:spPr>
          <a:xfrm>
            <a:off x="482752" y="5873521"/>
            <a:ext cx="8199729" cy="0"/>
          </a:xfrm>
          <a:custGeom>
            <a:avLst/>
            <a:gdLst/>
            <a:ahLst/>
            <a:cxnLst/>
            <a:rect l="l" t="t" r="r" b="b"/>
            <a:pathLst>
              <a:path w="8199729">
                <a:moveTo>
                  <a:pt x="0" y="0"/>
                </a:moveTo>
                <a:lnTo>
                  <a:pt x="8199729" y="0"/>
                </a:lnTo>
              </a:path>
            </a:pathLst>
          </a:custGeom>
          <a:ln w="38100">
            <a:solidFill>
              <a:srgbClr val="FFFFFF"/>
            </a:solidFill>
          </a:ln>
        </p:spPr>
        <p:txBody>
          <a:bodyPr wrap="square" lIns="0" tIns="0" rIns="0" bIns="0" rtlCol="0">
            <a:noAutofit/>
          </a:bodyPr>
          <a:lstStyle/>
          <a:p>
            <a:endParaRPr/>
          </a:p>
        </p:txBody>
      </p:sp>
      <p:sp>
        <p:nvSpPr>
          <p:cNvPr id="7" name="object 7"/>
          <p:cNvSpPr txBox="1"/>
          <p:nvPr/>
        </p:nvSpPr>
        <p:spPr>
          <a:xfrm>
            <a:off x="387667" y="545651"/>
            <a:ext cx="938990" cy="228917"/>
          </a:xfrm>
          <a:prstGeom prst="rect">
            <a:avLst/>
          </a:prstGeom>
        </p:spPr>
        <p:txBody>
          <a:bodyPr wrap="square" lIns="0" tIns="0" rIns="0" bIns="0" rtlCol="0">
            <a:noAutofit/>
          </a:bodyPr>
          <a:lstStyle/>
          <a:p>
            <a:pPr marL="12700">
              <a:lnSpc>
                <a:spcPts val="1739"/>
              </a:lnSpc>
              <a:spcBef>
                <a:spcPts val="87"/>
              </a:spcBef>
            </a:pPr>
            <a:r>
              <a:rPr sz="1600" b="1" spc="-25" dirty="0" smtClean="0">
                <a:latin typeface="Arial"/>
                <a:cs typeface="Arial"/>
              </a:rPr>
              <a:t>E</a:t>
            </a:r>
            <a:r>
              <a:rPr sz="1600" b="1" spc="-9" dirty="0" smtClean="0">
                <a:latin typeface="Arial"/>
                <a:cs typeface="Arial"/>
              </a:rPr>
              <a:t>xa</a:t>
            </a:r>
            <a:r>
              <a:rPr sz="1600" b="1" spc="-59" dirty="0" smtClean="0">
                <a:latin typeface="Arial"/>
                <a:cs typeface="Arial"/>
              </a:rPr>
              <a:t>m</a:t>
            </a:r>
            <a:r>
              <a:rPr sz="1600" b="1" spc="-14" dirty="0" smtClean="0">
                <a:latin typeface="Arial"/>
                <a:cs typeface="Arial"/>
              </a:rPr>
              <a:t>p</a:t>
            </a:r>
            <a:r>
              <a:rPr sz="1600" b="1" spc="-44" dirty="0" smtClean="0">
                <a:latin typeface="Arial"/>
                <a:cs typeface="Arial"/>
              </a:rPr>
              <a:t>l</a:t>
            </a:r>
            <a:r>
              <a:rPr sz="1600" b="1" spc="-9" dirty="0" smtClean="0">
                <a:latin typeface="Arial"/>
                <a:cs typeface="Arial"/>
              </a:rPr>
              <a:t>e</a:t>
            </a:r>
            <a:r>
              <a:rPr sz="1600" b="1" spc="0" dirty="0" smtClean="0">
                <a:latin typeface="Arial"/>
                <a:cs typeface="Arial"/>
              </a:rPr>
              <a:t>:</a:t>
            </a:r>
            <a:endParaRPr sz="1600">
              <a:latin typeface="Arial"/>
              <a:cs typeface="Arial"/>
            </a:endParaRPr>
          </a:p>
        </p:txBody>
      </p:sp>
      <p:sp>
        <p:nvSpPr>
          <p:cNvPr id="6" name="object 6"/>
          <p:cNvSpPr txBox="1"/>
          <p:nvPr/>
        </p:nvSpPr>
        <p:spPr>
          <a:xfrm>
            <a:off x="1355596" y="545651"/>
            <a:ext cx="904188" cy="228917"/>
          </a:xfrm>
          <a:prstGeom prst="rect">
            <a:avLst/>
          </a:prstGeom>
        </p:spPr>
        <p:txBody>
          <a:bodyPr wrap="square" lIns="0" tIns="0" rIns="0" bIns="0" rtlCol="0">
            <a:noAutofit/>
          </a:bodyPr>
          <a:lstStyle/>
          <a:p>
            <a:pPr marL="12700">
              <a:lnSpc>
                <a:spcPts val="1739"/>
              </a:lnSpc>
              <a:spcBef>
                <a:spcPts val="87"/>
              </a:spcBef>
            </a:pPr>
            <a:r>
              <a:rPr sz="1600" b="1" spc="-25" dirty="0" smtClean="0">
                <a:latin typeface="Arial"/>
                <a:cs typeface="Arial"/>
              </a:rPr>
              <a:t>S</a:t>
            </a:r>
            <a:r>
              <a:rPr sz="1600" b="1" spc="-14" dirty="0" smtClean="0">
                <a:latin typeface="Arial"/>
                <a:cs typeface="Arial"/>
              </a:rPr>
              <a:t>h</a:t>
            </a:r>
            <a:r>
              <a:rPr sz="1600" b="1" spc="-44" dirty="0" smtClean="0">
                <a:latin typeface="Arial"/>
                <a:cs typeface="Arial"/>
              </a:rPr>
              <a:t>i</a:t>
            </a:r>
            <a:r>
              <a:rPr sz="1600" b="1" spc="-14" dirty="0" smtClean="0">
                <a:latin typeface="Arial"/>
                <a:cs typeface="Arial"/>
              </a:rPr>
              <a:t>pp</a:t>
            </a:r>
            <a:r>
              <a:rPr sz="1600" b="1" spc="-44" dirty="0" smtClean="0">
                <a:latin typeface="Arial"/>
                <a:cs typeface="Arial"/>
              </a:rPr>
              <a:t>i</a:t>
            </a:r>
            <a:r>
              <a:rPr sz="1600" b="1" spc="-14" dirty="0" smtClean="0">
                <a:latin typeface="Arial"/>
                <a:cs typeface="Arial"/>
              </a:rPr>
              <a:t>n</a:t>
            </a:r>
            <a:r>
              <a:rPr sz="1600" b="1" spc="0" dirty="0" smtClean="0">
                <a:latin typeface="Arial"/>
                <a:cs typeface="Arial"/>
              </a:rPr>
              <a:t>g</a:t>
            </a:r>
            <a:endParaRPr sz="1600">
              <a:latin typeface="Arial"/>
              <a:cs typeface="Arial"/>
            </a:endParaRPr>
          </a:p>
        </p:txBody>
      </p:sp>
      <p:sp>
        <p:nvSpPr>
          <p:cNvPr id="5" name="object 5"/>
          <p:cNvSpPr txBox="1"/>
          <p:nvPr/>
        </p:nvSpPr>
        <p:spPr>
          <a:xfrm>
            <a:off x="2279650" y="545651"/>
            <a:ext cx="613565" cy="228917"/>
          </a:xfrm>
          <a:prstGeom prst="rect">
            <a:avLst/>
          </a:prstGeom>
        </p:spPr>
        <p:txBody>
          <a:bodyPr wrap="square" lIns="0" tIns="0" rIns="0" bIns="0" rtlCol="0">
            <a:noAutofit/>
          </a:bodyPr>
          <a:lstStyle/>
          <a:p>
            <a:pPr marL="12700">
              <a:lnSpc>
                <a:spcPts val="1739"/>
              </a:lnSpc>
              <a:spcBef>
                <a:spcPts val="87"/>
              </a:spcBef>
            </a:pPr>
            <a:r>
              <a:rPr sz="1600" b="1" spc="34" dirty="0" smtClean="0">
                <a:latin typeface="Arial"/>
                <a:cs typeface="Arial"/>
              </a:rPr>
              <a:t>O</a:t>
            </a:r>
            <a:r>
              <a:rPr sz="1600" b="1" spc="19" dirty="0" smtClean="0">
                <a:latin typeface="Arial"/>
                <a:cs typeface="Arial"/>
              </a:rPr>
              <a:t>r</a:t>
            </a:r>
            <a:r>
              <a:rPr sz="1600" b="1" spc="-14" dirty="0" smtClean="0">
                <a:latin typeface="Arial"/>
                <a:cs typeface="Arial"/>
              </a:rPr>
              <a:t>d</a:t>
            </a:r>
            <a:r>
              <a:rPr sz="1600" b="1" spc="-9" dirty="0" smtClean="0">
                <a:latin typeface="Arial"/>
                <a:cs typeface="Arial"/>
              </a:rPr>
              <a:t>e</a:t>
            </a:r>
            <a:r>
              <a:rPr sz="1600" b="1" spc="0" dirty="0" smtClean="0">
                <a:latin typeface="Arial"/>
                <a:cs typeface="Arial"/>
              </a:rPr>
              <a:t>r</a:t>
            </a:r>
            <a:endParaRPr sz="1600">
              <a:latin typeface="Arial"/>
              <a:cs typeface="Arial"/>
            </a:endParaRPr>
          </a:p>
        </p:txBody>
      </p:sp>
      <p:sp>
        <p:nvSpPr>
          <p:cNvPr id="4" name="object 4"/>
          <p:cNvSpPr txBox="1"/>
          <p:nvPr/>
        </p:nvSpPr>
        <p:spPr>
          <a:xfrm>
            <a:off x="4389501" y="6630428"/>
            <a:ext cx="404216" cy="178117"/>
          </a:xfrm>
          <a:prstGeom prst="rect">
            <a:avLst/>
          </a:prstGeom>
        </p:spPr>
        <p:txBody>
          <a:bodyPr wrap="square" lIns="0" tIns="0" rIns="0" bIns="0" rtlCol="0">
            <a:noAutofit/>
          </a:bodyPr>
          <a:lstStyle/>
          <a:p>
            <a:pPr marL="12700">
              <a:lnSpc>
                <a:spcPts val="1330"/>
              </a:lnSpc>
              <a:spcBef>
                <a:spcPts val="66"/>
              </a:spcBef>
            </a:pPr>
            <a:r>
              <a:rPr sz="1200" spc="0" dirty="0" smtClean="0">
                <a:latin typeface="Arial"/>
                <a:cs typeface="Arial"/>
              </a:rPr>
              <a:t>-</a:t>
            </a:r>
            <a:r>
              <a:rPr sz="1200" spc="-14" dirty="0" smtClean="0">
                <a:latin typeface="Arial"/>
                <a:cs typeface="Arial"/>
              </a:rPr>
              <a:t> </a:t>
            </a:r>
            <a:r>
              <a:rPr sz="1200" spc="-29" dirty="0" smtClean="0">
                <a:latin typeface="Arial"/>
                <a:cs typeface="Arial"/>
              </a:rPr>
              <a:t>1</a:t>
            </a:r>
            <a:r>
              <a:rPr sz="1200" spc="0" dirty="0" smtClean="0">
                <a:latin typeface="Arial"/>
                <a:cs typeface="Arial"/>
              </a:rPr>
              <a:t>6</a:t>
            </a:r>
            <a:r>
              <a:rPr sz="1200" spc="39" dirty="0" smtClean="0">
                <a:latin typeface="Arial"/>
                <a:cs typeface="Arial"/>
              </a:rPr>
              <a:t> </a:t>
            </a:r>
            <a:r>
              <a:rPr sz="1200" spc="0" dirty="0" smtClean="0">
                <a:latin typeface="Arial"/>
                <a:cs typeface="Arial"/>
              </a:rPr>
              <a:t>-</a:t>
            </a:r>
            <a:endParaRPr sz="1200">
              <a:latin typeface="Arial"/>
              <a:cs typeface="Arial"/>
            </a:endParaRPr>
          </a:p>
        </p:txBody>
      </p:sp>
      <p:sp>
        <p:nvSpPr>
          <p:cNvPr id="3" name="object 3"/>
          <p:cNvSpPr txBox="1"/>
          <p:nvPr/>
        </p:nvSpPr>
        <p:spPr>
          <a:xfrm rot="16200000">
            <a:off x="8827526" y="6531495"/>
            <a:ext cx="513281" cy="50800"/>
          </a:xfrm>
          <a:prstGeom prst="rect">
            <a:avLst/>
          </a:prstGeom>
        </p:spPr>
        <p:txBody>
          <a:bodyPr wrap="square" lIns="0" tIns="0" rIns="0" bIns="0" rtlCol="0">
            <a:noAutofit/>
          </a:bodyPr>
          <a:lstStyle/>
          <a:p>
            <a:pPr marL="12700">
              <a:lnSpc>
                <a:spcPct val="95825"/>
              </a:lnSpc>
              <a:spcBef>
                <a:spcPts val="45"/>
              </a:spcBef>
            </a:pPr>
            <a:r>
              <a:rPr sz="400" spc="-25" dirty="0" smtClean="0">
                <a:solidFill>
                  <a:srgbClr val="AEAEAE"/>
                </a:solidFill>
                <a:latin typeface="Arial"/>
                <a:cs typeface="Arial"/>
              </a:rPr>
              <a:t>X</a:t>
            </a:r>
            <a:r>
              <a:rPr sz="400" spc="-14" dirty="0" smtClean="0">
                <a:solidFill>
                  <a:srgbClr val="AEAEAE"/>
                </a:solidFill>
                <a:latin typeface="Arial"/>
                <a:cs typeface="Arial"/>
              </a:rPr>
              <a:t>M</a:t>
            </a:r>
            <a:r>
              <a:rPr sz="400" spc="14" dirty="0" smtClean="0">
                <a:solidFill>
                  <a:srgbClr val="AEAEAE"/>
                </a:solidFill>
                <a:latin typeface="Arial"/>
                <a:cs typeface="Arial"/>
              </a:rPr>
              <a:t>L_</a:t>
            </a:r>
            <a:r>
              <a:rPr sz="400" spc="-4" dirty="0" smtClean="0">
                <a:solidFill>
                  <a:srgbClr val="AEAEAE"/>
                </a:solidFill>
                <a:latin typeface="Arial"/>
                <a:cs typeface="Arial"/>
              </a:rPr>
              <a:t>T</a:t>
            </a:r>
            <a:r>
              <a:rPr sz="400" spc="0" dirty="0" smtClean="0">
                <a:solidFill>
                  <a:srgbClr val="AEAEAE"/>
                </a:solidFill>
                <a:latin typeface="Arial"/>
                <a:cs typeface="Arial"/>
              </a:rPr>
              <a:t>R</a:t>
            </a:r>
            <a:r>
              <a:rPr sz="400" spc="-79" dirty="0" smtClean="0">
                <a:solidFill>
                  <a:srgbClr val="AEAEAE"/>
                </a:solidFill>
                <a:latin typeface="Arial"/>
                <a:cs typeface="Arial"/>
              </a:rPr>
              <a:t> </a:t>
            </a:r>
            <a:r>
              <a:rPr sz="400" spc="-25" dirty="0" smtClean="0">
                <a:solidFill>
                  <a:srgbClr val="AEAEAE"/>
                </a:solidFill>
                <a:latin typeface="Arial"/>
                <a:cs typeface="Arial"/>
              </a:rPr>
              <a:t>A</a:t>
            </a:r>
            <a:r>
              <a:rPr sz="400" spc="-29" dirty="0" smtClean="0">
                <a:solidFill>
                  <a:srgbClr val="AEAEAE"/>
                </a:solidFill>
                <a:latin typeface="Arial"/>
                <a:cs typeface="Arial"/>
              </a:rPr>
              <a:t>I</a:t>
            </a:r>
            <a:r>
              <a:rPr sz="400" spc="0" dirty="0" smtClean="0">
                <a:solidFill>
                  <a:srgbClr val="AEAEAE"/>
                </a:solidFill>
                <a:latin typeface="Arial"/>
                <a:cs typeface="Arial"/>
              </a:rPr>
              <a:t>N</a:t>
            </a:r>
            <a:r>
              <a:rPr sz="400" spc="-79" dirty="0" smtClean="0">
                <a:solidFill>
                  <a:srgbClr val="AEAEAE"/>
                </a:solidFill>
                <a:latin typeface="Arial"/>
                <a:cs typeface="Arial"/>
              </a:rPr>
              <a:t> </a:t>
            </a:r>
            <a:r>
              <a:rPr sz="400" spc="-29" dirty="0" smtClean="0">
                <a:solidFill>
                  <a:srgbClr val="AEAEAE"/>
                </a:solidFill>
                <a:latin typeface="Arial"/>
                <a:cs typeface="Arial"/>
              </a:rPr>
              <a:t>I</a:t>
            </a:r>
            <a:r>
              <a:rPr sz="400" spc="0" dirty="0" smtClean="0">
                <a:solidFill>
                  <a:srgbClr val="AEAEAE"/>
                </a:solidFill>
                <a:latin typeface="Arial"/>
                <a:cs typeface="Arial"/>
              </a:rPr>
              <a:t>N</a:t>
            </a:r>
            <a:r>
              <a:rPr sz="400" spc="-79" dirty="0" smtClean="0">
                <a:solidFill>
                  <a:srgbClr val="AEAEAE"/>
                </a:solidFill>
                <a:latin typeface="Arial"/>
                <a:cs typeface="Arial"/>
              </a:rPr>
              <a:t> </a:t>
            </a:r>
            <a:r>
              <a:rPr sz="400" spc="9" dirty="0" smtClean="0">
                <a:solidFill>
                  <a:srgbClr val="AEAEAE"/>
                </a:solidFill>
                <a:latin typeface="Arial"/>
                <a:cs typeface="Arial"/>
              </a:rPr>
              <a:t>G</a:t>
            </a:r>
            <a:r>
              <a:rPr sz="400" spc="-29" dirty="0" smtClean="0">
                <a:solidFill>
                  <a:srgbClr val="AEAEAE"/>
                </a:solidFill>
                <a:latin typeface="Arial"/>
                <a:cs typeface="Arial"/>
              </a:rPr>
              <a:t>.</a:t>
            </a:r>
            <a:r>
              <a:rPr sz="400" spc="14" dirty="0" smtClean="0">
                <a:solidFill>
                  <a:srgbClr val="AEAEAE"/>
                </a:solidFill>
                <a:latin typeface="Arial"/>
                <a:cs typeface="Arial"/>
              </a:rPr>
              <a:t>pp</a:t>
            </a:r>
            <a:r>
              <a:rPr sz="400" spc="-29" dirty="0" smtClean="0">
                <a:solidFill>
                  <a:srgbClr val="AEAEAE"/>
                </a:solidFill>
                <a:latin typeface="Arial"/>
                <a:cs typeface="Arial"/>
              </a:rPr>
              <a:t>t</a:t>
            </a:r>
            <a:r>
              <a:rPr sz="400" spc="0" dirty="0" smtClean="0">
                <a:solidFill>
                  <a:srgbClr val="AEAEAE"/>
                </a:solidFill>
                <a:latin typeface="Arial"/>
                <a:cs typeface="Arial"/>
              </a:rPr>
              <a:t>x</a:t>
            </a:r>
            <a:endParaRPr sz="400">
              <a:latin typeface="Arial"/>
              <a:cs typeface="Arial"/>
            </a:endParaRPr>
          </a:p>
        </p:txBody>
      </p:sp>
      <p:sp>
        <p:nvSpPr>
          <p:cNvPr id="2" name="object 2"/>
          <p:cNvSpPr txBox="1"/>
          <p:nvPr/>
        </p:nvSpPr>
        <p:spPr>
          <a:xfrm>
            <a:off x="489102" y="1112418"/>
            <a:ext cx="8187055" cy="4761103"/>
          </a:xfrm>
          <a:prstGeom prst="rect">
            <a:avLst/>
          </a:prstGeom>
        </p:spPr>
        <p:txBody>
          <a:bodyPr wrap="square" lIns="0" tIns="0" rIns="0" bIns="0" rtlCol="0">
            <a:noAutofit/>
          </a:bodyPr>
          <a:lstStyle/>
          <a:p>
            <a:pPr marL="48107">
              <a:lnSpc>
                <a:spcPct val="94401"/>
              </a:lnSpc>
              <a:spcBef>
                <a:spcPts val="380"/>
              </a:spcBef>
            </a:pPr>
            <a:r>
              <a:rPr sz="1450" spc="14" dirty="0" smtClean="0">
                <a:latin typeface="Courier New"/>
                <a:cs typeface="Courier New"/>
              </a:rPr>
              <a:t>&lt;</a:t>
            </a:r>
            <a:r>
              <a:rPr sz="1450" spc="-64" dirty="0" smtClean="0">
                <a:latin typeface="Courier New"/>
                <a:cs typeface="Courier New"/>
              </a:rPr>
              <a:t>?</a:t>
            </a:r>
            <a:r>
              <a:rPr sz="1450" spc="14" dirty="0" smtClean="0">
                <a:latin typeface="Courier New"/>
                <a:cs typeface="Courier New"/>
              </a:rPr>
              <a:t>x</a:t>
            </a:r>
            <a:r>
              <a:rPr sz="1450" spc="-64" dirty="0" smtClean="0">
                <a:latin typeface="Courier New"/>
                <a:cs typeface="Courier New"/>
              </a:rPr>
              <a:t>m</a:t>
            </a:r>
            <a:r>
              <a:rPr sz="1450" spc="0" dirty="0" smtClean="0">
                <a:latin typeface="Courier New"/>
                <a:cs typeface="Courier New"/>
              </a:rPr>
              <a:t>l</a:t>
            </a:r>
            <a:r>
              <a:rPr sz="1450" spc="-93" dirty="0" smtClean="0">
                <a:latin typeface="Courier New"/>
                <a:cs typeface="Courier New"/>
              </a:rPr>
              <a:t> </a:t>
            </a:r>
            <a:r>
              <a:rPr sz="1450" spc="14" dirty="0" smtClean="0">
                <a:latin typeface="Courier New"/>
                <a:cs typeface="Courier New"/>
              </a:rPr>
              <a:t>v</a:t>
            </a:r>
            <a:r>
              <a:rPr sz="1450" spc="-64" dirty="0" smtClean="0">
                <a:latin typeface="Courier New"/>
                <a:cs typeface="Courier New"/>
              </a:rPr>
              <a:t>e</a:t>
            </a:r>
            <a:r>
              <a:rPr sz="1450" spc="14" dirty="0" smtClean="0">
                <a:latin typeface="Courier New"/>
                <a:cs typeface="Courier New"/>
              </a:rPr>
              <a:t>r</a:t>
            </a:r>
            <a:r>
              <a:rPr sz="1450" spc="-64" dirty="0" smtClean="0">
                <a:latin typeface="Courier New"/>
                <a:cs typeface="Courier New"/>
              </a:rPr>
              <a:t>s</a:t>
            </a:r>
            <a:r>
              <a:rPr sz="1450" spc="14" dirty="0" smtClean="0">
                <a:latin typeface="Courier New"/>
                <a:cs typeface="Courier New"/>
              </a:rPr>
              <a:t>i</a:t>
            </a:r>
            <a:r>
              <a:rPr sz="1450" spc="-64" dirty="0" smtClean="0">
                <a:latin typeface="Courier New"/>
                <a:cs typeface="Courier New"/>
              </a:rPr>
              <a:t>o</a:t>
            </a:r>
            <a:r>
              <a:rPr sz="1450" spc="14" dirty="0" smtClean="0">
                <a:latin typeface="Courier New"/>
                <a:cs typeface="Courier New"/>
              </a:rPr>
              <a:t>n</a:t>
            </a:r>
            <a:r>
              <a:rPr sz="1450" spc="-64" dirty="0" smtClean="0">
                <a:latin typeface="Courier New"/>
                <a:cs typeface="Courier New"/>
              </a:rPr>
              <a:t>="</a:t>
            </a:r>
            <a:r>
              <a:rPr sz="1450" spc="14" dirty="0" smtClean="0">
                <a:latin typeface="Courier New"/>
                <a:cs typeface="Courier New"/>
              </a:rPr>
              <a:t>1</a:t>
            </a:r>
            <a:r>
              <a:rPr sz="1450" spc="-64" dirty="0" smtClean="0">
                <a:latin typeface="Courier New"/>
                <a:cs typeface="Courier New"/>
              </a:rPr>
              <a:t>.</a:t>
            </a:r>
            <a:r>
              <a:rPr sz="1450" spc="14" dirty="0" smtClean="0">
                <a:latin typeface="Courier New"/>
                <a:cs typeface="Courier New"/>
              </a:rPr>
              <a:t>0</a:t>
            </a:r>
            <a:r>
              <a:rPr sz="1450" spc="-64" dirty="0" smtClean="0">
                <a:latin typeface="Courier New"/>
                <a:cs typeface="Courier New"/>
              </a:rPr>
              <a:t>"</a:t>
            </a:r>
            <a:r>
              <a:rPr sz="1450" spc="14" dirty="0" smtClean="0">
                <a:latin typeface="Courier New"/>
                <a:cs typeface="Courier New"/>
              </a:rPr>
              <a:t>?</a:t>
            </a:r>
            <a:r>
              <a:rPr sz="1450" spc="0" dirty="0" smtClean="0">
                <a:latin typeface="Courier New"/>
                <a:cs typeface="Courier New"/>
              </a:rPr>
              <a:t>&gt;</a:t>
            </a:r>
            <a:endParaRPr sz="1450">
              <a:latin typeface="Courier New"/>
              <a:cs typeface="Courier New"/>
            </a:endParaRPr>
          </a:p>
          <a:p>
            <a:pPr marL="963396">
              <a:lnSpc>
                <a:spcPct val="94401"/>
              </a:lnSpc>
              <a:spcBef>
                <a:spcPts val="40"/>
              </a:spcBef>
            </a:pPr>
            <a:r>
              <a:rPr sz="1450" spc="14" dirty="0" smtClean="0">
                <a:latin typeface="Courier New"/>
                <a:cs typeface="Courier New"/>
              </a:rPr>
              <a:t>&lt;</a:t>
            </a:r>
            <a:r>
              <a:rPr sz="1450" spc="-64" dirty="0" smtClean="0">
                <a:latin typeface="Courier New"/>
                <a:cs typeface="Courier New"/>
              </a:rPr>
              <a:t>s</a:t>
            </a:r>
            <a:r>
              <a:rPr sz="1450" spc="14" dirty="0" smtClean="0">
                <a:latin typeface="Courier New"/>
                <a:cs typeface="Courier New"/>
              </a:rPr>
              <a:t>h</a:t>
            </a:r>
            <a:r>
              <a:rPr sz="1450" spc="-64" dirty="0" smtClean="0">
                <a:latin typeface="Courier New"/>
                <a:cs typeface="Courier New"/>
              </a:rPr>
              <a:t>i</a:t>
            </a:r>
            <a:r>
              <a:rPr sz="1450" spc="14" dirty="0" smtClean="0">
                <a:latin typeface="Courier New"/>
                <a:cs typeface="Courier New"/>
              </a:rPr>
              <a:t>p</a:t>
            </a:r>
            <a:r>
              <a:rPr sz="1450" spc="-64" dirty="0" smtClean="0">
                <a:latin typeface="Courier New"/>
                <a:cs typeface="Courier New"/>
              </a:rPr>
              <a:t>O</a:t>
            </a:r>
            <a:r>
              <a:rPr sz="1450" spc="14" dirty="0" smtClean="0">
                <a:latin typeface="Courier New"/>
                <a:cs typeface="Courier New"/>
              </a:rPr>
              <a:t>r</a:t>
            </a:r>
            <a:r>
              <a:rPr sz="1450" spc="-64" dirty="0" smtClean="0">
                <a:latin typeface="Courier New"/>
                <a:cs typeface="Courier New"/>
              </a:rPr>
              <a:t>d</a:t>
            </a:r>
            <a:r>
              <a:rPr sz="1450" spc="14" dirty="0" smtClean="0">
                <a:latin typeface="Courier New"/>
                <a:cs typeface="Courier New"/>
              </a:rPr>
              <a:t>e</a:t>
            </a:r>
            <a:r>
              <a:rPr sz="1450" spc="-69" dirty="0" smtClean="0">
                <a:latin typeface="Courier New"/>
                <a:cs typeface="Courier New"/>
              </a:rPr>
              <a:t>r</a:t>
            </a:r>
            <a:r>
              <a:rPr sz="1450" spc="0" dirty="0" smtClean="0">
                <a:latin typeface="Courier New"/>
                <a:cs typeface="Courier New"/>
              </a:rPr>
              <a:t>&gt;</a:t>
            </a:r>
            <a:endParaRPr sz="1450">
              <a:latin typeface="Courier New"/>
              <a:cs typeface="Courier New"/>
            </a:endParaRPr>
          </a:p>
          <a:p>
            <a:pPr marL="963396">
              <a:lnSpc>
                <a:spcPct val="94401"/>
              </a:lnSpc>
              <a:spcBef>
                <a:spcPts val="40"/>
              </a:spcBef>
            </a:pPr>
            <a:r>
              <a:rPr sz="1450" spc="14" dirty="0" smtClean="0">
                <a:latin typeface="Courier New"/>
                <a:cs typeface="Courier New"/>
              </a:rPr>
              <a:t>&lt;</a:t>
            </a:r>
            <a:r>
              <a:rPr sz="1450" spc="-64" dirty="0" smtClean="0">
                <a:latin typeface="Courier New"/>
                <a:cs typeface="Courier New"/>
              </a:rPr>
              <a:t>s</a:t>
            </a:r>
            <a:r>
              <a:rPr sz="1450" spc="14" dirty="0" smtClean="0">
                <a:latin typeface="Courier New"/>
                <a:cs typeface="Courier New"/>
              </a:rPr>
              <a:t>h</a:t>
            </a:r>
            <a:r>
              <a:rPr sz="1450" spc="-64" dirty="0" smtClean="0">
                <a:latin typeface="Courier New"/>
                <a:cs typeface="Courier New"/>
              </a:rPr>
              <a:t>i</a:t>
            </a:r>
            <a:r>
              <a:rPr sz="1450" spc="14" dirty="0" smtClean="0">
                <a:latin typeface="Courier New"/>
                <a:cs typeface="Courier New"/>
              </a:rPr>
              <a:t>p</a:t>
            </a:r>
            <a:r>
              <a:rPr sz="1450" spc="-64" dirty="0" smtClean="0">
                <a:latin typeface="Courier New"/>
                <a:cs typeface="Courier New"/>
              </a:rPr>
              <a:t>T</a:t>
            </a:r>
            <a:r>
              <a:rPr sz="1450" spc="9" dirty="0" smtClean="0">
                <a:latin typeface="Courier New"/>
                <a:cs typeface="Courier New"/>
              </a:rPr>
              <a:t>o</a:t>
            </a:r>
            <a:r>
              <a:rPr sz="1450" spc="0" dirty="0" smtClean="0">
                <a:latin typeface="Courier New"/>
                <a:cs typeface="Courier New"/>
              </a:rPr>
              <a:t>&gt;</a:t>
            </a:r>
            <a:endParaRPr sz="1450">
              <a:latin typeface="Courier New"/>
              <a:cs typeface="Courier New"/>
            </a:endParaRPr>
          </a:p>
          <a:p>
            <a:pPr marL="1879193">
              <a:lnSpc>
                <a:spcPct val="94401"/>
              </a:lnSpc>
              <a:spcBef>
                <a:spcPts val="40"/>
              </a:spcBef>
            </a:pPr>
            <a:r>
              <a:rPr sz="1450" spc="14" dirty="0" smtClean="0">
                <a:latin typeface="Courier New"/>
                <a:cs typeface="Courier New"/>
              </a:rPr>
              <a:t>&lt;</a:t>
            </a:r>
            <a:r>
              <a:rPr sz="1450" spc="-64" dirty="0" smtClean="0">
                <a:latin typeface="Courier New"/>
                <a:cs typeface="Courier New"/>
              </a:rPr>
              <a:t>n</a:t>
            </a:r>
            <a:r>
              <a:rPr sz="1450" spc="14" dirty="0" smtClean="0">
                <a:latin typeface="Courier New"/>
                <a:cs typeface="Courier New"/>
              </a:rPr>
              <a:t>a</a:t>
            </a:r>
            <a:r>
              <a:rPr sz="1450" spc="-64" dirty="0" smtClean="0">
                <a:latin typeface="Courier New"/>
                <a:cs typeface="Courier New"/>
              </a:rPr>
              <a:t>m</a:t>
            </a:r>
            <a:r>
              <a:rPr sz="1450" spc="14" dirty="0" smtClean="0">
                <a:latin typeface="Courier New"/>
                <a:cs typeface="Courier New"/>
              </a:rPr>
              <a:t>e</a:t>
            </a:r>
            <a:r>
              <a:rPr sz="1450" spc="-69" dirty="0" smtClean="0">
                <a:latin typeface="Courier New"/>
                <a:cs typeface="Courier New"/>
              </a:rPr>
              <a:t>&gt;</a:t>
            </a:r>
            <a:r>
              <a:rPr sz="1450" spc="14" dirty="0" smtClean="0">
                <a:latin typeface="Courier New"/>
                <a:cs typeface="Courier New"/>
              </a:rPr>
              <a:t>S</a:t>
            </a:r>
            <a:r>
              <a:rPr sz="1450" spc="-64" dirty="0" smtClean="0">
                <a:latin typeface="Courier New"/>
                <a:cs typeface="Courier New"/>
              </a:rPr>
              <a:t>v</a:t>
            </a:r>
            <a:r>
              <a:rPr sz="1450" spc="14" dirty="0" smtClean="0">
                <a:latin typeface="Courier New"/>
                <a:cs typeface="Courier New"/>
              </a:rPr>
              <a:t>e</a:t>
            </a:r>
            <a:r>
              <a:rPr sz="1450" spc="-64" dirty="0" smtClean="0">
                <a:latin typeface="Courier New"/>
                <a:cs typeface="Courier New"/>
              </a:rPr>
              <a:t>n</a:t>
            </a:r>
            <a:r>
              <a:rPr sz="1450" spc="14" dirty="0" smtClean="0">
                <a:latin typeface="Courier New"/>
                <a:cs typeface="Courier New"/>
              </a:rPr>
              <a:t>d</a:t>
            </a:r>
            <a:r>
              <a:rPr sz="1450" spc="-64" dirty="0" smtClean="0">
                <a:latin typeface="Courier New"/>
                <a:cs typeface="Courier New"/>
              </a:rPr>
              <a:t>s</a:t>
            </a:r>
            <a:r>
              <a:rPr sz="1450" spc="14" dirty="0" smtClean="0">
                <a:latin typeface="Courier New"/>
                <a:cs typeface="Courier New"/>
              </a:rPr>
              <a:t>o</a:t>
            </a:r>
            <a:r>
              <a:rPr sz="1450" spc="-69" dirty="0" smtClean="0">
                <a:latin typeface="Courier New"/>
                <a:cs typeface="Courier New"/>
              </a:rPr>
              <a:t>n</a:t>
            </a:r>
            <a:r>
              <a:rPr sz="1450" spc="-64" dirty="0" smtClean="0">
                <a:latin typeface="Courier New"/>
                <a:cs typeface="Courier New"/>
              </a:rPr>
              <a:t>&lt;</a:t>
            </a:r>
            <a:r>
              <a:rPr sz="1450" spc="14" dirty="0" smtClean="0">
                <a:latin typeface="Courier New"/>
                <a:cs typeface="Courier New"/>
              </a:rPr>
              <a:t>/</a:t>
            </a:r>
            <a:r>
              <a:rPr sz="1450" spc="-64" dirty="0" smtClean="0">
                <a:latin typeface="Courier New"/>
                <a:cs typeface="Courier New"/>
              </a:rPr>
              <a:t>n</a:t>
            </a:r>
            <a:r>
              <a:rPr sz="1450" spc="14" dirty="0" smtClean="0">
                <a:latin typeface="Courier New"/>
                <a:cs typeface="Courier New"/>
              </a:rPr>
              <a:t>a</a:t>
            </a:r>
            <a:r>
              <a:rPr sz="1450" spc="-64" dirty="0" smtClean="0">
                <a:latin typeface="Courier New"/>
                <a:cs typeface="Courier New"/>
              </a:rPr>
              <a:t>m</a:t>
            </a:r>
            <a:r>
              <a:rPr sz="1450" spc="14" dirty="0" smtClean="0">
                <a:latin typeface="Courier New"/>
                <a:cs typeface="Courier New"/>
              </a:rPr>
              <a:t>e</a:t>
            </a:r>
            <a:r>
              <a:rPr sz="1450" spc="0" dirty="0" smtClean="0">
                <a:latin typeface="Courier New"/>
                <a:cs typeface="Courier New"/>
              </a:rPr>
              <a:t>&gt;</a:t>
            </a:r>
            <a:endParaRPr sz="1450">
              <a:latin typeface="Courier New"/>
              <a:cs typeface="Courier New"/>
            </a:endParaRPr>
          </a:p>
          <a:p>
            <a:pPr marL="1879193">
              <a:lnSpc>
                <a:spcPct val="94401"/>
              </a:lnSpc>
              <a:spcBef>
                <a:spcPts val="40"/>
              </a:spcBef>
            </a:pPr>
            <a:r>
              <a:rPr sz="1450" spc="14" dirty="0" smtClean="0">
                <a:latin typeface="Courier New"/>
                <a:cs typeface="Courier New"/>
              </a:rPr>
              <a:t>&lt;</a:t>
            </a:r>
            <a:r>
              <a:rPr sz="1450" spc="-64" dirty="0" smtClean="0">
                <a:latin typeface="Courier New"/>
                <a:cs typeface="Courier New"/>
              </a:rPr>
              <a:t>s</a:t>
            </a:r>
            <a:r>
              <a:rPr sz="1450" spc="14" dirty="0" smtClean="0">
                <a:latin typeface="Courier New"/>
                <a:cs typeface="Courier New"/>
              </a:rPr>
              <a:t>t</a:t>
            </a:r>
            <a:r>
              <a:rPr sz="1450" spc="-64" dirty="0" smtClean="0">
                <a:latin typeface="Courier New"/>
                <a:cs typeface="Courier New"/>
              </a:rPr>
              <a:t>r</a:t>
            </a:r>
            <a:r>
              <a:rPr sz="1450" spc="14" dirty="0" smtClean="0">
                <a:latin typeface="Courier New"/>
                <a:cs typeface="Courier New"/>
              </a:rPr>
              <a:t>e</a:t>
            </a:r>
            <a:r>
              <a:rPr sz="1450" spc="-64" dirty="0" smtClean="0">
                <a:latin typeface="Courier New"/>
                <a:cs typeface="Courier New"/>
              </a:rPr>
              <a:t>e</a:t>
            </a:r>
            <a:r>
              <a:rPr sz="1450" spc="14" dirty="0" smtClean="0">
                <a:latin typeface="Courier New"/>
                <a:cs typeface="Courier New"/>
              </a:rPr>
              <a:t>t</a:t>
            </a:r>
            <a:r>
              <a:rPr sz="1450" spc="-64" dirty="0" smtClean="0">
                <a:latin typeface="Courier New"/>
                <a:cs typeface="Courier New"/>
              </a:rPr>
              <a:t>&gt;</a:t>
            </a:r>
            <a:r>
              <a:rPr sz="1450" spc="14" dirty="0" smtClean="0">
                <a:latin typeface="Courier New"/>
                <a:cs typeface="Courier New"/>
              </a:rPr>
              <a:t>O</a:t>
            </a:r>
            <a:r>
              <a:rPr sz="1450" spc="-64" dirty="0" smtClean="0">
                <a:latin typeface="Courier New"/>
                <a:cs typeface="Courier New"/>
              </a:rPr>
              <a:t>s</a:t>
            </a:r>
            <a:r>
              <a:rPr sz="1450" spc="14" dirty="0" smtClean="0">
                <a:latin typeface="Courier New"/>
                <a:cs typeface="Courier New"/>
              </a:rPr>
              <a:t>l</a:t>
            </a:r>
            <a:r>
              <a:rPr sz="1450" spc="0" dirty="0" smtClean="0">
                <a:latin typeface="Courier New"/>
                <a:cs typeface="Courier New"/>
              </a:rPr>
              <a:t>o</a:t>
            </a:r>
            <a:r>
              <a:rPr sz="1450" spc="-154" dirty="0" smtClean="0">
                <a:latin typeface="Courier New"/>
                <a:cs typeface="Courier New"/>
              </a:rPr>
              <a:t> </a:t>
            </a:r>
            <a:r>
              <a:rPr sz="1450" spc="-64" dirty="0" smtClean="0">
                <a:latin typeface="Courier New"/>
                <a:cs typeface="Courier New"/>
              </a:rPr>
              <a:t>St</a:t>
            </a:r>
            <a:r>
              <a:rPr sz="1450" spc="14" dirty="0" smtClean="0">
                <a:latin typeface="Courier New"/>
                <a:cs typeface="Courier New"/>
              </a:rPr>
              <a:t>&lt;</a:t>
            </a:r>
            <a:r>
              <a:rPr sz="1450" spc="-64" dirty="0" smtClean="0">
                <a:latin typeface="Courier New"/>
                <a:cs typeface="Courier New"/>
              </a:rPr>
              <a:t>/</a:t>
            </a:r>
            <a:r>
              <a:rPr sz="1450" spc="14" dirty="0" smtClean="0">
                <a:latin typeface="Courier New"/>
                <a:cs typeface="Courier New"/>
              </a:rPr>
              <a:t>s</a:t>
            </a:r>
            <a:r>
              <a:rPr sz="1450" spc="-64" dirty="0" smtClean="0">
                <a:latin typeface="Courier New"/>
                <a:cs typeface="Courier New"/>
              </a:rPr>
              <a:t>t</a:t>
            </a:r>
            <a:r>
              <a:rPr sz="1450" spc="14" dirty="0" smtClean="0">
                <a:latin typeface="Courier New"/>
                <a:cs typeface="Courier New"/>
              </a:rPr>
              <a:t>r</a:t>
            </a:r>
            <a:r>
              <a:rPr sz="1450" spc="-64" dirty="0" smtClean="0">
                <a:latin typeface="Courier New"/>
                <a:cs typeface="Courier New"/>
              </a:rPr>
              <a:t>e</a:t>
            </a:r>
            <a:r>
              <a:rPr sz="1450" spc="14" dirty="0" smtClean="0">
                <a:latin typeface="Courier New"/>
                <a:cs typeface="Courier New"/>
              </a:rPr>
              <a:t>e</a:t>
            </a:r>
            <a:r>
              <a:rPr sz="1450" spc="-64" dirty="0" smtClean="0">
                <a:latin typeface="Courier New"/>
                <a:cs typeface="Courier New"/>
              </a:rPr>
              <a:t>t</a:t>
            </a:r>
            <a:r>
              <a:rPr sz="1450" spc="0" dirty="0" smtClean="0">
                <a:latin typeface="Courier New"/>
                <a:cs typeface="Courier New"/>
              </a:rPr>
              <a:t>&gt;</a:t>
            </a:r>
            <a:endParaRPr sz="1450">
              <a:latin typeface="Courier New"/>
              <a:cs typeface="Courier New"/>
            </a:endParaRPr>
          </a:p>
          <a:p>
            <a:pPr marL="1879193">
              <a:lnSpc>
                <a:spcPct val="94401"/>
              </a:lnSpc>
              <a:spcBef>
                <a:spcPts val="40"/>
              </a:spcBef>
            </a:pPr>
            <a:r>
              <a:rPr sz="1450" spc="14" dirty="0" smtClean="0">
                <a:latin typeface="Courier New"/>
                <a:cs typeface="Courier New"/>
              </a:rPr>
              <a:t>&lt;</a:t>
            </a:r>
            <a:r>
              <a:rPr sz="1450" spc="-64" dirty="0" smtClean="0">
                <a:latin typeface="Courier New"/>
                <a:cs typeface="Courier New"/>
              </a:rPr>
              <a:t>a</a:t>
            </a:r>
            <a:r>
              <a:rPr sz="1450" spc="14" dirty="0" smtClean="0">
                <a:latin typeface="Courier New"/>
                <a:cs typeface="Courier New"/>
              </a:rPr>
              <a:t>d</a:t>
            </a:r>
            <a:r>
              <a:rPr sz="1450" spc="-64" dirty="0" smtClean="0">
                <a:latin typeface="Courier New"/>
                <a:cs typeface="Courier New"/>
              </a:rPr>
              <a:t>d</a:t>
            </a:r>
            <a:r>
              <a:rPr sz="1450" spc="14" dirty="0" smtClean="0">
                <a:latin typeface="Courier New"/>
                <a:cs typeface="Courier New"/>
              </a:rPr>
              <a:t>r</a:t>
            </a:r>
            <a:r>
              <a:rPr sz="1450" spc="-64" dirty="0" smtClean="0">
                <a:latin typeface="Courier New"/>
                <a:cs typeface="Courier New"/>
              </a:rPr>
              <a:t>e</a:t>
            </a:r>
            <a:r>
              <a:rPr sz="1450" spc="14" dirty="0" smtClean="0">
                <a:latin typeface="Courier New"/>
                <a:cs typeface="Courier New"/>
              </a:rPr>
              <a:t>s</a:t>
            </a:r>
            <a:r>
              <a:rPr sz="1450" spc="-64" dirty="0" smtClean="0">
                <a:latin typeface="Courier New"/>
                <a:cs typeface="Courier New"/>
              </a:rPr>
              <a:t>s</a:t>
            </a:r>
            <a:r>
              <a:rPr sz="1450" spc="14" dirty="0" smtClean="0">
                <a:latin typeface="Courier New"/>
                <a:cs typeface="Courier New"/>
              </a:rPr>
              <a:t>&gt;</a:t>
            </a:r>
            <a:r>
              <a:rPr sz="1450" spc="-64" dirty="0" smtClean="0">
                <a:latin typeface="Courier New"/>
                <a:cs typeface="Courier New"/>
              </a:rPr>
              <a:t>4</a:t>
            </a:r>
            <a:r>
              <a:rPr sz="1450" spc="14" dirty="0" smtClean="0">
                <a:latin typeface="Courier New"/>
                <a:cs typeface="Courier New"/>
              </a:rPr>
              <a:t>0</a:t>
            </a:r>
            <a:r>
              <a:rPr sz="1450" spc="0" dirty="0" smtClean="0">
                <a:latin typeface="Courier New"/>
                <a:cs typeface="Courier New"/>
              </a:rPr>
              <a:t>0</a:t>
            </a:r>
            <a:r>
              <a:rPr sz="1450" spc="-154" dirty="0" smtClean="0">
                <a:latin typeface="Courier New"/>
                <a:cs typeface="Courier New"/>
              </a:rPr>
              <a:t> </a:t>
            </a:r>
            <a:r>
              <a:rPr sz="1450" spc="-64" dirty="0" smtClean="0">
                <a:latin typeface="Courier New"/>
                <a:cs typeface="Courier New"/>
              </a:rPr>
              <a:t>Ma</a:t>
            </a:r>
            <a:r>
              <a:rPr sz="1450" spc="14" dirty="0" smtClean="0">
                <a:latin typeface="Courier New"/>
                <a:cs typeface="Courier New"/>
              </a:rPr>
              <a:t>i</a:t>
            </a:r>
            <a:r>
              <a:rPr sz="1450" spc="-64" dirty="0" smtClean="0">
                <a:latin typeface="Courier New"/>
                <a:cs typeface="Courier New"/>
              </a:rPr>
              <a:t>n</a:t>
            </a:r>
            <a:r>
              <a:rPr sz="1450" spc="14" dirty="0" smtClean="0">
                <a:latin typeface="Courier New"/>
                <a:cs typeface="Courier New"/>
              </a:rPr>
              <a:t>&lt;</a:t>
            </a:r>
            <a:r>
              <a:rPr sz="1450" spc="-64" dirty="0" smtClean="0">
                <a:latin typeface="Courier New"/>
                <a:cs typeface="Courier New"/>
              </a:rPr>
              <a:t>/</a:t>
            </a:r>
            <a:r>
              <a:rPr sz="1450" spc="14" dirty="0" smtClean="0">
                <a:latin typeface="Courier New"/>
                <a:cs typeface="Courier New"/>
              </a:rPr>
              <a:t>a</a:t>
            </a:r>
            <a:r>
              <a:rPr sz="1450" spc="-64" dirty="0" smtClean="0">
                <a:latin typeface="Courier New"/>
                <a:cs typeface="Courier New"/>
              </a:rPr>
              <a:t>d</a:t>
            </a:r>
            <a:r>
              <a:rPr sz="1450" spc="14" dirty="0" smtClean="0">
                <a:latin typeface="Courier New"/>
                <a:cs typeface="Courier New"/>
              </a:rPr>
              <a:t>d</a:t>
            </a:r>
            <a:r>
              <a:rPr sz="1450" spc="-64" dirty="0" smtClean="0">
                <a:latin typeface="Courier New"/>
                <a:cs typeface="Courier New"/>
              </a:rPr>
              <a:t>r</a:t>
            </a:r>
            <a:r>
              <a:rPr sz="1450" spc="14" dirty="0" smtClean="0">
                <a:latin typeface="Courier New"/>
                <a:cs typeface="Courier New"/>
              </a:rPr>
              <a:t>e</a:t>
            </a:r>
            <a:r>
              <a:rPr sz="1450" spc="-64" dirty="0" smtClean="0">
                <a:latin typeface="Courier New"/>
                <a:cs typeface="Courier New"/>
              </a:rPr>
              <a:t>s</a:t>
            </a:r>
            <a:r>
              <a:rPr sz="1450" spc="14" dirty="0" smtClean="0">
                <a:latin typeface="Courier New"/>
                <a:cs typeface="Courier New"/>
              </a:rPr>
              <a:t>s</a:t>
            </a:r>
            <a:r>
              <a:rPr sz="1450" spc="0" dirty="0" smtClean="0">
                <a:latin typeface="Courier New"/>
                <a:cs typeface="Courier New"/>
              </a:rPr>
              <a:t>&gt;</a:t>
            </a:r>
            <a:endParaRPr sz="1450">
              <a:latin typeface="Courier New"/>
              <a:cs typeface="Courier New"/>
            </a:endParaRPr>
          </a:p>
          <a:p>
            <a:pPr marL="1879193">
              <a:lnSpc>
                <a:spcPct val="94401"/>
              </a:lnSpc>
              <a:spcBef>
                <a:spcPts val="40"/>
              </a:spcBef>
            </a:pPr>
            <a:r>
              <a:rPr sz="1450" spc="14" dirty="0" smtClean="0">
                <a:latin typeface="Courier New"/>
                <a:cs typeface="Courier New"/>
              </a:rPr>
              <a:t>&lt;</a:t>
            </a:r>
            <a:r>
              <a:rPr sz="1450" spc="-64" dirty="0" smtClean="0">
                <a:latin typeface="Courier New"/>
                <a:cs typeface="Courier New"/>
              </a:rPr>
              <a:t>c</a:t>
            </a:r>
            <a:r>
              <a:rPr sz="1450" spc="14" dirty="0" smtClean="0">
                <a:latin typeface="Courier New"/>
                <a:cs typeface="Courier New"/>
              </a:rPr>
              <a:t>o</a:t>
            </a:r>
            <a:r>
              <a:rPr sz="1450" spc="-64" dirty="0" smtClean="0">
                <a:latin typeface="Courier New"/>
                <a:cs typeface="Courier New"/>
              </a:rPr>
              <a:t>u</a:t>
            </a:r>
            <a:r>
              <a:rPr sz="1450" spc="14" dirty="0" smtClean="0">
                <a:latin typeface="Courier New"/>
                <a:cs typeface="Courier New"/>
              </a:rPr>
              <a:t>n</a:t>
            </a:r>
            <a:r>
              <a:rPr sz="1450" spc="-64" dirty="0" smtClean="0">
                <a:latin typeface="Courier New"/>
                <a:cs typeface="Courier New"/>
              </a:rPr>
              <a:t>t</a:t>
            </a:r>
            <a:r>
              <a:rPr sz="1450" spc="14" dirty="0" smtClean="0">
                <a:latin typeface="Courier New"/>
                <a:cs typeface="Courier New"/>
              </a:rPr>
              <a:t>r</a:t>
            </a:r>
            <a:r>
              <a:rPr sz="1450" spc="-64" dirty="0" smtClean="0">
                <a:latin typeface="Courier New"/>
                <a:cs typeface="Courier New"/>
              </a:rPr>
              <a:t>y</a:t>
            </a:r>
            <a:r>
              <a:rPr sz="1450" spc="14" dirty="0" smtClean="0">
                <a:latin typeface="Courier New"/>
                <a:cs typeface="Courier New"/>
              </a:rPr>
              <a:t>&gt;</a:t>
            </a:r>
            <a:r>
              <a:rPr sz="1450" spc="-64" dirty="0" smtClean="0">
                <a:latin typeface="Courier New"/>
                <a:cs typeface="Courier New"/>
              </a:rPr>
              <a:t>N</a:t>
            </a:r>
            <a:r>
              <a:rPr sz="1450" spc="14" dirty="0" smtClean="0">
                <a:latin typeface="Courier New"/>
                <a:cs typeface="Courier New"/>
              </a:rPr>
              <a:t>o</a:t>
            </a:r>
            <a:r>
              <a:rPr sz="1450" spc="-64" dirty="0" smtClean="0">
                <a:latin typeface="Courier New"/>
                <a:cs typeface="Courier New"/>
              </a:rPr>
              <a:t>r</a:t>
            </a:r>
            <a:r>
              <a:rPr sz="1450" spc="14" dirty="0" smtClean="0">
                <a:latin typeface="Courier New"/>
                <a:cs typeface="Courier New"/>
              </a:rPr>
              <a:t>w</a:t>
            </a:r>
            <a:r>
              <a:rPr sz="1450" spc="-64" dirty="0" smtClean="0">
                <a:latin typeface="Courier New"/>
                <a:cs typeface="Courier New"/>
              </a:rPr>
              <a:t>ay</a:t>
            </a:r>
            <a:r>
              <a:rPr sz="1450" spc="14" dirty="0" smtClean="0">
                <a:latin typeface="Courier New"/>
                <a:cs typeface="Courier New"/>
              </a:rPr>
              <a:t>&lt;</a:t>
            </a:r>
            <a:r>
              <a:rPr sz="1450" spc="-64" dirty="0" smtClean="0">
                <a:latin typeface="Courier New"/>
                <a:cs typeface="Courier New"/>
              </a:rPr>
              <a:t>/</a:t>
            </a:r>
            <a:r>
              <a:rPr sz="1450" spc="14" dirty="0" smtClean="0">
                <a:latin typeface="Courier New"/>
                <a:cs typeface="Courier New"/>
              </a:rPr>
              <a:t>c</a:t>
            </a:r>
            <a:r>
              <a:rPr sz="1450" spc="-64" dirty="0" smtClean="0">
                <a:latin typeface="Courier New"/>
                <a:cs typeface="Courier New"/>
              </a:rPr>
              <a:t>o</a:t>
            </a:r>
            <a:r>
              <a:rPr sz="1450" spc="14" dirty="0" smtClean="0">
                <a:latin typeface="Courier New"/>
                <a:cs typeface="Courier New"/>
              </a:rPr>
              <a:t>u</a:t>
            </a:r>
            <a:r>
              <a:rPr sz="1450" spc="-64" dirty="0" smtClean="0">
                <a:latin typeface="Courier New"/>
                <a:cs typeface="Courier New"/>
              </a:rPr>
              <a:t>n</a:t>
            </a:r>
            <a:r>
              <a:rPr sz="1450" spc="14" dirty="0" smtClean="0">
                <a:latin typeface="Courier New"/>
                <a:cs typeface="Courier New"/>
              </a:rPr>
              <a:t>t</a:t>
            </a:r>
            <a:r>
              <a:rPr sz="1450" spc="-64" dirty="0" smtClean="0">
                <a:latin typeface="Courier New"/>
                <a:cs typeface="Courier New"/>
              </a:rPr>
              <a:t>r</a:t>
            </a:r>
            <a:r>
              <a:rPr sz="1450" spc="14" dirty="0" smtClean="0">
                <a:latin typeface="Courier New"/>
                <a:cs typeface="Courier New"/>
              </a:rPr>
              <a:t>y</a:t>
            </a:r>
            <a:r>
              <a:rPr sz="1450" spc="0" dirty="0" smtClean="0">
                <a:latin typeface="Courier New"/>
                <a:cs typeface="Courier New"/>
              </a:rPr>
              <a:t>&gt;</a:t>
            </a:r>
            <a:endParaRPr sz="1450">
              <a:latin typeface="Courier New"/>
              <a:cs typeface="Courier New"/>
            </a:endParaRPr>
          </a:p>
          <a:p>
            <a:pPr marL="963396">
              <a:lnSpc>
                <a:spcPct val="94401"/>
              </a:lnSpc>
              <a:spcBef>
                <a:spcPts val="40"/>
              </a:spcBef>
            </a:pPr>
            <a:r>
              <a:rPr sz="1450" spc="14" dirty="0" smtClean="0">
                <a:latin typeface="Courier New"/>
                <a:cs typeface="Courier New"/>
              </a:rPr>
              <a:t>&lt;</a:t>
            </a:r>
            <a:r>
              <a:rPr sz="1450" spc="-64" dirty="0" smtClean="0">
                <a:latin typeface="Courier New"/>
                <a:cs typeface="Courier New"/>
              </a:rPr>
              <a:t>/</a:t>
            </a:r>
            <a:r>
              <a:rPr sz="1450" spc="14" dirty="0" smtClean="0">
                <a:latin typeface="Courier New"/>
                <a:cs typeface="Courier New"/>
              </a:rPr>
              <a:t>s</a:t>
            </a:r>
            <a:r>
              <a:rPr sz="1450" spc="-64" dirty="0" smtClean="0">
                <a:latin typeface="Courier New"/>
                <a:cs typeface="Courier New"/>
              </a:rPr>
              <a:t>h</a:t>
            </a:r>
            <a:r>
              <a:rPr sz="1450" spc="14" dirty="0" smtClean="0">
                <a:latin typeface="Courier New"/>
                <a:cs typeface="Courier New"/>
              </a:rPr>
              <a:t>i</a:t>
            </a:r>
            <a:r>
              <a:rPr sz="1450" spc="-64" dirty="0" smtClean="0">
                <a:latin typeface="Courier New"/>
                <a:cs typeface="Courier New"/>
              </a:rPr>
              <a:t>p</a:t>
            </a:r>
            <a:r>
              <a:rPr sz="1450" spc="14" dirty="0" smtClean="0">
                <a:latin typeface="Courier New"/>
                <a:cs typeface="Courier New"/>
              </a:rPr>
              <a:t>T</a:t>
            </a:r>
            <a:r>
              <a:rPr sz="1450" spc="-69" dirty="0" smtClean="0">
                <a:latin typeface="Courier New"/>
                <a:cs typeface="Courier New"/>
              </a:rPr>
              <a:t>o</a:t>
            </a:r>
            <a:r>
              <a:rPr sz="1450" spc="0" dirty="0" smtClean="0">
                <a:latin typeface="Courier New"/>
                <a:cs typeface="Courier New"/>
              </a:rPr>
              <a:t>&gt;</a:t>
            </a:r>
            <a:endParaRPr sz="1450">
              <a:latin typeface="Courier New"/>
              <a:cs typeface="Courier New"/>
            </a:endParaRPr>
          </a:p>
          <a:p>
            <a:pPr marL="963396">
              <a:lnSpc>
                <a:spcPct val="94401"/>
              </a:lnSpc>
              <a:spcBef>
                <a:spcPts val="40"/>
              </a:spcBef>
            </a:pPr>
            <a:r>
              <a:rPr sz="1450" spc="14" dirty="0" smtClean="0">
                <a:latin typeface="Courier New"/>
                <a:cs typeface="Courier New"/>
              </a:rPr>
              <a:t>&lt;</a:t>
            </a:r>
            <a:r>
              <a:rPr sz="1450" spc="-64" dirty="0" smtClean="0">
                <a:latin typeface="Courier New"/>
                <a:cs typeface="Courier New"/>
              </a:rPr>
              <a:t>i</a:t>
            </a:r>
            <a:r>
              <a:rPr sz="1450" spc="14" dirty="0" smtClean="0">
                <a:latin typeface="Courier New"/>
                <a:cs typeface="Courier New"/>
              </a:rPr>
              <a:t>t</a:t>
            </a:r>
            <a:r>
              <a:rPr sz="1450" spc="-64" dirty="0" smtClean="0">
                <a:latin typeface="Courier New"/>
                <a:cs typeface="Courier New"/>
              </a:rPr>
              <a:t>e</a:t>
            </a:r>
            <a:r>
              <a:rPr sz="1450" spc="14" dirty="0" smtClean="0">
                <a:latin typeface="Courier New"/>
                <a:cs typeface="Courier New"/>
              </a:rPr>
              <a:t>m</a:t>
            </a:r>
            <a:r>
              <a:rPr sz="1450" spc="-64" dirty="0" smtClean="0">
                <a:latin typeface="Courier New"/>
                <a:cs typeface="Courier New"/>
              </a:rPr>
              <a:t>s</a:t>
            </a:r>
            <a:r>
              <a:rPr sz="1450" spc="0" dirty="0" smtClean="0">
                <a:latin typeface="Courier New"/>
                <a:cs typeface="Courier New"/>
              </a:rPr>
              <a:t>&gt;</a:t>
            </a:r>
            <a:endParaRPr sz="1450">
              <a:latin typeface="Courier New"/>
              <a:cs typeface="Courier New"/>
            </a:endParaRPr>
          </a:p>
          <a:p>
            <a:pPr marL="1879193">
              <a:lnSpc>
                <a:spcPct val="94401"/>
              </a:lnSpc>
              <a:spcBef>
                <a:spcPts val="40"/>
              </a:spcBef>
            </a:pPr>
            <a:r>
              <a:rPr sz="1450" spc="14" dirty="0" smtClean="0">
                <a:latin typeface="Courier New"/>
                <a:cs typeface="Courier New"/>
              </a:rPr>
              <a:t>&lt;</a:t>
            </a:r>
            <a:r>
              <a:rPr sz="1450" spc="-64" dirty="0" smtClean="0">
                <a:latin typeface="Courier New"/>
                <a:cs typeface="Courier New"/>
              </a:rPr>
              <a:t>i</a:t>
            </a:r>
            <a:r>
              <a:rPr sz="1450" spc="14" dirty="0" smtClean="0">
                <a:latin typeface="Courier New"/>
                <a:cs typeface="Courier New"/>
              </a:rPr>
              <a:t>t</a:t>
            </a:r>
            <a:r>
              <a:rPr sz="1450" spc="-64" dirty="0" smtClean="0">
                <a:latin typeface="Courier New"/>
                <a:cs typeface="Courier New"/>
              </a:rPr>
              <a:t>e</a:t>
            </a:r>
            <a:r>
              <a:rPr sz="1450" spc="14" dirty="0" smtClean="0">
                <a:latin typeface="Courier New"/>
                <a:cs typeface="Courier New"/>
              </a:rPr>
              <a:t>m</a:t>
            </a:r>
            <a:r>
              <a:rPr sz="1450" spc="0" dirty="0" smtClean="0">
                <a:latin typeface="Courier New"/>
                <a:cs typeface="Courier New"/>
              </a:rPr>
              <a:t>&gt;</a:t>
            </a:r>
            <a:endParaRPr sz="1450">
              <a:latin typeface="Courier New"/>
              <a:cs typeface="Courier New"/>
            </a:endParaRPr>
          </a:p>
          <a:p>
            <a:pPr marL="2768042" marR="3230215" algn="ctr">
              <a:lnSpc>
                <a:spcPct val="94401"/>
              </a:lnSpc>
              <a:spcBef>
                <a:spcPts val="35"/>
              </a:spcBef>
            </a:pPr>
            <a:r>
              <a:rPr sz="1450" spc="14" dirty="0" smtClean="0">
                <a:latin typeface="Courier New"/>
                <a:cs typeface="Courier New"/>
              </a:rPr>
              <a:t>&lt;</a:t>
            </a:r>
            <a:r>
              <a:rPr sz="1450" spc="-64" dirty="0" smtClean="0">
                <a:latin typeface="Courier New"/>
                <a:cs typeface="Courier New"/>
              </a:rPr>
              <a:t>t</a:t>
            </a:r>
            <a:r>
              <a:rPr sz="1450" spc="14" dirty="0" smtClean="0">
                <a:latin typeface="Courier New"/>
                <a:cs typeface="Courier New"/>
              </a:rPr>
              <a:t>i</a:t>
            </a:r>
            <a:r>
              <a:rPr sz="1450" spc="-64" dirty="0" smtClean="0">
                <a:latin typeface="Courier New"/>
                <a:cs typeface="Courier New"/>
              </a:rPr>
              <a:t>t</a:t>
            </a:r>
            <a:r>
              <a:rPr sz="1450" spc="14" dirty="0" smtClean="0">
                <a:latin typeface="Courier New"/>
                <a:cs typeface="Courier New"/>
              </a:rPr>
              <a:t>l</a:t>
            </a:r>
            <a:r>
              <a:rPr sz="1450" spc="-64" dirty="0" smtClean="0">
                <a:latin typeface="Courier New"/>
                <a:cs typeface="Courier New"/>
              </a:rPr>
              <a:t>e</a:t>
            </a:r>
            <a:r>
              <a:rPr sz="1450" spc="14" dirty="0" smtClean="0">
                <a:latin typeface="Courier New"/>
                <a:cs typeface="Courier New"/>
              </a:rPr>
              <a:t>&gt;</a:t>
            </a:r>
            <a:r>
              <a:rPr sz="1450" spc="-64" dirty="0" smtClean="0">
                <a:latin typeface="Courier New"/>
                <a:cs typeface="Courier New"/>
              </a:rPr>
              <a:t>W</a:t>
            </a:r>
            <a:r>
              <a:rPr sz="1450" spc="14" dirty="0" smtClean="0">
                <a:latin typeface="Courier New"/>
                <a:cs typeface="Courier New"/>
              </a:rPr>
              <a:t>h</a:t>
            </a:r>
            <a:r>
              <a:rPr sz="1450" spc="-64" dirty="0" smtClean="0">
                <a:latin typeface="Courier New"/>
                <a:cs typeface="Courier New"/>
              </a:rPr>
              <a:t>e</a:t>
            </a:r>
            <a:r>
              <a:rPr sz="1450" spc="14" dirty="0" smtClean="0">
                <a:latin typeface="Courier New"/>
                <a:cs typeface="Courier New"/>
              </a:rPr>
              <a:t>e</a:t>
            </a:r>
            <a:r>
              <a:rPr sz="1450" spc="-64" dirty="0" smtClean="0">
                <a:latin typeface="Courier New"/>
                <a:cs typeface="Courier New"/>
              </a:rPr>
              <a:t>l</a:t>
            </a:r>
            <a:r>
              <a:rPr sz="1450" spc="14" dirty="0" smtClean="0">
                <a:latin typeface="Courier New"/>
                <a:cs typeface="Courier New"/>
              </a:rPr>
              <a:t>&lt;</a:t>
            </a:r>
            <a:r>
              <a:rPr sz="1450" spc="-64" dirty="0" smtClean="0">
                <a:latin typeface="Courier New"/>
                <a:cs typeface="Courier New"/>
              </a:rPr>
              <a:t>/t</a:t>
            </a:r>
            <a:r>
              <a:rPr sz="1450" spc="14" dirty="0" smtClean="0">
                <a:latin typeface="Courier New"/>
                <a:cs typeface="Courier New"/>
              </a:rPr>
              <a:t>i</a:t>
            </a:r>
            <a:r>
              <a:rPr sz="1450" spc="-64" dirty="0" smtClean="0">
                <a:latin typeface="Courier New"/>
                <a:cs typeface="Courier New"/>
              </a:rPr>
              <a:t>t</a:t>
            </a:r>
            <a:r>
              <a:rPr sz="1450" spc="14" dirty="0" smtClean="0">
                <a:latin typeface="Courier New"/>
                <a:cs typeface="Courier New"/>
              </a:rPr>
              <a:t>l</a:t>
            </a:r>
            <a:r>
              <a:rPr sz="1450" spc="-64" dirty="0" smtClean="0">
                <a:latin typeface="Courier New"/>
                <a:cs typeface="Courier New"/>
              </a:rPr>
              <a:t>e</a:t>
            </a:r>
            <a:r>
              <a:rPr sz="1450" spc="0" dirty="0" smtClean="0">
                <a:latin typeface="Courier New"/>
                <a:cs typeface="Courier New"/>
              </a:rPr>
              <a:t>&gt;</a:t>
            </a:r>
            <a:endParaRPr sz="1450">
              <a:latin typeface="Courier New"/>
              <a:cs typeface="Courier New"/>
            </a:endParaRPr>
          </a:p>
          <a:p>
            <a:pPr marL="2768042" marR="3016423" algn="ctr">
              <a:lnSpc>
                <a:spcPct val="94401"/>
              </a:lnSpc>
              <a:spcBef>
                <a:spcPts val="40"/>
              </a:spcBef>
            </a:pPr>
            <a:r>
              <a:rPr sz="1450" spc="14" dirty="0" smtClean="0">
                <a:latin typeface="Courier New"/>
                <a:cs typeface="Courier New"/>
              </a:rPr>
              <a:t>&lt;</a:t>
            </a:r>
            <a:r>
              <a:rPr sz="1450" spc="-64" dirty="0" smtClean="0">
                <a:latin typeface="Courier New"/>
                <a:cs typeface="Courier New"/>
              </a:rPr>
              <a:t>q</a:t>
            </a:r>
            <a:r>
              <a:rPr sz="1450" spc="14" dirty="0" smtClean="0">
                <a:latin typeface="Courier New"/>
                <a:cs typeface="Courier New"/>
              </a:rPr>
              <a:t>u</a:t>
            </a:r>
            <a:r>
              <a:rPr sz="1450" spc="-64" dirty="0" smtClean="0">
                <a:latin typeface="Courier New"/>
                <a:cs typeface="Courier New"/>
              </a:rPr>
              <a:t>a</a:t>
            </a:r>
            <a:r>
              <a:rPr sz="1450" spc="14" dirty="0" smtClean="0">
                <a:latin typeface="Courier New"/>
                <a:cs typeface="Courier New"/>
              </a:rPr>
              <a:t>n</a:t>
            </a:r>
            <a:r>
              <a:rPr sz="1450" spc="-64" dirty="0" smtClean="0">
                <a:latin typeface="Courier New"/>
                <a:cs typeface="Courier New"/>
              </a:rPr>
              <a:t>t</a:t>
            </a:r>
            <a:r>
              <a:rPr sz="1450" spc="14" dirty="0" smtClean="0">
                <a:latin typeface="Courier New"/>
                <a:cs typeface="Courier New"/>
              </a:rPr>
              <a:t>i</a:t>
            </a:r>
            <a:r>
              <a:rPr sz="1450" spc="-64" dirty="0" smtClean="0">
                <a:latin typeface="Courier New"/>
                <a:cs typeface="Courier New"/>
              </a:rPr>
              <a:t>t</a:t>
            </a:r>
            <a:r>
              <a:rPr sz="1450" spc="14" dirty="0" smtClean="0">
                <a:latin typeface="Courier New"/>
                <a:cs typeface="Courier New"/>
              </a:rPr>
              <a:t>y</a:t>
            </a:r>
            <a:r>
              <a:rPr sz="1450" spc="-64" dirty="0" smtClean="0">
                <a:latin typeface="Courier New"/>
                <a:cs typeface="Courier New"/>
              </a:rPr>
              <a:t>&gt;</a:t>
            </a:r>
            <a:r>
              <a:rPr sz="1450" spc="14" dirty="0" smtClean="0">
                <a:latin typeface="Courier New"/>
                <a:cs typeface="Courier New"/>
              </a:rPr>
              <a:t>1</a:t>
            </a:r>
            <a:r>
              <a:rPr sz="1450" spc="-64" dirty="0" smtClean="0">
                <a:latin typeface="Courier New"/>
                <a:cs typeface="Courier New"/>
              </a:rPr>
              <a:t>&lt;</a:t>
            </a:r>
            <a:r>
              <a:rPr sz="1450" spc="14" dirty="0" smtClean="0">
                <a:latin typeface="Courier New"/>
                <a:cs typeface="Courier New"/>
              </a:rPr>
              <a:t>/</a:t>
            </a:r>
            <a:r>
              <a:rPr sz="1450" spc="-64" dirty="0" smtClean="0">
                <a:latin typeface="Courier New"/>
                <a:cs typeface="Courier New"/>
              </a:rPr>
              <a:t>qu</a:t>
            </a:r>
            <a:r>
              <a:rPr sz="1450" spc="14" dirty="0" smtClean="0">
                <a:latin typeface="Courier New"/>
                <a:cs typeface="Courier New"/>
              </a:rPr>
              <a:t>a</a:t>
            </a:r>
            <a:r>
              <a:rPr sz="1450" spc="-64" dirty="0" smtClean="0">
                <a:latin typeface="Courier New"/>
                <a:cs typeface="Courier New"/>
              </a:rPr>
              <a:t>n</a:t>
            </a:r>
            <a:r>
              <a:rPr sz="1450" spc="14" dirty="0" smtClean="0">
                <a:latin typeface="Courier New"/>
                <a:cs typeface="Courier New"/>
              </a:rPr>
              <a:t>t</a:t>
            </a:r>
            <a:r>
              <a:rPr sz="1450" spc="-64" dirty="0" smtClean="0">
                <a:latin typeface="Courier New"/>
                <a:cs typeface="Courier New"/>
              </a:rPr>
              <a:t>i</a:t>
            </a:r>
            <a:r>
              <a:rPr sz="1450" spc="14" dirty="0" smtClean="0">
                <a:latin typeface="Courier New"/>
                <a:cs typeface="Courier New"/>
              </a:rPr>
              <a:t>t</a:t>
            </a:r>
            <a:r>
              <a:rPr sz="1450" spc="-64" dirty="0" smtClean="0">
                <a:latin typeface="Courier New"/>
                <a:cs typeface="Courier New"/>
              </a:rPr>
              <a:t>y</a:t>
            </a:r>
            <a:r>
              <a:rPr sz="1450" spc="0" dirty="0" smtClean="0">
                <a:latin typeface="Courier New"/>
                <a:cs typeface="Courier New"/>
              </a:rPr>
              <a:t>&gt;</a:t>
            </a:r>
            <a:endParaRPr sz="1450">
              <a:latin typeface="Courier New"/>
              <a:cs typeface="Courier New"/>
            </a:endParaRPr>
          </a:p>
          <a:p>
            <a:pPr marL="2768042" marR="3230215" algn="ctr">
              <a:lnSpc>
                <a:spcPct val="94401"/>
              </a:lnSpc>
              <a:spcBef>
                <a:spcPts val="40"/>
              </a:spcBef>
            </a:pPr>
            <a:r>
              <a:rPr sz="1450" spc="14" dirty="0" smtClean="0">
                <a:latin typeface="Courier New"/>
                <a:cs typeface="Courier New"/>
              </a:rPr>
              <a:t>&lt;</a:t>
            </a:r>
            <a:r>
              <a:rPr sz="1450" spc="-64" dirty="0" smtClean="0">
                <a:latin typeface="Courier New"/>
                <a:cs typeface="Courier New"/>
              </a:rPr>
              <a:t>p</a:t>
            </a:r>
            <a:r>
              <a:rPr sz="1450" spc="14" dirty="0" smtClean="0">
                <a:latin typeface="Courier New"/>
                <a:cs typeface="Courier New"/>
              </a:rPr>
              <a:t>r</a:t>
            </a:r>
            <a:r>
              <a:rPr sz="1450" spc="-64" dirty="0" smtClean="0">
                <a:latin typeface="Courier New"/>
                <a:cs typeface="Courier New"/>
              </a:rPr>
              <a:t>i</a:t>
            </a:r>
            <a:r>
              <a:rPr sz="1450" spc="14" dirty="0" smtClean="0">
                <a:latin typeface="Courier New"/>
                <a:cs typeface="Courier New"/>
              </a:rPr>
              <a:t>c</a:t>
            </a:r>
            <a:r>
              <a:rPr sz="1450" spc="-64" dirty="0" smtClean="0">
                <a:latin typeface="Courier New"/>
                <a:cs typeface="Courier New"/>
              </a:rPr>
              <a:t>e</a:t>
            </a:r>
            <a:r>
              <a:rPr sz="1450" spc="14" dirty="0" smtClean="0">
                <a:latin typeface="Courier New"/>
                <a:cs typeface="Courier New"/>
              </a:rPr>
              <a:t>&gt;</a:t>
            </a:r>
            <a:r>
              <a:rPr sz="1450" spc="-64" dirty="0" smtClean="0">
                <a:latin typeface="Courier New"/>
                <a:cs typeface="Courier New"/>
              </a:rPr>
              <a:t>1</a:t>
            </a:r>
            <a:r>
              <a:rPr sz="1450" spc="14" dirty="0" smtClean="0">
                <a:latin typeface="Courier New"/>
                <a:cs typeface="Courier New"/>
              </a:rPr>
              <a:t>0</a:t>
            </a:r>
            <a:r>
              <a:rPr sz="1450" spc="-64" dirty="0" smtClean="0">
                <a:latin typeface="Courier New"/>
                <a:cs typeface="Courier New"/>
              </a:rPr>
              <a:t>.</a:t>
            </a:r>
            <a:r>
              <a:rPr sz="1450" spc="14" dirty="0" smtClean="0">
                <a:latin typeface="Courier New"/>
                <a:cs typeface="Courier New"/>
              </a:rPr>
              <a:t>9</a:t>
            </a:r>
            <a:r>
              <a:rPr sz="1450" spc="-64" dirty="0" smtClean="0">
                <a:latin typeface="Courier New"/>
                <a:cs typeface="Courier New"/>
              </a:rPr>
              <a:t>0</a:t>
            </a:r>
            <a:r>
              <a:rPr sz="1450" spc="14" dirty="0" smtClean="0">
                <a:latin typeface="Courier New"/>
                <a:cs typeface="Courier New"/>
              </a:rPr>
              <a:t>&lt;</a:t>
            </a:r>
            <a:r>
              <a:rPr sz="1450" spc="-64" dirty="0" smtClean="0">
                <a:latin typeface="Courier New"/>
                <a:cs typeface="Courier New"/>
              </a:rPr>
              <a:t>/p</a:t>
            </a:r>
            <a:r>
              <a:rPr sz="1450" spc="14" dirty="0" smtClean="0">
                <a:latin typeface="Courier New"/>
                <a:cs typeface="Courier New"/>
              </a:rPr>
              <a:t>r</a:t>
            </a:r>
            <a:r>
              <a:rPr sz="1450" spc="-64" dirty="0" smtClean="0">
                <a:latin typeface="Courier New"/>
                <a:cs typeface="Courier New"/>
              </a:rPr>
              <a:t>i</a:t>
            </a:r>
            <a:r>
              <a:rPr sz="1450" spc="14" dirty="0" smtClean="0">
                <a:latin typeface="Courier New"/>
                <a:cs typeface="Courier New"/>
              </a:rPr>
              <a:t>c</a:t>
            </a:r>
            <a:r>
              <a:rPr sz="1450" spc="-64" dirty="0" smtClean="0">
                <a:latin typeface="Courier New"/>
                <a:cs typeface="Courier New"/>
              </a:rPr>
              <a:t>e</a:t>
            </a:r>
            <a:r>
              <a:rPr sz="1450" spc="0" dirty="0" smtClean="0">
                <a:latin typeface="Courier New"/>
                <a:cs typeface="Courier New"/>
              </a:rPr>
              <a:t>&gt;</a:t>
            </a:r>
            <a:endParaRPr sz="1450">
              <a:latin typeface="Courier New"/>
              <a:cs typeface="Courier New"/>
            </a:endParaRPr>
          </a:p>
          <a:p>
            <a:pPr marL="1879193">
              <a:lnSpc>
                <a:spcPct val="94401"/>
              </a:lnSpc>
              <a:spcBef>
                <a:spcPts val="40"/>
              </a:spcBef>
            </a:pPr>
            <a:r>
              <a:rPr sz="1450" spc="14" dirty="0" smtClean="0">
                <a:latin typeface="Courier New"/>
                <a:cs typeface="Courier New"/>
              </a:rPr>
              <a:t>&lt;</a:t>
            </a:r>
            <a:r>
              <a:rPr sz="1450" spc="-64" dirty="0" smtClean="0">
                <a:latin typeface="Courier New"/>
                <a:cs typeface="Courier New"/>
              </a:rPr>
              <a:t>/</a:t>
            </a:r>
            <a:r>
              <a:rPr sz="1450" spc="14" dirty="0" smtClean="0">
                <a:latin typeface="Courier New"/>
                <a:cs typeface="Courier New"/>
              </a:rPr>
              <a:t>i</a:t>
            </a:r>
            <a:r>
              <a:rPr sz="1450" spc="-64" dirty="0" smtClean="0">
                <a:latin typeface="Courier New"/>
                <a:cs typeface="Courier New"/>
              </a:rPr>
              <a:t>t</a:t>
            </a:r>
            <a:r>
              <a:rPr sz="1450" spc="14" dirty="0" smtClean="0">
                <a:latin typeface="Courier New"/>
                <a:cs typeface="Courier New"/>
              </a:rPr>
              <a:t>e</a:t>
            </a:r>
            <a:r>
              <a:rPr sz="1450" spc="-64" dirty="0" smtClean="0">
                <a:latin typeface="Courier New"/>
                <a:cs typeface="Courier New"/>
              </a:rPr>
              <a:t>m</a:t>
            </a:r>
            <a:r>
              <a:rPr sz="1450" spc="0" dirty="0" smtClean="0">
                <a:latin typeface="Courier New"/>
                <a:cs typeface="Courier New"/>
              </a:rPr>
              <a:t>&gt;</a:t>
            </a:r>
            <a:endParaRPr sz="1450">
              <a:latin typeface="Courier New"/>
              <a:cs typeface="Courier New"/>
            </a:endParaRPr>
          </a:p>
          <a:p>
            <a:pPr marL="1879193">
              <a:lnSpc>
                <a:spcPct val="94401"/>
              </a:lnSpc>
              <a:spcBef>
                <a:spcPts val="40"/>
              </a:spcBef>
            </a:pPr>
            <a:r>
              <a:rPr sz="1450" spc="14" dirty="0" smtClean="0">
                <a:latin typeface="Courier New"/>
                <a:cs typeface="Courier New"/>
              </a:rPr>
              <a:t>&lt;</a:t>
            </a:r>
            <a:r>
              <a:rPr sz="1450" spc="-64" dirty="0" smtClean="0">
                <a:latin typeface="Courier New"/>
                <a:cs typeface="Courier New"/>
              </a:rPr>
              <a:t>i</a:t>
            </a:r>
            <a:r>
              <a:rPr sz="1450" spc="14" dirty="0" smtClean="0">
                <a:latin typeface="Courier New"/>
                <a:cs typeface="Courier New"/>
              </a:rPr>
              <a:t>t</a:t>
            </a:r>
            <a:r>
              <a:rPr sz="1450" spc="-64" dirty="0" smtClean="0">
                <a:latin typeface="Courier New"/>
                <a:cs typeface="Courier New"/>
              </a:rPr>
              <a:t>e</a:t>
            </a:r>
            <a:r>
              <a:rPr sz="1450" spc="14" dirty="0" smtClean="0">
                <a:latin typeface="Courier New"/>
                <a:cs typeface="Courier New"/>
              </a:rPr>
              <a:t>m</a:t>
            </a:r>
            <a:r>
              <a:rPr sz="1450" spc="0" dirty="0" smtClean="0">
                <a:latin typeface="Courier New"/>
                <a:cs typeface="Courier New"/>
              </a:rPr>
              <a:t>&gt;</a:t>
            </a:r>
            <a:endParaRPr sz="1450">
              <a:latin typeface="Courier New"/>
              <a:cs typeface="Courier New"/>
            </a:endParaRPr>
          </a:p>
          <a:p>
            <a:pPr marL="2768042" marR="3444006" algn="ctr">
              <a:lnSpc>
                <a:spcPct val="94401"/>
              </a:lnSpc>
              <a:spcBef>
                <a:spcPts val="40"/>
              </a:spcBef>
            </a:pPr>
            <a:r>
              <a:rPr sz="1450" spc="14" dirty="0" smtClean="0">
                <a:latin typeface="Courier New"/>
                <a:cs typeface="Courier New"/>
              </a:rPr>
              <a:t>&lt;</a:t>
            </a:r>
            <a:r>
              <a:rPr sz="1450" spc="-64" dirty="0" smtClean="0">
                <a:latin typeface="Courier New"/>
                <a:cs typeface="Courier New"/>
              </a:rPr>
              <a:t>t</a:t>
            </a:r>
            <a:r>
              <a:rPr sz="1450" spc="14" dirty="0" smtClean="0">
                <a:latin typeface="Courier New"/>
                <a:cs typeface="Courier New"/>
              </a:rPr>
              <a:t>i</a:t>
            </a:r>
            <a:r>
              <a:rPr sz="1450" spc="-64" dirty="0" smtClean="0">
                <a:latin typeface="Courier New"/>
                <a:cs typeface="Courier New"/>
              </a:rPr>
              <a:t>t</a:t>
            </a:r>
            <a:r>
              <a:rPr sz="1450" spc="14" dirty="0" smtClean="0">
                <a:latin typeface="Courier New"/>
                <a:cs typeface="Courier New"/>
              </a:rPr>
              <a:t>l</a:t>
            </a:r>
            <a:r>
              <a:rPr sz="1450" spc="-64" dirty="0" smtClean="0">
                <a:latin typeface="Courier New"/>
                <a:cs typeface="Courier New"/>
              </a:rPr>
              <a:t>e</a:t>
            </a:r>
            <a:r>
              <a:rPr sz="1450" spc="14" dirty="0" smtClean="0">
                <a:latin typeface="Courier New"/>
                <a:cs typeface="Courier New"/>
              </a:rPr>
              <a:t>&gt;</a:t>
            </a:r>
            <a:r>
              <a:rPr sz="1450" spc="-64" dirty="0" smtClean="0">
                <a:latin typeface="Courier New"/>
                <a:cs typeface="Courier New"/>
              </a:rPr>
              <a:t>C</a:t>
            </a:r>
            <a:r>
              <a:rPr sz="1450" spc="14" dirty="0" smtClean="0">
                <a:latin typeface="Courier New"/>
                <a:cs typeface="Courier New"/>
              </a:rPr>
              <a:t>a</a:t>
            </a:r>
            <a:r>
              <a:rPr sz="1450" spc="-64" dirty="0" smtClean="0">
                <a:latin typeface="Courier New"/>
                <a:cs typeface="Courier New"/>
              </a:rPr>
              <a:t>m</a:t>
            </a:r>
            <a:r>
              <a:rPr sz="1450" spc="14" dirty="0" smtClean="0">
                <a:latin typeface="Courier New"/>
                <a:cs typeface="Courier New"/>
              </a:rPr>
              <a:t>&lt;</a:t>
            </a:r>
            <a:r>
              <a:rPr sz="1450" spc="-64" dirty="0" smtClean="0">
                <a:latin typeface="Courier New"/>
                <a:cs typeface="Courier New"/>
              </a:rPr>
              <a:t>/</a:t>
            </a:r>
            <a:r>
              <a:rPr sz="1450" spc="14" dirty="0" smtClean="0">
                <a:latin typeface="Courier New"/>
                <a:cs typeface="Courier New"/>
              </a:rPr>
              <a:t>t</a:t>
            </a:r>
            <a:r>
              <a:rPr sz="1450" spc="-64" dirty="0" smtClean="0">
                <a:latin typeface="Courier New"/>
                <a:cs typeface="Courier New"/>
              </a:rPr>
              <a:t>it</a:t>
            </a:r>
            <a:r>
              <a:rPr sz="1450" spc="14" dirty="0" smtClean="0">
                <a:latin typeface="Courier New"/>
                <a:cs typeface="Courier New"/>
              </a:rPr>
              <a:t>l</a:t>
            </a:r>
            <a:r>
              <a:rPr sz="1450" spc="-64" dirty="0" smtClean="0">
                <a:latin typeface="Courier New"/>
                <a:cs typeface="Courier New"/>
              </a:rPr>
              <a:t>e</a:t>
            </a:r>
            <a:r>
              <a:rPr sz="1450" spc="0" dirty="0" smtClean="0">
                <a:latin typeface="Courier New"/>
                <a:cs typeface="Courier New"/>
              </a:rPr>
              <a:t>&gt;</a:t>
            </a:r>
            <a:endParaRPr sz="1450">
              <a:latin typeface="Courier New"/>
              <a:cs typeface="Courier New"/>
            </a:endParaRPr>
          </a:p>
          <a:p>
            <a:pPr marL="2768042" marR="3016423" algn="ctr">
              <a:lnSpc>
                <a:spcPct val="94401"/>
              </a:lnSpc>
              <a:spcBef>
                <a:spcPts val="40"/>
              </a:spcBef>
            </a:pPr>
            <a:r>
              <a:rPr sz="1450" spc="14" dirty="0" smtClean="0">
                <a:latin typeface="Courier New"/>
                <a:cs typeface="Courier New"/>
              </a:rPr>
              <a:t>&lt;</a:t>
            </a:r>
            <a:r>
              <a:rPr sz="1450" spc="-64" dirty="0" smtClean="0">
                <a:latin typeface="Courier New"/>
                <a:cs typeface="Courier New"/>
              </a:rPr>
              <a:t>q</a:t>
            </a:r>
            <a:r>
              <a:rPr sz="1450" spc="14" dirty="0" smtClean="0">
                <a:latin typeface="Courier New"/>
                <a:cs typeface="Courier New"/>
              </a:rPr>
              <a:t>u</a:t>
            </a:r>
            <a:r>
              <a:rPr sz="1450" spc="-64" dirty="0" smtClean="0">
                <a:latin typeface="Courier New"/>
                <a:cs typeface="Courier New"/>
              </a:rPr>
              <a:t>a</a:t>
            </a:r>
            <a:r>
              <a:rPr sz="1450" spc="14" dirty="0" smtClean="0">
                <a:latin typeface="Courier New"/>
                <a:cs typeface="Courier New"/>
              </a:rPr>
              <a:t>n</a:t>
            </a:r>
            <a:r>
              <a:rPr sz="1450" spc="-64" dirty="0" smtClean="0">
                <a:latin typeface="Courier New"/>
                <a:cs typeface="Courier New"/>
              </a:rPr>
              <a:t>t</a:t>
            </a:r>
            <a:r>
              <a:rPr sz="1450" spc="14" dirty="0" smtClean="0">
                <a:latin typeface="Courier New"/>
                <a:cs typeface="Courier New"/>
              </a:rPr>
              <a:t>i</a:t>
            </a:r>
            <a:r>
              <a:rPr sz="1450" spc="-64" dirty="0" smtClean="0">
                <a:latin typeface="Courier New"/>
                <a:cs typeface="Courier New"/>
              </a:rPr>
              <a:t>t</a:t>
            </a:r>
            <a:r>
              <a:rPr sz="1450" spc="14" dirty="0" smtClean="0">
                <a:latin typeface="Courier New"/>
                <a:cs typeface="Courier New"/>
              </a:rPr>
              <a:t>y</a:t>
            </a:r>
            <a:r>
              <a:rPr sz="1450" spc="-64" dirty="0" smtClean="0">
                <a:latin typeface="Courier New"/>
                <a:cs typeface="Courier New"/>
              </a:rPr>
              <a:t>&gt;</a:t>
            </a:r>
            <a:r>
              <a:rPr sz="1450" spc="14" dirty="0" smtClean="0">
                <a:latin typeface="Courier New"/>
                <a:cs typeface="Courier New"/>
              </a:rPr>
              <a:t>1</a:t>
            </a:r>
            <a:r>
              <a:rPr sz="1450" spc="-64" dirty="0" smtClean="0">
                <a:latin typeface="Courier New"/>
                <a:cs typeface="Courier New"/>
              </a:rPr>
              <a:t>&lt;</a:t>
            </a:r>
            <a:r>
              <a:rPr sz="1450" spc="14" dirty="0" smtClean="0">
                <a:latin typeface="Courier New"/>
                <a:cs typeface="Courier New"/>
              </a:rPr>
              <a:t>/</a:t>
            </a:r>
            <a:r>
              <a:rPr sz="1450" spc="-64" dirty="0" smtClean="0">
                <a:latin typeface="Courier New"/>
                <a:cs typeface="Courier New"/>
              </a:rPr>
              <a:t>qu</a:t>
            </a:r>
            <a:r>
              <a:rPr sz="1450" spc="14" dirty="0" smtClean="0">
                <a:latin typeface="Courier New"/>
                <a:cs typeface="Courier New"/>
              </a:rPr>
              <a:t>a</a:t>
            </a:r>
            <a:r>
              <a:rPr sz="1450" spc="-64" dirty="0" smtClean="0">
                <a:latin typeface="Courier New"/>
                <a:cs typeface="Courier New"/>
              </a:rPr>
              <a:t>n</a:t>
            </a:r>
            <a:r>
              <a:rPr sz="1450" spc="14" dirty="0" smtClean="0">
                <a:latin typeface="Courier New"/>
                <a:cs typeface="Courier New"/>
              </a:rPr>
              <a:t>t</a:t>
            </a:r>
            <a:r>
              <a:rPr sz="1450" spc="-64" dirty="0" smtClean="0">
                <a:latin typeface="Courier New"/>
                <a:cs typeface="Courier New"/>
              </a:rPr>
              <a:t>i</a:t>
            </a:r>
            <a:r>
              <a:rPr sz="1450" spc="14" dirty="0" smtClean="0">
                <a:latin typeface="Courier New"/>
                <a:cs typeface="Courier New"/>
              </a:rPr>
              <a:t>t</a:t>
            </a:r>
            <a:r>
              <a:rPr sz="1450" spc="-64" dirty="0" smtClean="0">
                <a:latin typeface="Courier New"/>
                <a:cs typeface="Courier New"/>
              </a:rPr>
              <a:t>y</a:t>
            </a:r>
            <a:r>
              <a:rPr sz="1450" spc="0" dirty="0" smtClean="0">
                <a:latin typeface="Courier New"/>
                <a:cs typeface="Courier New"/>
              </a:rPr>
              <a:t>&gt;</a:t>
            </a:r>
            <a:endParaRPr sz="1450">
              <a:latin typeface="Courier New"/>
              <a:cs typeface="Courier New"/>
            </a:endParaRPr>
          </a:p>
          <a:p>
            <a:pPr marL="2768066" marR="3332330" algn="ctr">
              <a:lnSpc>
                <a:spcPct val="94401"/>
              </a:lnSpc>
              <a:spcBef>
                <a:spcPts val="40"/>
              </a:spcBef>
            </a:pPr>
            <a:r>
              <a:rPr sz="1450" spc="14" dirty="0" smtClean="0">
                <a:latin typeface="Courier New"/>
                <a:cs typeface="Courier New"/>
              </a:rPr>
              <a:t>&lt;</a:t>
            </a:r>
            <a:r>
              <a:rPr sz="1450" spc="-59" dirty="0" smtClean="0">
                <a:latin typeface="Courier New"/>
                <a:cs typeface="Courier New"/>
              </a:rPr>
              <a:t>p</a:t>
            </a:r>
            <a:r>
              <a:rPr sz="1450" spc="14" dirty="0" smtClean="0">
                <a:latin typeface="Courier New"/>
                <a:cs typeface="Courier New"/>
              </a:rPr>
              <a:t>r</a:t>
            </a:r>
            <a:r>
              <a:rPr sz="1450" spc="-59" dirty="0" smtClean="0">
                <a:latin typeface="Courier New"/>
                <a:cs typeface="Courier New"/>
              </a:rPr>
              <a:t>i</a:t>
            </a:r>
            <a:r>
              <a:rPr sz="1450" spc="14" dirty="0" smtClean="0">
                <a:latin typeface="Courier New"/>
                <a:cs typeface="Courier New"/>
              </a:rPr>
              <a:t>c</a:t>
            </a:r>
            <a:r>
              <a:rPr sz="1450" spc="-59" dirty="0" smtClean="0">
                <a:latin typeface="Courier New"/>
                <a:cs typeface="Courier New"/>
              </a:rPr>
              <a:t>e</a:t>
            </a:r>
            <a:r>
              <a:rPr sz="1450" spc="14" dirty="0" smtClean="0">
                <a:latin typeface="Courier New"/>
                <a:cs typeface="Courier New"/>
              </a:rPr>
              <a:t>&gt;</a:t>
            </a:r>
            <a:r>
              <a:rPr sz="1450" spc="-59" dirty="0" smtClean="0">
                <a:latin typeface="Courier New"/>
                <a:cs typeface="Courier New"/>
              </a:rPr>
              <a:t>9</a:t>
            </a:r>
            <a:r>
              <a:rPr sz="1450" spc="14" dirty="0" smtClean="0">
                <a:latin typeface="Courier New"/>
                <a:cs typeface="Courier New"/>
              </a:rPr>
              <a:t>.</a:t>
            </a:r>
            <a:r>
              <a:rPr sz="1450" spc="-59" dirty="0" smtClean="0">
                <a:latin typeface="Courier New"/>
                <a:cs typeface="Courier New"/>
              </a:rPr>
              <a:t>9</a:t>
            </a:r>
            <a:r>
              <a:rPr sz="1450" spc="14" dirty="0" smtClean="0">
                <a:latin typeface="Courier New"/>
                <a:cs typeface="Courier New"/>
              </a:rPr>
              <a:t>0</a:t>
            </a:r>
            <a:r>
              <a:rPr sz="1450" spc="-59" dirty="0" smtClean="0">
                <a:latin typeface="Courier New"/>
                <a:cs typeface="Courier New"/>
              </a:rPr>
              <a:t>&lt;</a:t>
            </a:r>
            <a:r>
              <a:rPr sz="1450" spc="14" dirty="0" smtClean="0">
                <a:latin typeface="Courier New"/>
                <a:cs typeface="Courier New"/>
              </a:rPr>
              <a:t>/</a:t>
            </a:r>
            <a:r>
              <a:rPr sz="1450" spc="-59" dirty="0" smtClean="0">
                <a:latin typeface="Courier New"/>
                <a:cs typeface="Courier New"/>
              </a:rPr>
              <a:t>pr</a:t>
            </a:r>
            <a:r>
              <a:rPr sz="1450" spc="14" dirty="0" smtClean="0">
                <a:latin typeface="Courier New"/>
                <a:cs typeface="Courier New"/>
              </a:rPr>
              <a:t>i</a:t>
            </a:r>
            <a:r>
              <a:rPr sz="1450" spc="-59" dirty="0" smtClean="0">
                <a:latin typeface="Courier New"/>
                <a:cs typeface="Courier New"/>
              </a:rPr>
              <a:t>c</a:t>
            </a:r>
            <a:r>
              <a:rPr sz="1450" spc="14" dirty="0" smtClean="0">
                <a:latin typeface="Courier New"/>
                <a:cs typeface="Courier New"/>
              </a:rPr>
              <a:t>e</a:t>
            </a:r>
            <a:r>
              <a:rPr sz="1450" spc="0" dirty="0" smtClean="0">
                <a:latin typeface="Courier New"/>
                <a:cs typeface="Courier New"/>
              </a:rPr>
              <a:t>&gt;</a:t>
            </a:r>
            <a:endParaRPr sz="1450">
              <a:latin typeface="Courier New"/>
              <a:cs typeface="Courier New"/>
            </a:endParaRPr>
          </a:p>
          <a:p>
            <a:pPr marL="1879193">
              <a:lnSpc>
                <a:spcPct val="94401"/>
              </a:lnSpc>
              <a:spcBef>
                <a:spcPts val="40"/>
              </a:spcBef>
            </a:pPr>
            <a:r>
              <a:rPr sz="1450" spc="14" dirty="0" smtClean="0">
                <a:latin typeface="Courier New"/>
                <a:cs typeface="Courier New"/>
              </a:rPr>
              <a:t>&lt;</a:t>
            </a:r>
            <a:r>
              <a:rPr sz="1450" spc="-59" dirty="0" smtClean="0">
                <a:latin typeface="Courier New"/>
                <a:cs typeface="Courier New"/>
              </a:rPr>
              <a:t>/</a:t>
            </a:r>
            <a:r>
              <a:rPr sz="1450" spc="14" dirty="0" smtClean="0">
                <a:latin typeface="Courier New"/>
                <a:cs typeface="Courier New"/>
              </a:rPr>
              <a:t>i</a:t>
            </a:r>
            <a:r>
              <a:rPr sz="1450" spc="-59" dirty="0" smtClean="0">
                <a:latin typeface="Courier New"/>
                <a:cs typeface="Courier New"/>
              </a:rPr>
              <a:t>t</a:t>
            </a:r>
            <a:r>
              <a:rPr sz="1450" spc="14" dirty="0" smtClean="0">
                <a:latin typeface="Courier New"/>
                <a:cs typeface="Courier New"/>
              </a:rPr>
              <a:t>e</a:t>
            </a:r>
            <a:r>
              <a:rPr sz="1450" spc="-59" dirty="0" smtClean="0">
                <a:latin typeface="Courier New"/>
                <a:cs typeface="Courier New"/>
              </a:rPr>
              <a:t>m</a:t>
            </a:r>
            <a:r>
              <a:rPr sz="1450" spc="0" dirty="0" smtClean="0">
                <a:latin typeface="Courier New"/>
                <a:cs typeface="Courier New"/>
              </a:rPr>
              <a:t>&gt;</a:t>
            </a:r>
            <a:endParaRPr sz="1450">
              <a:latin typeface="Courier New"/>
              <a:cs typeface="Courier New"/>
            </a:endParaRPr>
          </a:p>
          <a:p>
            <a:pPr marL="963396">
              <a:lnSpc>
                <a:spcPct val="94401"/>
              </a:lnSpc>
              <a:spcBef>
                <a:spcPts val="40"/>
              </a:spcBef>
            </a:pPr>
            <a:r>
              <a:rPr sz="1450" spc="14" dirty="0" smtClean="0">
                <a:latin typeface="Courier New"/>
                <a:cs typeface="Courier New"/>
              </a:rPr>
              <a:t>&lt;</a:t>
            </a:r>
            <a:r>
              <a:rPr sz="1450" spc="-59" dirty="0" smtClean="0">
                <a:latin typeface="Courier New"/>
                <a:cs typeface="Courier New"/>
              </a:rPr>
              <a:t>/</a:t>
            </a:r>
            <a:r>
              <a:rPr sz="1450" spc="14" dirty="0" smtClean="0">
                <a:latin typeface="Courier New"/>
                <a:cs typeface="Courier New"/>
              </a:rPr>
              <a:t>i</a:t>
            </a:r>
            <a:r>
              <a:rPr sz="1450" spc="-59" dirty="0" smtClean="0">
                <a:latin typeface="Courier New"/>
                <a:cs typeface="Courier New"/>
              </a:rPr>
              <a:t>t</a:t>
            </a:r>
            <a:r>
              <a:rPr sz="1450" spc="14" dirty="0" smtClean="0">
                <a:latin typeface="Courier New"/>
                <a:cs typeface="Courier New"/>
              </a:rPr>
              <a:t>e</a:t>
            </a:r>
            <a:r>
              <a:rPr sz="1450" spc="-59" dirty="0" smtClean="0">
                <a:latin typeface="Courier New"/>
                <a:cs typeface="Courier New"/>
              </a:rPr>
              <a:t>m</a:t>
            </a:r>
            <a:r>
              <a:rPr sz="1450" spc="14" dirty="0" smtClean="0">
                <a:latin typeface="Courier New"/>
                <a:cs typeface="Courier New"/>
              </a:rPr>
              <a:t>s</a:t>
            </a:r>
            <a:r>
              <a:rPr sz="1450" spc="0" dirty="0" smtClean="0">
                <a:latin typeface="Courier New"/>
                <a:cs typeface="Courier New"/>
              </a:rPr>
              <a:t>&gt;</a:t>
            </a:r>
            <a:endParaRPr sz="1450">
              <a:latin typeface="Courier New"/>
              <a:cs typeface="Courier New"/>
            </a:endParaRPr>
          </a:p>
          <a:p>
            <a:pPr marL="48107">
              <a:lnSpc>
                <a:spcPct val="94401"/>
              </a:lnSpc>
              <a:spcBef>
                <a:spcPts val="40"/>
              </a:spcBef>
            </a:pPr>
            <a:r>
              <a:rPr sz="1450" spc="19" dirty="0" smtClean="0">
                <a:latin typeface="Courier New"/>
                <a:cs typeface="Courier New"/>
              </a:rPr>
              <a:t>&lt;</a:t>
            </a:r>
            <a:r>
              <a:rPr sz="1450" spc="-64" dirty="0" smtClean="0">
                <a:latin typeface="Courier New"/>
                <a:cs typeface="Courier New"/>
              </a:rPr>
              <a:t>/</a:t>
            </a:r>
            <a:r>
              <a:rPr sz="1450" spc="14" dirty="0" smtClean="0">
                <a:latin typeface="Courier New"/>
                <a:cs typeface="Courier New"/>
              </a:rPr>
              <a:t>s</a:t>
            </a:r>
            <a:r>
              <a:rPr sz="1450" spc="-59" dirty="0" smtClean="0">
                <a:latin typeface="Courier New"/>
                <a:cs typeface="Courier New"/>
              </a:rPr>
              <a:t>h</a:t>
            </a:r>
            <a:r>
              <a:rPr sz="1450" spc="14" dirty="0" smtClean="0">
                <a:latin typeface="Courier New"/>
                <a:cs typeface="Courier New"/>
              </a:rPr>
              <a:t>i</a:t>
            </a:r>
            <a:r>
              <a:rPr sz="1450" spc="-59" dirty="0" smtClean="0">
                <a:latin typeface="Courier New"/>
                <a:cs typeface="Courier New"/>
              </a:rPr>
              <a:t>p</a:t>
            </a:r>
            <a:r>
              <a:rPr sz="1450" spc="14" dirty="0" smtClean="0">
                <a:latin typeface="Courier New"/>
                <a:cs typeface="Courier New"/>
              </a:rPr>
              <a:t>O</a:t>
            </a:r>
            <a:r>
              <a:rPr sz="1450" spc="-59" dirty="0" smtClean="0">
                <a:latin typeface="Courier New"/>
                <a:cs typeface="Courier New"/>
              </a:rPr>
              <a:t>r</a:t>
            </a:r>
            <a:r>
              <a:rPr sz="1450" spc="14" dirty="0" smtClean="0">
                <a:latin typeface="Courier New"/>
                <a:cs typeface="Courier New"/>
              </a:rPr>
              <a:t>d</a:t>
            </a:r>
            <a:r>
              <a:rPr sz="1450" spc="-59" dirty="0" smtClean="0">
                <a:latin typeface="Courier New"/>
                <a:cs typeface="Courier New"/>
              </a:rPr>
              <a:t>e</a:t>
            </a:r>
            <a:r>
              <a:rPr sz="1450" spc="9" dirty="0" smtClean="0">
                <a:latin typeface="Courier New"/>
                <a:cs typeface="Courier New"/>
              </a:rPr>
              <a:t>r</a:t>
            </a:r>
            <a:r>
              <a:rPr sz="1450" spc="0" dirty="0" smtClean="0">
                <a:latin typeface="Courier New"/>
                <a:cs typeface="Courier New"/>
              </a:rPr>
              <a:t>&gt;</a:t>
            </a:r>
            <a:endParaRPr sz="1450">
              <a:latin typeface="Courier New"/>
              <a:cs typeface="Courier New"/>
            </a:endParaRPr>
          </a:p>
        </p:txBody>
      </p:sp>
    </p:spTree>
  </p:cSld>
  <p:clrMapOvr>
    <a:masterClrMapping/>
  </p:clrMapOvr>
  <p:transition spd="slow">
    <p:wipe dir="d"/>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4358640" y="6593840"/>
            <a:ext cx="396239" cy="213360"/>
          </a:xfrm>
          <a:prstGeom prst="rect">
            <a:avLst/>
          </a:prstGeom>
          <a:blipFill>
            <a:blip r:embed="rId2" cstate="print"/>
            <a:stretch>
              <a:fillRect/>
            </a:stretch>
          </a:blipFill>
        </p:spPr>
        <p:txBody>
          <a:bodyPr wrap="square" lIns="0" tIns="0" rIns="0" bIns="0" rtlCol="0">
            <a:noAutofit/>
          </a:bodyPr>
          <a:lstStyle/>
          <a:p>
            <a:endParaRPr/>
          </a:p>
        </p:txBody>
      </p:sp>
      <p:sp>
        <p:nvSpPr>
          <p:cNvPr id="13" name="object 13"/>
          <p:cNvSpPr/>
          <p:nvPr/>
        </p:nvSpPr>
        <p:spPr>
          <a:xfrm>
            <a:off x="4389120" y="6614159"/>
            <a:ext cx="396239" cy="213360"/>
          </a:xfrm>
          <a:prstGeom prst="rect">
            <a:avLst/>
          </a:prstGeom>
          <a:blipFill>
            <a:blip r:embed="rId2" cstate="print"/>
            <a:stretch>
              <a:fillRect/>
            </a:stretch>
          </a:blipFill>
        </p:spPr>
        <p:txBody>
          <a:bodyPr wrap="square" lIns="0" tIns="0" rIns="0" bIns="0" rtlCol="0">
            <a:noAutofit/>
          </a:bodyPr>
          <a:lstStyle/>
          <a:p>
            <a:endParaRPr/>
          </a:p>
        </p:txBody>
      </p:sp>
      <p:sp>
        <p:nvSpPr>
          <p:cNvPr id="11" name="object 11"/>
          <p:cNvSpPr/>
          <p:nvPr/>
        </p:nvSpPr>
        <p:spPr>
          <a:xfrm>
            <a:off x="401637" y="803275"/>
            <a:ext cx="8335962" cy="0"/>
          </a:xfrm>
          <a:custGeom>
            <a:avLst/>
            <a:gdLst/>
            <a:ahLst/>
            <a:cxnLst/>
            <a:rect l="l" t="t" r="r" b="b"/>
            <a:pathLst>
              <a:path w="8335962">
                <a:moveTo>
                  <a:pt x="0" y="0"/>
                </a:moveTo>
                <a:lnTo>
                  <a:pt x="8335962" y="0"/>
                </a:lnTo>
              </a:path>
            </a:pathLst>
          </a:custGeom>
          <a:ln w="28575">
            <a:solidFill>
              <a:srgbClr val="003399"/>
            </a:solidFill>
          </a:ln>
        </p:spPr>
        <p:txBody>
          <a:bodyPr wrap="square" lIns="0" tIns="0" rIns="0" bIns="0" rtlCol="0">
            <a:noAutofit/>
          </a:bodyPr>
          <a:lstStyle/>
          <a:p>
            <a:endParaRPr/>
          </a:p>
        </p:txBody>
      </p:sp>
      <p:sp>
        <p:nvSpPr>
          <p:cNvPr id="8" name="object 8"/>
          <p:cNvSpPr/>
          <p:nvPr/>
        </p:nvSpPr>
        <p:spPr>
          <a:xfrm>
            <a:off x="489102" y="1112418"/>
            <a:ext cx="8048879" cy="4761103"/>
          </a:xfrm>
          <a:custGeom>
            <a:avLst/>
            <a:gdLst/>
            <a:ahLst/>
            <a:cxnLst/>
            <a:rect l="l" t="t" r="r" b="b"/>
            <a:pathLst>
              <a:path w="8048879" h="4761103">
                <a:moveTo>
                  <a:pt x="0" y="4761103"/>
                </a:moveTo>
                <a:lnTo>
                  <a:pt x="8048879" y="4761103"/>
                </a:lnTo>
                <a:lnTo>
                  <a:pt x="8048879" y="0"/>
                </a:lnTo>
                <a:lnTo>
                  <a:pt x="0" y="0"/>
                </a:lnTo>
                <a:lnTo>
                  <a:pt x="0" y="4761103"/>
                </a:lnTo>
                <a:close/>
              </a:path>
            </a:pathLst>
          </a:custGeom>
          <a:solidFill>
            <a:srgbClr val="D9D9D9"/>
          </a:solidFill>
        </p:spPr>
        <p:txBody>
          <a:bodyPr wrap="square" lIns="0" tIns="0" rIns="0" bIns="0" rtlCol="0">
            <a:noAutofit/>
          </a:bodyPr>
          <a:lstStyle/>
          <a:p>
            <a:endParaRPr/>
          </a:p>
        </p:txBody>
      </p:sp>
      <p:sp>
        <p:nvSpPr>
          <p:cNvPr id="9" name="object 9"/>
          <p:cNvSpPr/>
          <p:nvPr/>
        </p:nvSpPr>
        <p:spPr>
          <a:xfrm>
            <a:off x="482752" y="5873521"/>
            <a:ext cx="8061553" cy="0"/>
          </a:xfrm>
          <a:custGeom>
            <a:avLst/>
            <a:gdLst/>
            <a:ahLst/>
            <a:cxnLst/>
            <a:rect l="l" t="t" r="r" b="b"/>
            <a:pathLst>
              <a:path w="8061553">
                <a:moveTo>
                  <a:pt x="0" y="0"/>
                </a:moveTo>
                <a:lnTo>
                  <a:pt x="8061553" y="0"/>
                </a:lnTo>
              </a:path>
            </a:pathLst>
          </a:custGeom>
          <a:ln w="38100">
            <a:solidFill>
              <a:srgbClr val="FFFFFF"/>
            </a:solidFill>
          </a:ln>
        </p:spPr>
        <p:txBody>
          <a:bodyPr wrap="square" lIns="0" tIns="0" rIns="0" bIns="0" rtlCol="0">
            <a:noAutofit/>
          </a:bodyPr>
          <a:lstStyle/>
          <a:p>
            <a:endParaRPr/>
          </a:p>
        </p:txBody>
      </p:sp>
      <p:sp>
        <p:nvSpPr>
          <p:cNvPr id="7" name="object 7"/>
          <p:cNvSpPr txBox="1"/>
          <p:nvPr/>
        </p:nvSpPr>
        <p:spPr>
          <a:xfrm>
            <a:off x="387667" y="545651"/>
            <a:ext cx="1309798" cy="228917"/>
          </a:xfrm>
          <a:prstGeom prst="rect">
            <a:avLst/>
          </a:prstGeom>
        </p:spPr>
        <p:txBody>
          <a:bodyPr wrap="square" lIns="0" tIns="0" rIns="0" bIns="0" rtlCol="0">
            <a:noAutofit/>
          </a:bodyPr>
          <a:lstStyle/>
          <a:p>
            <a:pPr marL="12700">
              <a:lnSpc>
                <a:spcPts val="1739"/>
              </a:lnSpc>
              <a:spcBef>
                <a:spcPts val="87"/>
              </a:spcBef>
            </a:pPr>
            <a:r>
              <a:rPr sz="1600" b="1" spc="-25" dirty="0" smtClean="0">
                <a:latin typeface="Arial"/>
                <a:cs typeface="Arial"/>
              </a:rPr>
              <a:t>X</a:t>
            </a:r>
            <a:r>
              <a:rPr sz="1600" b="1" spc="25" dirty="0" smtClean="0">
                <a:latin typeface="Arial"/>
                <a:cs typeface="Arial"/>
              </a:rPr>
              <a:t>M</a:t>
            </a:r>
            <a:r>
              <a:rPr sz="1600" b="1" spc="0" dirty="0" smtClean="0">
                <a:latin typeface="Arial"/>
                <a:cs typeface="Arial"/>
              </a:rPr>
              <a:t>L</a:t>
            </a:r>
            <a:r>
              <a:rPr sz="1600" b="1" spc="19" dirty="0" smtClean="0">
                <a:latin typeface="Arial"/>
                <a:cs typeface="Arial"/>
              </a:rPr>
              <a:t> </a:t>
            </a:r>
            <a:r>
              <a:rPr sz="1600" b="1" spc="-25" dirty="0" smtClean="0">
                <a:latin typeface="Arial"/>
                <a:cs typeface="Arial"/>
              </a:rPr>
              <a:t>S</a:t>
            </a:r>
            <a:r>
              <a:rPr sz="1600" b="1" spc="-9" dirty="0" smtClean="0">
                <a:latin typeface="Arial"/>
                <a:cs typeface="Arial"/>
              </a:rPr>
              <a:t>c</a:t>
            </a:r>
            <a:r>
              <a:rPr sz="1600" b="1" spc="-14" dirty="0" smtClean="0">
                <a:latin typeface="Arial"/>
                <a:cs typeface="Arial"/>
              </a:rPr>
              <a:t>h</a:t>
            </a:r>
            <a:r>
              <a:rPr sz="1600" b="1" spc="-9" dirty="0" smtClean="0">
                <a:latin typeface="Arial"/>
                <a:cs typeface="Arial"/>
              </a:rPr>
              <a:t>e</a:t>
            </a:r>
            <a:r>
              <a:rPr sz="1600" b="1" spc="-59" dirty="0" smtClean="0">
                <a:latin typeface="Arial"/>
                <a:cs typeface="Arial"/>
              </a:rPr>
              <a:t>m</a:t>
            </a:r>
            <a:r>
              <a:rPr sz="1600" b="1" spc="0" dirty="0" smtClean="0">
                <a:latin typeface="Arial"/>
                <a:cs typeface="Arial"/>
              </a:rPr>
              <a:t>a</a:t>
            </a:r>
            <a:endParaRPr sz="1600">
              <a:latin typeface="Arial"/>
              <a:cs typeface="Arial"/>
            </a:endParaRPr>
          </a:p>
        </p:txBody>
      </p:sp>
      <p:sp>
        <p:nvSpPr>
          <p:cNvPr id="6" name="object 6"/>
          <p:cNvSpPr txBox="1"/>
          <p:nvPr/>
        </p:nvSpPr>
        <p:spPr>
          <a:xfrm>
            <a:off x="1711752" y="545651"/>
            <a:ext cx="1230223" cy="228917"/>
          </a:xfrm>
          <a:prstGeom prst="rect">
            <a:avLst/>
          </a:prstGeom>
        </p:spPr>
        <p:txBody>
          <a:bodyPr wrap="square" lIns="0" tIns="0" rIns="0" bIns="0" rtlCol="0">
            <a:noAutofit/>
          </a:bodyPr>
          <a:lstStyle/>
          <a:p>
            <a:pPr marL="12700">
              <a:lnSpc>
                <a:spcPts val="1739"/>
              </a:lnSpc>
              <a:spcBef>
                <a:spcPts val="87"/>
              </a:spcBef>
            </a:pPr>
            <a:r>
              <a:rPr sz="1600" b="1" spc="25" dirty="0" smtClean="0">
                <a:latin typeface="Arial"/>
                <a:cs typeface="Arial"/>
              </a:rPr>
              <a:t>f</a:t>
            </a:r>
            <a:r>
              <a:rPr sz="1600" b="1" spc="-14" dirty="0" smtClean="0">
                <a:latin typeface="Arial"/>
                <a:cs typeface="Arial"/>
              </a:rPr>
              <a:t>o</a:t>
            </a:r>
            <a:r>
              <a:rPr sz="1600" b="1" spc="0" dirty="0" smtClean="0">
                <a:latin typeface="Arial"/>
                <a:cs typeface="Arial"/>
              </a:rPr>
              <a:t>r</a:t>
            </a:r>
            <a:r>
              <a:rPr sz="1600" b="1" spc="-25" dirty="0" smtClean="0">
                <a:latin typeface="Arial"/>
                <a:cs typeface="Arial"/>
              </a:rPr>
              <a:t> S</a:t>
            </a:r>
            <a:r>
              <a:rPr sz="1600" b="1" spc="-14" dirty="0" smtClean="0">
                <a:latin typeface="Arial"/>
                <a:cs typeface="Arial"/>
              </a:rPr>
              <a:t>h</a:t>
            </a:r>
            <a:r>
              <a:rPr sz="1600" b="1" spc="-44" dirty="0" smtClean="0">
                <a:latin typeface="Arial"/>
                <a:cs typeface="Arial"/>
              </a:rPr>
              <a:t>i</a:t>
            </a:r>
            <a:r>
              <a:rPr sz="1600" b="1" spc="-14" dirty="0" smtClean="0">
                <a:latin typeface="Arial"/>
                <a:cs typeface="Arial"/>
              </a:rPr>
              <a:t>pp</a:t>
            </a:r>
            <a:r>
              <a:rPr sz="1600" b="1" spc="-44" dirty="0" smtClean="0">
                <a:latin typeface="Arial"/>
                <a:cs typeface="Arial"/>
              </a:rPr>
              <a:t>i</a:t>
            </a:r>
            <a:r>
              <a:rPr sz="1600" b="1" spc="-14" dirty="0" smtClean="0">
                <a:latin typeface="Arial"/>
                <a:cs typeface="Arial"/>
              </a:rPr>
              <a:t>n</a:t>
            </a:r>
            <a:r>
              <a:rPr sz="1600" b="1" spc="0" dirty="0" smtClean="0">
                <a:latin typeface="Arial"/>
                <a:cs typeface="Arial"/>
              </a:rPr>
              <a:t>g</a:t>
            </a:r>
            <a:endParaRPr sz="1600">
              <a:latin typeface="Arial"/>
              <a:cs typeface="Arial"/>
            </a:endParaRPr>
          </a:p>
        </p:txBody>
      </p:sp>
      <p:sp>
        <p:nvSpPr>
          <p:cNvPr id="5" name="object 5"/>
          <p:cNvSpPr txBox="1"/>
          <p:nvPr/>
        </p:nvSpPr>
        <p:spPr>
          <a:xfrm>
            <a:off x="2965420" y="545651"/>
            <a:ext cx="613565" cy="228917"/>
          </a:xfrm>
          <a:prstGeom prst="rect">
            <a:avLst/>
          </a:prstGeom>
        </p:spPr>
        <p:txBody>
          <a:bodyPr wrap="square" lIns="0" tIns="0" rIns="0" bIns="0" rtlCol="0">
            <a:noAutofit/>
          </a:bodyPr>
          <a:lstStyle/>
          <a:p>
            <a:pPr marL="12700">
              <a:lnSpc>
                <a:spcPts val="1739"/>
              </a:lnSpc>
              <a:spcBef>
                <a:spcPts val="87"/>
              </a:spcBef>
            </a:pPr>
            <a:r>
              <a:rPr sz="1600" b="1" spc="34" dirty="0" smtClean="0">
                <a:latin typeface="Arial"/>
                <a:cs typeface="Arial"/>
              </a:rPr>
              <a:t>O</a:t>
            </a:r>
            <a:r>
              <a:rPr sz="1600" b="1" spc="19" dirty="0" smtClean="0">
                <a:latin typeface="Arial"/>
                <a:cs typeface="Arial"/>
              </a:rPr>
              <a:t>r</a:t>
            </a:r>
            <a:r>
              <a:rPr sz="1600" b="1" spc="-14" dirty="0" smtClean="0">
                <a:latin typeface="Arial"/>
                <a:cs typeface="Arial"/>
              </a:rPr>
              <a:t>d</a:t>
            </a:r>
            <a:r>
              <a:rPr sz="1600" b="1" spc="-9" dirty="0" smtClean="0">
                <a:latin typeface="Arial"/>
                <a:cs typeface="Arial"/>
              </a:rPr>
              <a:t>e</a:t>
            </a:r>
            <a:r>
              <a:rPr sz="1600" b="1" spc="0" dirty="0" smtClean="0">
                <a:latin typeface="Arial"/>
                <a:cs typeface="Arial"/>
              </a:rPr>
              <a:t>r</a:t>
            </a:r>
            <a:endParaRPr sz="1600">
              <a:latin typeface="Arial"/>
              <a:cs typeface="Arial"/>
            </a:endParaRPr>
          </a:p>
        </p:txBody>
      </p:sp>
      <p:sp>
        <p:nvSpPr>
          <p:cNvPr id="4" name="object 4"/>
          <p:cNvSpPr txBox="1"/>
          <p:nvPr/>
        </p:nvSpPr>
        <p:spPr>
          <a:xfrm>
            <a:off x="4389501" y="6630428"/>
            <a:ext cx="404216" cy="178117"/>
          </a:xfrm>
          <a:prstGeom prst="rect">
            <a:avLst/>
          </a:prstGeom>
        </p:spPr>
        <p:txBody>
          <a:bodyPr wrap="square" lIns="0" tIns="0" rIns="0" bIns="0" rtlCol="0">
            <a:noAutofit/>
          </a:bodyPr>
          <a:lstStyle/>
          <a:p>
            <a:pPr marL="12700">
              <a:lnSpc>
                <a:spcPts val="1330"/>
              </a:lnSpc>
              <a:spcBef>
                <a:spcPts val="66"/>
              </a:spcBef>
            </a:pPr>
            <a:r>
              <a:rPr sz="1200" spc="0" dirty="0" smtClean="0">
                <a:latin typeface="Arial"/>
                <a:cs typeface="Arial"/>
              </a:rPr>
              <a:t>-</a:t>
            </a:r>
            <a:r>
              <a:rPr sz="1200" spc="-14" dirty="0" smtClean="0">
                <a:latin typeface="Arial"/>
                <a:cs typeface="Arial"/>
              </a:rPr>
              <a:t> </a:t>
            </a:r>
            <a:r>
              <a:rPr sz="1200" spc="-29" dirty="0" smtClean="0">
                <a:latin typeface="Arial"/>
                <a:cs typeface="Arial"/>
              </a:rPr>
              <a:t>1</a:t>
            </a:r>
            <a:r>
              <a:rPr sz="1200" spc="0" dirty="0" smtClean="0">
                <a:latin typeface="Arial"/>
                <a:cs typeface="Arial"/>
              </a:rPr>
              <a:t>7</a:t>
            </a:r>
            <a:r>
              <a:rPr sz="1200" spc="39" dirty="0" smtClean="0">
                <a:latin typeface="Arial"/>
                <a:cs typeface="Arial"/>
              </a:rPr>
              <a:t> </a:t>
            </a:r>
            <a:r>
              <a:rPr sz="1200" spc="0" dirty="0" smtClean="0">
                <a:latin typeface="Arial"/>
                <a:cs typeface="Arial"/>
              </a:rPr>
              <a:t>-</a:t>
            </a:r>
            <a:endParaRPr sz="1200">
              <a:latin typeface="Arial"/>
              <a:cs typeface="Arial"/>
            </a:endParaRPr>
          </a:p>
        </p:txBody>
      </p:sp>
      <p:sp>
        <p:nvSpPr>
          <p:cNvPr id="3" name="object 3"/>
          <p:cNvSpPr txBox="1"/>
          <p:nvPr/>
        </p:nvSpPr>
        <p:spPr>
          <a:xfrm rot="16200000">
            <a:off x="8827526" y="6531495"/>
            <a:ext cx="513281" cy="50800"/>
          </a:xfrm>
          <a:prstGeom prst="rect">
            <a:avLst/>
          </a:prstGeom>
        </p:spPr>
        <p:txBody>
          <a:bodyPr wrap="square" lIns="0" tIns="0" rIns="0" bIns="0" rtlCol="0">
            <a:noAutofit/>
          </a:bodyPr>
          <a:lstStyle/>
          <a:p>
            <a:pPr marL="12700">
              <a:lnSpc>
                <a:spcPct val="95825"/>
              </a:lnSpc>
              <a:spcBef>
                <a:spcPts val="45"/>
              </a:spcBef>
            </a:pPr>
            <a:r>
              <a:rPr sz="400" spc="-25" dirty="0" smtClean="0">
                <a:solidFill>
                  <a:srgbClr val="AEAEAE"/>
                </a:solidFill>
                <a:latin typeface="Arial"/>
                <a:cs typeface="Arial"/>
              </a:rPr>
              <a:t>X</a:t>
            </a:r>
            <a:r>
              <a:rPr sz="400" spc="-14" dirty="0" smtClean="0">
                <a:solidFill>
                  <a:srgbClr val="AEAEAE"/>
                </a:solidFill>
                <a:latin typeface="Arial"/>
                <a:cs typeface="Arial"/>
              </a:rPr>
              <a:t>M</a:t>
            </a:r>
            <a:r>
              <a:rPr sz="400" spc="14" dirty="0" smtClean="0">
                <a:solidFill>
                  <a:srgbClr val="AEAEAE"/>
                </a:solidFill>
                <a:latin typeface="Arial"/>
                <a:cs typeface="Arial"/>
              </a:rPr>
              <a:t>L_</a:t>
            </a:r>
            <a:r>
              <a:rPr sz="400" spc="-4" dirty="0" smtClean="0">
                <a:solidFill>
                  <a:srgbClr val="AEAEAE"/>
                </a:solidFill>
                <a:latin typeface="Arial"/>
                <a:cs typeface="Arial"/>
              </a:rPr>
              <a:t>T</a:t>
            </a:r>
            <a:r>
              <a:rPr sz="400" spc="0" dirty="0" smtClean="0">
                <a:solidFill>
                  <a:srgbClr val="AEAEAE"/>
                </a:solidFill>
                <a:latin typeface="Arial"/>
                <a:cs typeface="Arial"/>
              </a:rPr>
              <a:t>R</a:t>
            </a:r>
            <a:r>
              <a:rPr sz="400" spc="-79" dirty="0" smtClean="0">
                <a:solidFill>
                  <a:srgbClr val="AEAEAE"/>
                </a:solidFill>
                <a:latin typeface="Arial"/>
                <a:cs typeface="Arial"/>
              </a:rPr>
              <a:t> </a:t>
            </a:r>
            <a:r>
              <a:rPr sz="400" spc="-25" dirty="0" smtClean="0">
                <a:solidFill>
                  <a:srgbClr val="AEAEAE"/>
                </a:solidFill>
                <a:latin typeface="Arial"/>
                <a:cs typeface="Arial"/>
              </a:rPr>
              <a:t>A</a:t>
            </a:r>
            <a:r>
              <a:rPr sz="400" spc="-29" dirty="0" smtClean="0">
                <a:solidFill>
                  <a:srgbClr val="AEAEAE"/>
                </a:solidFill>
                <a:latin typeface="Arial"/>
                <a:cs typeface="Arial"/>
              </a:rPr>
              <a:t>I</a:t>
            </a:r>
            <a:r>
              <a:rPr sz="400" spc="0" dirty="0" smtClean="0">
                <a:solidFill>
                  <a:srgbClr val="AEAEAE"/>
                </a:solidFill>
                <a:latin typeface="Arial"/>
                <a:cs typeface="Arial"/>
              </a:rPr>
              <a:t>N</a:t>
            </a:r>
            <a:r>
              <a:rPr sz="400" spc="-79" dirty="0" smtClean="0">
                <a:solidFill>
                  <a:srgbClr val="AEAEAE"/>
                </a:solidFill>
                <a:latin typeface="Arial"/>
                <a:cs typeface="Arial"/>
              </a:rPr>
              <a:t> </a:t>
            </a:r>
            <a:r>
              <a:rPr sz="400" spc="-29" dirty="0" smtClean="0">
                <a:solidFill>
                  <a:srgbClr val="AEAEAE"/>
                </a:solidFill>
                <a:latin typeface="Arial"/>
                <a:cs typeface="Arial"/>
              </a:rPr>
              <a:t>I</a:t>
            </a:r>
            <a:r>
              <a:rPr sz="400" spc="0" dirty="0" smtClean="0">
                <a:solidFill>
                  <a:srgbClr val="AEAEAE"/>
                </a:solidFill>
                <a:latin typeface="Arial"/>
                <a:cs typeface="Arial"/>
              </a:rPr>
              <a:t>N</a:t>
            </a:r>
            <a:r>
              <a:rPr sz="400" spc="-79" dirty="0" smtClean="0">
                <a:solidFill>
                  <a:srgbClr val="AEAEAE"/>
                </a:solidFill>
                <a:latin typeface="Arial"/>
                <a:cs typeface="Arial"/>
              </a:rPr>
              <a:t> </a:t>
            </a:r>
            <a:r>
              <a:rPr sz="400" spc="9" dirty="0" smtClean="0">
                <a:solidFill>
                  <a:srgbClr val="AEAEAE"/>
                </a:solidFill>
                <a:latin typeface="Arial"/>
                <a:cs typeface="Arial"/>
              </a:rPr>
              <a:t>G</a:t>
            </a:r>
            <a:r>
              <a:rPr sz="400" spc="-29" dirty="0" smtClean="0">
                <a:solidFill>
                  <a:srgbClr val="AEAEAE"/>
                </a:solidFill>
                <a:latin typeface="Arial"/>
                <a:cs typeface="Arial"/>
              </a:rPr>
              <a:t>.</a:t>
            </a:r>
            <a:r>
              <a:rPr sz="400" spc="14" dirty="0" smtClean="0">
                <a:solidFill>
                  <a:srgbClr val="AEAEAE"/>
                </a:solidFill>
                <a:latin typeface="Arial"/>
                <a:cs typeface="Arial"/>
              </a:rPr>
              <a:t>pp</a:t>
            </a:r>
            <a:r>
              <a:rPr sz="400" spc="-29" dirty="0" smtClean="0">
                <a:solidFill>
                  <a:srgbClr val="AEAEAE"/>
                </a:solidFill>
                <a:latin typeface="Arial"/>
                <a:cs typeface="Arial"/>
              </a:rPr>
              <a:t>t</a:t>
            </a:r>
            <a:r>
              <a:rPr sz="400" spc="0" dirty="0" smtClean="0">
                <a:solidFill>
                  <a:srgbClr val="AEAEAE"/>
                </a:solidFill>
                <a:latin typeface="Arial"/>
                <a:cs typeface="Arial"/>
              </a:rPr>
              <a:t>x</a:t>
            </a:r>
            <a:endParaRPr sz="400">
              <a:latin typeface="Arial"/>
              <a:cs typeface="Arial"/>
            </a:endParaRPr>
          </a:p>
        </p:txBody>
      </p:sp>
      <p:sp>
        <p:nvSpPr>
          <p:cNvPr id="2" name="object 2"/>
          <p:cNvSpPr txBox="1"/>
          <p:nvPr/>
        </p:nvSpPr>
        <p:spPr>
          <a:xfrm>
            <a:off x="489102" y="1112418"/>
            <a:ext cx="8048879" cy="4761103"/>
          </a:xfrm>
          <a:prstGeom prst="rect">
            <a:avLst/>
          </a:prstGeom>
        </p:spPr>
        <p:txBody>
          <a:bodyPr wrap="square" lIns="0" tIns="0" rIns="0" bIns="0" rtlCol="0">
            <a:noAutofit/>
          </a:bodyPr>
          <a:lstStyle/>
          <a:p>
            <a:pPr marL="48107">
              <a:lnSpc>
                <a:spcPct val="94401"/>
              </a:lnSpc>
              <a:spcBef>
                <a:spcPts val="430"/>
              </a:spcBef>
            </a:pPr>
            <a:r>
              <a:rPr sz="1200" spc="0" dirty="0" smtClean="0">
                <a:latin typeface="Courier New"/>
                <a:cs typeface="Courier New"/>
              </a:rPr>
              <a:t>&lt;xsd:schema</a:t>
            </a:r>
            <a:r>
              <a:rPr sz="1200" spc="-19" dirty="0" smtClean="0">
                <a:latin typeface="Courier New"/>
                <a:cs typeface="Courier New"/>
              </a:rPr>
              <a:t> </a:t>
            </a:r>
            <a:r>
              <a:rPr sz="1200" spc="0" dirty="0" smtClean="0">
                <a:latin typeface="Courier New"/>
                <a:cs typeface="Courier New"/>
              </a:rPr>
              <a:t>xmlns:xs</a:t>
            </a:r>
            <a:r>
              <a:rPr sz="1200" spc="-14" dirty="0" smtClean="0">
                <a:latin typeface="Courier New"/>
                <a:cs typeface="Courier New"/>
              </a:rPr>
              <a:t>d</a:t>
            </a:r>
            <a:r>
              <a:rPr sz="1200" spc="0" dirty="0" smtClean="0">
                <a:latin typeface="Courier New"/>
                <a:cs typeface="Courier New"/>
                <a:hlinkClick r:id="rId3"/>
              </a:rPr>
              <a:t>=h</a:t>
            </a:r>
            <a:r>
              <a:rPr sz="1200" spc="79" dirty="0" smtClean="0">
                <a:latin typeface="Courier New"/>
                <a:cs typeface="Courier New"/>
                <a:hlinkClick r:id="rId3"/>
              </a:rPr>
              <a:t>t</a:t>
            </a:r>
            <a:r>
              <a:rPr sz="1200" spc="0" dirty="0" smtClean="0">
                <a:latin typeface="Courier New"/>
                <a:cs typeface="Courier New"/>
                <a:hlinkClick r:id="rId3"/>
              </a:rPr>
              <a:t>tp://www.w3.org</a:t>
            </a:r>
            <a:r>
              <a:rPr sz="1200" spc="84" dirty="0" smtClean="0">
                <a:latin typeface="Courier New"/>
                <a:cs typeface="Courier New"/>
                <a:hlinkClick r:id="rId3"/>
              </a:rPr>
              <a:t>/</a:t>
            </a:r>
            <a:r>
              <a:rPr sz="1200" spc="0" dirty="0" smtClean="0">
                <a:latin typeface="Courier New"/>
                <a:cs typeface="Courier New"/>
                <a:hlinkClick r:id="rId3"/>
              </a:rPr>
              <a:t>1999/XMLSchema&gt;</a:t>
            </a:r>
            <a:endParaRPr sz="1200">
              <a:latin typeface="Courier New"/>
              <a:cs typeface="Courier New"/>
            </a:endParaRPr>
          </a:p>
          <a:p>
            <a:pPr marL="48107">
              <a:lnSpc>
                <a:spcPct val="94401"/>
              </a:lnSpc>
              <a:spcBef>
                <a:spcPts val="80"/>
              </a:spcBef>
            </a:pPr>
            <a:r>
              <a:rPr sz="1200" spc="0" dirty="0" smtClean="0">
                <a:latin typeface="Courier New"/>
                <a:cs typeface="Courier New"/>
              </a:rPr>
              <a:t>&lt;xsd:element</a:t>
            </a:r>
            <a:r>
              <a:rPr sz="1200" spc="-19" dirty="0" smtClean="0">
                <a:latin typeface="Courier New"/>
                <a:cs typeface="Courier New"/>
              </a:rPr>
              <a:t> </a:t>
            </a:r>
            <a:r>
              <a:rPr sz="1200" spc="0" dirty="0" smtClean="0">
                <a:latin typeface="Courier New"/>
                <a:cs typeface="Courier New"/>
              </a:rPr>
              <a:t>name=</a:t>
            </a:r>
            <a:r>
              <a:rPr sz="1200" spc="-9" dirty="0" smtClean="0">
                <a:latin typeface="Courier New"/>
                <a:cs typeface="Courier New"/>
              </a:rPr>
              <a:t>"</a:t>
            </a:r>
            <a:r>
              <a:rPr sz="1200" spc="0" dirty="0" smtClean="0">
                <a:latin typeface="Courier New"/>
                <a:cs typeface="Courier New"/>
              </a:rPr>
              <a:t>ship</a:t>
            </a:r>
            <a:r>
              <a:rPr sz="1200" spc="79" dirty="0" smtClean="0">
                <a:latin typeface="Courier New"/>
                <a:cs typeface="Courier New"/>
              </a:rPr>
              <a:t>O</a:t>
            </a:r>
            <a:r>
              <a:rPr sz="1200" spc="0" dirty="0" smtClean="0">
                <a:latin typeface="Courier New"/>
                <a:cs typeface="Courier New"/>
              </a:rPr>
              <a:t>rde</a:t>
            </a:r>
            <a:r>
              <a:rPr sz="1200" spc="-9" dirty="0" smtClean="0">
                <a:latin typeface="Courier New"/>
                <a:cs typeface="Courier New"/>
              </a:rPr>
              <a:t>r</a:t>
            </a:r>
            <a:r>
              <a:rPr sz="1200" spc="0" dirty="0" smtClean="0">
                <a:latin typeface="Courier New"/>
                <a:cs typeface="Courier New"/>
              </a:rPr>
              <a:t>" type="ord</a:t>
            </a:r>
            <a:r>
              <a:rPr sz="1200" spc="79" dirty="0" smtClean="0">
                <a:latin typeface="Courier New"/>
                <a:cs typeface="Courier New"/>
              </a:rPr>
              <a:t>e</a:t>
            </a:r>
            <a:r>
              <a:rPr sz="1200" spc="0" dirty="0" smtClean="0">
                <a:latin typeface="Courier New"/>
                <a:cs typeface="Courier New"/>
              </a:rPr>
              <a:t>r"/&gt;</a:t>
            </a:r>
            <a:endParaRPr sz="1200">
              <a:latin typeface="Courier New"/>
              <a:cs typeface="Courier New"/>
            </a:endParaRPr>
          </a:p>
          <a:p>
            <a:pPr marL="963396">
              <a:lnSpc>
                <a:spcPct val="94401"/>
              </a:lnSpc>
              <a:spcBef>
                <a:spcPts val="80"/>
              </a:spcBef>
            </a:pPr>
            <a:r>
              <a:rPr sz="1200" spc="4" dirty="0" smtClean="0">
                <a:latin typeface="Courier New"/>
                <a:cs typeface="Courier New"/>
              </a:rPr>
              <a:t>&lt;xsd:complexTyp</a:t>
            </a:r>
            <a:r>
              <a:rPr sz="1200" spc="0" dirty="0" smtClean="0">
                <a:latin typeface="Courier New"/>
                <a:cs typeface="Courier New"/>
              </a:rPr>
              <a:t>e</a:t>
            </a:r>
            <a:r>
              <a:rPr sz="1200" spc="-24" dirty="0" smtClean="0">
                <a:latin typeface="Courier New"/>
                <a:cs typeface="Courier New"/>
              </a:rPr>
              <a:t> </a:t>
            </a:r>
            <a:r>
              <a:rPr sz="1200" spc="0" dirty="0" smtClean="0">
                <a:latin typeface="Courier New"/>
                <a:cs typeface="Courier New"/>
              </a:rPr>
              <a:t>n</a:t>
            </a:r>
            <a:r>
              <a:rPr sz="1200" spc="4" dirty="0" smtClean="0">
                <a:latin typeface="Courier New"/>
                <a:cs typeface="Courier New"/>
              </a:rPr>
              <a:t>a</a:t>
            </a:r>
            <a:r>
              <a:rPr sz="1200" spc="0" dirty="0" smtClean="0">
                <a:latin typeface="Courier New"/>
                <a:cs typeface="Courier New"/>
              </a:rPr>
              <a:t>m</a:t>
            </a:r>
            <a:r>
              <a:rPr sz="1200" spc="4" dirty="0" smtClean="0">
                <a:latin typeface="Courier New"/>
                <a:cs typeface="Courier New"/>
              </a:rPr>
              <a:t>e</a:t>
            </a:r>
            <a:r>
              <a:rPr sz="1200" spc="0" dirty="0" smtClean="0">
                <a:latin typeface="Courier New"/>
                <a:cs typeface="Courier New"/>
              </a:rPr>
              <a:t>=</a:t>
            </a:r>
            <a:r>
              <a:rPr sz="1200" spc="4" dirty="0" smtClean="0">
                <a:latin typeface="Courier New"/>
                <a:cs typeface="Courier New"/>
              </a:rPr>
              <a:t>"</a:t>
            </a:r>
            <a:r>
              <a:rPr sz="1200" spc="79" dirty="0" smtClean="0">
                <a:latin typeface="Courier New"/>
                <a:cs typeface="Courier New"/>
              </a:rPr>
              <a:t>o</a:t>
            </a:r>
            <a:r>
              <a:rPr sz="1200" spc="0" dirty="0" smtClean="0">
                <a:latin typeface="Courier New"/>
                <a:cs typeface="Courier New"/>
              </a:rPr>
              <a:t>r</a:t>
            </a:r>
            <a:r>
              <a:rPr sz="1200" spc="4" dirty="0" smtClean="0">
                <a:latin typeface="Courier New"/>
                <a:cs typeface="Courier New"/>
              </a:rPr>
              <a:t>d</a:t>
            </a:r>
            <a:r>
              <a:rPr sz="1200" spc="0" dirty="0" smtClean="0">
                <a:latin typeface="Courier New"/>
                <a:cs typeface="Courier New"/>
              </a:rPr>
              <a:t>e</a:t>
            </a:r>
            <a:r>
              <a:rPr sz="1200" spc="4" dirty="0" smtClean="0">
                <a:latin typeface="Courier New"/>
                <a:cs typeface="Courier New"/>
              </a:rPr>
              <a:t>r</a:t>
            </a:r>
            <a:r>
              <a:rPr sz="1200" spc="0" dirty="0" smtClean="0">
                <a:latin typeface="Courier New"/>
                <a:cs typeface="Courier New"/>
              </a:rPr>
              <a:t>"&gt;</a:t>
            </a:r>
            <a:endParaRPr sz="1200">
              <a:latin typeface="Courier New"/>
              <a:cs typeface="Courier New"/>
            </a:endParaRPr>
          </a:p>
          <a:p>
            <a:pPr marL="1879193">
              <a:lnSpc>
                <a:spcPct val="94401"/>
              </a:lnSpc>
              <a:spcBef>
                <a:spcPts val="80"/>
              </a:spcBef>
            </a:pPr>
            <a:r>
              <a:rPr sz="1200" spc="0" dirty="0" smtClean="0">
                <a:latin typeface="Courier New"/>
                <a:cs typeface="Courier New"/>
              </a:rPr>
              <a:t>&lt;</a:t>
            </a:r>
            <a:r>
              <a:rPr sz="1200" spc="4" dirty="0" smtClean="0">
                <a:latin typeface="Courier New"/>
                <a:cs typeface="Courier New"/>
              </a:rPr>
              <a:t>xsd:elemen</a:t>
            </a:r>
            <a:r>
              <a:rPr sz="1200" spc="0" dirty="0" smtClean="0">
                <a:latin typeface="Courier New"/>
                <a:cs typeface="Courier New"/>
              </a:rPr>
              <a:t>t</a:t>
            </a:r>
            <a:r>
              <a:rPr sz="1200" spc="-14" dirty="0" smtClean="0">
                <a:latin typeface="Courier New"/>
                <a:cs typeface="Courier New"/>
              </a:rPr>
              <a:t> </a:t>
            </a:r>
            <a:r>
              <a:rPr sz="1200" spc="4" dirty="0" smtClean="0">
                <a:latin typeface="Courier New"/>
                <a:cs typeface="Courier New"/>
              </a:rPr>
              <a:t>name=</a:t>
            </a:r>
            <a:r>
              <a:rPr sz="1200" spc="-9" dirty="0" smtClean="0">
                <a:latin typeface="Courier New"/>
                <a:cs typeface="Courier New"/>
              </a:rPr>
              <a:t>"</a:t>
            </a:r>
            <a:r>
              <a:rPr sz="1200" spc="0" dirty="0" smtClean="0">
                <a:latin typeface="Courier New"/>
                <a:cs typeface="Courier New"/>
              </a:rPr>
              <a:t>s</a:t>
            </a:r>
            <a:r>
              <a:rPr sz="1200" spc="4" dirty="0" smtClean="0">
                <a:latin typeface="Courier New"/>
                <a:cs typeface="Courier New"/>
              </a:rPr>
              <a:t>h</a:t>
            </a:r>
            <a:r>
              <a:rPr sz="1200" spc="0" dirty="0" smtClean="0">
                <a:latin typeface="Courier New"/>
                <a:cs typeface="Courier New"/>
              </a:rPr>
              <a:t>i</a:t>
            </a:r>
            <a:r>
              <a:rPr sz="1200" spc="4" dirty="0" smtClean="0">
                <a:latin typeface="Courier New"/>
                <a:cs typeface="Courier New"/>
              </a:rPr>
              <a:t>p</a:t>
            </a:r>
            <a:r>
              <a:rPr sz="1200" spc="79" dirty="0" smtClean="0">
                <a:latin typeface="Courier New"/>
                <a:cs typeface="Courier New"/>
              </a:rPr>
              <a:t>T</a:t>
            </a:r>
            <a:r>
              <a:rPr sz="1200" spc="-4" dirty="0" smtClean="0">
                <a:latin typeface="Courier New"/>
                <a:cs typeface="Courier New"/>
              </a:rPr>
              <a:t>o</a:t>
            </a:r>
            <a:r>
              <a:rPr sz="1200" spc="0" dirty="0" smtClean="0">
                <a:latin typeface="Courier New"/>
                <a:cs typeface="Courier New"/>
              </a:rPr>
              <a:t>" </a:t>
            </a:r>
            <a:r>
              <a:rPr sz="1200" spc="4" dirty="0" smtClean="0">
                <a:latin typeface="Courier New"/>
                <a:cs typeface="Courier New"/>
              </a:rPr>
              <a:t>type=</a:t>
            </a:r>
            <a:r>
              <a:rPr sz="1200" spc="-9" dirty="0" smtClean="0">
                <a:latin typeface="Courier New"/>
                <a:cs typeface="Courier New"/>
              </a:rPr>
              <a:t>"</a:t>
            </a:r>
            <a:r>
              <a:rPr sz="1200" spc="0" dirty="0" smtClean="0">
                <a:latin typeface="Courier New"/>
                <a:cs typeface="Courier New"/>
              </a:rPr>
              <a:t>s</a:t>
            </a:r>
            <a:r>
              <a:rPr sz="1200" spc="4" dirty="0" smtClean="0">
                <a:latin typeface="Courier New"/>
                <a:cs typeface="Courier New"/>
              </a:rPr>
              <a:t>h</a:t>
            </a:r>
            <a:r>
              <a:rPr sz="1200" spc="0" dirty="0" smtClean="0">
                <a:latin typeface="Courier New"/>
                <a:cs typeface="Courier New"/>
              </a:rPr>
              <a:t>i</a:t>
            </a:r>
            <a:r>
              <a:rPr sz="1200" spc="4" dirty="0" smtClean="0">
                <a:latin typeface="Courier New"/>
                <a:cs typeface="Courier New"/>
              </a:rPr>
              <a:t>p</a:t>
            </a:r>
            <a:r>
              <a:rPr sz="1200" spc="0" dirty="0" smtClean="0">
                <a:latin typeface="Courier New"/>
                <a:cs typeface="Courier New"/>
              </a:rPr>
              <a:t>A</a:t>
            </a:r>
            <a:r>
              <a:rPr sz="1200" spc="4" dirty="0" smtClean="0">
                <a:latin typeface="Courier New"/>
                <a:cs typeface="Courier New"/>
              </a:rPr>
              <a:t>d</a:t>
            </a:r>
            <a:r>
              <a:rPr sz="1200" spc="79" dirty="0" smtClean="0">
                <a:latin typeface="Courier New"/>
                <a:cs typeface="Courier New"/>
              </a:rPr>
              <a:t>d</a:t>
            </a:r>
            <a:r>
              <a:rPr sz="1200" spc="0" dirty="0" smtClean="0">
                <a:latin typeface="Courier New"/>
                <a:cs typeface="Courier New"/>
              </a:rPr>
              <a:t>r</a:t>
            </a:r>
            <a:r>
              <a:rPr sz="1200" spc="4" dirty="0" smtClean="0">
                <a:latin typeface="Courier New"/>
                <a:cs typeface="Courier New"/>
              </a:rPr>
              <a:t>e</a:t>
            </a:r>
            <a:r>
              <a:rPr sz="1200" spc="0" dirty="0" smtClean="0">
                <a:latin typeface="Courier New"/>
                <a:cs typeface="Courier New"/>
              </a:rPr>
              <a:t>s</a:t>
            </a:r>
            <a:r>
              <a:rPr sz="1200" spc="-4" dirty="0" smtClean="0">
                <a:latin typeface="Courier New"/>
                <a:cs typeface="Courier New"/>
              </a:rPr>
              <a:t>s</a:t>
            </a:r>
            <a:r>
              <a:rPr sz="1200" spc="4" dirty="0" smtClean="0">
                <a:latin typeface="Courier New"/>
                <a:cs typeface="Courier New"/>
              </a:rPr>
              <a:t>"/&gt;</a:t>
            </a:r>
            <a:endParaRPr sz="1200">
              <a:latin typeface="Courier New"/>
              <a:cs typeface="Courier New"/>
            </a:endParaRPr>
          </a:p>
          <a:p>
            <a:pPr marL="1879193">
              <a:lnSpc>
                <a:spcPct val="94401"/>
              </a:lnSpc>
              <a:spcBef>
                <a:spcPts val="80"/>
              </a:spcBef>
            </a:pPr>
            <a:r>
              <a:rPr sz="1200" spc="0" dirty="0" smtClean="0">
                <a:latin typeface="Courier New"/>
                <a:cs typeface="Courier New"/>
              </a:rPr>
              <a:t>&lt;xsd:element</a:t>
            </a:r>
            <a:r>
              <a:rPr sz="1200" spc="-19" dirty="0" smtClean="0">
                <a:latin typeface="Courier New"/>
                <a:cs typeface="Courier New"/>
              </a:rPr>
              <a:t> </a:t>
            </a:r>
            <a:r>
              <a:rPr sz="1200" spc="0" dirty="0" smtClean="0">
                <a:latin typeface="Courier New"/>
                <a:cs typeface="Courier New"/>
              </a:rPr>
              <a:t>name="item</a:t>
            </a:r>
            <a:r>
              <a:rPr sz="1200" spc="79" dirty="0" smtClean="0">
                <a:latin typeface="Courier New"/>
                <a:cs typeface="Courier New"/>
              </a:rPr>
              <a:t>s</a:t>
            </a:r>
            <a:r>
              <a:rPr sz="1200" spc="0" dirty="0" smtClean="0">
                <a:latin typeface="Courier New"/>
                <a:cs typeface="Courier New"/>
              </a:rPr>
              <a:t>"</a:t>
            </a:r>
            <a:r>
              <a:rPr sz="1200" spc="-19" dirty="0" smtClean="0">
                <a:latin typeface="Courier New"/>
                <a:cs typeface="Courier New"/>
              </a:rPr>
              <a:t> </a:t>
            </a:r>
            <a:r>
              <a:rPr sz="1200" spc="0" dirty="0" smtClean="0">
                <a:latin typeface="Courier New"/>
                <a:cs typeface="Courier New"/>
              </a:rPr>
              <a:t>type=</a:t>
            </a:r>
            <a:r>
              <a:rPr sz="1200" spc="-9" dirty="0" smtClean="0">
                <a:latin typeface="Courier New"/>
                <a:cs typeface="Courier New"/>
              </a:rPr>
              <a:t>"</a:t>
            </a:r>
            <a:r>
              <a:rPr sz="1200" spc="0" dirty="0" smtClean="0">
                <a:latin typeface="Courier New"/>
                <a:cs typeface="Courier New"/>
              </a:rPr>
              <a:t>cdItem</a:t>
            </a:r>
            <a:r>
              <a:rPr sz="1200" spc="-9" dirty="0" smtClean="0">
                <a:latin typeface="Courier New"/>
                <a:cs typeface="Courier New"/>
              </a:rPr>
              <a:t>s</a:t>
            </a:r>
            <a:r>
              <a:rPr sz="1200" spc="79" dirty="0" smtClean="0">
                <a:latin typeface="Courier New"/>
                <a:cs typeface="Courier New"/>
              </a:rPr>
              <a:t>"</a:t>
            </a:r>
            <a:r>
              <a:rPr sz="1200" spc="0" dirty="0" smtClean="0">
                <a:latin typeface="Courier New"/>
                <a:cs typeface="Courier New"/>
              </a:rPr>
              <a:t>/&gt;</a:t>
            </a:r>
            <a:endParaRPr sz="1200">
              <a:latin typeface="Courier New"/>
              <a:cs typeface="Courier New"/>
            </a:endParaRPr>
          </a:p>
          <a:p>
            <a:pPr marL="963396">
              <a:lnSpc>
                <a:spcPct val="94401"/>
              </a:lnSpc>
              <a:spcBef>
                <a:spcPts val="80"/>
              </a:spcBef>
            </a:pPr>
            <a:r>
              <a:rPr sz="1200" spc="0" dirty="0" smtClean="0">
                <a:latin typeface="Courier New"/>
                <a:cs typeface="Courier New"/>
              </a:rPr>
              <a:t>&lt;/xsd:complexTyp</a:t>
            </a:r>
            <a:r>
              <a:rPr sz="1200" spc="-25" dirty="0" smtClean="0">
                <a:latin typeface="Courier New"/>
                <a:cs typeface="Courier New"/>
              </a:rPr>
              <a:t>e</a:t>
            </a:r>
            <a:r>
              <a:rPr sz="1200" spc="0" dirty="0" smtClean="0">
                <a:latin typeface="Courier New"/>
                <a:cs typeface="Courier New"/>
              </a:rPr>
              <a:t>&gt;</a:t>
            </a:r>
            <a:endParaRPr sz="1200">
              <a:latin typeface="Courier New"/>
              <a:cs typeface="Courier New"/>
            </a:endParaRPr>
          </a:p>
          <a:p>
            <a:pPr marL="963396">
              <a:lnSpc>
                <a:spcPct val="94401"/>
              </a:lnSpc>
              <a:spcBef>
                <a:spcPts val="1523"/>
              </a:spcBef>
            </a:pPr>
            <a:r>
              <a:rPr sz="1200" spc="0" dirty="0" smtClean="0">
                <a:latin typeface="Courier New"/>
                <a:cs typeface="Courier New"/>
              </a:rPr>
              <a:t>&lt;xsd:complexType</a:t>
            </a:r>
            <a:r>
              <a:rPr sz="1200" spc="-24" dirty="0" smtClean="0">
                <a:latin typeface="Courier New"/>
                <a:cs typeface="Courier New"/>
              </a:rPr>
              <a:t> </a:t>
            </a:r>
            <a:r>
              <a:rPr sz="1200" spc="0" dirty="0" smtClean="0">
                <a:latin typeface="Courier New"/>
                <a:cs typeface="Courier New"/>
              </a:rPr>
              <a:t>name=</a:t>
            </a:r>
            <a:r>
              <a:rPr sz="1200" spc="-9" dirty="0" smtClean="0">
                <a:latin typeface="Courier New"/>
                <a:cs typeface="Courier New"/>
              </a:rPr>
              <a:t>"</a:t>
            </a:r>
            <a:r>
              <a:rPr sz="1200" spc="79" dirty="0" smtClean="0">
                <a:latin typeface="Courier New"/>
                <a:cs typeface="Courier New"/>
              </a:rPr>
              <a:t>s</a:t>
            </a:r>
            <a:r>
              <a:rPr sz="1200" spc="0" dirty="0" smtClean="0">
                <a:latin typeface="Courier New"/>
                <a:cs typeface="Courier New"/>
              </a:rPr>
              <a:t>hipAddres</a:t>
            </a:r>
            <a:r>
              <a:rPr sz="1200" spc="-14" dirty="0" smtClean="0">
                <a:latin typeface="Courier New"/>
                <a:cs typeface="Courier New"/>
              </a:rPr>
              <a:t>s</a:t>
            </a:r>
            <a:r>
              <a:rPr sz="1200" spc="0" dirty="0" smtClean="0">
                <a:latin typeface="Courier New"/>
                <a:cs typeface="Courier New"/>
              </a:rPr>
              <a:t>"&gt;</a:t>
            </a:r>
            <a:endParaRPr sz="1200">
              <a:latin typeface="Courier New"/>
              <a:cs typeface="Courier New"/>
            </a:endParaRPr>
          </a:p>
          <a:p>
            <a:pPr marL="1879193">
              <a:lnSpc>
                <a:spcPct val="94401"/>
              </a:lnSpc>
              <a:spcBef>
                <a:spcPts val="80"/>
              </a:spcBef>
            </a:pPr>
            <a:r>
              <a:rPr sz="1200" spc="0" dirty="0" smtClean="0">
                <a:latin typeface="Courier New"/>
                <a:cs typeface="Courier New"/>
              </a:rPr>
              <a:t>&lt;</a:t>
            </a:r>
            <a:r>
              <a:rPr sz="1200" spc="4" dirty="0" smtClean="0">
                <a:latin typeface="Courier New"/>
                <a:cs typeface="Courier New"/>
              </a:rPr>
              <a:t>xsd:elemen</a:t>
            </a:r>
            <a:r>
              <a:rPr sz="1200" spc="0" dirty="0" smtClean="0">
                <a:latin typeface="Courier New"/>
                <a:cs typeface="Courier New"/>
              </a:rPr>
              <a:t>t</a:t>
            </a:r>
            <a:r>
              <a:rPr sz="1200" spc="-14" dirty="0" smtClean="0">
                <a:latin typeface="Courier New"/>
                <a:cs typeface="Courier New"/>
              </a:rPr>
              <a:t> </a:t>
            </a:r>
            <a:r>
              <a:rPr sz="1200" spc="4" dirty="0" smtClean="0">
                <a:latin typeface="Courier New"/>
                <a:cs typeface="Courier New"/>
              </a:rPr>
              <a:t>name="name</a:t>
            </a:r>
            <a:r>
              <a:rPr sz="1200" spc="0" dirty="0" smtClean="0">
                <a:latin typeface="Courier New"/>
                <a:cs typeface="Courier New"/>
              </a:rPr>
              <a:t>“</a:t>
            </a:r>
            <a:r>
              <a:rPr sz="1200" spc="84" dirty="0" smtClean="0">
                <a:latin typeface="Courier New"/>
                <a:cs typeface="Courier New"/>
              </a:rPr>
              <a:t> </a:t>
            </a:r>
            <a:r>
              <a:rPr sz="1200" spc="4" dirty="0" smtClean="0">
                <a:latin typeface="Courier New"/>
                <a:cs typeface="Courier New"/>
              </a:rPr>
              <a:t>type=</a:t>
            </a:r>
            <a:r>
              <a:rPr sz="1200" spc="-29" dirty="0" smtClean="0">
                <a:latin typeface="Courier New"/>
                <a:cs typeface="Courier New"/>
              </a:rPr>
              <a:t>"</a:t>
            </a:r>
            <a:r>
              <a:rPr sz="1200" spc="4" dirty="0" smtClean="0">
                <a:latin typeface="Courier New"/>
                <a:cs typeface="Courier New"/>
              </a:rPr>
              <a:t>xsd:stri</a:t>
            </a:r>
            <a:r>
              <a:rPr sz="1200" spc="79" dirty="0" smtClean="0">
                <a:latin typeface="Courier New"/>
                <a:cs typeface="Courier New"/>
              </a:rPr>
              <a:t>n</a:t>
            </a:r>
            <a:r>
              <a:rPr sz="1200" spc="-9" dirty="0" smtClean="0">
                <a:latin typeface="Courier New"/>
                <a:cs typeface="Courier New"/>
              </a:rPr>
              <a:t>g</a:t>
            </a:r>
            <a:r>
              <a:rPr sz="1200" spc="4" dirty="0" smtClean="0">
                <a:latin typeface="Courier New"/>
                <a:cs typeface="Courier New"/>
              </a:rPr>
              <a:t>"/&gt;</a:t>
            </a:r>
            <a:endParaRPr sz="1200">
              <a:latin typeface="Courier New"/>
              <a:cs typeface="Courier New"/>
            </a:endParaRPr>
          </a:p>
          <a:p>
            <a:pPr marL="1879193">
              <a:lnSpc>
                <a:spcPct val="94401"/>
              </a:lnSpc>
              <a:spcBef>
                <a:spcPts val="80"/>
              </a:spcBef>
            </a:pPr>
            <a:r>
              <a:rPr sz="1200" spc="0" dirty="0" smtClean="0">
                <a:latin typeface="Courier New"/>
                <a:cs typeface="Courier New"/>
              </a:rPr>
              <a:t>&lt;</a:t>
            </a:r>
            <a:r>
              <a:rPr sz="1200" spc="4" dirty="0" smtClean="0">
                <a:latin typeface="Courier New"/>
                <a:cs typeface="Courier New"/>
              </a:rPr>
              <a:t>xsd:elemen</a:t>
            </a:r>
            <a:r>
              <a:rPr sz="1200" spc="0" dirty="0" smtClean="0">
                <a:latin typeface="Courier New"/>
                <a:cs typeface="Courier New"/>
              </a:rPr>
              <a:t>t</a:t>
            </a:r>
            <a:r>
              <a:rPr sz="1200" spc="-14" dirty="0" smtClean="0">
                <a:latin typeface="Courier New"/>
                <a:cs typeface="Courier New"/>
              </a:rPr>
              <a:t> </a:t>
            </a:r>
            <a:r>
              <a:rPr sz="1200" spc="4" dirty="0" smtClean="0">
                <a:latin typeface="Courier New"/>
                <a:cs typeface="Courier New"/>
              </a:rPr>
              <a:t>name="stre</a:t>
            </a:r>
            <a:r>
              <a:rPr sz="1200" spc="79" dirty="0" smtClean="0">
                <a:latin typeface="Courier New"/>
                <a:cs typeface="Courier New"/>
              </a:rPr>
              <a:t>e</a:t>
            </a:r>
            <a:r>
              <a:rPr sz="1200" spc="4" dirty="0" smtClean="0">
                <a:latin typeface="Courier New"/>
                <a:cs typeface="Courier New"/>
              </a:rPr>
              <a:t>t</a:t>
            </a:r>
            <a:r>
              <a:rPr sz="1200" spc="0" dirty="0" smtClean="0">
                <a:latin typeface="Courier New"/>
                <a:cs typeface="Courier New"/>
              </a:rPr>
              <a:t>"</a:t>
            </a:r>
            <a:r>
              <a:rPr sz="1200" spc="-19" dirty="0" smtClean="0">
                <a:latin typeface="Courier New"/>
                <a:cs typeface="Courier New"/>
              </a:rPr>
              <a:t> </a:t>
            </a:r>
            <a:r>
              <a:rPr sz="1200" spc="4" dirty="0" smtClean="0">
                <a:latin typeface="Courier New"/>
                <a:cs typeface="Courier New"/>
              </a:rPr>
              <a:t>type=</a:t>
            </a:r>
            <a:r>
              <a:rPr sz="1200" spc="-9" dirty="0" smtClean="0">
                <a:latin typeface="Courier New"/>
                <a:cs typeface="Courier New"/>
              </a:rPr>
              <a:t>"</a:t>
            </a:r>
            <a:r>
              <a:rPr sz="1200" spc="0" dirty="0" smtClean="0">
                <a:latin typeface="Courier New"/>
                <a:cs typeface="Courier New"/>
              </a:rPr>
              <a:t>x</a:t>
            </a:r>
            <a:r>
              <a:rPr sz="1200" spc="4" dirty="0" smtClean="0">
                <a:latin typeface="Courier New"/>
                <a:cs typeface="Courier New"/>
              </a:rPr>
              <a:t>s</a:t>
            </a:r>
            <a:r>
              <a:rPr sz="1200" spc="0" dirty="0" smtClean="0">
                <a:latin typeface="Courier New"/>
                <a:cs typeface="Courier New"/>
              </a:rPr>
              <a:t>d</a:t>
            </a:r>
            <a:r>
              <a:rPr sz="1200" spc="4" dirty="0" smtClean="0">
                <a:latin typeface="Courier New"/>
                <a:cs typeface="Courier New"/>
              </a:rPr>
              <a:t>:</a:t>
            </a:r>
            <a:r>
              <a:rPr sz="1200" spc="0" dirty="0" smtClean="0">
                <a:latin typeface="Courier New"/>
                <a:cs typeface="Courier New"/>
              </a:rPr>
              <a:t>s</a:t>
            </a:r>
            <a:r>
              <a:rPr sz="1200" spc="4" dirty="0" smtClean="0">
                <a:latin typeface="Courier New"/>
                <a:cs typeface="Courier New"/>
              </a:rPr>
              <a:t>t</a:t>
            </a:r>
            <a:r>
              <a:rPr sz="1200" spc="79" dirty="0" smtClean="0">
                <a:latin typeface="Courier New"/>
                <a:cs typeface="Courier New"/>
              </a:rPr>
              <a:t>r</a:t>
            </a:r>
            <a:r>
              <a:rPr sz="1200" spc="0" dirty="0" smtClean="0">
                <a:latin typeface="Courier New"/>
                <a:cs typeface="Courier New"/>
              </a:rPr>
              <a:t>i</a:t>
            </a:r>
            <a:r>
              <a:rPr sz="1200" spc="4" dirty="0" smtClean="0">
                <a:latin typeface="Courier New"/>
                <a:cs typeface="Courier New"/>
              </a:rPr>
              <a:t>n</a:t>
            </a:r>
            <a:r>
              <a:rPr sz="1200" spc="-9" dirty="0" smtClean="0">
                <a:latin typeface="Courier New"/>
                <a:cs typeface="Courier New"/>
              </a:rPr>
              <a:t>g</a:t>
            </a:r>
            <a:r>
              <a:rPr sz="1200" spc="4" dirty="0" smtClean="0">
                <a:latin typeface="Courier New"/>
                <a:cs typeface="Courier New"/>
              </a:rPr>
              <a:t>"/&gt;</a:t>
            </a:r>
            <a:endParaRPr sz="1200">
              <a:latin typeface="Courier New"/>
              <a:cs typeface="Courier New"/>
            </a:endParaRPr>
          </a:p>
          <a:p>
            <a:pPr marL="1879193">
              <a:lnSpc>
                <a:spcPct val="94401"/>
              </a:lnSpc>
              <a:spcBef>
                <a:spcPts val="80"/>
              </a:spcBef>
            </a:pPr>
            <a:r>
              <a:rPr sz="1200" spc="0" dirty="0" smtClean="0">
                <a:latin typeface="Courier New"/>
                <a:cs typeface="Courier New"/>
              </a:rPr>
              <a:t>&lt;xsd:element</a:t>
            </a:r>
            <a:r>
              <a:rPr sz="1200" spc="-19" dirty="0" smtClean="0">
                <a:latin typeface="Courier New"/>
                <a:cs typeface="Courier New"/>
              </a:rPr>
              <a:t> </a:t>
            </a:r>
            <a:r>
              <a:rPr sz="1200" spc="0" dirty="0" smtClean="0">
                <a:latin typeface="Courier New"/>
                <a:cs typeface="Courier New"/>
              </a:rPr>
              <a:t>name="addr</a:t>
            </a:r>
            <a:r>
              <a:rPr sz="1200" spc="79" dirty="0" smtClean="0">
                <a:latin typeface="Courier New"/>
                <a:cs typeface="Courier New"/>
              </a:rPr>
              <a:t>e</a:t>
            </a:r>
            <a:r>
              <a:rPr sz="1200" spc="0" dirty="0" smtClean="0">
                <a:latin typeface="Courier New"/>
                <a:cs typeface="Courier New"/>
              </a:rPr>
              <a:t>ss"</a:t>
            </a:r>
            <a:r>
              <a:rPr sz="1200" spc="-25" dirty="0" smtClean="0">
                <a:latin typeface="Courier New"/>
                <a:cs typeface="Courier New"/>
              </a:rPr>
              <a:t> </a:t>
            </a:r>
            <a:r>
              <a:rPr sz="1200" spc="0" dirty="0" smtClean="0">
                <a:latin typeface="Courier New"/>
                <a:cs typeface="Courier New"/>
              </a:rPr>
              <a:t>type=</a:t>
            </a:r>
            <a:r>
              <a:rPr sz="1200" spc="-9" dirty="0" smtClean="0">
                <a:latin typeface="Courier New"/>
                <a:cs typeface="Courier New"/>
              </a:rPr>
              <a:t>"</a:t>
            </a:r>
            <a:r>
              <a:rPr sz="1200" spc="0" dirty="0" smtClean="0">
                <a:latin typeface="Courier New"/>
                <a:cs typeface="Courier New"/>
              </a:rPr>
              <a:t>xsd:s</a:t>
            </a:r>
            <a:r>
              <a:rPr sz="1200" spc="79" dirty="0" smtClean="0">
                <a:latin typeface="Courier New"/>
                <a:cs typeface="Courier New"/>
              </a:rPr>
              <a:t>t</a:t>
            </a:r>
            <a:r>
              <a:rPr sz="1200" spc="0" dirty="0" smtClean="0">
                <a:latin typeface="Courier New"/>
                <a:cs typeface="Courier New"/>
              </a:rPr>
              <a:t>rin</a:t>
            </a:r>
            <a:r>
              <a:rPr sz="1200" spc="-9" dirty="0" smtClean="0">
                <a:latin typeface="Courier New"/>
                <a:cs typeface="Courier New"/>
              </a:rPr>
              <a:t>g</a:t>
            </a:r>
            <a:r>
              <a:rPr sz="1200" spc="0" dirty="0" smtClean="0">
                <a:latin typeface="Courier New"/>
                <a:cs typeface="Courier New"/>
              </a:rPr>
              <a:t>"/&gt;</a:t>
            </a:r>
            <a:endParaRPr sz="1200">
              <a:latin typeface="Courier New"/>
              <a:cs typeface="Courier New"/>
            </a:endParaRPr>
          </a:p>
          <a:p>
            <a:pPr marL="1879193">
              <a:lnSpc>
                <a:spcPct val="94401"/>
              </a:lnSpc>
              <a:spcBef>
                <a:spcPts val="80"/>
              </a:spcBef>
            </a:pPr>
            <a:r>
              <a:rPr sz="1200" spc="0" dirty="0" smtClean="0">
                <a:latin typeface="Courier New"/>
                <a:cs typeface="Courier New"/>
              </a:rPr>
              <a:t>&lt;xsd:element</a:t>
            </a:r>
            <a:r>
              <a:rPr sz="1200" spc="-19" dirty="0" smtClean="0">
                <a:latin typeface="Courier New"/>
                <a:cs typeface="Courier New"/>
              </a:rPr>
              <a:t> </a:t>
            </a:r>
            <a:r>
              <a:rPr sz="1200" spc="0" dirty="0" smtClean="0">
                <a:latin typeface="Courier New"/>
                <a:cs typeface="Courier New"/>
              </a:rPr>
              <a:t>name="coun</a:t>
            </a:r>
            <a:r>
              <a:rPr sz="1200" spc="79" dirty="0" smtClean="0">
                <a:latin typeface="Courier New"/>
                <a:cs typeface="Courier New"/>
              </a:rPr>
              <a:t>t</a:t>
            </a:r>
            <a:r>
              <a:rPr sz="1200" spc="0" dirty="0" smtClean="0">
                <a:latin typeface="Courier New"/>
                <a:cs typeface="Courier New"/>
              </a:rPr>
              <a:t>ry" type=</a:t>
            </a:r>
            <a:r>
              <a:rPr sz="1200" spc="-34" dirty="0" smtClean="0">
                <a:latin typeface="Courier New"/>
                <a:cs typeface="Courier New"/>
              </a:rPr>
              <a:t>"</a:t>
            </a:r>
            <a:r>
              <a:rPr sz="1200" spc="0" dirty="0" smtClean="0">
                <a:latin typeface="Courier New"/>
                <a:cs typeface="Courier New"/>
              </a:rPr>
              <a:t>xsd:s</a:t>
            </a:r>
            <a:r>
              <a:rPr sz="1200" spc="79" dirty="0" smtClean="0">
                <a:latin typeface="Courier New"/>
                <a:cs typeface="Courier New"/>
              </a:rPr>
              <a:t>t</a:t>
            </a:r>
            <a:r>
              <a:rPr sz="1200" spc="0" dirty="0" smtClean="0">
                <a:latin typeface="Courier New"/>
                <a:cs typeface="Courier New"/>
              </a:rPr>
              <a:t>rin</a:t>
            </a:r>
            <a:r>
              <a:rPr sz="1200" spc="-9" dirty="0" smtClean="0">
                <a:latin typeface="Courier New"/>
                <a:cs typeface="Courier New"/>
              </a:rPr>
              <a:t>g</a:t>
            </a:r>
            <a:r>
              <a:rPr sz="1200" spc="0" dirty="0" smtClean="0">
                <a:latin typeface="Courier New"/>
                <a:cs typeface="Courier New"/>
              </a:rPr>
              <a:t>"/&gt;</a:t>
            </a:r>
            <a:endParaRPr sz="1200">
              <a:latin typeface="Courier New"/>
              <a:cs typeface="Courier New"/>
            </a:endParaRPr>
          </a:p>
          <a:p>
            <a:pPr marL="963396">
              <a:lnSpc>
                <a:spcPct val="94401"/>
              </a:lnSpc>
              <a:spcBef>
                <a:spcPts val="80"/>
              </a:spcBef>
            </a:pPr>
            <a:r>
              <a:rPr sz="1200" spc="0" dirty="0" smtClean="0">
                <a:latin typeface="Courier New"/>
                <a:cs typeface="Courier New"/>
              </a:rPr>
              <a:t>&lt;/xsd:complexTyp</a:t>
            </a:r>
            <a:r>
              <a:rPr sz="1200" spc="-25" dirty="0" smtClean="0">
                <a:latin typeface="Courier New"/>
                <a:cs typeface="Courier New"/>
              </a:rPr>
              <a:t>e</a:t>
            </a:r>
            <a:r>
              <a:rPr sz="1200" spc="0" dirty="0" smtClean="0">
                <a:latin typeface="Courier New"/>
                <a:cs typeface="Courier New"/>
              </a:rPr>
              <a:t>&gt;</a:t>
            </a:r>
            <a:endParaRPr sz="1200">
              <a:latin typeface="Courier New"/>
              <a:cs typeface="Courier New"/>
            </a:endParaRPr>
          </a:p>
          <a:p>
            <a:pPr marL="963396">
              <a:lnSpc>
                <a:spcPct val="94401"/>
              </a:lnSpc>
              <a:spcBef>
                <a:spcPts val="1522"/>
              </a:spcBef>
            </a:pPr>
            <a:r>
              <a:rPr sz="1200" spc="4" dirty="0" smtClean="0">
                <a:latin typeface="Courier New"/>
                <a:cs typeface="Courier New"/>
              </a:rPr>
              <a:t>&lt;xsd:complexTyp</a:t>
            </a:r>
            <a:r>
              <a:rPr sz="1200" spc="0" dirty="0" smtClean="0">
                <a:latin typeface="Courier New"/>
                <a:cs typeface="Courier New"/>
              </a:rPr>
              <a:t>e</a:t>
            </a:r>
            <a:r>
              <a:rPr sz="1200" spc="-24" dirty="0" smtClean="0">
                <a:latin typeface="Courier New"/>
                <a:cs typeface="Courier New"/>
              </a:rPr>
              <a:t> </a:t>
            </a:r>
            <a:r>
              <a:rPr sz="1200" spc="4" dirty="0" smtClean="0">
                <a:latin typeface="Courier New"/>
                <a:cs typeface="Courier New"/>
              </a:rPr>
              <a:t>name=</a:t>
            </a:r>
            <a:r>
              <a:rPr sz="1200" spc="-9" dirty="0" smtClean="0">
                <a:latin typeface="Courier New"/>
                <a:cs typeface="Courier New"/>
              </a:rPr>
              <a:t>"</a:t>
            </a:r>
            <a:r>
              <a:rPr sz="1200" spc="79" dirty="0" smtClean="0">
                <a:latin typeface="Courier New"/>
                <a:cs typeface="Courier New"/>
              </a:rPr>
              <a:t>c</a:t>
            </a:r>
            <a:r>
              <a:rPr sz="1200" spc="0" dirty="0" smtClean="0">
                <a:latin typeface="Courier New"/>
                <a:cs typeface="Courier New"/>
              </a:rPr>
              <a:t>d</a:t>
            </a:r>
            <a:r>
              <a:rPr sz="1200" spc="4" dirty="0" smtClean="0">
                <a:latin typeface="Courier New"/>
                <a:cs typeface="Courier New"/>
              </a:rPr>
              <a:t>I</a:t>
            </a:r>
            <a:r>
              <a:rPr sz="1200" spc="0" dirty="0" smtClean="0">
                <a:latin typeface="Courier New"/>
                <a:cs typeface="Courier New"/>
              </a:rPr>
              <a:t>t</a:t>
            </a:r>
            <a:r>
              <a:rPr sz="1200" spc="4" dirty="0" smtClean="0">
                <a:latin typeface="Courier New"/>
                <a:cs typeface="Courier New"/>
              </a:rPr>
              <a:t>e</a:t>
            </a:r>
            <a:r>
              <a:rPr sz="1200" spc="0" dirty="0" smtClean="0">
                <a:latin typeface="Courier New"/>
                <a:cs typeface="Courier New"/>
              </a:rPr>
              <a:t>m</a:t>
            </a:r>
            <a:r>
              <a:rPr sz="1200" spc="-4" dirty="0" smtClean="0">
                <a:latin typeface="Courier New"/>
                <a:cs typeface="Courier New"/>
              </a:rPr>
              <a:t>s</a:t>
            </a:r>
            <a:r>
              <a:rPr sz="1200" spc="4" dirty="0" smtClean="0">
                <a:latin typeface="Courier New"/>
                <a:cs typeface="Courier New"/>
              </a:rPr>
              <a:t>"&gt;</a:t>
            </a:r>
            <a:endParaRPr sz="1200">
              <a:latin typeface="Courier New"/>
              <a:cs typeface="Courier New"/>
            </a:endParaRPr>
          </a:p>
          <a:p>
            <a:pPr marL="1879193">
              <a:lnSpc>
                <a:spcPct val="94401"/>
              </a:lnSpc>
              <a:spcBef>
                <a:spcPts val="80"/>
              </a:spcBef>
            </a:pPr>
            <a:r>
              <a:rPr sz="1200" spc="0" dirty="0" smtClean="0">
                <a:latin typeface="Courier New"/>
                <a:cs typeface="Courier New"/>
              </a:rPr>
              <a:t>&lt;</a:t>
            </a:r>
            <a:r>
              <a:rPr sz="1200" spc="4" dirty="0" smtClean="0">
                <a:latin typeface="Courier New"/>
                <a:cs typeface="Courier New"/>
              </a:rPr>
              <a:t>xsd:elemen</a:t>
            </a:r>
            <a:r>
              <a:rPr sz="1200" spc="0" dirty="0" smtClean="0">
                <a:latin typeface="Courier New"/>
                <a:cs typeface="Courier New"/>
              </a:rPr>
              <a:t>t</a:t>
            </a:r>
            <a:r>
              <a:rPr sz="1200" spc="-14" dirty="0" smtClean="0">
                <a:latin typeface="Courier New"/>
                <a:cs typeface="Courier New"/>
              </a:rPr>
              <a:t> </a:t>
            </a:r>
            <a:r>
              <a:rPr sz="1200" spc="4" dirty="0" smtClean="0">
                <a:latin typeface="Courier New"/>
                <a:cs typeface="Courier New"/>
              </a:rPr>
              <a:t>name="item</a:t>
            </a:r>
            <a:r>
              <a:rPr sz="1200" spc="0" dirty="0" smtClean="0">
                <a:latin typeface="Courier New"/>
                <a:cs typeface="Courier New"/>
              </a:rPr>
              <a:t>"</a:t>
            </a:r>
            <a:r>
              <a:rPr sz="1200" spc="64" dirty="0" smtClean="0">
                <a:latin typeface="Courier New"/>
                <a:cs typeface="Courier New"/>
              </a:rPr>
              <a:t> </a:t>
            </a:r>
            <a:r>
              <a:rPr sz="1200" spc="4" dirty="0" smtClean="0">
                <a:latin typeface="Courier New"/>
                <a:cs typeface="Courier New"/>
              </a:rPr>
              <a:t>minOccur</a:t>
            </a:r>
            <a:r>
              <a:rPr sz="1200" spc="-14" dirty="0" smtClean="0">
                <a:latin typeface="Courier New"/>
                <a:cs typeface="Courier New"/>
              </a:rPr>
              <a:t>s</a:t>
            </a:r>
            <a:r>
              <a:rPr sz="1200" spc="4" dirty="0" smtClean="0">
                <a:latin typeface="Courier New"/>
                <a:cs typeface="Courier New"/>
              </a:rPr>
              <a:t>="0</a:t>
            </a:r>
            <a:r>
              <a:rPr sz="1200" spc="0" dirty="0" smtClean="0">
                <a:latin typeface="Courier New"/>
                <a:cs typeface="Courier New"/>
              </a:rPr>
              <a:t>" </a:t>
            </a:r>
            <a:r>
              <a:rPr sz="1200" spc="79" dirty="0" smtClean="0">
                <a:latin typeface="Courier New"/>
                <a:cs typeface="Courier New"/>
              </a:rPr>
              <a:t>m</a:t>
            </a:r>
            <a:r>
              <a:rPr sz="1200" spc="0" dirty="0" smtClean="0">
                <a:latin typeface="Courier New"/>
                <a:cs typeface="Courier New"/>
              </a:rPr>
              <a:t>a</a:t>
            </a:r>
            <a:r>
              <a:rPr sz="1200" spc="4" dirty="0" smtClean="0">
                <a:latin typeface="Courier New"/>
                <a:cs typeface="Courier New"/>
              </a:rPr>
              <a:t>x</a:t>
            </a:r>
            <a:r>
              <a:rPr sz="1200" spc="0" dirty="0" smtClean="0">
                <a:latin typeface="Courier New"/>
                <a:cs typeface="Courier New"/>
              </a:rPr>
              <a:t>O</a:t>
            </a:r>
            <a:r>
              <a:rPr sz="1200" spc="4" dirty="0" smtClean="0">
                <a:latin typeface="Courier New"/>
                <a:cs typeface="Courier New"/>
              </a:rPr>
              <a:t>c</a:t>
            </a:r>
            <a:r>
              <a:rPr sz="1200" spc="0" dirty="0" smtClean="0">
                <a:latin typeface="Courier New"/>
                <a:cs typeface="Courier New"/>
              </a:rPr>
              <a:t>c</a:t>
            </a:r>
            <a:r>
              <a:rPr sz="1200" spc="4" dirty="0" smtClean="0">
                <a:latin typeface="Courier New"/>
                <a:cs typeface="Courier New"/>
              </a:rPr>
              <a:t>u</a:t>
            </a:r>
            <a:r>
              <a:rPr sz="1200" spc="0" dirty="0" smtClean="0">
                <a:latin typeface="Courier New"/>
                <a:cs typeface="Courier New"/>
              </a:rPr>
              <a:t>r</a:t>
            </a:r>
            <a:r>
              <a:rPr sz="1200" spc="-4" dirty="0" smtClean="0">
                <a:latin typeface="Courier New"/>
                <a:cs typeface="Courier New"/>
              </a:rPr>
              <a:t>s</a:t>
            </a:r>
            <a:r>
              <a:rPr sz="1200" spc="4" dirty="0" smtClean="0">
                <a:latin typeface="Courier New"/>
                <a:cs typeface="Courier New"/>
              </a:rPr>
              <a:t>="unbou</a:t>
            </a:r>
            <a:r>
              <a:rPr sz="1200" spc="79" dirty="0" smtClean="0">
                <a:latin typeface="Courier New"/>
                <a:cs typeface="Courier New"/>
              </a:rPr>
              <a:t>n</a:t>
            </a:r>
            <a:r>
              <a:rPr sz="1200" spc="4" dirty="0" smtClean="0">
                <a:latin typeface="Courier New"/>
                <a:cs typeface="Courier New"/>
              </a:rPr>
              <a:t>ded"</a:t>
            </a:r>
            <a:endParaRPr sz="1200">
              <a:latin typeface="Courier New"/>
              <a:cs typeface="Courier New"/>
            </a:endParaRPr>
          </a:p>
          <a:p>
            <a:pPr marL="48107">
              <a:lnSpc>
                <a:spcPct val="94401"/>
              </a:lnSpc>
              <a:spcBef>
                <a:spcPts val="80"/>
              </a:spcBef>
            </a:pPr>
            <a:r>
              <a:rPr sz="1200" spc="0" dirty="0" smtClean="0">
                <a:latin typeface="Courier New"/>
                <a:cs typeface="Courier New"/>
              </a:rPr>
              <a:t>type=</a:t>
            </a:r>
            <a:r>
              <a:rPr sz="1200" spc="-9" dirty="0" smtClean="0">
                <a:latin typeface="Courier New"/>
                <a:cs typeface="Courier New"/>
              </a:rPr>
              <a:t>"</a:t>
            </a:r>
            <a:r>
              <a:rPr sz="1200" spc="0" dirty="0" smtClean="0">
                <a:latin typeface="Courier New"/>
                <a:cs typeface="Courier New"/>
              </a:rPr>
              <a:t>cdIte</a:t>
            </a:r>
            <a:r>
              <a:rPr sz="1200" spc="-9" dirty="0" smtClean="0">
                <a:latin typeface="Courier New"/>
                <a:cs typeface="Courier New"/>
              </a:rPr>
              <a:t>m</a:t>
            </a:r>
            <a:r>
              <a:rPr sz="1200" spc="0" dirty="0" smtClean="0">
                <a:latin typeface="Courier New"/>
                <a:cs typeface="Courier New"/>
              </a:rPr>
              <a:t>"/&gt;</a:t>
            </a:r>
            <a:endParaRPr sz="1200">
              <a:latin typeface="Courier New"/>
              <a:cs typeface="Courier New"/>
            </a:endParaRPr>
          </a:p>
          <a:p>
            <a:pPr marL="963396">
              <a:lnSpc>
                <a:spcPct val="94401"/>
              </a:lnSpc>
              <a:spcBef>
                <a:spcPts val="80"/>
              </a:spcBef>
            </a:pPr>
            <a:r>
              <a:rPr sz="1200" spc="0" dirty="0" smtClean="0">
                <a:latin typeface="Courier New"/>
                <a:cs typeface="Courier New"/>
              </a:rPr>
              <a:t>&lt;/xsd:complexTyp</a:t>
            </a:r>
            <a:r>
              <a:rPr sz="1200" spc="-25" dirty="0" smtClean="0">
                <a:latin typeface="Courier New"/>
                <a:cs typeface="Courier New"/>
              </a:rPr>
              <a:t>e</a:t>
            </a:r>
            <a:r>
              <a:rPr sz="1200" spc="0" dirty="0" smtClean="0">
                <a:latin typeface="Courier New"/>
                <a:cs typeface="Courier New"/>
              </a:rPr>
              <a:t>&gt;</a:t>
            </a:r>
            <a:endParaRPr sz="1200">
              <a:latin typeface="Courier New"/>
              <a:cs typeface="Courier New"/>
            </a:endParaRPr>
          </a:p>
          <a:p>
            <a:pPr marL="963396">
              <a:lnSpc>
                <a:spcPct val="94401"/>
              </a:lnSpc>
              <a:spcBef>
                <a:spcPts val="1525"/>
              </a:spcBef>
            </a:pPr>
            <a:r>
              <a:rPr sz="1200" spc="0" dirty="0" smtClean="0">
                <a:latin typeface="Courier New"/>
                <a:cs typeface="Courier New"/>
              </a:rPr>
              <a:t>&lt;xsd:complexType</a:t>
            </a:r>
            <a:r>
              <a:rPr sz="1200" spc="-24" dirty="0" smtClean="0">
                <a:latin typeface="Courier New"/>
                <a:cs typeface="Courier New"/>
              </a:rPr>
              <a:t> </a:t>
            </a:r>
            <a:r>
              <a:rPr sz="1200" spc="0" dirty="0" smtClean="0">
                <a:latin typeface="Courier New"/>
                <a:cs typeface="Courier New"/>
              </a:rPr>
              <a:t>name=</a:t>
            </a:r>
            <a:r>
              <a:rPr sz="1200" spc="-9" dirty="0" smtClean="0">
                <a:latin typeface="Courier New"/>
                <a:cs typeface="Courier New"/>
              </a:rPr>
              <a:t>"</a:t>
            </a:r>
            <a:r>
              <a:rPr sz="1200" spc="79" dirty="0" smtClean="0">
                <a:latin typeface="Courier New"/>
                <a:cs typeface="Courier New"/>
              </a:rPr>
              <a:t>c</a:t>
            </a:r>
            <a:r>
              <a:rPr sz="1200" spc="0" dirty="0" smtClean="0">
                <a:latin typeface="Courier New"/>
                <a:cs typeface="Courier New"/>
              </a:rPr>
              <a:t>dIte</a:t>
            </a:r>
            <a:r>
              <a:rPr sz="1200" spc="-4" dirty="0" smtClean="0">
                <a:latin typeface="Courier New"/>
                <a:cs typeface="Courier New"/>
              </a:rPr>
              <a:t>m</a:t>
            </a:r>
            <a:r>
              <a:rPr sz="1200" spc="0" dirty="0" smtClean="0">
                <a:latin typeface="Courier New"/>
                <a:cs typeface="Courier New"/>
              </a:rPr>
              <a:t>"&gt;</a:t>
            </a:r>
            <a:endParaRPr sz="1200">
              <a:latin typeface="Courier New"/>
              <a:cs typeface="Courier New"/>
            </a:endParaRPr>
          </a:p>
          <a:p>
            <a:pPr marL="1879193">
              <a:lnSpc>
                <a:spcPct val="94401"/>
              </a:lnSpc>
              <a:spcBef>
                <a:spcPts val="80"/>
              </a:spcBef>
            </a:pPr>
            <a:r>
              <a:rPr sz="1200" spc="0" dirty="0" smtClean="0">
                <a:latin typeface="Courier New"/>
                <a:cs typeface="Courier New"/>
              </a:rPr>
              <a:t>&lt;</a:t>
            </a:r>
            <a:r>
              <a:rPr sz="1200" spc="4" dirty="0" smtClean="0">
                <a:latin typeface="Courier New"/>
                <a:cs typeface="Courier New"/>
              </a:rPr>
              <a:t>xsd:elemen</a:t>
            </a:r>
            <a:r>
              <a:rPr sz="1200" spc="0" dirty="0" smtClean="0">
                <a:latin typeface="Courier New"/>
                <a:cs typeface="Courier New"/>
              </a:rPr>
              <a:t>t</a:t>
            </a:r>
            <a:r>
              <a:rPr sz="1200" spc="-14" dirty="0" smtClean="0">
                <a:latin typeface="Courier New"/>
                <a:cs typeface="Courier New"/>
              </a:rPr>
              <a:t> </a:t>
            </a:r>
            <a:r>
              <a:rPr sz="1200" spc="4" dirty="0" smtClean="0">
                <a:latin typeface="Courier New"/>
                <a:cs typeface="Courier New"/>
              </a:rPr>
              <a:t>name="titl</a:t>
            </a:r>
            <a:r>
              <a:rPr sz="1200" spc="79" dirty="0" smtClean="0">
                <a:latin typeface="Courier New"/>
                <a:cs typeface="Courier New"/>
              </a:rPr>
              <a:t>e</a:t>
            </a:r>
            <a:r>
              <a:rPr sz="1200" spc="0" dirty="0" smtClean="0">
                <a:latin typeface="Courier New"/>
                <a:cs typeface="Courier New"/>
              </a:rPr>
              <a:t>"</a:t>
            </a:r>
            <a:r>
              <a:rPr sz="1200" spc="-14" dirty="0" smtClean="0">
                <a:latin typeface="Courier New"/>
                <a:cs typeface="Courier New"/>
              </a:rPr>
              <a:t> </a:t>
            </a:r>
            <a:r>
              <a:rPr sz="1200" spc="4" dirty="0" smtClean="0">
                <a:latin typeface="Courier New"/>
                <a:cs typeface="Courier New"/>
              </a:rPr>
              <a:t>type=</a:t>
            </a:r>
            <a:r>
              <a:rPr sz="1200" spc="-9" dirty="0" smtClean="0">
                <a:latin typeface="Courier New"/>
                <a:cs typeface="Courier New"/>
              </a:rPr>
              <a:t>"</a:t>
            </a:r>
            <a:r>
              <a:rPr sz="1200" spc="4" dirty="0" smtClean="0">
                <a:latin typeface="Courier New"/>
                <a:cs typeface="Courier New"/>
              </a:rPr>
              <a:t>xsd:str</a:t>
            </a:r>
            <a:r>
              <a:rPr sz="1200" spc="79" dirty="0" smtClean="0">
                <a:latin typeface="Courier New"/>
                <a:cs typeface="Courier New"/>
              </a:rPr>
              <a:t>i</a:t>
            </a:r>
            <a:r>
              <a:rPr sz="1200" spc="4" dirty="0" smtClean="0">
                <a:latin typeface="Courier New"/>
                <a:cs typeface="Courier New"/>
              </a:rPr>
              <a:t>n</a:t>
            </a:r>
            <a:r>
              <a:rPr sz="1200" spc="-14" dirty="0" smtClean="0">
                <a:latin typeface="Courier New"/>
                <a:cs typeface="Courier New"/>
              </a:rPr>
              <a:t>g</a:t>
            </a:r>
            <a:r>
              <a:rPr sz="1200" spc="4" dirty="0" smtClean="0">
                <a:latin typeface="Courier New"/>
                <a:cs typeface="Courier New"/>
              </a:rPr>
              <a:t>"/&gt;</a:t>
            </a:r>
            <a:endParaRPr sz="1200">
              <a:latin typeface="Courier New"/>
              <a:cs typeface="Courier New"/>
            </a:endParaRPr>
          </a:p>
          <a:p>
            <a:pPr marL="1879193">
              <a:lnSpc>
                <a:spcPct val="94401"/>
              </a:lnSpc>
              <a:spcBef>
                <a:spcPts val="80"/>
              </a:spcBef>
            </a:pPr>
            <a:r>
              <a:rPr sz="1200" spc="0" dirty="0" smtClean="0">
                <a:latin typeface="Courier New"/>
                <a:cs typeface="Courier New"/>
              </a:rPr>
              <a:t>&lt;</a:t>
            </a:r>
            <a:r>
              <a:rPr sz="1200" spc="4" dirty="0" smtClean="0">
                <a:latin typeface="Courier New"/>
                <a:cs typeface="Courier New"/>
              </a:rPr>
              <a:t>xsd:elemen</a:t>
            </a:r>
            <a:r>
              <a:rPr sz="1200" spc="0" dirty="0" smtClean="0">
                <a:latin typeface="Courier New"/>
                <a:cs typeface="Courier New"/>
              </a:rPr>
              <a:t>t</a:t>
            </a:r>
            <a:r>
              <a:rPr sz="1200" spc="-14" dirty="0" smtClean="0">
                <a:latin typeface="Courier New"/>
                <a:cs typeface="Courier New"/>
              </a:rPr>
              <a:t> </a:t>
            </a:r>
            <a:r>
              <a:rPr sz="1200" spc="4" dirty="0" smtClean="0">
                <a:latin typeface="Courier New"/>
                <a:cs typeface="Courier New"/>
              </a:rPr>
              <a:t>name="quan</a:t>
            </a:r>
            <a:r>
              <a:rPr sz="1200" spc="79" dirty="0" smtClean="0">
                <a:latin typeface="Courier New"/>
                <a:cs typeface="Courier New"/>
              </a:rPr>
              <a:t>t</a:t>
            </a:r>
            <a:r>
              <a:rPr sz="1200" spc="4" dirty="0" smtClean="0">
                <a:latin typeface="Courier New"/>
                <a:cs typeface="Courier New"/>
              </a:rPr>
              <a:t>ity</a:t>
            </a:r>
            <a:r>
              <a:rPr sz="1200" spc="0" dirty="0" smtClean="0">
                <a:latin typeface="Courier New"/>
                <a:cs typeface="Courier New"/>
              </a:rPr>
              <a:t>“ </a:t>
            </a:r>
            <a:r>
              <a:rPr sz="1200" spc="4" dirty="0" smtClean="0">
                <a:latin typeface="Courier New"/>
                <a:cs typeface="Courier New"/>
              </a:rPr>
              <a:t>type=</a:t>
            </a:r>
            <a:r>
              <a:rPr sz="1200" spc="-34" dirty="0" smtClean="0">
                <a:latin typeface="Courier New"/>
                <a:cs typeface="Courier New"/>
              </a:rPr>
              <a:t>"</a:t>
            </a:r>
            <a:r>
              <a:rPr sz="1200" spc="0" dirty="0" smtClean="0">
                <a:latin typeface="Courier New"/>
                <a:cs typeface="Courier New"/>
              </a:rPr>
              <a:t>x</a:t>
            </a:r>
            <a:r>
              <a:rPr sz="1200" spc="4" dirty="0" smtClean="0">
                <a:latin typeface="Courier New"/>
                <a:cs typeface="Courier New"/>
              </a:rPr>
              <a:t>s</a:t>
            </a:r>
            <a:r>
              <a:rPr sz="1200" spc="0" dirty="0" smtClean="0">
                <a:latin typeface="Courier New"/>
                <a:cs typeface="Courier New"/>
              </a:rPr>
              <a:t>d</a:t>
            </a:r>
            <a:r>
              <a:rPr sz="1200" spc="4" dirty="0" smtClean="0">
                <a:latin typeface="Courier New"/>
                <a:cs typeface="Courier New"/>
              </a:rPr>
              <a:t>:</a:t>
            </a:r>
            <a:r>
              <a:rPr sz="1200" spc="79" dirty="0" smtClean="0">
                <a:latin typeface="Courier New"/>
                <a:cs typeface="Courier New"/>
              </a:rPr>
              <a:t>p</a:t>
            </a:r>
            <a:r>
              <a:rPr sz="1200" spc="0" dirty="0" smtClean="0">
                <a:latin typeface="Courier New"/>
                <a:cs typeface="Courier New"/>
              </a:rPr>
              <a:t>o</a:t>
            </a:r>
            <a:r>
              <a:rPr sz="1200" spc="4" dirty="0" smtClean="0">
                <a:latin typeface="Courier New"/>
                <a:cs typeface="Courier New"/>
              </a:rPr>
              <a:t>s</a:t>
            </a:r>
            <a:r>
              <a:rPr sz="1200" spc="0" dirty="0" smtClean="0">
                <a:latin typeface="Courier New"/>
                <a:cs typeface="Courier New"/>
              </a:rPr>
              <a:t>i</a:t>
            </a:r>
            <a:r>
              <a:rPr sz="1200" spc="4" dirty="0" smtClean="0">
                <a:latin typeface="Courier New"/>
                <a:cs typeface="Courier New"/>
              </a:rPr>
              <a:t>t</a:t>
            </a:r>
            <a:r>
              <a:rPr sz="1200" spc="0" dirty="0" smtClean="0">
                <a:latin typeface="Courier New"/>
                <a:cs typeface="Courier New"/>
              </a:rPr>
              <a:t>i</a:t>
            </a:r>
            <a:r>
              <a:rPr sz="1200" spc="4" dirty="0" smtClean="0">
                <a:latin typeface="Courier New"/>
                <a:cs typeface="Courier New"/>
              </a:rPr>
              <a:t>v</a:t>
            </a:r>
            <a:r>
              <a:rPr sz="1200" spc="0" dirty="0" smtClean="0">
                <a:latin typeface="Courier New"/>
                <a:cs typeface="Courier New"/>
              </a:rPr>
              <a:t>e</a:t>
            </a:r>
            <a:r>
              <a:rPr sz="1200" spc="4" dirty="0" smtClean="0">
                <a:latin typeface="Courier New"/>
                <a:cs typeface="Courier New"/>
              </a:rPr>
              <a:t>I</a:t>
            </a:r>
            <a:r>
              <a:rPr sz="1200" spc="0" dirty="0" smtClean="0">
                <a:latin typeface="Courier New"/>
                <a:cs typeface="Courier New"/>
              </a:rPr>
              <a:t>n</a:t>
            </a:r>
            <a:r>
              <a:rPr sz="1200" spc="4" dirty="0" smtClean="0">
                <a:latin typeface="Courier New"/>
                <a:cs typeface="Courier New"/>
              </a:rPr>
              <a:t>t</a:t>
            </a:r>
            <a:r>
              <a:rPr sz="1200" spc="0" dirty="0" smtClean="0">
                <a:latin typeface="Courier New"/>
                <a:cs typeface="Courier New"/>
              </a:rPr>
              <a:t>e</a:t>
            </a:r>
            <a:r>
              <a:rPr sz="1200" spc="4" dirty="0" smtClean="0">
                <a:latin typeface="Courier New"/>
                <a:cs typeface="Courier New"/>
              </a:rPr>
              <a:t>g</a:t>
            </a:r>
            <a:r>
              <a:rPr sz="1200" spc="0" dirty="0" smtClean="0">
                <a:latin typeface="Courier New"/>
                <a:cs typeface="Courier New"/>
              </a:rPr>
              <a:t>e</a:t>
            </a:r>
            <a:r>
              <a:rPr sz="1200" spc="-14" dirty="0" smtClean="0">
                <a:latin typeface="Courier New"/>
                <a:cs typeface="Courier New"/>
              </a:rPr>
              <a:t>r</a:t>
            </a:r>
            <a:r>
              <a:rPr sz="1200" spc="0" dirty="0" smtClean="0">
                <a:latin typeface="Courier New"/>
                <a:cs typeface="Courier New"/>
              </a:rPr>
              <a:t>"</a:t>
            </a:r>
            <a:r>
              <a:rPr sz="1200" spc="84" dirty="0" smtClean="0">
                <a:latin typeface="Courier New"/>
                <a:cs typeface="Courier New"/>
              </a:rPr>
              <a:t>/</a:t>
            </a:r>
            <a:r>
              <a:rPr sz="1200" spc="0" dirty="0" smtClean="0">
                <a:latin typeface="Courier New"/>
                <a:cs typeface="Courier New"/>
              </a:rPr>
              <a:t>&gt;</a:t>
            </a:r>
            <a:endParaRPr sz="1200">
              <a:latin typeface="Courier New"/>
              <a:cs typeface="Courier New"/>
            </a:endParaRPr>
          </a:p>
          <a:p>
            <a:pPr marL="1879193">
              <a:lnSpc>
                <a:spcPct val="94401"/>
              </a:lnSpc>
              <a:spcBef>
                <a:spcPts val="80"/>
              </a:spcBef>
            </a:pPr>
            <a:r>
              <a:rPr sz="1200" spc="0" dirty="0" smtClean="0">
                <a:latin typeface="Courier New"/>
                <a:cs typeface="Courier New"/>
              </a:rPr>
              <a:t>&lt;xsd:element</a:t>
            </a:r>
            <a:r>
              <a:rPr sz="1200" spc="-19" dirty="0" smtClean="0">
                <a:latin typeface="Courier New"/>
                <a:cs typeface="Courier New"/>
              </a:rPr>
              <a:t> </a:t>
            </a:r>
            <a:r>
              <a:rPr sz="1200" spc="0" dirty="0" smtClean="0">
                <a:latin typeface="Courier New"/>
                <a:cs typeface="Courier New"/>
              </a:rPr>
              <a:t>name="pric</a:t>
            </a:r>
            <a:r>
              <a:rPr sz="1200" spc="79" dirty="0" smtClean="0">
                <a:latin typeface="Courier New"/>
                <a:cs typeface="Courier New"/>
              </a:rPr>
              <a:t>e</a:t>
            </a:r>
            <a:r>
              <a:rPr sz="1200" spc="0" dirty="0" smtClean="0">
                <a:latin typeface="Courier New"/>
                <a:cs typeface="Courier New"/>
              </a:rPr>
              <a:t>"</a:t>
            </a:r>
            <a:r>
              <a:rPr sz="1200" spc="-19" dirty="0" smtClean="0">
                <a:latin typeface="Courier New"/>
                <a:cs typeface="Courier New"/>
              </a:rPr>
              <a:t> </a:t>
            </a:r>
            <a:r>
              <a:rPr sz="1200" spc="0" dirty="0" smtClean="0">
                <a:latin typeface="Courier New"/>
                <a:cs typeface="Courier New"/>
              </a:rPr>
              <a:t>type=</a:t>
            </a:r>
            <a:r>
              <a:rPr sz="1200" spc="-9" dirty="0" smtClean="0">
                <a:latin typeface="Courier New"/>
                <a:cs typeface="Courier New"/>
              </a:rPr>
              <a:t>"</a:t>
            </a:r>
            <a:r>
              <a:rPr sz="1200" spc="0" dirty="0" smtClean="0">
                <a:latin typeface="Courier New"/>
                <a:cs typeface="Courier New"/>
              </a:rPr>
              <a:t>xsd:dec</a:t>
            </a:r>
            <a:r>
              <a:rPr sz="1200" spc="79" dirty="0" smtClean="0">
                <a:latin typeface="Courier New"/>
                <a:cs typeface="Courier New"/>
              </a:rPr>
              <a:t>i</a:t>
            </a:r>
            <a:r>
              <a:rPr sz="1200" spc="0" dirty="0" smtClean="0">
                <a:latin typeface="Courier New"/>
                <a:cs typeface="Courier New"/>
              </a:rPr>
              <a:t>ma</a:t>
            </a:r>
            <a:r>
              <a:rPr sz="1200" spc="-19" dirty="0" smtClean="0">
                <a:latin typeface="Courier New"/>
                <a:cs typeface="Courier New"/>
              </a:rPr>
              <a:t>l</a:t>
            </a:r>
            <a:r>
              <a:rPr sz="1200" spc="0" dirty="0" smtClean="0">
                <a:latin typeface="Courier New"/>
                <a:cs typeface="Courier New"/>
              </a:rPr>
              <a:t>"/&gt;</a:t>
            </a:r>
            <a:endParaRPr sz="1200">
              <a:latin typeface="Courier New"/>
              <a:cs typeface="Courier New"/>
            </a:endParaRPr>
          </a:p>
          <a:p>
            <a:pPr marL="963396">
              <a:lnSpc>
                <a:spcPct val="94401"/>
              </a:lnSpc>
              <a:spcBef>
                <a:spcPts val="80"/>
              </a:spcBef>
            </a:pPr>
            <a:r>
              <a:rPr sz="1200" spc="0" dirty="0" smtClean="0">
                <a:latin typeface="Courier New"/>
                <a:cs typeface="Courier New"/>
              </a:rPr>
              <a:t>&lt;/xsd:complexTyp</a:t>
            </a:r>
            <a:r>
              <a:rPr sz="1200" spc="-25" dirty="0" smtClean="0">
                <a:latin typeface="Courier New"/>
                <a:cs typeface="Courier New"/>
              </a:rPr>
              <a:t>e</a:t>
            </a:r>
            <a:r>
              <a:rPr sz="1200" spc="0" dirty="0" smtClean="0">
                <a:latin typeface="Courier New"/>
                <a:cs typeface="Courier New"/>
              </a:rPr>
              <a:t>&gt;</a:t>
            </a:r>
            <a:endParaRPr sz="1200">
              <a:latin typeface="Courier New"/>
              <a:cs typeface="Courier New"/>
            </a:endParaRPr>
          </a:p>
          <a:p>
            <a:pPr marL="48107">
              <a:lnSpc>
                <a:spcPct val="94401"/>
              </a:lnSpc>
              <a:spcBef>
                <a:spcPts val="80"/>
              </a:spcBef>
            </a:pPr>
            <a:r>
              <a:rPr sz="1200" spc="0" dirty="0" smtClean="0">
                <a:latin typeface="Courier New"/>
                <a:cs typeface="Courier New"/>
              </a:rPr>
              <a:t>&lt;/xsd:schem</a:t>
            </a:r>
            <a:r>
              <a:rPr sz="1200" spc="-19" dirty="0" smtClean="0">
                <a:latin typeface="Courier New"/>
                <a:cs typeface="Courier New"/>
              </a:rPr>
              <a:t>a</a:t>
            </a:r>
            <a:r>
              <a:rPr sz="1200" spc="0" dirty="0" smtClean="0">
                <a:latin typeface="Courier New"/>
                <a:cs typeface="Courier New"/>
              </a:rPr>
              <a:t>&gt;</a:t>
            </a:r>
            <a:endParaRPr sz="1200">
              <a:latin typeface="Courier New"/>
              <a:cs typeface="Courier New"/>
            </a:endParaRPr>
          </a:p>
        </p:txBody>
      </p:sp>
    </p:spTree>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3" name="Content Placeholder 2"/>
          <p:cNvSpPr>
            <a:spLocks noGrp="1"/>
          </p:cNvSpPr>
          <p:nvPr>
            <p:ph idx="1"/>
          </p:nvPr>
        </p:nvSpPr>
        <p:spPr>
          <a:xfrm>
            <a:off x="381000" y="1417638"/>
            <a:ext cx="8410575" cy="4450449"/>
          </a:xfrm>
        </p:spPr>
        <p:txBody>
          <a:bodyPr>
            <a:normAutofit lnSpcReduction="10000"/>
          </a:bodyPr>
          <a:lstStyle/>
          <a:p>
            <a:r>
              <a:rPr lang="en-US" dirty="0" smtClean="0"/>
              <a:t>Ability </a:t>
            </a:r>
            <a:r>
              <a:rPr lang="en-US" dirty="0"/>
              <a:t>to define a class that inherits state and </a:t>
            </a:r>
            <a:r>
              <a:rPr lang="en-US" dirty="0" smtClean="0"/>
              <a:t>behavior </a:t>
            </a:r>
            <a:r>
              <a:rPr lang="en-US" dirty="0"/>
              <a:t>from other </a:t>
            </a:r>
            <a:r>
              <a:rPr lang="en-US" smtClean="0"/>
              <a:t>classes(base class)</a:t>
            </a:r>
            <a:endParaRPr lang="en-US" dirty="0"/>
          </a:p>
          <a:p>
            <a:pPr lvl="1"/>
            <a:r>
              <a:rPr lang="en-US" dirty="0" smtClean="0"/>
              <a:t> </a:t>
            </a:r>
            <a:r>
              <a:rPr lang="en-US" dirty="0"/>
              <a:t>To reuse </a:t>
            </a:r>
            <a:r>
              <a:rPr lang="en-US" dirty="0" smtClean="0"/>
              <a:t>code</a:t>
            </a:r>
          </a:p>
          <a:p>
            <a:r>
              <a:rPr lang="en-US" dirty="0"/>
              <a:t>P</a:t>
            </a:r>
            <a:r>
              <a:rPr lang="en-US" dirty="0" smtClean="0"/>
              <a:t>rovide </a:t>
            </a:r>
            <a:r>
              <a:rPr lang="en-US" dirty="0"/>
              <a:t>features that enable reuse of </a:t>
            </a:r>
            <a:r>
              <a:rPr lang="en-US" dirty="0" smtClean="0"/>
              <a:t>code through </a:t>
            </a:r>
            <a:r>
              <a:rPr lang="en-US" dirty="0"/>
              <a:t>extending the functionality of the program </a:t>
            </a:r>
            <a:r>
              <a:rPr lang="en-US" dirty="0" smtClean="0"/>
              <a:t>units</a:t>
            </a:r>
          </a:p>
          <a:p>
            <a:r>
              <a:rPr lang="en-US" dirty="0" smtClean="0"/>
              <a:t>The derived class can specialize the base class by adding properties and methods, override properties and methods, etc.</a:t>
            </a:r>
            <a:endParaRPr lang="en-US" dirty="0"/>
          </a:p>
        </p:txBody>
      </p:sp>
    </p:spTree>
    <p:extLst>
      <p:ext uri="{BB962C8B-B14F-4D97-AF65-F5344CB8AC3E}">
        <p14:creationId xmlns:p14="http://schemas.microsoft.com/office/powerpoint/2010/main" xmlns="" val="3057064263"/>
      </p:ext>
    </p:extLst>
  </p:cSld>
  <p:clrMapOvr>
    <a:masterClrMapping/>
  </p:clrMapOvr>
  <p:transition spd="slow">
    <p:wipe dir="d"/>
  </p:transition>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p:nvPr/>
        </p:nvSpPr>
        <p:spPr>
          <a:xfrm>
            <a:off x="4358640" y="6593840"/>
            <a:ext cx="396239" cy="213360"/>
          </a:xfrm>
          <a:prstGeom prst="rect">
            <a:avLst/>
          </a:prstGeom>
          <a:blipFill>
            <a:blip r:embed="rId2" cstate="print"/>
            <a:stretch>
              <a:fillRect/>
            </a:stretch>
          </a:blipFill>
        </p:spPr>
        <p:txBody>
          <a:bodyPr wrap="square" lIns="0" tIns="0" rIns="0" bIns="0" rtlCol="0">
            <a:noAutofit/>
          </a:bodyPr>
          <a:lstStyle/>
          <a:p>
            <a:endParaRPr/>
          </a:p>
        </p:txBody>
      </p:sp>
      <p:sp>
        <p:nvSpPr>
          <p:cNvPr id="18" name="object 18"/>
          <p:cNvSpPr/>
          <p:nvPr/>
        </p:nvSpPr>
        <p:spPr>
          <a:xfrm>
            <a:off x="4389120" y="6614159"/>
            <a:ext cx="396239" cy="213360"/>
          </a:xfrm>
          <a:prstGeom prst="rect">
            <a:avLst/>
          </a:prstGeom>
          <a:blipFill>
            <a:blip r:embed="rId2" cstate="print"/>
            <a:stretch>
              <a:fillRect/>
            </a:stretch>
          </a:blipFill>
        </p:spPr>
        <p:txBody>
          <a:bodyPr wrap="square" lIns="0" tIns="0" rIns="0" bIns="0" rtlCol="0">
            <a:noAutofit/>
          </a:bodyPr>
          <a:lstStyle/>
          <a:p>
            <a:endParaRPr/>
          </a:p>
        </p:txBody>
      </p:sp>
      <p:sp>
        <p:nvSpPr>
          <p:cNvPr id="16" name="object 16"/>
          <p:cNvSpPr/>
          <p:nvPr/>
        </p:nvSpPr>
        <p:spPr>
          <a:xfrm>
            <a:off x="401637" y="803275"/>
            <a:ext cx="8335962" cy="0"/>
          </a:xfrm>
          <a:custGeom>
            <a:avLst/>
            <a:gdLst/>
            <a:ahLst/>
            <a:cxnLst/>
            <a:rect l="l" t="t" r="r" b="b"/>
            <a:pathLst>
              <a:path w="8335962">
                <a:moveTo>
                  <a:pt x="0" y="0"/>
                </a:moveTo>
                <a:lnTo>
                  <a:pt x="8335962" y="0"/>
                </a:lnTo>
              </a:path>
            </a:pathLst>
          </a:custGeom>
          <a:ln w="28575">
            <a:solidFill>
              <a:srgbClr val="003399"/>
            </a:solidFill>
          </a:ln>
        </p:spPr>
        <p:txBody>
          <a:bodyPr wrap="square" lIns="0" tIns="0" rIns="0" bIns="0" rtlCol="0">
            <a:noAutofit/>
          </a:bodyPr>
          <a:lstStyle/>
          <a:p>
            <a:endParaRPr/>
          </a:p>
        </p:txBody>
      </p:sp>
      <p:sp>
        <p:nvSpPr>
          <p:cNvPr id="13" name="object 13"/>
          <p:cNvSpPr/>
          <p:nvPr/>
        </p:nvSpPr>
        <p:spPr>
          <a:xfrm>
            <a:off x="403047" y="3421379"/>
            <a:ext cx="8090661" cy="274320"/>
          </a:xfrm>
          <a:custGeom>
            <a:avLst/>
            <a:gdLst/>
            <a:ahLst/>
            <a:cxnLst/>
            <a:rect l="l" t="t" r="r" b="b"/>
            <a:pathLst>
              <a:path w="8090661" h="274320">
                <a:moveTo>
                  <a:pt x="0" y="274320"/>
                </a:moveTo>
                <a:lnTo>
                  <a:pt x="8090661" y="274320"/>
                </a:lnTo>
                <a:lnTo>
                  <a:pt x="8090661" y="0"/>
                </a:lnTo>
                <a:lnTo>
                  <a:pt x="0" y="0"/>
                </a:lnTo>
                <a:lnTo>
                  <a:pt x="0" y="274320"/>
                </a:lnTo>
                <a:close/>
              </a:path>
            </a:pathLst>
          </a:custGeom>
          <a:solidFill>
            <a:srgbClr val="003399"/>
          </a:solidFill>
        </p:spPr>
        <p:txBody>
          <a:bodyPr wrap="square" lIns="0" tIns="0" rIns="0" bIns="0" rtlCol="0">
            <a:noAutofit/>
          </a:bodyPr>
          <a:lstStyle/>
          <a:p>
            <a:endParaRPr/>
          </a:p>
        </p:txBody>
      </p:sp>
      <p:sp>
        <p:nvSpPr>
          <p:cNvPr id="14" name="object 14"/>
          <p:cNvSpPr/>
          <p:nvPr/>
        </p:nvSpPr>
        <p:spPr>
          <a:xfrm>
            <a:off x="403047" y="3421379"/>
            <a:ext cx="8090661" cy="274320"/>
          </a:xfrm>
          <a:custGeom>
            <a:avLst/>
            <a:gdLst/>
            <a:ahLst/>
            <a:cxnLst/>
            <a:rect l="l" t="t" r="r" b="b"/>
            <a:pathLst>
              <a:path w="8090661" h="274320">
                <a:moveTo>
                  <a:pt x="0" y="274320"/>
                </a:moveTo>
                <a:lnTo>
                  <a:pt x="8090661" y="274320"/>
                </a:lnTo>
                <a:lnTo>
                  <a:pt x="8090661" y="0"/>
                </a:lnTo>
                <a:lnTo>
                  <a:pt x="0" y="0"/>
                </a:lnTo>
                <a:lnTo>
                  <a:pt x="0" y="274320"/>
                </a:lnTo>
                <a:close/>
              </a:path>
            </a:pathLst>
          </a:custGeom>
          <a:ln w="10170">
            <a:solidFill>
              <a:srgbClr val="4066B1"/>
            </a:solidFill>
          </a:ln>
        </p:spPr>
        <p:txBody>
          <a:bodyPr wrap="square" lIns="0" tIns="0" rIns="0" bIns="0" rtlCol="0">
            <a:noAutofit/>
          </a:bodyPr>
          <a:lstStyle/>
          <a:p>
            <a:endParaRPr/>
          </a:p>
        </p:txBody>
      </p:sp>
      <p:sp>
        <p:nvSpPr>
          <p:cNvPr id="12" name="object 12"/>
          <p:cNvSpPr txBox="1"/>
          <p:nvPr/>
        </p:nvSpPr>
        <p:spPr>
          <a:xfrm>
            <a:off x="428307" y="545651"/>
            <a:ext cx="1429670" cy="228917"/>
          </a:xfrm>
          <a:prstGeom prst="rect">
            <a:avLst/>
          </a:prstGeom>
        </p:spPr>
        <p:txBody>
          <a:bodyPr wrap="square" lIns="0" tIns="0" rIns="0" bIns="0" rtlCol="0">
            <a:noAutofit/>
          </a:bodyPr>
          <a:lstStyle/>
          <a:p>
            <a:pPr marL="12700">
              <a:lnSpc>
                <a:spcPts val="1739"/>
              </a:lnSpc>
              <a:spcBef>
                <a:spcPts val="87"/>
              </a:spcBef>
            </a:pPr>
            <a:r>
              <a:rPr sz="1600" b="1" spc="-29" dirty="0" smtClean="0">
                <a:latin typeface="Arial"/>
                <a:cs typeface="Arial"/>
              </a:rPr>
              <a:t>XS</a:t>
            </a:r>
            <a:r>
              <a:rPr sz="1600" b="1" spc="0" dirty="0" smtClean="0">
                <a:latin typeface="Arial"/>
                <a:cs typeface="Arial"/>
              </a:rPr>
              <a:t>L</a:t>
            </a:r>
            <a:r>
              <a:rPr sz="1600" b="1" spc="14" dirty="0" smtClean="0">
                <a:latin typeface="Arial"/>
                <a:cs typeface="Arial"/>
              </a:rPr>
              <a:t> </a:t>
            </a:r>
            <a:r>
              <a:rPr sz="1600" b="1" spc="-9" dirty="0" smtClean="0">
                <a:latin typeface="Arial"/>
                <a:cs typeface="Arial"/>
              </a:rPr>
              <a:t>a</a:t>
            </a:r>
            <a:r>
              <a:rPr sz="1600" b="1" spc="-19" dirty="0" smtClean="0">
                <a:latin typeface="Arial"/>
                <a:cs typeface="Arial"/>
              </a:rPr>
              <a:t>n</a:t>
            </a:r>
            <a:r>
              <a:rPr sz="1600" b="1" spc="0" dirty="0" smtClean="0">
                <a:latin typeface="Arial"/>
                <a:cs typeface="Arial"/>
              </a:rPr>
              <a:t>d</a:t>
            </a:r>
            <a:r>
              <a:rPr sz="1600" b="1" spc="14" dirty="0" smtClean="0">
                <a:latin typeface="Arial"/>
                <a:cs typeface="Arial"/>
              </a:rPr>
              <a:t> </a:t>
            </a:r>
            <a:r>
              <a:rPr sz="1600" b="1" spc="-29" dirty="0" smtClean="0">
                <a:latin typeface="Arial"/>
                <a:cs typeface="Arial"/>
              </a:rPr>
              <a:t>XS</a:t>
            </a:r>
            <a:r>
              <a:rPr sz="1600" b="1" spc="-19" dirty="0" smtClean="0">
                <a:latin typeface="Arial"/>
                <a:cs typeface="Arial"/>
              </a:rPr>
              <a:t>L</a:t>
            </a:r>
            <a:r>
              <a:rPr sz="1600" b="1" spc="0" dirty="0" smtClean="0">
                <a:latin typeface="Arial"/>
                <a:cs typeface="Arial"/>
              </a:rPr>
              <a:t>T</a:t>
            </a:r>
            <a:endParaRPr sz="1600">
              <a:latin typeface="Arial"/>
              <a:cs typeface="Arial"/>
            </a:endParaRPr>
          </a:p>
        </p:txBody>
      </p:sp>
      <p:sp>
        <p:nvSpPr>
          <p:cNvPr id="11" name="object 11"/>
          <p:cNvSpPr txBox="1"/>
          <p:nvPr/>
        </p:nvSpPr>
        <p:spPr>
          <a:xfrm>
            <a:off x="387667" y="991568"/>
            <a:ext cx="3984840" cy="473075"/>
          </a:xfrm>
          <a:prstGeom prst="rect">
            <a:avLst/>
          </a:prstGeom>
        </p:spPr>
        <p:txBody>
          <a:bodyPr wrap="square" lIns="0" tIns="0" rIns="0" bIns="0" rtlCol="0">
            <a:noAutofit/>
          </a:bodyPr>
          <a:lstStyle/>
          <a:p>
            <a:pPr marL="12700" marR="22860">
              <a:lnSpc>
                <a:spcPts val="1325"/>
              </a:lnSpc>
              <a:spcBef>
                <a:spcPts val="66"/>
              </a:spcBef>
            </a:pPr>
            <a:r>
              <a:rPr sz="950" spc="0" dirty="0" smtClean="0">
                <a:latin typeface="Arial"/>
                <a:cs typeface="Arial"/>
              </a:rPr>
              <a:t>•      </a:t>
            </a:r>
            <a:r>
              <a:rPr sz="950" spc="68" dirty="0" smtClean="0">
                <a:latin typeface="Arial"/>
                <a:cs typeface="Arial"/>
              </a:rPr>
              <a:t> </a:t>
            </a:r>
            <a:r>
              <a:rPr sz="1200" spc="-94" dirty="0" smtClean="0">
                <a:latin typeface="Arial"/>
                <a:cs typeface="Arial"/>
              </a:rPr>
              <a:t>I</a:t>
            </a:r>
            <a:r>
              <a:rPr sz="1200" spc="0" dirty="0" smtClean="0">
                <a:latin typeface="Arial"/>
                <a:cs typeface="Arial"/>
              </a:rPr>
              <a:t>t</a:t>
            </a:r>
            <a:r>
              <a:rPr sz="1200" spc="139" dirty="0" smtClean="0">
                <a:latin typeface="Arial"/>
                <a:cs typeface="Arial"/>
              </a:rPr>
              <a:t> </a:t>
            </a:r>
            <a:r>
              <a:rPr sz="1200" spc="39" dirty="0" smtClean="0">
                <a:latin typeface="Arial"/>
                <a:cs typeface="Arial"/>
              </a:rPr>
              <a:t>s</a:t>
            </a:r>
            <a:r>
              <a:rPr sz="1200" spc="-9" dirty="0" smtClean="0">
                <a:latin typeface="Arial"/>
                <a:cs typeface="Arial"/>
              </a:rPr>
              <a:t>t</a:t>
            </a:r>
            <a:r>
              <a:rPr sz="1200" spc="-25" dirty="0" smtClean="0">
                <a:latin typeface="Arial"/>
                <a:cs typeface="Arial"/>
              </a:rPr>
              <a:t>and</a:t>
            </a:r>
            <a:r>
              <a:rPr sz="1200" spc="0" dirty="0" smtClean="0">
                <a:latin typeface="Arial"/>
                <a:cs typeface="Arial"/>
              </a:rPr>
              <a:t>s</a:t>
            </a:r>
            <a:r>
              <a:rPr sz="1200" spc="19" dirty="0" smtClean="0">
                <a:latin typeface="Arial"/>
                <a:cs typeface="Arial"/>
              </a:rPr>
              <a:t> </a:t>
            </a:r>
            <a:r>
              <a:rPr sz="1200" spc="-9" dirty="0" smtClean="0">
                <a:latin typeface="Arial"/>
                <a:cs typeface="Arial"/>
              </a:rPr>
              <a:t>f</a:t>
            </a:r>
            <a:r>
              <a:rPr sz="1200" spc="-25" dirty="0" smtClean="0">
                <a:latin typeface="Arial"/>
                <a:cs typeface="Arial"/>
              </a:rPr>
              <a:t>o</a:t>
            </a:r>
            <a:r>
              <a:rPr sz="1200" spc="0" dirty="0" smtClean="0">
                <a:latin typeface="Arial"/>
                <a:cs typeface="Arial"/>
              </a:rPr>
              <a:t>r</a:t>
            </a:r>
            <a:r>
              <a:rPr sz="1200" spc="64" dirty="0" smtClean="0">
                <a:latin typeface="Arial"/>
                <a:cs typeface="Arial"/>
              </a:rPr>
              <a:t> </a:t>
            </a:r>
            <a:r>
              <a:rPr sz="1200" b="1" spc="54" dirty="0" smtClean="0">
                <a:latin typeface="Arial"/>
                <a:cs typeface="Arial"/>
              </a:rPr>
              <a:t>e</a:t>
            </a:r>
            <a:r>
              <a:rPr sz="1200" b="1" spc="0" dirty="0" smtClean="0">
                <a:latin typeface="Arial"/>
                <a:cs typeface="Arial"/>
              </a:rPr>
              <a:t>X</a:t>
            </a:r>
            <a:r>
              <a:rPr sz="1200" b="1" spc="4" dirty="0" smtClean="0">
                <a:latin typeface="Arial"/>
                <a:cs typeface="Arial"/>
              </a:rPr>
              <a:t>t</a:t>
            </a:r>
            <a:r>
              <a:rPr sz="1200" b="1" spc="54" dirty="0" smtClean="0">
                <a:latin typeface="Arial"/>
                <a:cs typeface="Arial"/>
              </a:rPr>
              <a:t>e</a:t>
            </a:r>
            <a:r>
              <a:rPr sz="1200" b="1" spc="-9" dirty="0" smtClean="0">
                <a:latin typeface="Arial"/>
                <a:cs typeface="Arial"/>
              </a:rPr>
              <a:t>n</a:t>
            </a:r>
            <a:r>
              <a:rPr sz="1200" b="1" spc="-25" dirty="0" smtClean="0">
                <a:latin typeface="Arial"/>
                <a:cs typeface="Arial"/>
              </a:rPr>
              <a:t>s</a:t>
            </a:r>
            <a:r>
              <a:rPr sz="1200" b="1" spc="-9" dirty="0" smtClean="0">
                <a:latin typeface="Arial"/>
                <a:cs typeface="Arial"/>
              </a:rPr>
              <a:t>ibl</a:t>
            </a:r>
            <a:r>
              <a:rPr sz="1200" b="1" spc="0" dirty="0" smtClean="0">
                <a:latin typeface="Arial"/>
                <a:cs typeface="Arial"/>
              </a:rPr>
              <a:t>e</a:t>
            </a:r>
            <a:r>
              <a:rPr sz="1200" b="1" spc="-39" dirty="0" smtClean="0">
                <a:latin typeface="Arial"/>
                <a:cs typeface="Arial"/>
              </a:rPr>
              <a:t> </a:t>
            </a:r>
            <a:r>
              <a:rPr sz="1200" b="1" spc="0" dirty="0" smtClean="0">
                <a:latin typeface="Arial"/>
                <a:cs typeface="Arial"/>
              </a:rPr>
              <a:t>S</a:t>
            </a:r>
            <a:r>
              <a:rPr sz="1200" b="1" spc="4" dirty="0" smtClean="0">
                <a:latin typeface="Arial"/>
                <a:cs typeface="Arial"/>
              </a:rPr>
              <a:t>t</a:t>
            </a:r>
            <a:r>
              <a:rPr sz="1200" b="1" spc="-104" dirty="0" smtClean="0">
                <a:latin typeface="Arial"/>
                <a:cs typeface="Arial"/>
              </a:rPr>
              <a:t>y</a:t>
            </a:r>
            <a:r>
              <a:rPr sz="1200" b="1" spc="-9" dirty="0" smtClean="0">
                <a:latin typeface="Arial"/>
                <a:cs typeface="Arial"/>
              </a:rPr>
              <a:t>l</a:t>
            </a:r>
            <a:r>
              <a:rPr sz="1200" b="1" spc="54" dirty="0" smtClean="0">
                <a:latin typeface="Arial"/>
                <a:cs typeface="Arial"/>
              </a:rPr>
              <a:t>e</a:t>
            </a:r>
            <a:r>
              <a:rPr sz="1200" b="1" spc="-25" dirty="0" smtClean="0">
                <a:latin typeface="Arial"/>
                <a:cs typeface="Arial"/>
              </a:rPr>
              <a:t>s</a:t>
            </a:r>
            <a:r>
              <a:rPr sz="1200" b="1" spc="-9" dirty="0" smtClean="0">
                <a:latin typeface="Arial"/>
                <a:cs typeface="Arial"/>
              </a:rPr>
              <a:t>h</a:t>
            </a:r>
            <a:r>
              <a:rPr sz="1200" b="1" spc="54" dirty="0" smtClean="0">
                <a:latin typeface="Arial"/>
                <a:cs typeface="Arial"/>
              </a:rPr>
              <a:t>ee</a:t>
            </a:r>
            <a:r>
              <a:rPr sz="1200" b="1" spc="0" dirty="0" smtClean="0">
                <a:latin typeface="Arial"/>
                <a:cs typeface="Arial"/>
              </a:rPr>
              <a:t>t</a:t>
            </a:r>
            <a:r>
              <a:rPr sz="1200" b="1" spc="-4" dirty="0" smtClean="0">
                <a:latin typeface="Arial"/>
                <a:cs typeface="Arial"/>
              </a:rPr>
              <a:t> </a:t>
            </a:r>
            <a:r>
              <a:rPr sz="1200" b="1" spc="-9" dirty="0" smtClean="0">
                <a:latin typeface="Arial"/>
                <a:cs typeface="Arial"/>
              </a:rPr>
              <a:t>L</a:t>
            </a:r>
            <a:r>
              <a:rPr sz="1200" b="1" spc="-25" dirty="0" smtClean="0">
                <a:latin typeface="Arial"/>
                <a:cs typeface="Arial"/>
              </a:rPr>
              <a:t>a</a:t>
            </a:r>
            <a:r>
              <a:rPr sz="1200" b="1" spc="-9" dirty="0" smtClean="0">
                <a:latin typeface="Arial"/>
                <a:cs typeface="Arial"/>
              </a:rPr>
              <a:t>ngu</a:t>
            </a:r>
            <a:r>
              <a:rPr sz="1200" b="1" spc="-25" dirty="0" smtClean="0">
                <a:latin typeface="Arial"/>
                <a:cs typeface="Arial"/>
              </a:rPr>
              <a:t>a</a:t>
            </a:r>
            <a:r>
              <a:rPr sz="1200" b="1" spc="-9" dirty="0" smtClean="0">
                <a:latin typeface="Arial"/>
                <a:cs typeface="Arial"/>
              </a:rPr>
              <a:t>g</a:t>
            </a:r>
            <a:r>
              <a:rPr sz="1200" b="1" spc="14" dirty="0" smtClean="0">
                <a:latin typeface="Arial"/>
                <a:cs typeface="Arial"/>
              </a:rPr>
              <a:t>e</a:t>
            </a:r>
            <a:r>
              <a:rPr sz="1200" spc="0" dirty="0" smtClean="0">
                <a:latin typeface="Arial"/>
                <a:cs typeface="Arial"/>
              </a:rPr>
              <a:t>,</a:t>
            </a:r>
            <a:endParaRPr sz="1200">
              <a:latin typeface="Arial"/>
              <a:cs typeface="Arial"/>
            </a:endParaRPr>
          </a:p>
          <a:p>
            <a:pPr marL="12700">
              <a:lnSpc>
                <a:spcPct val="95825"/>
              </a:lnSpc>
              <a:spcBef>
                <a:spcPts val="878"/>
              </a:spcBef>
            </a:pPr>
            <a:r>
              <a:rPr sz="950" spc="0" dirty="0" smtClean="0">
                <a:latin typeface="Arial"/>
                <a:cs typeface="Arial"/>
              </a:rPr>
              <a:t>•      </a:t>
            </a:r>
            <a:r>
              <a:rPr sz="950" spc="68" dirty="0" smtClean="0">
                <a:latin typeface="Arial"/>
                <a:cs typeface="Arial"/>
              </a:rPr>
              <a:t> </a:t>
            </a:r>
            <a:r>
              <a:rPr sz="1200" spc="0" dirty="0" smtClean="0">
                <a:latin typeface="Arial"/>
                <a:cs typeface="Arial"/>
              </a:rPr>
              <a:t>A</a:t>
            </a:r>
            <a:r>
              <a:rPr sz="1200" spc="-89" dirty="0" smtClean="0">
                <a:latin typeface="Arial"/>
                <a:cs typeface="Arial"/>
              </a:rPr>
              <a:t> </a:t>
            </a:r>
            <a:r>
              <a:rPr sz="1200" spc="-25" dirty="0" smtClean="0">
                <a:latin typeface="Arial"/>
                <a:cs typeface="Arial"/>
              </a:rPr>
              <a:t>gene</a:t>
            </a:r>
            <a:r>
              <a:rPr sz="1200" spc="0" dirty="0" smtClean="0">
                <a:latin typeface="Arial"/>
                <a:cs typeface="Arial"/>
              </a:rPr>
              <a:t>r</a:t>
            </a:r>
            <a:r>
              <a:rPr sz="1200" spc="-19" dirty="0" smtClean="0">
                <a:latin typeface="Arial"/>
                <a:cs typeface="Arial"/>
              </a:rPr>
              <a:t>a</a:t>
            </a:r>
            <a:r>
              <a:rPr sz="1200" spc="-34" dirty="0" smtClean="0">
                <a:latin typeface="Arial"/>
                <a:cs typeface="Arial"/>
              </a:rPr>
              <a:t>l</a:t>
            </a:r>
            <a:r>
              <a:rPr sz="1200" spc="0" dirty="0" smtClean="0">
                <a:latin typeface="Arial"/>
                <a:cs typeface="Arial"/>
              </a:rPr>
              <a:t>-</a:t>
            </a:r>
            <a:r>
              <a:rPr sz="1200" spc="-25" dirty="0" smtClean="0">
                <a:latin typeface="Arial"/>
                <a:cs typeface="Arial"/>
              </a:rPr>
              <a:t>pu</a:t>
            </a:r>
            <a:r>
              <a:rPr sz="1200" spc="0" dirty="0" smtClean="0">
                <a:latin typeface="Arial"/>
                <a:cs typeface="Arial"/>
              </a:rPr>
              <a:t>r</a:t>
            </a:r>
            <a:r>
              <a:rPr sz="1200" spc="-19" dirty="0" smtClean="0">
                <a:latin typeface="Arial"/>
                <a:cs typeface="Arial"/>
              </a:rPr>
              <a:t>p</a:t>
            </a:r>
            <a:r>
              <a:rPr sz="1200" spc="-25" dirty="0" smtClean="0">
                <a:latin typeface="Arial"/>
                <a:cs typeface="Arial"/>
              </a:rPr>
              <a:t>o</a:t>
            </a:r>
            <a:r>
              <a:rPr sz="1200" spc="39" dirty="0" smtClean="0">
                <a:latin typeface="Arial"/>
                <a:cs typeface="Arial"/>
              </a:rPr>
              <a:t>s</a:t>
            </a:r>
            <a:r>
              <a:rPr sz="1200" spc="0" dirty="0" smtClean="0">
                <a:latin typeface="Arial"/>
                <a:cs typeface="Arial"/>
              </a:rPr>
              <a:t>e</a:t>
            </a:r>
            <a:r>
              <a:rPr sz="1200" spc="202" dirty="0" smtClean="0">
                <a:latin typeface="Arial"/>
                <a:cs typeface="Arial"/>
              </a:rPr>
              <a:t> </a:t>
            </a:r>
            <a:r>
              <a:rPr sz="1200" spc="-25" dirty="0" smtClean="0">
                <a:latin typeface="Arial"/>
                <a:cs typeface="Arial"/>
              </a:rPr>
              <a:t>languag</a:t>
            </a:r>
            <a:r>
              <a:rPr sz="1200" spc="0" dirty="0" smtClean="0">
                <a:latin typeface="Arial"/>
                <a:cs typeface="Arial"/>
              </a:rPr>
              <a:t>e</a:t>
            </a:r>
            <a:r>
              <a:rPr sz="1200" spc="202" dirty="0" smtClean="0">
                <a:latin typeface="Arial"/>
                <a:cs typeface="Arial"/>
              </a:rPr>
              <a:t> </a:t>
            </a:r>
            <a:r>
              <a:rPr sz="1200" spc="-9" dirty="0" smtClean="0">
                <a:latin typeface="Arial"/>
                <a:cs typeface="Arial"/>
              </a:rPr>
              <a:t>t</a:t>
            </a:r>
            <a:r>
              <a:rPr sz="1200" spc="0" dirty="0" smtClean="0">
                <a:latin typeface="Arial"/>
                <a:cs typeface="Arial"/>
              </a:rPr>
              <a:t>o</a:t>
            </a:r>
            <a:r>
              <a:rPr sz="1200" spc="-34" dirty="0" smtClean="0">
                <a:latin typeface="Arial"/>
                <a:cs typeface="Arial"/>
              </a:rPr>
              <a:t> </a:t>
            </a:r>
            <a:r>
              <a:rPr sz="1200" spc="-25" dirty="0" smtClean="0">
                <a:latin typeface="Arial"/>
                <a:cs typeface="Arial"/>
              </a:rPr>
              <a:t>de</a:t>
            </a:r>
            <a:r>
              <a:rPr sz="1200" spc="-9" dirty="0" smtClean="0">
                <a:latin typeface="Arial"/>
                <a:cs typeface="Arial"/>
              </a:rPr>
              <a:t>f</a:t>
            </a:r>
            <a:r>
              <a:rPr sz="1200" spc="-25" dirty="0" smtClean="0">
                <a:latin typeface="Arial"/>
                <a:cs typeface="Arial"/>
              </a:rPr>
              <a:t>in</a:t>
            </a:r>
            <a:r>
              <a:rPr sz="1200" spc="0" dirty="0" smtClean="0">
                <a:latin typeface="Arial"/>
                <a:cs typeface="Arial"/>
              </a:rPr>
              <a:t>e</a:t>
            </a:r>
            <a:r>
              <a:rPr sz="1200" spc="125" dirty="0" smtClean="0">
                <a:latin typeface="Arial"/>
                <a:cs typeface="Arial"/>
              </a:rPr>
              <a:t> </a:t>
            </a:r>
            <a:r>
              <a:rPr sz="1200" spc="-9" dirty="0" smtClean="0">
                <a:latin typeface="Arial"/>
                <a:cs typeface="Arial"/>
              </a:rPr>
              <a:t>t</a:t>
            </a:r>
            <a:r>
              <a:rPr sz="1200" spc="-25" dirty="0" smtClean="0">
                <a:latin typeface="Arial"/>
                <a:cs typeface="Arial"/>
              </a:rPr>
              <a:t>h</a:t>
            </a:r>
            <a:r>
              <a:rPr sz="1200" spc="0" dirty="0" smtClean="0">
                <a:latin typeface="Arial"/>
                <a:cs typeface="Arial"/>
              </a:rPr>
              <a:t>e</a:t>
            </a:r>
            <a:r>
              <a:rPr sz="1200" spc="44" dirty="0" smtClean="0">
                <a:latin typeface="Arial"/>
                <a:cs typeface="Arial"/>
              </a:rPr>
              <a:t> </a:t>
            </a:r>
            <a:r>
              <a:rPr sz="1200" spc="-25" dirty="0" smtClean="0">
                <a:latin typeface="Arial"/>
                <a:cs typeface="Arial"/>
              </a:rPr>
              <a:t>p</a:t>
            </a:r>
            <a:r>
              <a:rPr sz="1200" spc="0" dirty="0" smtClean="0">
                <a:latin typeface="Arial"/>
                <a:cs typeface="Arial"/>
              </a:rPr>
              <a:t>r</a:t>
            </a:r>
            <a:r>
              <a:rPr sz="1200" spc="-19" dirty="0" smtClean="0">
                <a:latin typeface="Arial"/>
                <a:cs typeface="Arial"/>
              </a:rPr>
              <a:t>e</a:t>
            </a:r>
            <a:r>
              <a:rPr sz="1200" spc="39" dirty="0" smtClean="0">
                <a:latin typeface="Arial"/>
                <a:cs typeface="Arial"/>
              </a:rPr>
              <a:t>s</a:t>
            </a:r>
            <a:r>
              <a:rPr sz="1200" spc="-25" dirty="0" smtClean="0">
                <a:latin typeface="Arial"/>
                <a:cs typeface="Arial"/>
              </a:rPr>
              <a:t>en</a:t>
            </a:r>
            <a:r>
              <a:rPr sz="1200" spc="-9" dirty="0" smtClean="0">
                <a:latin typeface="Arial"/>
                <a:cs typeface="Arial"/>
              </a:rPr>
              <a:t>t</a:t>
            </a:r>
            <a:r>
              <a:rPr sz="1200" spc="-25" dirty="0" smtClean="0">
                <a:latin typeface="Arial"/>
                <a:cs typeface="Arial"/>
              </a:rPr>
              <a:t>a</a:t>
            </a:r>
            <a:r>
              <a:rPr sz="1200" spc="-9" dirty="0" smtClean="0">
                <a:latin typeface="Arial"/>
                <a:cs typeface="Arial"/>
              </a:rPr>
              <a:t>t</a:t>
            </a:r>
            <a:r>
              <a:rPr sz="1200" spc="-25" dirty="0" smtClean="0">
                <a:latin typeface="Arial"/>
                <a:cs typeface="Arial"/>
              </a:rPr>
              <a:t>io</a:t>
            </a:r>
            <a:r>
              <a:rPr sz="1200" spc="0" dirty="0" smtClean="0">
                <a:latin typeface="Arial"/>
                <a:cs typeface="Arial"/>
              </a:rPr>
              <a:t>n</a:t>
            </a:r>
            <a:endParaRPr sz="1200">
              <a:latin typeface="Arial"/>
              <a:cs typeface="Arial"/>
            </a:endParaRPr>
          </a:p>
        </p:txBody>
      </p:sp>
      <p:sp>
        <p:nvSpPr>
          <p:cNvPr id="10" name="object 10"/>
          <p:cNvSpPr txBox="1"/>
          <p:nvPr/>
        </p:nvSpPr>
        <p:spPr>
          <a:xfrm>
            <a:off x="4392371" y="1286843"/>
            <a:ext cx="1519529" cy="177800"/>
          </a:xfrm>
          <a:prstGeom prst="rect">
            <a:avLst/>
          </a:prstGeom>
        </p:spPr>
        <p:txBody>
          <a:bodyPr wrap="square" lIns="0" tIns="0" rIns="0" bIns="0" rtlCol="0">
            <a:noAutofit/>
          </a:bodyPr>
          <a:lstStyle/>
          <a:p>
            <a:pPr marL="12700">
              <a:lnSpc>
                <a:spcPts val="1325"/>
              </a:lnSpc>
              <a:spcBef>
                <a:spcPts val="66"/>
              </a:spcBef>
            </a:pPr>
            <a:r>
              <a:rPr sz="1200" spc="-25" dirty="0" smtClean="0">
                <a:latin typeface="Arial"/>
                <a:cs typeface="Arial"/>
              </a:rPr>
              <a:t>an</a:t>
            </a:r>
            <a:r>
              <a:rPr sz="1200" spc="0" dirty="0" smtClean="0">
                <a:latin typeface="Arial"/>
                <a:cs typeface="Arial"/>
              </a:rPr>
              <a:t>d</a:t>
            </a:r>
            <a:r>
              <a:rPr sz="1200" spc="44" dirty="0" smtClean="0">
                <a:latin typeface="Arial"/>
                <a:cs typeface="Arial"/>
              </a:rPr>
              <a:t> </a:t>
            </a:r>
            <a:r>
              <a:rPr sz="1200" spc="-9" dirty="0" smtClean="0">
                <a:latin typeface="Arial"/>
                <a:cs typeface="Arial"/>
              </a:rPr>
              <a:t>f</a:t>
            </a:r>
            <a:r>
              <a:rPr sz="1200" spc="-25" dirty="0" smtClean="0">
                <a:latin typeface="Arial"/>
                <a:cs typeface="Arial"/>
              </a:rPr>
              <a:t>o</a:t>
            </a:r>
            <a:r>
              <a:rPr sz="1200" spc="0" dirty="0" smtClean="0">
                <a:latin typeface="Arial"/>
                <a:cs typeface="Arial"/>
              </a:rPr>
              <a:t>r</a:t>
            </a:r>
            <a:r>
              <a:rPr sz="1200" spc="44" dirty="0" smtClean="0">
                <a:latin typeface="Arial"/>
                <a:cs typeface="Arial"/>
              </a:rPr>
              <a:t>m</a:t>
            </a:r>
            <a:r>
              <a:rPr sz="1200" spc="-25" dirty="0" smtClean="0">
                <a:latin typeface="Arial"/>
                <a:cs typeface="Arial"/>
              </a:rPr>
              <a:t>a</a:t>
            </a:r>
            <a:r>
              <a:rPr sz="1200" spc="-9" dirty="0" smtClean="0">
                <a:latin typeface="Arial"/>
                <a:cs typeface="Arial"/>
              </a:rPr>
              <a:t>tt</a:t>
            </a:r>
            <a:r>
              <a:rPr sz="1200" spc="-25" dirty="0" smtClean="0">
                <a:latin typeface="Arial"/>
                <a:cs typeface="Arial"/>
              </a:rPr>
              <a:t>in</a:t>
            </a:r>
            <a:r>
              <a:rPr sz="1200" spc="0" dirty="0" smtClean="0">
                <a:latin typeface="Arial"/>
                <a:cs typeface="Arial"/>
              </a:rPr>
              <a:t>g</a:t>
            </a:r>
            <a:r>
              <a:rPr sz="1200" spc="44" dirty="0" smtClean="0">
                <a:latin typeface="Arial"/>
                <a:cs typeface="Arial"/>
              </a:rPr>
              <a:t> </a:t>
            </a:r>
            <a:r>
              <a:rPr sz="1200" spc="-25" dirty="0" smtClean="0">
                <a:latin typeface="Arial"/>
                <a:cs typeface="Arial"/>
              </a:rPr>
              <a:t>o</a:t>
            </a:r>
            <a:r>
              <a:rPr sz="1200" spc="0" dirty="0" smtClean="0">
                <a:latin typeface="Arial"/>
                <a:cs typeface="Arial"/>
              </a:rPr>
              <a:t>f</a:t>
            </a:r>
            <a:r>
              <a:rPr sz="1200" spc="59" dirty="0" smtClean="0">
                <a:latin typeface="Arial"/>
                <a:cs typeface="Arial"/>
              </a:rPr>
              <a:t> </a:t>
            </a:r>
            <a:r>
              <a:rPr sz="1200" spc="-79" dirty="0" smtClean="0">
                <a:latin typeface="Arial"/>
                <a:cs typeface="Arial"/>
              </a:rPr>
              <a:t>X</a:t>
            </a:r>
            <a:r>
              <a:rPr sz="1200" spc="-119" dirty="0" smtClean="0">
                <a:latin typeface="Arial"/>
                <a:cs typeface="Arial"/>
              </a:rPr>
              <a:t>M</a:t>
            </a:r>
            <a:r>
              <a:rPr sz="1200" spc="0" dirty="0" smtClean="0">
                <a:latin typeface="Arial"/>
                <a:cs typeface="Arial"/>
              </a:rPr>
              <a:t>L</a:t>
            </a:r>
            <a:endParaRPr sz="1200">
              <a:latin typeface="Arial"/>
              <a:cs typeface="Arial"/>
            </a:endParaRPr>
          </a:p>
        </p:txBody>
      </p:sp>
      <p:sp>
        <p:nvSpPr>
          <p:cNvPr id="9" name="object 9"/>
          <p:cNvSpPr txBox="1"/>
          <p:nvPr/>
        </p:nvSpPr>
        <p:spPr>
          <a:xfrm>
            <a:off x="5931763" y="1286843"/>
            <a:ext cx="376224" cy="177800"/>
          </a:xfrm>
          <a:prstGeom prst="rect">
            <a:avLst/>
          </a:prstGeom>
        </p:spPr>
        <p:txBody>
          <a:bodyPr wrap="square" lIns="0" tIns="0" rIns="0" bIns="0" rtlCol="0">
            <a:noAutofit/>
          </a:bodyPr>
          <a:lstStyle/>
          <a:p>
            <a:pPr marL="12700">
              <a:lnSpc>
                <a:spcPts val="1325"/>
              </a:lnSpc>
              <a:spcBef>
                <a:spcPts val="66"/>
              </a:spcBef>
            </a:pPr>
            <a:r>
              <a:rPr sz="1200" spc="-25" dirty="0" smtClean="0">
                <a:latin typeface="Arial"/>
                <a:cs typeface="Arial"/>
              </a:rPr>
              <a:t>da</a:t>
            </a:r>
            <a:r>
              <a:rPr sz="1200" spc="-9" dirty="0" smtClean="0">
                <a:latin typeface="Arial"/>
                <a:cs typeface="Arial"/>
              </a:rPr>
              <a:t>t</a:t>
            </a:r>
            <a:r>
              <a:rPr sz="1200" spc="-25" dirty="0" smtClean="0">
                <a:latin typeface="Arial"/>
                <a:cs typeface="Arial"/>
              </a:rPr>
              <a:t>a</a:t>
            </a:r>
            <a:r>
              <a:rPr sz="1200" spc="0" dirty="0" smtClean="0">
                <a:latin typeface="Arial"/>
                <a:cs typeface="Arial"/>
              </a:rPr>
              <a:t>.</a:t>
            </a:r>
            <a:endParaRPr sz="1200">
              <a:latin typeface="Arial"/>
              <a:cs typeface="Arial"/>
            </a:endParaRPr>
          </a:p>
        </p:txBody>
      </p:sp>
      <p:sp>
        <p:nvSpPr>
          <p:cNvPr id="8" name="object 8"/>
          <p:cNvSpPr txBox="1"/>
          <p:nvPr/>
        </p:nvSpPr>
        <p:spPr>
          <a:xfrm>
            <a:off x="387667" y="1886660"/>
            <a:ext cx="3996667" cy="1358522"/>
          </a:xfrm>
          <a:prstGeom prst="rect">
            <a:avLst/>
          </a:prstGeom>
        </p:spPr>
        <p:txBody>
          <a:bodyPr wrap="square" lIns="0" tIns="0" rIns="0" bIns="0" rtlCol="0">
            <a:noAutofit/>
          </a:bodyPr>
          <a:lstStyle/>
          <a:p>
            <a:pPr marL="12700" marR="22907">
              <a:lnSpc>
                <a:spcPts val="1330"/>
              </a:lnSpc>
              <a:spcBef>
                <a:spcPts val="66"/>
              </a:spcBef>
            </a:pPr>
            <a:r>
              <a:rPr sz="950" spc="0" dirty="0" smtClean="0">
                <a:latin typeface="Arial"/>
                <a:cs typeface="Arial"/>
              </a:rPr>
              <a:t>•      </a:t>
            </a:r>
            <a:r>
              <a:rPr sz="950" spc="68" dirty="0" smtClean="0">
                <a:latin typeface="Arial"/>
                <a:cs typeface="Arial"/>
              </a:rPr>
              <a:t> </a:t>
            </a:r>
            <a:r>
              <a:rPr sz="1200" spc="-79" dirty="0" smtClean="0">
                <a:latin typeface="Arial"/>
                <a:cs typeface="Arial"/>
              </a:rPr>
              <a:t>X</a:t>
            </a:r>
            <a:r>
              <a:rPr sz="1200" spc="0" dirty="0" smtClean="0">
                <a:latin typeface="Arial"/>
                <a:cs typeface="Arial"/>
              </a:rPr>
              <a:t>SL</a:t>
            </a:r>
            <a:r>
              <a:rPr sz="1200" spc="34" dirty="0" smtClean="0">
                <a:latin typeface="Arial"/>
                <a:cs typeface="Arial"/>
              </a:rPr>
              <a:t> </a:t>
            </a:r>
            <a:r>
              <a:rPr sz="1200" spc="0" dirty="0" smtClean="0">
                <a:latin typeface="Arial"/>
                <a:cs typeface="Arial"/>
              </a:rPr>
              <a:t>-</a:t>
            </a:r>
            <a:r>
              <a:rPr sz="1200" spc="-9" dirty="0" smtClean="0">
                <a:latin typeface="Arial"/>
                <a:cs typeface="Arial"/>
              </a:rPr>
              <a:t> </a:t>
            </a:r>
            <a:r>
              <a:rPr sz="1200" spc="-119" dirty="0" smtClean="0">
                <a:latin typeface="Arial"/>
                <a:cs typeface="Arial"/>
              </a:rPr>
              <a:t>M</a:t>
            </a:r>
            <a:r>
              <a:rPr sz="1200" spc="-25" dirty="0" smtClean="0">
                <a:latin typeface="Arial"/>
                <a:cs typeface="Arial"/>
              </a:rPr>
              <a:t>o</a:t>
            </a:r>
            <a:r>
              <a:rPr sz="1200" spc="0" dirty="0" smtClean="0">
                <a:latin typeface="Arial"/>
                <a:cs typeface="Arial"/>
              </a:rPr>
              <a:t>re</a:t>
            </a:r>
            <a:r>
              <a:rPr sz="1200" spc="124" dirty="0" smtClean="0">
                <a:latin typeface="Arial"/>
                <a:cs typeface="Arial"/>
              </a:rPr>
              <a:t> </a:t>
            </a:r>
            <a:r>
              <a:rPr sz="1200" spc="-9" dirty="0" smtClean="0">
                <a:latin typeface="Arial"/>
                <a:cs typeface="Arial"/>
              </a:rPr>
              <a:t>T</a:t>
            </a:r>
            <a:r>
              <a:rPr sz="1200" spc="-25" dirty="0" smtClean="0">
                <a:latin typeface="Arial"/>
                <a:cs typeface="Arial"/>
              </a:rPr>
              <a:t>ha</a:t>
            </a:r>
            <a:r>
              <a:rPr sz="1200" spc="0" dirty="0" smtClean="0">
                <a:latin typeface="Arial"/>
                <a:cs typeface="Arial"/>
              </a:rPr>
              <a:t>n</a:t>
            </a:r>
            <a:r>
              <a:rPr sz="1200" spc="44" dirty="0" smtClean="0">
                <a:latin typeface="Arial"/>
                <a:cs typeface="Arial"/>
              </a:rPr>
              <a:t> </a:t>
            </a:r>
            <a:r>
              <a:rPr sz="1200" spc="0" dirty="0" smtClean="0">
                <a:latin typeface="Arial"/>
                <a:cs typeface="Arial"/>
              </a:rPr>
              <a:t>a</a:t>
            </a:r>
            <a:r>
              <a:rPr sz="1200" spc="44" dirty="0" smtClean="0">
                <a:latin typeface="Arial"/>
                <a:cs typeface="Arial"/>
              </a:rPr>
              <a:t> </a:t>
            </a:r>
            <a:r>
              <a:rPr sz="1200" spc="0" dirty="0" smtClean="0">
                <a:latin typeface="Arial"/>
                <a:cs typeface="Arial"/>
              </a:rPr>
              <a:t>S</a:t>
            </a:r>
            <a:r>
              <a:rPr sz="1200" spc="-9" dirty="0" smtClean="0">
                <a:latin typeface="Arial"/>
                <a:cs typeface="Arial"/>
              </a:rPr>
              <a:t>t</a:t>
            </a:r>
            <a:r>
              <a:rPr sz="1200" spc="-39" dirty="0" smtClean="0">
                <a:latin typeface="Arial"/>
                <a:cs typeface="Arial"/>
              </a:rPr>
              <a:t>y</a:t>
            </a:r>
            <a:r>
              <a:rPr sz="1200" spc="-25" dirty="0" smtClean="0">
                <a:latin typeface="Arial"/>
                <a:cs typeface="Arial"/>
              </a:rPr>
              <a:t>l</a:t>
            </a:r>
            <a:r>
              <a:rPr sz="1200" spc="0" dirty="0" smtClean="0">
                <a:latin typeface="Arial"/>
                <a:cs typeface="Arial"/>
              </a:rPr>
              <a:t>e</a:t>
            </a:r>
            <a:r>
              <a:rPr sz="1200" spc="44" dirty="0" smtClean="0">
                <a:latin typeface="Arial"/>
                <a:cs typeface="Arial"/>
              </a:rPr>
              <a:t> </a:t>
            </a:r>
            <a:r>
              <a:rPr sz="1200" spc="0" dirty="0" smtClean="0">
                <a:latin typeface="Arial"/>
                <a:cs typeface="Arial"/>
              </a:rPr>
              <a:t>S</a:t>
            </a:r>
            <a:r>
              <a:rPr sz="1200" spc="-25" dirty="0" smtClean="0">
                <a:latin typeface="Arial"/>
                <a:cs typeface="Arial"/>
              </a:rPr>
              <a:t>hee</a:t>
            </a:r>
            <a:r>
              <a:rPr sz="1200" spc="0" dirty="0" smtClean="0">
                <a:latin typeface="Arial"/>
                <a:cs typeface="Arial"/>
              </a:rPr>
              <a:t>t</a:t>
            </a:r>
            <a:r>
              <a:rPr sz="1200" spc="134" dirty="0" smtClean="0">
                <a:latin typeface="Arial"/>
                <a:cs typeface="Arial"/>
              </a:rPr>
              <a:t> </a:t>
            </a:r>
            <a:r>
              <a:rPr sz="1200" spc="-25" dirty="0" smtClean="0">
                <a:latin typeface="Arial"/>
                <a:cs typeface="Arial"/>
              </a:rPr>
              <a:t>Languag</a:t>
            </a:r>
            <a:r>
              <a:rPr sz="1200" spc="0" dirty="0" smtClean="0">
                <a:latin typeface="Arial"/>
                <a:cs typeface="Arial"/>
              </a:rPr>
              <a:t>e</a:t>
            </a:r>
            <a:endParaRPr sz="1200">
              <a:latin typeface="Arial"/>
              <a:cs typeface="Arial"/>
            </a:endParaRPr>
          </a:p>
          <a:p>
            <a:pPr marL="12700" marR="22907">
              <a:lnSpc>
                <a:spcPct val="95825"/>
              </a:lnSpc>
              <a:spcBef>
                <a:spcPts val="878"/>
              </a:spcBef>
            </a:pPr>
            <a:r>
              <a:rPr sz="950" spc="0" dirty="0" smtClean="0">
                <a:latin typeface="Arial"/>
                <a:cs typeface="Arial"/>
              </a:rPr>
              <a:t>•      </a:t>
            </a:r>
            <a:r>
              <a:rPr sz="950" spc="68" dirty="0" smtClean="0">
                <a:latin typeface="Arial"/>
                <a:cs typeface="Arial"/>
              </a:rPr>
              <a:t> </a:t>
            </a:r>
            <a:r>
              <a:rPr sz="1200" spc="-79" dirty="0" smtClean="0">
                <a:latin typeface="Arial"/>
                <a:cs typeface="Arial"/>
              </a:rPr>
              <a:t>X</a:t>
            </a:r>
            <a:r>
              <a:rPr sz="1200" spc="0" dirty="0" smtClean="0">
                <a:latin typeface="Arial"/>
                <a:cs typeface="Arial"/>
              </a:rPr>
              <a:t>SL</a:t>
            </a:r>
            <a:r>
              <a:rPr sz="1200" spc="44" dirty="0" smtClean="0">
                <a:latin typeface="Arial"/>
                <a:cs typeface="Arial"/>
              </a:rPr>
              <a:t> </a:t>
            </a:r>
            <a:r>
              <a:rPr sz="1200" spc="39" dirty="0" smtClean="0">
                <a:latin typeface="Arial"/>
                <a:cs typeface="Arial"/>
              </a:rPr>
              <a:t>c</a:t>
            </a:r>
            <a:r>
              <a:rPr sz="1200" spc="-25" dirty="0" smtClean="0">
                <a:latin typeface="Arial"/>
                <a:cs typeface="Arial"/>
              </a:rPr>
              <a:t>on</a:t>
            </a:r>
            <a:r>
              <a:rPr sz="1200" spc="39" dirty="0" smtClean="0">
                <a:latin typeface="Arial"/>
                <a:cs typeface="Arial"/>
              </a:rPr>
              <a:t>s</a:t>
            </a:r>
            <a:r>
              <a:rPr sz="1200" spc="-25" dirty="0" smtClean="0">
                <a:latin typeface="Arial"/>
                <a:cs typeface="Arial"/>
              </a:rPr>
              <a:t>i</a:t>
            </a:r>
            <a:r>
              <a:rPr sz="1200" spc="39" dirty="0" smtClean="0">
                <a:latin typeface="Arial"/>
                <a:cs typeface="Arial"/>
              </a:rPr>
              <a:t>s</a:t>
            </a:r>
            <a:r>
              <a:rPr sz="1200" spc="-9" dirty="0" smtClean="0">
                <a:latin typeface="Arial"/>
                <a:cs typeface="Arial"/>
              </a:rPr>
              <a:t>t</a:t>
            </a:r>
            <a:r>
              <a:rPr sz="1200" spc="0" dirty="0" smtClean="0">
                <a:latin typeface="Arial"/>
                <a:cs typeface="Arial"/>
              </a:rPr>
              <a:t>s</a:t>
            </a:r>
            <a:r>
              <a:rPr sz="1200" spc="-50" dirty="0" smtClean="0">
                <a:latin typeface="Arial"/>
                <a:cs typeface="Arial"/>
              </a:rPr>
              <a:t> </a:t>
            </a:r>
            <a:r>
              <a:rPr sz="1200" spc="-25" dirty="0" smtClean="0">
                <a:latin typeface="Arial"/>
                <a:cs typeface="Arial"/>
              </a:rPr>
              <a:t>o</a:t>
            </a:r>
            <a:r>
              <a:rPr sz="1200" spc="0" dirty="0" smtClean="0">
                <a:latin typeface="Arial"/>
                <a:cs typeface="Arial"/>
              </a:rPr>
              <a:t>f</a:t>
            </a:r>
            <a:r>
              <a:rPr sz="1200" spc="59" dirty="0" smtClean="0">
                <a:latin typeface="Arial"/>
                <a:cs typeface="Arial"/>
              </a:rPr>
              <a:t> </a:t>
            </a:r>
            <a:r>
              <a:rPr sz="1200" spc="-9" dirty="0" smtClean="0">
                <a:latin typeface="Arial"/>
                <a:cs typeface="Arial"/>
              </a:rPr>
              <a:t>t</a:t>
            </a:r>
            <a:r>
              <a:rPr sz="1200" spc="-25" dirty="0" smtClean="0">
                <a:latin typeface="Arial"/>
                <a:cs typeface="Arial"/>
              </a:rPr>
              <a:t>h</a:t>
            </a:r>
            <a:r>
              <a:rPr sz="1200" spc="0" dirty="0" smtClean="0">
                <a:latin typeface="Arial"/>
                <a:cs typeface="Arial"/>
              </a:rPr>
              <a:t>r</a:t>
            </a:r>
            <a:r>
              <a:rPr sz="1200" spc="-19" dirty="0" smtClean="0">
                <a:latin typeface="Arial"/>
                <a:cs typeface="Arial"/>
              </a:rPr>
              <a:t>e</a:t>
            </a:r>
            <a:r>
              <a:rPr sz="1200" spc="0" dirty="0" smtClean="0">
                <a:latin typeface="Arial"/>
                <a:cs typeface="Arial"/>
              </a:rPr>
              <a:t>e</a:t>
            </a:r>
            <a:r>
              <a:rPr sz="1200" spc="44" dirty="0" smtClean="0">
                <a:latin typeface="Arial"/>
                <a:cs typeface="Arial"/>
              </a:rPr>
              <a:t> </a:t>
            </a:r>
            <a:r>
              <a:rPr sz="1200" spc="-25" dirty="0" smtClean="0">
                <a:latin typeface="Arial"/>
                <a:cs typeface="Arial"/>
              </a:rPr>
              <a:t>pa</a:t>
            </a:r>
            <a:r>
              <a:rPr sz="1200" spc="0" dirty="0" smtClean="0">
                <a:latin typeface="Arial"/>
                <a:cs typeface="Arial"/>
              </a:rPr>
              <a:t>r</a:t>
            </a:r>
            <a:r>
              <a:rPr sz="1200" spc="-9" dirty="0" smtClean="0">
                <a:latin typeface="Arial"/>
                <a:cs typeface="Arial"/>
              </a:rPr>
              <a:t>t</a:t>
            </a:r>
            <a:r>
              <a:rPr sz="1200" spc="39" dirty="0" smtClean="0">
                <a:latin typeface="Arial"/>
                <a:cs typeface="Arial"/>
              </a:rPr>
              <a:t>s</a:t>
            </a:r>
            <a:r>
              <a:rPr sz="1200" spc="0" dirty="0" smtClean="0">
                <a:latin typeface="Arial"/>
                <a:cs typeface="Arial"/>
              </a:rPr>
              <a:t>:</a:t>
            </a:r>
            <a:endParaRPr sz="1200">
              <a:latin typeface="Arial"/>
              <a:cs typeface="Arial"/>
            </a:endParaRPr>
          </a:p>
          <a:p>
            <a:pPr marL="317817" marR="22907">
              <a:lnSpc>
                <a:spcPct val="95825"/>
              </a:lnSpc>
              <a:spcBef>
                <a:spcPts val="942"/>
              </a:spcBef>
            </a:pPr>
            <a:r>
              <a:rPr sz="1200" spc="0" dirty="0" smtClean="0">
                <a:latin typeface="Arial"/>
                <a:cs typeface="Arial"/>
              </a:rPr>
              <a:t>-</a:t>
            </a:r>
            <a:r>
              <a:rPr sz="1200" spc="-9" dirty="0" smtClean="0">
                <a:latin typeface="Arial"/>
                <a:cs typeface="Arial"/>
              </a:rPr>
              <a:t> </a:t>
            </a:r>
            <a:r>
              <a:rPr sz="1200" spc="-79" dirty="0" smtClean="0">
                <a:latin typeface="Arial"/>
                <a:cs typeface="Arial"/>
              </a:rPr>
              <a:t>X</a:t>
            </a:r>
            <a:r>
              <a:rPr sz="1200" spc="0" dirty="0" smtClean="0">
                <a:latin typeface="Arial"/>
                <a:cs typeface="Arial"/>
              </a:rPr>
              <a:t>S</a:t>
            </a:r>
            <a:r>
              <a:rPr sz="1200" spc="-104" dirty="0" smtClean="0">
                <a:latin typeface="Arial"/>
                <a:cs typeface="Arial"/>
              </a:rPr>
              <a:t>L</a:t>
            </a:r>
            <a:r>
              <a:rPr sz="1200" spc="0" dirty="0" smtClean="0">
                <a:latin typeface="Arial"/>
                <a:cs typeface="Arial"/>
              </a:rPr>
              <a:t>T</a:t>
            </a:r>
            <a:r>
              <a:rPr sz="1200" spc="49" dirty="0" smtClean="0">
                <a:latin typeface="Arial"/>
                <a:cs typeface="Arial"/>
              </a:rPr>
              <a:t> </a:t>
            </a:r>
            <a:r>
              <a:rPr sz="1200" spc="0" dirty="0" smtClean="0">
                <a:latin typeface="Arial"/>
                <a:cs typeface="Arial"/>
              </a:rPr>
              <a:t>-</a:t>
            </a:r>
            <a:r>
              <a:rPr sz="1200" spc="-14" dirty="0" smtClean="0">
                <a:latin typeface="Arial"/>
                <a:cs typeface="Arial"/>
              </a:rPr>
              <a:t> </a:t>
            </a:r>
            <a:r>
              <a:rPr sz="1200" spc="0" dirty="0" smtClean="0">
                <a:latin typeface="Arial"/>
                <a:cs typeface="Arial"/>
              </a:rPr>
              <a:t>a</a:t>
            </a:r>
            <a:r>
              <a:rPr sz="1200" spc="44" dirty="0" smtClean="0">
                <a:latin typeface="Arial"/>
                <a:cs typeface="Arial"/>
              </a:rPr>
              <a:t> </a:t>
            </a:r>
            <a:r>
              <a:rPr sz="1200" spc="-25" dirty="0" smtClean="0">
                <a:latin typeface="Arial"/>
                <a:cs typeface="Arial"/>
              </a:rPr>
              <a:t>languag</a:t>
            </a:r>
            <a:r>
              <a:rPr sz="1200" spc="0" dirty="0" smtClean="0">
                <a:latin typeface="Arial"/>
                <a:cs typeface="Arial"/>
              </a:rPr>
              <a:t>e</a:t>
            </a:r>
            <a:r>
              <a:rPr sz="1200" spc="119" dirty="0" smtClean="0">
                <a:latin typeface="Arial"/>
                <a:cs typeface="Arial"/>
              </a:rPr>
              <a:t> </a:t>
            </a:r>
            <a:r>
              <a:rPr sz="1200" spc="-9" dirty="0" smtClean="0">
                <a:latin typeface="Arial"/>
                <a:cs typeface="Arial"/>
              </a:rPr>
              <a:t>f</a:t>
            </a:r>
            <a:r>
              <a:rPr sz="1200" spc="-25" dirty="0" smtClean="0">
                <a:latin typeface="Arial"/>
                <a:cs typeface="Arial"/>
              </a:rPr>
              <a:t>o</a:t>
            </a:r>
            <a:r>
              <a:rPr sz="1200" spc="0" dirty="0" smtClean="0">
                <a:latin typeface="Arial"/>
                <a:cs typeface="Arial"/>
              </a:rPr>
              <a:t>r</a:t>
            </a:r>
            <a:r>
              <a:rPr sz="1200" spc="69" dirty="0" smtClean="0">
                <a:latin typeface="Arial"/>
                <a:cs typeface="Arial"/>
              </a:rPr>
              <a:t> </a:t>
            </a:r>
            <a:r>
              <a:rPr sz="1200" spc="-9" dirty="0" smtClean="0">
                <a:latin typeface="Arial"/>
                <a:cs typeface="Arial"/>
              </a:rPr>
              <a:t>t</a:t>
            </a:r>
            <a:r>
              <a:rPr sz="1200" spc="0" dirty="0" smtClean="0">
                <a:latin typeface="Arial"/>
                <a:cs typeface="Arial"/>
              </a:rPr>
              <a:t>r</a:t>
            </a:r>
            <a:r>
              <a:rPr sz="1200" spc="-25" dirty="0" smtClean="0">
                <a:latin typeface="Arial"/>
                <a:cs typeface="Arial"/>
              </a:rPr>
              <a:t>an</a:t>
            </a:r>
            <a:r>
              <a:rPr sz="1200" spc="39" dirty="0" smtClean="0">
                <a:latin typeface="Arial"/>
                <a:cs typeface="Arial"/>
              </a:rPr>
              <a:t>s</a:t>
            </a:r>
            <a:r>
              <a:rPr sz="1200" spc="-9" dirty="0" smtClean="0">
                <a:latin typeface="Arial"/>
                <a:cs typeface="Arial"/>
              </a:rPr>
              <a:t>f</a:t>
            </a:r>
            <a:r>
              <a:rPr sz="1200" spc="-25" dirty="0" smtClean="0">
                <a:latin typeface="Arial"/>
                <a:cs typeface="Arial"/>
              </a:rPr>
              <a:t>o</a:t>
            </a:r>
            <a:r>
              <a:rPr sz="1200" spc="0" dirty="0" smtClean="0">
                <a:latin typeface="Arial"/>
                <a:cs typeface="Arial"/>
              </a:rPr>
              <a:t>r</a:t>
            </a:r>
            <a:r>
              <a:rPr sz="1200" spc="39" dirty="0" smtClean="0">
                <a:latin typeface="Arial"/>
                <a:cs typeface="Arial"/>
              </a:rPr>
              <a:t>m</a:t>
            </a:r>
            <a:r>
              <a:rPr sz="1200" spc="-25" dirty="0" smtClean="0">
                <a:latin typeface="Arial"/>
                <a:cs typeface="Arial"/>
              </a:rPr>
              <a:t>in</a:t>
            </a:r>
            <a:r>
              <a:rPr sz="1200" spc="0" dirty="0" smtClean="0">
                <a:latin typeface="Arial"/>
                <a:cs typeface="Arial"/>
              </a:rPr>
              <a:t>g</a:t>
            </a:r>
            <a:r>
              <a:rPr sz="1200" spc="44" dirty="0" smtClean="0">
                <a:latin typeface="Arial"/>
                <a:cs typeface="Arial"/>
              </a:rPr>
              <a:t> </a:t>
            </a:r>
            <a:r>
              <a:rPr sz="1200" spc="-79" dirty="0" smtClean="0">
                <a:latin typeface="Arial"/>
                <a:cs typeface="Arial"/>
              </a:rPr>
              <a:t>X</a:t>
            </a:r>
            <a:r>
              <a:rPr sz="1200" spc="-119" dirty="0" smtClean="0">
                <a:latin typeface="Arial"/>
                <a:cs typeface="Arial"/>
              </a:rPr>
              <a:t>M</a:t>
            </a:r>
            <a:r>
              <a:rPr sz="1200" spc="0" dirty="0" smtClean="0">
                <a:latin typeface="Arial"/>
                <a:cs typeface="Arial"/>
              </a:rPr>
              <a:t>L</a:t>
            </a:r>
            <a:r>
              <a:rPr sz="1200" spc="202" dirty="0" smtClean="0">
                <a:latin typeface="Arial"/>
                <a:cs typeface="Arial"/>
              </a:rPr>
              <a:t> </a:t>
            </a:r>
            <a:r>
              <a:rPr sz="1200" spc="-25" dirty="0" smtClean="0">
                <a:latin typeface="Arial"/>
                <a:cs typeface="Arial"/>
              </a:rPr>
              <a:t>do</a:t>
            </a:r>
            <a:r>
              <a:rPr sz="1200" spc="39" dirty="0" smtClean="0">
                <a:latin typeface="Arial"/>
                <a:cs typeface="Arial"/>
              </a:rPr>
              <a:t>c</a:t>
            </a:r>
            <a:r>
              <a:rPr sz="1200" spc="-25" dirty="0" smtClean="0">
                <a:latin typeface="Arial"/>
                <a:cs typeface="Arial"/>
              </a:rPr>
              <a:t>u</a:t>
            </a:r>
            <a:r>
              <a:rPr sz="1200" spc="39" dirty="0" smtClean="0">
                <a:latin typeface="Arial"/>
                <a:cs typeface="Arial"/>
              </a:rPr>
              <a:t>m</a:t>
            </a:r>
            <a:r>
              <a:rPr sz="1200" spc="-25" dirty="0" smtClean="0">
                <a:latin typeface="Arial"/>
                <a:cs typeface="Arial"/>
              </a:rPr>
              <a:t>en</a:t>
            </a:r>
            <a:r>
              <a:rPr sz="1200" spc="-9" dirty="0" smtClean="0">
                <a:latin typeface="Arial"/>
                <a:cs typeface="Arial"/>
              </a:rPr>
              <a:t>t</a:t>
            </a:r>
            <a:r>
              <a:rPr sz="1200" spc="0" dirty="0" smtClean="0">
                <a:latin typeface="Arial"/>
                <a:cs typeface="Arial"/>
              </a:rPr>
              <a:t>s</a:t>
            </a:r>
            <a:endParaRPr sz="1200">
              <a:latin typeface="Arial"/>
              <a:cs typeface="Arial"/>
            </a:endParaRPr>
          </a:p>
          <a:p>
            <a:pPr marL="317817">
              <a:lnSpc>
                <a:spcPct val="95825"/>
              </a:lnSpc>
              <a:spcBef>
                <a:spcPts val="945"/>
              </a:spcBef>
            </a:pPr>
            <a:r>
              <a:rPr sz="1200" spc="0" dirty="0" smtClean="0">
                <a:latin typeface="Arial"/>
                <a:cs typeface="Arial"/>
              </a:rPr>
              <a:t>-</a:t>
            </a:r>
            <a:r>
              <a:rPr sz="1200" spc="-9" dirty="0" smtClean="0">
                <a:latin typeface="Arial"/>
                <a:cs typeface="Arial"/>
              </a:rPr>
              <a:t> </a:t>
            </a:r>
            <a:r>
              <a:rPr sz="1200" spc="-79" dirty="0" smtClean="0">
                <a:latin typeface="Arial"/>
                <a:cs typeface="Arial"/>
              </a:rPr>
              <a:t>X</a:t>
            </a:r>
            <a:r>
              <a:rPr sz="1200" spc="0" dirty="0" smtClean="0">
                <a:latin typeface="Arial"/>
                <a:cs typeface="Arial"/>
              </a:rPr>
              <a:t>P</a:t>
            </a:r>
            <a:r>
              <a:rPr sz="1200" spc="-25" dirty="0" smtClean="0">
                <a:latin typeface="Arial"/>
                <a:cs typeface="Arial"/>
              </a:rPr>
              <a:t>a</a:t>
            </a:r>
            <a:r>
              <a:rPr sz="1200" spc="-9" dirty="0" smtClean="0">
                <a:latin typeface="Arial"/>
                <a:cs typeface="Arial"/>
              </a:rPr>
              <a:t>t</a:t>
            </a:r>
            <a:r>
              <a:rPr sz="1200" spc="0" dirty="0" smtClean="0">
                <a:latin typeface="Arial"/>
                <a:cs typeface="Arial"/>
              </a:rPr>
              <a:t>h</a:t>
            </a:r>
            <a:r>
              <a:rPr sz="1200" spc="109" dirty="0" smtClean="0">
                <a:latin typeface="Arial"/>
                <a:cs typeface="Arial"/>
              </a:rPr>
              <a:t> </a:t>
            </a:r>
            <a:r>
              <a:rPr sz="1200" spc="0" dirty="0" smtClean="0">
                <a:latin typeface="Arial"/>
                <a:cs typeface="Arial"/>
              </a:rPr>
              <a:t>-</a:t>
            </a:r>
            <a:r>
              <a:rPr sz="1200" spc="-9" dirty="0" smtClean="0">
                <a:latin typeface="Arial"/>
                <a:cs typeface="Arial"/>
              </a:rPr>
              <a:t> </a:t>
            </a:r>
            <a:r>
              <a:rPr sz="1200" spc="0" dirty="0" smtClean="0">
                <a:latin typeface="Arial"/>
                <a:cs typeface="Arial"/>
              </a:rPr>
              <a:t>a</a:t>
            </a:r>
            <a:r>
              <a:rPr sz="1200" spc="-34" dirty="0" smtClean="0">
                <a:latin typeface="Arial"/>
                <a:cs typeface="Arial"/>
              </a:rPr>
              <a:t> </a:t>
            </a:r>
            <a:r>
              <a:rPr sz="1200" spc="-25" dirty="0" smtClean="0">
                <a:latin typeface="Arial"/>
                <a:cs typeface="Arial"/>
              </a:rPr>
              <a:t>languag</a:t>
            </a:r>
            <a:r>
              <a:rPr sz="1200" spc="0" dirty="0" smtClean="0">
                <a:latin typeface="Arial"/>
                <a:cs typeface="Arial"/>
              </a:rPr>
              <a:t>e</a:t>
            </a:r>
            <a:r>
              <a:rPr sz="1200" spc="202" dirty="0" smtClean="0">
                <a:latin typeface="Arial"/>
                <a:cs typeface="Arial"/>
              </a:rPr>
              <a:t> </a:t>
            </a:r>
            <a:r>
              <a:rPr sz="1200" spc="-9" dirty="0" smtClean="0">
                <a:latin typeface="Arial"/>
                <a:cs typeface="Arial"/>
              </a:rPr>
              <a:t>f</a:t>
            </a:r>
            <a:r>
              <a:rPr sz="1200" spc="-25" dirty="0" smtClean="0">
                <a:latin typeface="Arial"/>
                <a:cs typeface="Arial"/>
              </a:rPr>
              <a:t>o</a:t>
            </a:r>
            <a:r>
              <a:rPr sz="1200" spc="0" dirty="0" smtClean="0">
                <a:latin typeface="Arial"/>
                <a:cs typeface="Arial"/>
              </a:rPr>
              <a:t>r</a:t>
            </a:r>
            <a:r>
              <a:rPr sz="1200" spc="69" dirty="0" smtClean="0">
                <a:latin typeface="Arial"/>
                <a:cs typeface="Arial"/>
              </a:rPr>
              <a:t> </a:t>
            </a:r>
            <a:r>
              <a:rPr sz="1200" spc="-25" dirty="0" smtClean="0">
                <a:latin typeface="Arial"/>
                <a:cs typeface="Arial"/>
              </a:rPr>
              <a:t>na</a:t>
            </a:r>
            <a:r>
              <a:rPr sz="1200" spc="-39" dirty="0" smtClean="0">
                <a:latin typeface="Arial"/>
                <a:cs typeface="Arial"/>
              </a:rPr>
              <a:t>v</a:t>
            </a:r>
            <a:r>
              <a:rPr sz="1200" spc="-25" dirty="0" smtClean="0">
                <a:latin typeface="Arial"/>
                <a:cs typeface="Arial"/>
              </a:rPr>
              <a:t>iga</a:t>
            </a:r>
            <a:r>
              <a:rPr sz="1200" spc="-9" dirty="0" smtClean="0">
                <a:latin typeface="Arial"/>
                <a:cs typeface="Arial"/>
              </a:rPr>
              <a:t>t</a:t>
            </a:r>
            <a:r>
              <a:rPr sz="1200" spc="-25" dirty="0" smtClean="0">
                <a:latin typeface="Arial"/>
                <a:cs typeface="Arial"/>
              </a:rPr>
              <a:t>in</a:t>
            </a:r>
            <a:r>
              <a:rPr sz="1200" spc="0" dirty="0" smtClean="0">
                <a:latin typeface="Arial"/>
                <a:cs typeface="Arial"/>
              </a:rPr>
              <a:t>g</a:t>
            </a:r>
            <a:r>
              <a:rPr sz="1200" spc="202" dirty="0" smtClean="0">
                <a:latin typeface="Arial"/>
                <a:cs typeface="Arial"/>
              </a:rPr>
              <a:t> </a:t>
            </a:r>
            <a:r>
              <a:rPr sz="1200" spc="-25" dirty="0" smtClean="0">
                <a:latin typeface="Arial"/>
                <a:cs typeface="Arial"/>
              </a:rPr>
              <a:t>i</a:t>
            </a:r>
            <a:r>
              <a:rPr sz="1200" spc="0" dirty="0" smtClean="0">
                <a:latin typeface="Arial"/>
                <a:cs typeface="Arial"/>
              </a:rPr>
              <a:t>n</a:t>
            </a:r>
            <a:r>
              <a:rPr sz="1200" spc="44" dirty="0" smtClean="0">
                <a:latin typeface="Arial"/>
                <a:cs typeface="Arial"/>
              </a:rPr>
              <a:t> </a:t>
            </a:r>
            <a:r>
              <a:rPr sz="1200" spc="-79" dirty="0" smtClean="0">
                <a:latin typeface="Arial"/>
                <a:cs typeface="Arial"/>
              </a:rPr>
              <a:t>X</a:t>
            </a:r>
            <a:r>
              <a:rPr sz="1200" spc="-119" dirty="0" smtClean="0">
                <a:latin typeface="Arial"/>
                <a:cs typeface="Arial"/>
              </a:rPr>
              <a:t>M</a:t>
            </a:r>
            <a:r>
              <a:rPr sz="1200" spc="0" dirty="0" smtClean="0">
                <a:latin typeface="Arial"/>
                <a:cs typeface="Arial"/>
              </a:rPr>
              <a:t>L</a:t>
            </a:r>
            <a:r>
              <a:rPr sz="1200" spc="125" dirty="0" smtClean="0">
                <a:latin typeface="Arial"/>
                <a:cs typeface="Arial"/>
              </a:rPr>
              <a:t> </a:t>
            </a:r>
            <a:r>
              <a:rPr sz="1200" spc="-25" dirty="0" smtClean="0">
                <a:latin typeface="Arial"/>
                <a:cs typeface="Arial"/>
              </a:rPr>
              <a:t>do</a:t>
            </a:r>
            <a:r>
              <a:rPr sz="1200" spc="39" dirty="0" smtClean="0">
                <a:latin typeface="Arial"/>
                <a:cs typeface="Arial"/>
              </a:rPr>
              <a:t>c</a:t>
            </a:r>
            <a:r>
              <a:rPr sz="1200" spc="-25" dirty="0" smtClean="0">
                <a:latin typeface="Arial"/>
                <a:cs typeface="Arial"/>
              </a:rPr>
              <a:t>u</a:t>
            </a:r>
            <a:r>
              <a:rPr sz="1200" spc="39" dirty="0" smtClean="0">
                <a:latin typeface="Arial"/>
                <a:cs typeface="Arial"/>
              </a:rPr>
              <a:t>m</a:t>
            </a:r>
            <a:r>
              <a:rPr sz="1200" spc="-25" dirty="0" smtClean="0">
                <a:latin typeface="Arial"/>
                <a:cs typeface="Arial"/>
              </a:rPr>
              <a:t>en</a:t>
            </a:r>
            <a:r>
              <a:rPr sz="1200" spc="-9" dirty="0" smtClean="0">
                <a:latin typeface="Arial"/>
                <a:cs typeface="Arial"/>
              </a:rPr>
              <a:t>t</a:t>
            </a:r>
            <a:r>
              <a:rPr sz="1200" spc="0" dirty="0" smtClean="0">
                <a:latin typeface="Arial"/>
                <a:cs typeface="Arial"/>
              </a:rPr>
              <a:t>s</a:t>
            </a:r>
            <a:endParaRPr sz="1200">
              <a:latin typeface="Arial"/>
              <a:cs typeface="Arial"/>
            </a:endParaRPr>
          </a:p>
          <a:p>
            <a:pPr marL="317817" marR="22907">
              <a:lnSpc>
                <a:spcPct val="95825"/>
              </a:lnSpc>
              <a:spcBef>
                <a:spcPts val="943"/>
              </a:spcBef>
            </a:pPr>
            <a:r>
              <a:rPr sz="1200" spc="0" dirty="0" smtClean="0">
                <a:latin typeface="Arial"/>
                <a:cs typeface="Arial"/>
              </a:rPr>
              <a:t>-</a:t>
            </a:r>
            <a:r>
              <a:rPr sz="1200" spc="-9" dirty="0" smtClean="0">
                <a:latin typeface="Arial"/>
                <a:cs typeface="Arial"/>
              </a:rPr>
              <a:t> </a:t>
            </a:r>
            <a:r>
              <a:rPr sz="1200" spc="-79" dirty="0" smtClean="0">
                <a:latin typeface="Arial"/>
                <a:cs typeface="Arial"/>
              </a:rPr>
              <a:t>X</a:t>
            </a:r>
            <a:r>
              <a:rPr sz="1200" spc="0" dirty="0" smtClean="0">
                <a:latin typeface="Arial"/>
                <a:cs typeface="Arial"/>
              </a:rPr>
              <a:t>S</a:t>
            </a:r>
            <a:r>
              <a:rPr sz="1200" spc="-25" dirty="0" smtClean="0">
                <a:latin typeface="Arial"/>
                <a:cs typeface="Arial"/>
              </a:rPr>
              <a:t>L</a:t>
            </a:r>
            <a:r>
              <a:rPr sz="1200" spc="0" dirty="0" smtClean="0">
                <a:latin typeface="Arial"/>
                <a:cs typeface="Arial"/>
              </a:rPr>
              <a:t>-</a:t>
            </a:r>
            <a:r>
              <a:rPr sz="1200" spc="-9" dirty="0" smtClean="0">
                <a:latin typeface="Arial"/>
                <a:cs typeface="Arial"/>
              </a:rPr>
              <a:t>F</a:t>
            </a:r>
            <a:r>
              <a:rPr sz="1200" spc="0" dirty="0" smtClean="0">
                <a:latin typeface="Arial"/>
                <a:cs typeface="Arial"/>
              </a:rPr>
              <a:t>O</a:t>
            </a:r>
            <a:r>
              <a:rPr sz="1200" spc="94" dirty="0" smtClean="0">
                <a:latin typeface="Arial"/>
                <a:cs typeface="Arial"/>
              </a:rPr>
              <a:t> </a:t>
            </a:r>
            <a:r>
              <a:rPr sz="1200" spc="0" dirty="0" smtClean="0">
                <a:latin typeface="Arial"/>
                <a:cs typeface="Arial"/>
              </a:rPr>
              <a:t>-</a:t>
            </a:r>
            <a:r>
              <a:rPr sz="1200" spc="-9" dirty="0" smtClean="0">
                <a:latin typeface="Arial"/>
                <a:cs typeface="Arial"/>
              </a:rPr>
              <a:t> </a:t>
            </a:r>
            <a:r>
              <a:rPr sz="1200" spc="0" dirty="0" smtClean="0">
                <a:latin typeface="Arial"/>
                <a:cs typeface="Arial"/>
              </a:rPr>
              <a:t>a</a:t>
            </a:r>
            <a:r>
              <a:rPr sz="1200" spc="44" dirty="0" smtClean="0">
                <a:latin typeface="Arial"/>
                <a:cs typeface="Arial"/>
              </a:rPr>
              <a:t> </a:t>
            </a:r>
            <a:r>
              <a:rPr sz="1200" spc="-25" dirty="0" smtClean="0">
                <a:latin typeface="Arial"/>
                <a:cs typeface="Arial"/>
              </a:rPr>
              <a:t>languag</a:t>
            </a:r>
            <a:r>
              <a:rPr sz="1200" spc="0" dirty="0" smtClean="0">
                <a:latin typeface="Arial"/>
                <a:cs typeface="Arial"/>
              </a:rPr>
              <a:t>e</a:t>
            </a:r>
            <a:r>
              <a:rPr sz="1200" spc="124" dirty="0" smtClean="0">
                <a:latin typeface="Arial"/>
                <a:cs typeface="Arial"/>
              </a:rPr>
              <a:t> </a:t>
            </a:r>
            <a:r>
              <a:rPr sz="1200" spc="-9" dirty="0" smtClean="0">
                <a:latin typeface="Arial"/>
                <a:cs typeface="Arial"/>
              </a:rPr>
              <a:t>f</a:t>
            </a:r>
            <a:r>
              <a:rPr sz="1200" spc="-25" dirty="0" smtClean="0">
                <a:latin typeface="Arial"/>
                <a:cs typeface="Arial"/>
              </a:rPr>
              <a:t>o</a:t>
            </a:r>
            <a:r>
              <a:rPr sz="1200" spc="0" dirty="0" smtClean="0">
                <a:latin typeface="Arial"/>
                <a:cs typeface="Arial"/>
              </a:rPr>
              <a:t>r</a:t>
            </a:r>
            <a:r>
              <a:rPr sz="1200" spc="69" dirty="0" smtClean="0">
                <a:latin typeface="Arial"/>
                <a:cs typeface="Arial"/>
              </a:rPr>
              <a:t> </a:t>
            </a:r>
            <a:r>
              <a:rPr sz="1200" spc="-9" dirty="0" smtClean="0">
                <a:latin typeface="Arial"/>
                <a:cs typeface="Arial"/>
              </a:rPr>
              <a:t>f</a:t>
            </a:r>
            <a:r>
              <a:rPr sz="1200" spc="-25" dirty="0" smtClean="0">
                <a:latin typeface="Arial"/>
                <a:cs typeface="Arial"/>
              </a:rPr>
              <a:t>o</a:t>
            </a:r>
            <a:r>
              <a:rPr sz="1200" spc="0" dirty="0" smtClean="0">
                <a:latin typeface="Arial"/>
                <a:cs typeface="Arial"/>
              </a:rPr>
              <a:t>r</a:t>
            </a:r>
            <a:r>
              <a:rPr sz="1200" spc="44" dirty="0" smtClean="0">
                <a:latin typeface="Arial"/>
                <a:cs typeface="Arial"/>
              </a:rPr>
              <a:t>m</a:t>
            </a:r>
            <a:r>
              <a:rPr sz="1200" spc="-25" dirty="0" smtClean="0">
                <a:latin typeface="Arial"/>
                <a:cs typeface="Arial"/>
              </a:rPr>
              <a:t>a</a:t>
            </a:r>
            <a:r>
              <a:rPr sz="1200" spc="-9" dirty="0" smtClean="0">
                <a:latin typeface="Arial"/>
                <a:cs typeface="Arial"/>
              </a:rPr>
              <a:t>tt</a:t>
            </a:r>
            <a:r>
              <a:rPr sz="1200" spc="-25" dirty="0" smtClean="0">
                <a:latin typeface="Arial"/>
                <a:cs typeface="Arial"/>
              </a:rPr>
              <a:t>in</a:t>
            </a:r>
            <a:r>
              <a:rPr sz="1200" spc="0" dirty="0" smtClean="0">
                <a:latin typeface="Arial"/>
                <a:cs typeface="Arial"/>
              </a:rPr>
              <a:t>g</a:t>
            </a:r>
            <a:r>
              <a:rPr sz="1200" spc="125" dirty="0" smtClean="0">
                <a:latin typeface="Arial"/>
                <a:cs typeface="Arial"/>
              </a:rPr>
              <a:t> </a:t>
            </a:r>
            <a:r>
              <a:rPr sz="1200" spc="-79" dirty="0" smtClean="0">
                <a:latin typeface="Arial"/>
                <a:cs typeface="Arial"/>
              </a:rPr>
              <a:t>X</a:t>
            </a:r>
            <a:r>
              <a:rPr sz="1200" spc="-119" dirty="0" smtClean="0">
                <a:latin typeface="Arial"/>
                <a:cs typeface="Arial"/>
              </a:rPr>
              <a:t>M</a:t>
            </a:r>
            <a:r>
              <a:rPr sz="1200" spc="0" dirty="0" smtClean="0">
                <a:latin typeface="Arial"/>
                <a:cs typeface="Arial"/>
              </a:rPr>
              <a:t>L</a:t>
            </a:r>
            <a:r>
              <a:rPr sz="1200" spc="125" dirty="0" smtClean="0">
                <a:latin typeface="Arial"/>
                <a:cs typeface="Arial"/>
              </a:rPr>
              <a:t> </a:t>
            </a:r>
            <a:r>
              <a:rPr sz="1200" spc="-25" dirty="0" smtClean="0">
                <a:latin typeface="Arial"/>
                <a:cs typeface="Arial"/>
              </a:rPr>
              <a:t>do</a:t>
            </a:r>
            <a:r>
              <a:rPr sz="1200" spc="39" dirty="0" smtClean="0">
                <a:latin typeface="Arial"/>
                <a:cs typeface="Arial"/>
              </a:rPr>
              <a:t>c</a:t>
            </a:r>
            <a:r>
              <a:rPr sz="1200" spc="-25" dirty="0" smtClean="0">
                <a:latin typeface="Arial"/>
                <a:cs typeface="Arial"/>
              </a:rPr>
              <a:t>u</a:t>
            </a:r>
            <a:r>
              <a:rPr sz="1200" spc="39" dirty="0" smtClean="0">
                <a:latin typeface="Arial"/>
                <a:cs typeface="Arial"/>
              </a:rPr>
              <a:t>m</a:t>
            </a:r>
            <a:r>
              <a:rPr sz="1200" spc="-25" dirty="0" smtClean="0">
                <a:latin typeface="Arial"/>
                <a:cs typeface="Arial"/>
              </a:rPr>
              <a:t>en</a:t>
            </a:r>
            <a:r>
              <a:rPr sz="1200" spc="-9" dirty="0" smtClean="0">
                <a:latin typeface="Arial"/>
                <a:cs typeface="Arial"/>
              </a:rPr>
              <a:t>t</a:t>
            </a:r>
            <a:r>
              <a:rPr sz="1200" spc="0" dirty="0" smtClean="0">
                <a:latin typeface="Arial"/>
                <a:cs typeface="Arial"/>
              </a:rPr>
              <a:t>s</a:t>
            </a:r>
            <a:endParaRPr sz="1200">
              <a:latin typeface="Arial"/>
              <a:cs typeface="Arial"/>
            </a:endParaRPr>
          </a:p>
        </p:txBody>
      </p:sp>
      <p:sp>
        <p:nvSpPr>
          <p:cNvPr id="7" name="object 7"/>
          <p:cNvSpPr txBox="1"/>
          <p:nvPr/>
        </p:nvSpPr>
        <p:spPr>
          <a:xfrm>
            <a:off x="482282" y="3828748"/>
            <a:ext cx="4631042" cy="767969"/>
          </a:xfrm>
          <a:prstGeom prst="rect">
            <a:avLst/>
          </a:prstGeom>
        </p:spPr>
        <p:txBody>
          <a:bodyPr wrap="square" lIns="0" tIns="0" rIns="0" bIns="0" rtlCol="0">
            <a:noAutofit/>
          </a:bodyPr>
          <a:lstStyle/>
          <a:p>
            <a:pPr marL="12700" marR="22860">
              <a:lnSpc>
                <a:spcPts val="1325"/>
              </a:lnSpc>
              <a:spcBef>
                <a:spcPts val="66"/>
              </a:spcBef>
            </a:pPr>
            <a:r>
              <a:rPr sz="950" spc="0" dirty="0" smtClean="0">
                <a:latin typeface="Arial"/>
                <a:cs typeface="Arial"/>
              </a:rPr>
              <a:t>•      </a:t>
            </a:r>
            <a:r>
              <a:rPr sz="950" spc="68" dirty="0" smtClean="0">
                <a:latin typeface="Arial"/>
                <a:cs typeface="Arial"/>
              </a:rPr>
              <a:t> </a:t>
            </a:r>
            <a:r>
              <a:rPr sz="1200" spc="-79" dirty="0" smtClean="0">
                <a:latin typeface="Arial"/>
                <a:cs typeface="Arial"/>
              </a:rPr>
              <a:t>X</a:t>
            </a:r>
            <a:r>
              <a:rPr sz="1200" spc="0" dirty="0" smtClean="0">
                <a:latin typeface="Arial"/>
                <a:cs typeface="Arial"/>
              </a:rPr>
              <a:t>S</a:t>
            </a:r>
            <a:r>
              <a:rPr sz="1200" spc="-109" dirty="0" smtClean="0">
                <a:latin typeface="Arial"/>
                <a:cs typeface="Arial"/>
              </a:rPr>
              <a:t>L</a:t>
            </a:r>
            <a:r>
              <a:rPr sz="1200" spc="0" dirty="0" smtClean="0">
                <a:latin typeface="Arial"/>
                <a:cs typeface="Arial"/>
              </a:rPr>
              <a:t>T</a:t>
            </a:r>
            <a:r>
              <a:rPr sz="1200" spc="54" dirty="0" smtClean="0">
                <a:latin typeface="Arial"/>
                <a:cs typeface="Arial"/>
              </a:rPr>
              <a:t> </a:t>
            </a:r>
            <a:r>
              <a:rPr sz="1200" spc="39" dirty="0" smtClean="0">
                <a:latin typeface="Arial"/>
                <a:cs typeface="Arial"/>
              </a:rPr>
              <a:t>s</a:t>
            </a:r>
            <a:r>
              <a:rPr sz="1200" spc="-14" dirty="0" smtClean="0">
                <a:latin typeface="Arial"/>
                <a:cs typeface="Arial"/>
              </a:rPr>
              <a:t>t</a:t>
            </a:r>
            <a:r>
              <a:rPr sz="1200" spc="-29" dirty="0" smtClean="0">
                <a:latin typeface="Arial"/>
                <a:cs typeface="Arial"/>
              </a:rPr>
              <a:t>and</a:t>
            </a:r>
            <a:r>
              <a:rPr sz="1200" spc="0" dirty="0" smtClean="0">
                <a:latin typeface="Arial"/>
                <a:cs typeface="Arial"/>
              </a:rPr>
              <a:t>s</a:t>
            </a:r>
            <a:r>
              <a:rPr sz="1200" spc="104" dirty="0" smtClean="0">
                <a:latin typeface="Arial"/>
                <a:cs typeface="Arial"/>
              </a:rPr>
              <a:t> </a:t>
            </a:r>
            <a:r>
              <a:rPr sz="1200" spc="-14" dirty="0" smtClean="0">
                <a:latin typeface="Arial"/>
                <a:cs typeface="Arial"/>
              </a:rPr>
              <a:t>f</a:t>
            </a:r>
            <a:r>
              <a:rPr sz="1200" spc="-29" dirty="0" smtClean="0">
                <a:latin typeface="Arial"/>
                <a:cs typeface="Arial"/>
              </a:rPr>
              <a:t>o</a:t>
            </a:r>
            <a:r>
              <a:rPr sz="1200" spc="0" dirty="0" smtClean="0">
                <a:latin typeface="Arial"/>
                <a:cs typeface="Arial"/>
              </a:rPr>
              <a:t>r</a:t>
            </a:r>
            <a:r>
              <a:rPr sz="1200" spc="-9" dirty="0" smtClean="0">
                <a:latin typeface="Arial"/>
                <a:cs typeface="Arial"/>
              </a:rPr>
              <a:t> </a:t>
            </a:r>
            <a:r>
              <a:rPr sz="1200" spc="-79" dirty="0" smtClean="0">
                <a:latin typeface="Arial"/>
                <a:cs typeface="Arial"/>
              </a:rPr>
              <a:t>X</a:t>
            </a:r>
            <a:r>
              <a:rPr sz="1200" spc="0" dirty="0" smtClean="0">
                <a:latin typeface="Arial"/>
                <a:cs typeface="Arial"/>
              </a:rPr>
              <a:t>SL</a:t>
            </a:r>
            <a:r>
              <a:rPr sz="1200" spc="39" dirty="0" smtClean="0">
                <a:latin typeface="Arial"/>
                <a:cs typeface="Arial"/>
              </a:rPr>
              <a:t> </a:t>
            </a:r>
            <a:r>
              <a:rPr sz="1200" spc="-94" dirty="0" smtClean="0">
                <a:latin typeface="Arial"/>
                <a:cs typeface="Arial"/>
              </a:rPr>
              <a:t>T</a:t>
            </a:r>
            <a:r>
              <a:rPr sz="1200" spc="0" dirty="0" smtClean="0">
                <a:latin typeface="Arial"/>
                <a:cs typeface="Arial"/>
              </a:rPr>
              <a:t>r</a:t>
            </a:r>
            <a:r>
              <a:rPr sz="1200" spc="-25" dirty="0" smtClean="0">
                <a:latin typeface="Arial"/>
                <a:cs typeface="Arial"/>
              </a:rPr>
              <a:t>a</a:t>
            </a:r>
            <a:r>
              <a:rPr sz="1200" spc="-29" dirty="0" smtClean="0">
                <a:latin typeface="Arial"/>
                <a:cs typeface="Arial"/>
              </a:rPr>
              <a:t>n</a:t>
            </a:r>
            <a:r>
              <a:rPr sz="1200" spc="39" dirty="0" smtClean="0">
                <a:latin typeface="Arial"/>
                <a:cs typeface="Arial"/>
              </a:rPr>
              <a:t>s</a:t>
            </a:r>
            <a:r>
              <a:rPr sz="1200" spc="-14" dirty="0" smtClean="0">
                <a:latin typeface="Arial"/>
                <a:cs typeface="Arial"/>
              </a:rPr>
              <a:t>f</a:t>
            </a:r>
            <a:r>
              <a:rPr sz="1200" spc="-29" dirty="0" smtClean="0">
                <a:latin typeface="Arial"/>
                <a:cs typeface="Arial"/>
              </a:rPr>
              <a:t>o</a:t>
            </a:r>
            <a:r>
              <a:rPr sz="1200" spc="0" dirty="0" smtClean="0">
                <a:latin typeface="Arial"/>
                <a:cs typeface="Arial"/>
              </a:rPr>
              <a:t>r</a:t>
            </a:r>
            <a:r>
              <a:rPr sz="1200" spc="39" dirty="0" smtClean="0">
                <a:latin typeface="Arial"/>
                <a:cs typeface="Arial"/>
              </a:rPr>
              <a:t>m</a:t>
            </a:r>
            <a:r>
              <a:rPr sz="1200" spc="-29" dirty="0" smtClean="0">
                <a:latin typeface="Arial"/>
                <a:cs typeface="Arial"/>
              </a:rPr>
              <a:t>a</a:t>
            </a:r>
            <a:r>
              <a:rPr sz="1200" spc="-14" dirty="0" smtClean="0">
                <a:latin typeface="Arial"/>
                <a:cs typeface="Arial"/>
              </a:rPr>
              <a:t>t</a:t>
            </a:r>
            <a:r>
              <a:rPr sz="1200" spc="-25" dirty="0" smtClean="0">
                <a:latin typeface="Arial"/>
                <a:cs typeface="Arial"/>
              </a:rPr>
              <a:t>i</a:t>
            </a:r>
            <a:r>
              <a:rPr sz="1200" spc="-29" dirty="0" smtClean="0">
                <a:latin typeface="Arial"/>
                <a:cs typeface="Arial"/>
              </a:rPr>
              <a:t>on</a:t>
            </a:r>
            <a:r>
              <a:rPr sz="1200" spc="0" dirty="0" smtClean="0">
                <a:latin typeface="Arial"/>
                <a:cs typeface="Arial"/>
              </a:rPr>
              <a:t>s</a:t>
            </a:r>
            <a:endParaRPr sz="1200">
              <a:latin typeface="Arial"/>
              <a:cs typeface="Arial"/>
            </a:endParaRPr>
          </a:p>
          <a:p>
            <a:pPr marL="12700" marR="22860">
              <a:lnSpc>
                <a:spcPct val="95825"/>
              </a:lnSpc>
              <a:spcBef>
                <a:spcPts val="875"/>
              </a:spcBef>
            </a:pPr>
            <a:r>
              <a:rPr sz="950" spc="0" dirty="0" smtClean="0">
                <a:latin typeface="Arial"/>
                <a:cs typeface="Arial"/>
              </a:rPr>
              <a:t>•      </a:t>
            </a:r>
            <a:r>
              <a:rPr sz="950" spc="68" dirty="0" smtClean="0">
                <a:latin typeface="Arial"/>
                <a:cs typeface="Arial"/>
              </a:rPr>
              <a:t> </a:t>
            </a:r>
            <a:r>
              <a:rPr sz="1200" spc="-79" dirty="0" smtClean="0">
                <a:latin typeface="Arial"/>
                <a:cs typeface="Arial"/>
              </a:rPr>
              <a:t>X</a:t>
            </a:r>
            <a:r>
              <a:rPr sz="1200" spc="0" dirty="0" smtClean="0">
                <a:latin typeface="Arial"/>
                <a:cs typeface="Arial"/>
              </a:rPr>
              <a:t>S</a:t>
            </a:r>
            <a:r>
              <a:rPr sz="1200" spc="-109" dirty="0" smtClean="0">
                <a:latin typeface="Arial"/>
                <a:cs typeface="Arial"/>
              </a:rPr>
              <a:t>L</a:t>
            </a:r>
            <a:r>
              <a:rPr sz="1200" spc="0" dirty="0" smtClean="0">
                <a:latin typeface="Arial"/>
                <a:cs typeface="Arial"/>
              </a:rPr>
              <a:t>T</a:t>
            </a:r>
            <a:r>
              <a:rPr sz="1200" spc="49" dirty="0" smtClean="0">
                <a:latin typeface="Arial"/>
                <a:cs typeface="Arial"/>
              </a:rPr>
              <a:t> </a:t>
            </a:r>
            <a:r>
              <a:rPr sz="1200" spc="-25" dirty="0" smtClean="0">
                <a:latin typeface="Arial"/>
                <a:cs typeface="Arial"/>
              </a:rPr>
              <a:t>i</a:t>
            </a:r>
            <a:r>
              <a:rPr sz="1200" spc="0" dirty="0" smtClean="0">
                <a:latin typeface="Arial"/>
                <a:cs typeface="Arial"/>
              </a:rPr>
              <a:t>s</a:t>
            </a:r>
            <a:r>
              <a:rPr sz="1200" spc="24" dirty="0" smtClean="0">
                <a:latin typeface="Arial"/>
                <a:cs typeface="Arial"/>
              </a:rPr>
              <a:t> </a:t>
            </a:r>
            <a:r>
              <a:rPr sz="1200" spc="-14" dirty="0" smtClean="0">
                <a:latin typeface="Arial"/>
                <a:cs typeface="Arial"/>
              </a:rPr>
              <a:t>t</a:t>
            </a:r>
            <a:r>
              <a:rPr sz="1200" spc="-29" dirty="0" smtClean="0">
                <a:latin typeface="Arial"/>
                <a:cs typeface="Arial"/>
              </a:rPr>
              <a:t>h</a:t>
            </a:r>
            <a:r>
              <a:rPr sz="1200" spc="0" dirty="0" smtClean="0">
                <a:latin typeface="Arial"/>
                <a:cs typeface="Arial"/>
              </a:rPr>
              <a:t>e</a:t>
            </a:r>
            <a:r>
              <a:rPr sz="1200" spc="39" dirty="0" smtClean="0">
                <a:latin typeface="Arial"/>
                <a:cs typeface="Arial"/>
              </a:rPr>
              <a:t> m</a:t>
            </a:r>
            <a:r>
              <a:rPr sz="1200" spc="-29" dirty="0" smtClean="0">
                <a:latin typeface="Arial"/>
                <a:cs typeface="Arial"/>
              </a:rPr>
              <a:t>o</a:t>
            </a:r>
            <a:r>
              <a:rPr sz="1200" spc="34" dirty="0" smtClean="0">
                <a:latin typeface="Arial"/>
                <a:cs typeface="Arial"/>
              </a:rPr>
              <a:t>s</a:t>
            </a:r>
            <a:r>
              <a:rPr sz="1200" spc="0" dirty="0" smtClean="0">
                <a:latin typeface="Arial"/>
                <a:cs typeface="Arial"/>
              </a:rPr>
              <a:t>t</a:t>
            </a:r>
            <a:r>
              <a:rPr sz="1200" spc="-25" dirty="0" smtClean="0">
                <a:latin typeface="Arial"/>
                <a:cs typeface="Arial"/>
              </a:rPr>
              <a:t> i</a:t>
            </a:r>
            <a:r>
              <a:rPr sz="1200" spc="39" dirty="0" smtClean="0">
                <a:latin typeface="Arial"/>
                <a:cs typeface="Arial"/>
              </a:rPr>
              <a:t>m</a:t>
            </a:r>
            <a:r>
              <a:rPr sz="1200" spc="-29" dirty="0" smtClean="0">
                <a:latin typeface="Arial"/>
                <a:cs typeface="Arial"/>
              </a:rPr>
              <a:t>po</a:t>
            </a:r>
            <a:r>
              <a:rPr sz="1200" spc="0" dirty="0" smtClean="0">
                <a:latin typeface="Arial"/>
                <a:cs typeface="Arial"/>
              </a:rPr>
              <a:t>r</a:t>
            </a:r>
            <a:r>
              <a:rPr sz="1200" spc="-14" dirty="0" smtClean="0">
                <a:latin typeface="Arial"/>
                <a:cs typeface="Arial"/>
              </a:rPr>
              <a:t>t</a:t>
            </a:r>
            <a:r>
              <a:rPr sz="1200" spc="-29" dirty="0" smtClean="0">
                <a:latin typeface="Arial"/>
                <a:cs typeface="Arial"/>
              </a:rPr>
              <a:t>an</a:t>
            </a:r>
            <a:r>
              <a:rPr sz="1200" spc="0" dirty="0" smtClean="0">
                <a:latin typeface="Arial"/>
                <a:cs typeface="Arial"/>
              </a:rPr>
              <a:t>t</a:t>
            </a:r>
            <a:r>
              <a:rPr sz="1200" spc="129" dirty="0" smtClean="0">
                <a:latin typeface="Arial"/>
                <a:cs typeface="Arial"/>
              </a:rPr>
              <a:t> </a:t>
            </a:r>
            <a:r>
              <a:rPr sz="1200" spc="-29" dirty="0" smtClean="0">
                <a:latin typeface="Arial"/>
                <a:cs typeface="Arial"/>
              </a:rPr>
              <a:t>pa</a:t>
            </a:r>
            <a:r>
              <a:rPr sz="1200" spc="0" dirty="0" smtClean="0">
                <a:latin typeface="Arial"/>
                <a:cs typeface="Arial"/>
              </a:rPr>
              <a:t>rt</a:t>
            </a:r>
            <a:r>
              <a:rPr sz="1200" spc="50" dirty="0" smtClean="0">
                <a:latin typeface="Arial"/>
                <a:cs typeface="Arial"/>
              </a:rPr>
              <a:t> </a:t>
            </a:r>
            <a:r>
              <a:rPr sz="1200" spc="-29" dirty="0" smtClean="0">
                <a:latin typeface="Arial"/>
                <a:cs typeface="Arial"/>
              </a:rPr>
              <a:t>o</a:t>
            </a:r>
            <a:r>
              <a:rPr sz="1200" spc="0" dirty="0" smtClean="0">
                <a:latin typeface="Arial"/>
                <a:cs typeface="Arial"/>
              </a:rPr>
              <a:t>f</a:t>
            </a:r>
            <a:r>
              <a:rPr sz="1200" spc="-24" dirty="0" smtClean="0">
                <a:latin typeface="Arial"/>
                <a:cs typeface="Arial"/>
              </a:rPr>
              <a:t> </a:t>
            </a:r>
            <a:r>
              <a:rPr sz="1200" spc="-79" dirty="0" smtClean="0">
                <a:latin typeface="Arial"/>
                <a:cs typeface="Arial"/>
              </a:rPr>
              <a:t>X</a:t>
            </a:r>
            <a:r>
              <a:rPr sz="1200" spc="0" dirty="0" smtClean="0">
                <a:latin typeface="Arial"/>
                <a:cs typeface="Arial"/>
              </a:rPr>
              <a:t>SL</a:t>
            </a:r>
            <a:endParaRPr sz="1200">
              <a:latin typeface="Arial"/>
              <a:cs typeface="Arial"/>
            </a:endParaRPr>
          </a:p>
          <a:p>
            <a:pPr marL="12700">
              <a:lnSpc>
                <a:spcPct val="95825"/>
              </a:lnSpc>
              <a:spcBef>
                <a:spcPts val="945"/>
              </a:spcBef>
            </a:pPr>
            <a:r>
              <a:rPr sz="950" spc="0" dirty="0" smtClean="0">
                <a:latin typeface="Arial"/>
                <a:cs typeface="Arial"/>
              </a:rPr>
              <a:t>•      </a:t>
            </a:r>
            <a:r>
              <a:rPr sz="950" spc="68" dirty="0" smtClean="0">
                <a:latin typeface="Arial"/>
                <a:cs typeface="Arial"/>
              </a:rPr>
              <a:t> </a:t>
            </a:r>
            <a:r>
              <a:rPr sz="1200" spc="-79" dirty="0" smtClean="0">
                <a:latin typeface="Arial"/>
                <a:cs typeface="Arial"/>
              </a:rPr>
              <a:t>X</a:t>
            </a:r>
            <a:r>
              <a:rPr sz="1200" spc="0" dirty="0" smtClean="0">
                <a:latin typeface="Arial"/>
                <a:cs typeface="Arial"/>
              </a:rPr>
              <a:t>S</a:t>
            </a:r>
            <a:r>
              <a:rPr sz="1200" spc="-109" dirty="0" smtClean="0">
                <a:latin typeface="Arial"/>
                <a:cs typeface="Arial"/>
              </a:rPr>
              <a:t>L</a:t>
            </a:r>
            <a:r>
              <a:rPr sz="1200" spc="0" dirty="0" smtClean="0">
                <a:latin typeface="Arial"/>
                <a:cs typeface="Arial"/>
              </a:rPr>
              <a:t>T</a:t>
            </a:r>
            <a:r>
              <a:rPr sz="1200" spc="54" dirty="0" smtClean="0">
                <a:latin typeface="Arial"/>
                <a:cs typeface="Arial"/>
              </a:rPr>
              <a:t> </a:t>
            </a:r>
            <a:r>
              <a:rPr sz="1200" spc="-14" dirty="0" smtClean="0">
                <a:latin typeface="Arial"/>
                <a:cs typeface="Arial"/>
              </a:rPr>
              <a:t>t</a:t>
            </a:r>
            <a:r>
              <a:rPr sz="1200" spc="0" dirty="0" smtClean="0">
                <a:latin typeface="Arial"/>
                <a:cs typeface="Arial"/>
              </a:rPr>
              <a:t>r</a:t>
            </a:r>
            <a:r>
              <a:rPr sz="1200" spc="-25" dirty="0" smtClean="0">
                <a:latin typeface="Arial"/>
                <a:cs typeface="Arial"/>
              </a:rPr>
              <a:t>a</a:t>
            </a:r>
            <a:r>
              <a:rPr sz="1200" spc="-29" dirty="0" smtClean="0">
                <a:latin typeface="Arial"/>
                <a:cs typeface="Arial"/>
              </a:rPr>
              <a:t>n</a:t>
            </a:r>
            <a:r>
              <a:rPr sz="1200" spc="39" dirty="0" smtClean="0">
                <a:latin typeface="Arial"/>
                <a:cs typeface="Arial"/>
              </a:rPr>
              <a:t>s</a:t>
            </a:r>
            <a:r>
              <a:rPr sz="1200" spc="-14" dirty="0" smtClean="0">
                <a:latin typeface="Arial"/>
                <a:cs typeface="Arial"/>
              </a:rPr>
              <a:t>f</a:t>
            </a:r>
            <a:r>
              <a:rPr sz="1200" spc="-29" dirty="0" smtClean="0">
                <a:latin typeface="Arial"/>
                <a:cs typeface="Arial"/>
              </a:rPr>
              <a:t>o</a:t>
            </a:r>
            <a:r>
              <a:rPr sz="1200" spc="0" dirty="0" smtClean="0">
                <a:latin typeface="Arial"/>
                <a:cs typeface="Arial"/>
              </a:rPr>
              <a:t>r</a:t>
            </a:r>
            <a:r>
              <a:rPr sz="1200" spc="39" dirty="0" smtClean="0">
                <a:latin typeface="Arial"/>
                <a:cs typeface="Arial"/>
              </a:rPr>
              <a:t>m</a:t>
            </a:r>
            <a:r>
              <a:rPr sz="1200" spc="0" dirty="0" smtClean="0">
                <a:latin typeface="Arial"/>
                <a:cs typeface="Arial"/>
              </a:rPr>
              <a:t>s</a:t>
            </a:r>
            <a:r>
              <a:rPr sz="1200" spc="24" dirty="0" smtClean="0">
                <a:latin typeface="Arial"/>
                <a:cs typeface="Arial"/>
              </a:rPr>
              <a:t> </a:t>
            </a:r>
            <a:r>
              <a:rPr sz="1200" spc="-29" dirty="0" smtClean="0">
                <a:latin typeface="Arial"/>
                <a:cs typeface="Arial"/>
              </a:rPr>
              <a:t>a</a:t>
            </a:r>
            <a:r>
              <a:rPr sz="1200" spc="0" dirty="0" smtClean="0">
                <a:latin typeface="Arial"/>
                <a:cs typeface="Arial"/>
              </a:rPr>
              <a:t>n</a:t>
            </a:r>
            <a:r>
              <a:rPr sz="1200" spc="39" dirty="0" smtClean="0">
                <a:latin typeface="Arial"/>
                <a:cs typeface="Arial"/>
              </a:rPr>
              <a:t> </a:t>
            </a:r>
            <a:r>
              <a:rPr sz="1200" spc="-79" dirty="0" smtClean="0">
                <a:latin typeface="Arial"/>
                <a:cs typeface="Arial"/>
              </a:rPr>
              <a:t>X</a:t>
            </a:r>
            <a:r>
              <a:rPr sz="1200" spc="-119" dirty="0" smtClean="0">
                <a:latin typeface="Arial"/>
                <a:cs typeface="Arial"/>
              </a:rPr>
              <a:t>M</a:t>
            </a:r>
            <a:r>
              <a:rPr sz="1200" spc="0" dirty="0" smtClean="0">
                <a:latin typeface="Arial"/>
                <a:cs typeface="Arial"/>
              </a:rPr>
              <a:t>L</a:t>
            </a:r>
            <a:r>
              <a:rPr sz="1200" spc="197" dirty="0" smtClean="0">
                <a:latin typeface="Arial"/>
                <a:cs typeface="Arial"/>
              </a:rPr>
              <a:t> </a:t>
            </a:r>
            <a:r>
              <a:rPr sz="1200" spc="-29" dirty="0" smtClean="0">
                <a:latin typeface="Arial"/>
                <a:cs typeface="Arial"/>
              </a:rPr>
              <a:t>do</a:t>
            </a:r>
            <a:r>
              <a:rPr sz="1200" spc="39" dirty="0" smtClean="0">
                <a:latin typeface="Arial"/>
                <a:cs typeface="Arial"/>
              </a:rPr>
              <a:t>c</a:t>
            </a:r>
            <a:r>
              <a:rPr sz="1200" spc="-29" dirty="0" smtClean="0">
                <a:latin typeface="Arial"/>
                <a:cs typeface="Arial"/>
              </a:rPr>
              <a:t>u</a:t>
            </a:r>
            <a:r>
              <a:rPr sz="1200" spc="39" dirty="0" smtClean="0">
                <a:latin typeface="Arial"/>
                <a:cs typeface="Arial"/>
              </a:rPr>
              <a:t>m</a:t>
            </a:r>
            <a:r>
              <a:rPr sz="1200" spc="-29" dirty="0" smtClean="0">
                <a:latin typeface="Arial"/>
                <a:cs typeface="Arial"/>
              </a:rPr>
              <a:t>en</a:t>
            </a:r>
            <a:r>
              <a:rPr sz="1200" spc="0" dirty="0" smtClean="0">
                <a:latin typeface="Arial"/>
                <a:cs typeface="Arial"/>
              </a:rPr>
              <a:t>t</a:t>
            </a:r>
            <a:r>
              <a:rPr sz="1200" spc="-24" dirty="0" smtClean="0">
                <a:latin typeface="Arial"/>
                <a:cs typeface="Arial"/>
              </a:rPr>
              <a:t> </a:t>
            </a:r>
            <a:r>
              <a:rPr sz="1200" spc="-25" dirty="0" smtClean="0">
                <a:latin typeface="Arial"/>
                <a:cs typeface="Arial"/>
              </a:rPr>
              <a:t>i</a:t>
            </a:r>
            <a:r>
              <a:rPr sz="1200" spc="-29" dirty="0" smtClean="0">
                <a:latin typeface="Arial"/>
                <a:cs typeface="Arial"/>
              </a:rPr>
              <a:t>n</a:t>
            </a:r>
            <a:r>
              <a:rPr sz="1200" spc="-14" dirty="0" smtClean="0">
                <a:latin typeface="Arial"/>
                <a:cs typeface="Arial"/>
              </a:rPr>
              <a:t>t</a:t>
            </a:r>
            <a:r>
              <a:rPr sz="1200" spc="0" dirty="0" smtClean="0">
                <a:latin typeface="Arial"/>
                <a:cs typeface="Arial"/>
              </a:rPr>
              <a:t>o</a:t>
            </a:r>
            <a:r>
              <a:rPr sz="1200" spc="119" dirty="0" smtClean="0">
                <a:latin typeface="Arial"/>
                <a:cs typeface="Arial"/>
              </a:rPr>
              <a:t> </a:t>
            </a:r>
            <a:r>
              <a:rPr sz="1200" spc="-29" dirty="0" smtClean="0">
                <a:latin typeface="Arial"/>
                <a:cs typeface="Arial"/>
              </a:rPr>
              <a:t>ano</a:t>
            </a:r>
            <a:r>
              <a:rPr sz="1200" spc="-14" dirty="0" smtClean="0">
                <a:latin typeface="Arial"/>
                <a:cs typeface="Arial"/>
              </a:rPr>
              <a:t>t</a:t>
            </a:r>
            <a:r>
              <a:rPr sz="1200" spc="-29" dirty="0" smtClean="0">
                <a:latin typeface="Arial"/>
                <a:cs typeface="Arial"/>
              </a:rPr>
              <a:t>he</a:t>
            </a:r>
            <a:r>
              <a:rPr sz="1200" spc="0" dirty="0" smtClean="0">
                <a:latin typeface="Arial"/>
                <a:cs typeface="Arial"/>
              </a:rPr>
              <a:t>r</a:t>
            </a:r>
            <a:r>
              <a:rPr sz="1200" spc="144" dirty="0" smtClean="0">
                <a:latin typeface="Arial"/>
                <a:cs typeface="Arial"/>
              </a:rPr>
              <a:t> </a:t>
            </a:r>
            <a:r>
              <a:rPr sz="1200" spc="-79" dirty="0" smtClean="0">
                <a:latin typeface="Arial"/>
                <a:cs typeface="Arial"/>
              </a:rPr>
              <a:t>X</a:t>
            </a:r>
            <a:r>
              <a:rPr sz="1200" spc="-119" dirty="0" smtClean="0">
                <a:latin typeface="Arial"/>
                <a:cs typeface="Arial"/>
              </a:rPr>
              <a:t>M</a:t>
            </a:r>
            <a:r>
              <a:rPr sz="1200" spc="0" dirty="0" smtClean="0">
                <a:latin typeface="Arial"/>
                <a:cs typeface="Arial"/>
              </a:rPr>
              <a:t>L</a:t>
            </a:r>
            <a:r>
              <a:rPr sz="1200" spc="119" dirty="0" smtClean="0">
                <a:latin typeface="Arial"/>
                <a:cs typeface="Arial"/>
              </a:rPr>
              <a:t> </a:t>
            </a:r>
            <a:r>
              <a:rPr sz="1200" spc="-29" dirty="0" smtClean="0">
                <a:latin typeface="Arial"/>
                <a:cs typeface="Arial"/>
              </a:rPr>
              <a:t>do</a:t>
            </a:r>
            <a:r>
              <a:rPr sz="1200" spc="39" dirty="0" smtClean="0">
                <a:latin typeface="Arial"/>
                <a:cs typeface="Arial"/>
              </a:rPr>
              <a:t>c</a:t>
            </a:r>
            <a:r>
              <a:rPr sz="1200" spc="-29" dirty="0" smtClean="0">
                <a:latin typeface="Arial"/>
                <a:cs typeface="Arial"/>
              </a:rPr>
              <a:t>u</a:t>
            </a:r>
            <a:r>
              <a:rPr sz="1200" spc="39" dirty="0" smtClean="0">
                <a:latin typeface="Arial"/>
                <a:cs typeface="Arial"/>
              </a:rPr>
              <a:t>m</a:t>
            </a:r>
            <a:r>
              <a:rPr sz="1200" spc="-29" dirty="0" smtClean="0">
                <a:latin typeface="Arial"/>
                <a:cs typeface="Arial"/>
              </a:rPr>
              <a:t>en</a:t>
            </a:r>
            <a:r>
              <a:rPr sz="1200" spc="0" dirty="0" smtClean="0">
                <a:latin typeface="Arial"/>
                <a:cs typeface="Arial"/>
              </a:rPr>
              <a:t>t</a:t>
            </a:r>
            <a:endParaRPr sz="1200">
              <a:latin typeface="Arial"/>
              <a:cs typeface="Arial"/>
            </a:endParaRPr>
          </a:p>
        </p:txBody>
      </p:sp>
      <p:sp>
        <p:nvSpPr>
          <p:cNvPr id="6" name="object 6"/>
          <p:cNvSpPr txBox="1"/>
          <p:nvPr/>
        </p:nvSpPr>
        <p:spPr>
          <a:xfrm>
            <a:off x="482282" y="4723840"/>
            <a:ext cx="4968386" cy="178117"/>
          </a:xfrm>
          <a:prstGeom prst="rect">
            <a:avLst/>
          </a:prstGeom>
        </p:spPr>
        <p:txBody>
          <a:bodyPr wrap="square" lIns="0" tIns="0" rIns="0" bIns="0" rtlCol="0">
            <a:noAutofit/>
          </a:bodyPr>
          <a:lstStyle/>
          <a:p>
            <a:pPr marL="12700">
              <a:lnSpc>
                <a:spcPts val="1330"/>
              </a:lnSpc>
              <a:spcBef>
                <a:spcPts val="66"/>
              </a:spcBef>
            </a:pPr>
            <a:r>
              <a:rPr sz="950" spc="0" dirty="0" smtClean="0">
                <a:latin typeface="Arial"/>
                <a:cs typeface="Arial"/>
              </a:rPr>
              <a:t>•      </a:t>
            </a:r>
            <a:r>
              <a:rPr sz="950" spc="68" dirty="0" smtClean="0">
                <a:latin typeface="Arial"/>
                <a:cs typeface="Arial"/>
              </a:rPr>
              <a:t> </a:t>
            </a:r>
            <a:r>
              <a:rPr sz="1200" spc="-79" dirty="0" smtClean="0">
                <a:latin typeface="Arial"/>
                <a:cs typeface="Arial"/>
              </a:rPr>
              <a:t>X</a:t>
            </a:r>
            <a:r>
              <a:rPr sz="1200" spc="0" dirty="0" smtClean="0">
                <a:latin typeface="Arial"/>
                <a:cs typeface="Arial"/>
              </a:rPr>
              <a:t>S</a:t>
            </a:r>
            <a:r>
              <a:rPr sz="1200" spc="-109" dirty="0" smtClean="0">
                <a:latin typeface="Arial"/>
                <a:cs typeface="Arial"/>
              </a:rPr>
              <a:t>L</a:t>
            </a:r>
            <a:r>
              <a:rPr sz="1200" spc="0" dirty="0" smtClean="0">
                <a:latin typeface="Arial"/>
                <a:cs typeface="Arial"/>
              </a:rPr>
              <a:t>T</a:t>
            </a:r>
            <a:r>
              <a:rPr sz="1200" spc="49" dirty="0" smtClean="0">
                <a:latin typeface="Arial"/>
                <a:cs typeface="Arial"/>
              </a:rPr>
              <a:t> </a:t>
            </a:r>
            <a:r>
              <a:rPr sz="1200" spc="34" dirty="0" smtClean="0">
                <a:latin typeface="Arial"/>
                <a:cs typeface="Arial"/>
              </a:rPr>
              <a:t>c</a:t>
            </a:r>
            <a:r>
              <a:rPr sz="1200" spc="-29" dirty="0" smtClean="0">
                <a:latin typeface="Arial"/>
                <a:cs typeface="Arial"/>
              </a:rPr>
              <a:t>a</a:t>
            </a:r>
            <a:r>
              <a:rPr sz="1200" spc="0" dirty="0" smtClean="0">
                <a:latin typeface="Arial"/>
                <a:cs typeface="Arial"/>
              </a:rPr>
              <a:t>n</a:t>
            </a:r>
            <a:r>
              <a:rPr sz="1200" spc="39" dirty="0" smtClean="0">
                <a:latin typeface="Arial"/>
                <a:cs typeface="Arial"/>
              </a:rPr>
              <a:t> </a:t>
            </a:r>
            <a:r>
              <a:rPr sz="1200" spc="-29" dirty="0" smtClean="0">
                <a:latin typeface="Arial"/>
                <a:cs typeface="Arial"/>
              </a:rPr>
              <a:t>b</a:t>
            </a:r>
            <a:r>
              <a:rPr sz="1200" spc="0" dirty="0" smtClean="0">
                <a:latin typeface="Arial"/>
                <a:cs typeface="Arial"/>
              </a:rPr>
              <a:t>e</a:t>
            </a:r>
            <a:r>
              <a:rPr sz="1200" spc="-39" dirty="0" smtClean="0">
                <a:latin typeface="Arial"/>
                <a:cs typeface="Arial"/>
              </a:rPr>
              <a:t> </a:t>
            </a:r>
            <a:r>
              <a:rPr sz="1200" spc="-29" dirty="0" smtClean="0">
                <a:latin typeface="Arial"/>
                <a:cs typeface="Arial"/>
              </a:rPr>
              <a:t>u</a:t>
            </a:r>
            <a:r>
              <a:rPr sz="1200" spc="34" dirty="0" smtClean="0">
                <a:latin typeface="Arial"/>
                <a:cs typeface="Arial"/>
              </a:rPr>
              <a:t>s</a:t>
            </a:r>
            <a:r>
              <a:rPr sz="1200" spc="-29" dirty="0" smtClean="0">
                <a:latin typeface="Arial"/>
                <a:cs typeface="Arial"/>
              </a:rPr>
              <a:t>e</a:t>
            </a:r>
            <a:r>
              <a:rPr sz="1200" spc="0" dirty="0" smtClean="0">
                <a:latin typeface="Arial"/>
                <a:cs typeface="Arial"/>
              </a:rPr>
              <a:t>d</a:t>
            </a:r>
            <a:r>
              <a:rPr sz="1200" spc="39" dirty="0" smtClean="0">
                <a:latin typeface="Arial"/>
                <a:cs typeface="Arial"/>
              </a:rPr>
              <a:t> </a:t>
            </a:r>
            <a:r>
              <a:rPr sz="1200" spc="-14" dirty="0" smtClean="0">
                <a:latin typeface="Arial"/>
                <a:cs typeface="Arial"/>
              </a:rPr>
              <a:t>t</a:t>
            </a:r>
            <a:r>
              <a:rPr sz="1200" spc="0" dirty="0" smtClean="0">
                <a:latin typeface="Arial"/>
                <a:cs typeface="Arial"/>
              </a:rPr>
              <a:t>o</a:t>
            </a:r>
            <a:r>
              <a:rPr sz="1200" spc="39" dirty="0" smtClean="0">
                <a:latin typeface="Arial"/>
                <a:cs typeface="Arial"/>
              </a:rPr>
              <a:t> </a:t>
            </a:r>
            <a:r>
              <a:rPr sz="1200" spc="-14" dirty="0" smtClean="0">
                <a:latin typeface="Arial"/>
                <a:cs typeface="Arial"/>
              </a:rPr>
              <a:t>t</a:t>
            </a:r>
            <a:r>
              <a:rPr sz="1200" spc="0" dirty="0" smtClean="0">
                <a:latin typeface="Arial"/>
                <a:cs typeface="Arial"/>
              </a:rPr>
              <a:t>r</a:t>
            </a:r>
            <a:r>
              <a:rPr sz="1200" spc="-29" dirty="0" smtClean="0">
                <a:latin typeface="Arial"/>
                <a:cs typeface="Arial"/>
              </a:rPr>
              <a:t>an</a:t>
            </a:r>
            <a:r>
              <a:rPr sz="1200" spc="34" dirty="0" smtClean="0">
                <a:latin typeface="Arial"/>
                <a:cs typeface="Arial"/>
              </a:rPr>
              <a:t>s</a:t>
            </a:r>
            <a:r>
              <a:rPr sz="1200" spc="-14" dirty="0" smtClean="0">
                <a:latin typeface="Arial"/>
                <a:cs typeface="Arial"/>
              </a:rPr>
              <a:t>f</a:t>
            </a:r>
            <a:r>
              <a:rPr sz="1200" spc="-29" dirty="0" smtClean="0">
                <a:latin typeface="Arial"/>
                <a:cs typeface="Arial"/>
              </a:rPr>
              <a:t>o</a:t>
            </a:r>
            <a:r>
              <a:rPr sz="1200" spc="0" dirty="0" smtClean="0">
                <a:latin typeface="Arial"/>
                <a:cs typeface="Arial"/>
              </a:rPr>
              <a:t>rm</a:t>
            </a:r>
            <a:r>
              <a:rPr sz="1200" spc="25" dirty="0" smtClean="0">
                <a:latin typeface="Arial"/>
                <a:cs typeface="Arial"/>
              </a:rPr>
              <a:t> </a:t>
            </a:r>
            <a:r>
              <a:rPr sz="1200" spc="-79" dirty="0" smtClean="0">
                <a:latin typeface="Arial"/>
                <a:cs typeface="Arial"/>
              </a:rPr>
              <a:t>X</a:t>
            </a:r>
            <a:r>
              <a:rPr sz="1200" spc="-119" dirty="0" smtClean="0">
                <a:latin typeface="Arial"/>
                <a:cs typeface="Arial"/>
              </a:rPr>
              <a:t>M</a:t>
            </a:r>
            <a:r>
              <a:rPr sz="1200" spc="0" dirty="0" smtClean="0">
                <a:latin typeface="Arial"/>
                <a:cs typeface="Arial"/>
              </a:rPr>
              <a:t>L</a:t>
            </a:r>
            <a:r>
              <a:rPr sz="1200" spc="197" dirty="0" smtClean="0">
                <a:latin typeface="Arial"/>
                <a:cs typeface="Arial"/>
              </a:rPr>
              <a:t> </a:t>
            </a:r>
            <a:r>
              <a:rPr sz="1200" spc="-25" dirty="0" smtClean="0">
                <a:latin typeface="Arial"/>
                <a:cs typeface="Arial"/>
              </a:rPr>
              <a:t>i</a:t>
            </a:r>
            <a:r>
              <a:rPr sz="1200" spc="-29" dirty="0" smtClean="0">
                <a:latin typeface="Arial"/>
                <a:cs typeface="Arial"/>
              </a:rPr>
              <a:t>n</a:t>
            </a:r>
            <a:r>
              <a:rPr sz="1200" spc="-14" dirty="0" smtClean="0">
                <a:latin typeface="Arial"/>
                <a:cs typeface="Arial"/>
              </a:rPr>
              <a:t>t</a:t>
            </a:r>
            <a:r>
              <a:rPr sz="1200" spc="0" dirty="0" smtClean="0">
                <a:latin typeface="Arial"/>
                <a:cs typeface="Arial"/>
              </a:rPr>
              <a:t>o</a:t>
            </a:r>
            <a:r>
              <a:rPr sz="1200" spc="39" dirty="0" smtClean="0">
                <a:latin typeface="Arial"/>
                <a:cs typeface="Arial"/>
              </a:rPr>
              <a:t> </a:t>
            </a:r>
            <a:r>
              <a:rPr sz="1200" spc="-69" dirty="0" smtClean="0">
                <a:latin typeface="Arial"/>
                <a:cs typeface="Arial"/>
              </a:rPr>
              <a:t>H</a:t>
            </a:r>
            <a:r>
              <a:rPr sz="1200" spc="-14" dirty="0" smtClean="0">
                <a:latin typeface="Arial"/>
                <a:cs typeface="Arial"/>
              </a:rPr>
              <a:t>T</a:t>
            </a:r>
            <a:r>
              <a:rPr sz="1200" spc="-119" dirty="0" smtClean="0">
                <a:latin typeface="Arial"/>
                <a:cs typeface="Arial"/>
              </a:rPr>
              <a:t>M</a:t>
            </a:r>
            <a:r>
              <a:rPr sz="1200" spc="-29" dirty="0" smtClean="0">
                <a:latin typeface="Arial"/>
                <a:cs typeface="Arial"/>
              </a:rPr>
              <a:t>L</a:t>
            </a:r>
            <a:r>
              <a:rPr sz="1200" spc="0" dirty="0" smtClean="0">
                <a:latin typeface="Arial"/>
                <a:cs typeface="Arial"/>
              </a:rPr>
              <a:t>,</a:t>
            </a:r>
            <a:r>
              <a:rPr sz="1200" spc="212" dirty="0" smtClean="0">
                <a:latin typeface="Arial"/>
                <a:cs typeface="Arial"/>
              </a:rPr>
              <a:t> </a:t>
            </a:r>
            <a:r>
              <a:rPr sz="1200" spc="-29" dirty="0" smtClean="0">
                <a:latin typeface="Arial"/>
                <a:cs typeface="Arial"/>
              </a:rPr>
              <a:t>be</a:t>
            </a:r>
            <a:r>
              <a:rPr sz="1200" spc="-14" dirty="0" smtClean="0">
                <a:latin typeface="Arial"/>
                <a:cs typeface="Arial"/>
              </a:rPr>
              <a:t>f</a:t>
            </a:r>
            <a:r>
              <a:rPr sz="1200" spc="-29" dirty="0" smtClean="0">
                <a:latin typeface="Arial"/>
                <a:cs typeface="Arial"/>
              </a:rPr>
              <a:t>o</a:t>
            </a:r>
            <a:r>
              <a:rPr sz="1200" spc="0" dirty="0" smtClean="0">
                <a:latin typeface="Arial"/>
                <a:cs typeface="Arial"/>
              </a:rPr>
              <a:t>re</a:t>
            </a:r>
            <a:r>
              <a:rPr sz="1200" spc="114" dirty="0" smtClean="0">
                <a:latin typeface="Arial"/>
                <a:cs typeface="Arial"/>
              </a:rPr>
              <a:t> </a:t>
            </a:r>
            <a:r>
              <a:rPr sz="1200" spc="-25" dirty="0" smtClean="0">
                <a:latin typeface="Arial"/>
                <a:cs typeface="Arial"/>
              </a:rPr>
              <a:t>i</a:t>
            </a:r>
            <a:r>
              <a:rPr sz="1200" spc="0" dirty="0" smtClean="0">
                <a:latin typeface="Arial"/>
                <a:cs typeface="Arial"/>
              </a:rPr>
              <a:t>t</a:t>
            </a:r>
            <a:r>
              <a:rPr sz="1200" spc="-24" dirty="0" smtClean="0">
                <a:latin typeface="Arial"/>
                <a:cs typeface="Arial"/>
              </a:rPr>
              <a:t> </a:t>
            </a:r>
            <a:r>
              <a:rPr sz="1200" spc="-25" dirty="0" smtClean="0">
                <a:latin typeface="Arial"/>
                <a:cs typeface="Arial"/>
              </a:rPr>
              <a:t>i</a:t>
            </a:r>
            <a:r>
              <a:rPr sz="1200" spc="0" dirty="0" smtClean="0">
                <a:latin typeface="Arial"/>
                <a:cs typeface="Arial"/>
              </a:rPr>
              <a:t>s</a:t>
            </a:r>
            <a:r>
              <a:rPr sz="1200" spc="25" dirty="0" smtClean="0">
                <a:latin typeface="Arial"/>
                <a:cs typeface="Arial"/>
              </a:rPr>
              <a:t> </a:t>
            </a:r>
            <a:r>
              <a:rPr sz="1200" spc="-29" dirty="0" smtClean="0">
                <a:latin typeface="Arial"/>
                <a:cs typeface="Arial"/>
              </a:rPr>
              <a:t>d</a:t>
            </a:r>
            <a:r>
              <a:rPr sz="1200" spc="-25" dirty="0" smtClean="0">
                <a:latin typeface="Arial"/>
                <a:cs typeface="Arial"/>
              </a:rPr>
              <a:t>i</a:t>
            </a:r>
            <a:r>
              <a:rPr sz="1200" spc="34" dirty="0" smtClean="0">
                <a:latin typeface="Arial"/>
                <a:cs typeface="Arial"/>
              </a:rPr>
              <a:t>s</a:t>
            </a:r>
            <a:r>
              <a:rPr sz="1200" spc="-29" dirty="0" smtClean="0">
                <a:latin typeface="Arial"/>
                <a:cs typeface="Arial"/>
              </a:rPr>
              <a:t>p</a:t>
            </a:r>
            <a:r>
              <a:rPr sz="1200" spc="-25" dirty="0" smtClean="0">
                <a:latin typeface="Arial"/>
                <a:cs typeface="Arial"/>
              </a:rPr>
              <a:t>l</a:t>
            </a:r>
            <a:r>
              <a:rPr sz="1200" spc="-29" dirty="0" smtClean="0">
                <a:latin typeface="Arial"/>
                <a:cs typeface="Arial"/>
              </a:rPr>
              <a:t>a</a:t>
            </a:r>
            <a:r>
              <a:rPr sz="1200" spc="-39" dirty="0" smtClean="0">
                <a:latin typeface="Arial"/>
                <a:cs typeface="Arial"/>
              </a:rPr>
              <a:t>y</a:t>
            </a:r>
            <a:r>
              <a:rPr sz="1200" spc="-29" dirty="0" smtClean="0">
                <a:latin typeface="Arial"/>
                <a:cs typeface="Arial"/>
              </a:rPr>
              <a:t>e</a:t>
            </a:r>
            <a:r>
              <a:rPr sz="1200" spc="0" dirty="0" smtClean="0">
                <a:latin typeface="Arial"/>
                <a:cs typeface="Arial"/>
              </a:rPr>
              <a:t>d</a:t>
            </a:r>
            <a:endParaRPr sz="1200">
              <a:latin typeface="Arial"/>
              <a:cs typeface="Arial"/>
            </a:endParaRPr>
          </a:p>
        </p:txBody>
      </p:sp>
      <p:sp>
        <p:nvSpPr>
          <p:cNvPr id="5" name="object 5"/>
          <p:cNvSpPr txBox="1"/>
          <p:nvPr/>
        </p:nvSpPr>
        <p:spPr>
          <a:xfrm>
            <a:off x="5469709" y="4723840"/>
            <a:ext cx="911772" cy="178117"/>
          </a:xfrm>
          <a:prstGeom prst="rect">
            <a:avLst/>
          </a:prstGeom>
        </p:spPr>
        <p:txBody>
          <a:bodyPr wrap="square" lIns="0" tIns="0" rIns="0" bIns="0" rtlCol="0">
            <a:noAutofit/>
          </a:bodyPr>
          <a:lstStyle/>
          <a:p>
            <a:pPr marL="12700">
              <a:lnSpc>
                <a:spcPts val="1330"/>
              </a:lnSpc>
              <a:spcBef>
                <a:spcPts val="66"/>
              </a:spcBef>
            </a:pPr>
            <a:r>
              <a:rPr sz="1200" spc="-29" dirty="0" smtClean="0">
                <a:latin typeface="Arial"/>
                <a:cs typeface="Arial"/>
              </a:rPr>
              <a:t>b</a:t>
            </a:r>
            <a:r>
              <a:rPr sz="1200" spc="0" dirty="0" smtClean="0">
                <a:latin typeface="Arial"/>
                <a:cs typeface="Arial"/>
              </a:rPr>
              <a:t>y</a:t>
            </a:r>
            <a:r>
              <a:rPr sz="1200" spc="24" dirty="0" smtClean="0">
                <a:latin typeface="Arial"/>
                <a:cs typeface="Arial"/>
              </a:rPr>
              <a:t> </a:t>
            </a:r>
            <a:r>
              <a:rPr sz="1200" spc="0" dirty="0" smtClean="0">
                <a:latin typeface="Arial"/>
                <a:cs typeface="Arial"/>
              </a:rPr>
              <a:t>a</a:t>
            </a:r>
            <a:r>
              <a:rPr sz="1200" spc="-39" dirty="0" smtClean="0">
                <a:latin typeface="Arial"/>
                <a:cs typeface="Arial"/>
              </a:rPr>
              <a:t> </a:t>
            </a:r>
            <a:r>
              <a:rPr sz="1200" spc="-29" dirty="0" smtClean="0">
                <a:latin typeface="Arial"/>
                <a:cs typeface="Arial"/>
              </a:rPr>
              <a:t>b</a:t>
            </a:r>
            <a:r>
              <a:rPr sz="1200" spc="0" dirty="0" smtClean="0">
                <a:latin typeface="Arial"/>
                <a:cs typeface="Arial"/>
              </a:rPr>
              <a:t>r</a:t>
            </a:r>
            <a:r>
              <a:rPr sz="1200" spc="-29" dirty="0" smtClean="0">
                <a:latin typeface="Arial"/>
                <a:cs typeface="Arial"/>
              </a:rPr>
              <a:t>o</a:t>
            </a:r>
            <a:r>
              <a:rPr sz="1200" spc="14" dirty="0" smtClean="0">
                <a:latin typeface="Arial"/>
                <a:cs typeface="Arial"/>
              </a:rPr>
              <a:t>w</a:t>
            </a:r>
            <a:r>
              <a:rPr sz="1200" spc="34" dirty="0" smtClean="0">
                <a:latin typeface="Arial"/>
                <a:cs typeface="Arial"/>
              </a:rPr>
              <a:t>s</a:t>
            </a:r>
            <a:r>
              <a:rPr sz="1200" spc="-29" dirty="0" smtClean="0">
                <a:latin typeface="Arial"/>
                <a:cs typeface="Arial"/>
              </a:rPr>
              <a:t>e</a:t>
            </a:r>
            <a:r>
              <a:rPr sz="1200" spc="0" dirty="0" smtClean="0">
                <a:latin typeface="Arial"/>
                <a:cs typeface="Arial"/>
              </a:rPr>
              <a:t>r</a:t>
            </a:r>
            <a:endParaRPr sz="1200">
              <a:latin typeface="Arial"/>
              <a:cs typeface="Arial"/>
            </a:endParaRPr>
          </a:p>
        </p:txBody>
      </p:sp>
      <p:sp>
        <p:nvSpPr>
          <p:cNvPr id="4" name="object 4"/>
          <p:cNvSpPr txBox="1"/>
          <p:nvPr/>
        </p:nvSpPr>
        <p:spPr>
          <a:xfrm>
            <a:off x="4389501" y="6630428"/>
            <a:ext cx="404216" cy="178117"/>
          </a:xfrm>
          <a:prstGeom prst="rect">
            <a:avLst/>
          </a:prstGeom>
        </p:spPr>
        <p:txBody>
          <a:bodyPr wrap="square" lIns="0" tIns="0" rIns="0" bIns="0" rtlCol="0">
            <a:noAutofit/>
          </a:bodyPr>
          <a:lstStyle/>
          <a:p>
            <a:pPr marL="12700">
              <a:lnSpc>
                <a:spcPts val="1330"/>
              </a:lnSpc>
              <a:spcBef>
                <a:spcPts val="66"/>
              </a:spcBef>
            </a:pPr>
            <a:r>
              <a:rPr sz="1200" spc="0" dirty="0" smtClean="0">
                <a:latin typeface="Arial"/>
                <a:cs typeface="Arial"/>
              </a:rPr>
              <a:t>-</a:t>
            </a:r>
            <a:r>
              <a:rPr sz="1200" spc="-14" dirty="0" smtClean="0">
                <a:latin typeface="Arial"/>
                <a:cs typeface="Arial"/>
              </a:rPr>
              <a:t> </a:t>
            </a:r>
            <a:r>
              <a:rPr sz="1200" spc="-29" dirty="0" smtClean="0">
                <a:latin typeface="Arial"/>
                <a:cs typeface="Arial"/>
              </a:rPr>
              <a:t>1</a:t>
            </a:r>
            <a:r>
              <a:rPr sz="1200" spc="0" dirty="0" smtClean="0">
                <a:latin typeface="Arial"/>
                <a:cs typeface="Arial"/>
              </a:rPr>
              <a:t>8</a:t>
            </a:r>
            <a:r>
              <a:rPr sz="1200" spc="39" dirty="0" smtClean="0">
                <a:latin typeface="Arial"/>
                <a:cs typeface="Arial"/>
              </a:rPr>
              <a:t> </a:t>
            </a:r>
            <a:r>
              <a:rPr sz="1200" spc="0" dirty="0" smtClean="0">
                <a:latin typeface="Arial"/>
                <a:cs typeface="Arial"/>
              </a:rPr>
              <a:t>-</a:t>
            </a:r>
            <a:endParaRPr sz="1200">
              <a:latin typeface="Arial"/>
              <a:cs typeface="Arial"/>
            </a:endParaRPr>
          </a:p>
        </p:txBody>
      </p:sp>
      <p:sp>
        <p:nvSpPr>
          <p:cNvPr id="3" name="object 3"/>
          <p:cNvSpPr txBox="1"/>
          <p:nvPr/>
        </p:nvSpPr>
        <p:spPr>
          <a:xfrm rot="16200000">
            <a:off x="8827526" y="6531495"/>
            <a:ext cx="513281" cy="50800"/>
          </a:xfrm>
          <a:prstGeom prst="rect">
            <a:avLst/>
          </a:prstGeom>
        </p:spPr>
        <p:txBody>
          <a:bodyPr wrap="square" lIns="0" tIns="0" rIns="0" bIns="0" rtlCol="0">
            <a:noAutofit/>
          </a:bodyPr>
          <a:lstStyle/>
          <a:p>
            <a:pPr marL="12700">
              <a:lnSpc>
                <a:spcPct val="95825"/>
              </a:lnSpc>
              <a:spcBef>
                <a:spcPts val="45"/>
              </a:spcBef>
            </a:pPr>
            <a:r>
              <a:rPr sz="400" spc="-25" dirty="0" smtClean="0">
                <a:solidFill>
                  <a:srgbClr val="AEAEAE"/>
                </a:solidFill>
                <a:latin typeface="Arial"/>
                <a:cs typeface="Arial"/>
              </a:rPr>
              <a:t>X</a:t>
            </a:r>
            <a:r>
              <a:rPr sz="400" spc="-14" dirty="0" smtClean="0">
                <a:solidFill>
                  <a:srgbClr val="AEAEAE"/>
                </a:solidFill>
                <a:latin typeface="Arial"/>
                <a:cs typeface="Arial"/>
              </a:rPr>
              <a:t>M</a:t>
            </a:r>
            <a:r>
              <a:rPr sz="400" spc="14" dirty="0" smtClean="0">
                <a:solidFill>
                  <a:srgbClr val="AEAEAE"/>
                </a:solidFill>
                <a:latin typeface="Arial"/>
                <a:cs typeface="Arial"/>
              </a:rPr>
              <a:t>L_</a:t>
            </a:r>
            <a:r>
              <a:rPr sz="400" spc="-4" dirty="0" smtClean="0">
                <a:solidFill>
                  <a:srgbClr val="AEAEAE"/>
                </a:solidFill>
                <a:latin typeface="Arial"/>
                <a:cs typeface="Arial"/>
              </a:rPr>
              <a:t>T</a:t>
            </a:r>
            <a:r>
              <a:rPr sz="400" spc="0" dirty="0" smtClean="0">
                <a:solidFill>
                  <a:srgbClr val="AEAEAE"/>
                </a:solidFill>
                <a:latin typeface="Arial"/>
                <a:cs typeface="Arial"/>
              </a:rPr>
              <a:t>R</a:t>
            </a:r>
            <a:r>
              <a:rPr sz="400" spc="-79" dirty="0" smtClean="0">
                <a:solidFill>
                  <a:srgbClr val="AEAEAE"/>
                </a:solidFill>
                <a:latin typeface="Arial"/>
                <a:cs typeface="Arial"/>
              </a:rPr>
              <a:t> </a:t>
            </a:r>
            <a:r>
              <a:rPr sz="400" spc="-25" dirty="0" smtClean="0">
                <a:solidFill>
                  <a:srgbClr val="AEAEAE"/>
                </a:solidFill>
                <a:latin typeface="Arial"/>
                <a:cs typeface="Arial"/>
              </a:rPr>
              <a:t>A</a:t>
            </a:r>
            <a:r>
              <a:rPr sz="400" spc="-29" dirty="0" smtClean="0">
                <a:solidFill>
                  <a:srgbClr val="AEAEAE"/>
                </a:solidFill>
                <a:latin typeface="Arial"/>
                <a:cs typeface="Arial"/>
              </a:rPr>
              <a:t>I</a:t>
            </a:r>
            <a:r>
              <a:rPr sz="400" spc="0" dirty="0" smtClean="0">
                <a:solidFill>
                  <a:srgbClr val="AEAEAE"/>
                </a:solidFill>
                <a:latin typeface="Arial"/>
                <a:cs typeface="Arial"/>
              </a:rPr>
              <a:t>N</a:t>
            </a:r>
            <a:r>
              <a:rPr sz="400" spc="-79" dirty="0" smtClean="0">
                <a:solidFill>
                  <a:srgbClr val="AEAEAE"/>
                </a:solidFill>
                <a:latin typeface="Arial"/>
                <a:cs typeface="Arial"/>
              </a:rPr>
              <a:t> </a:t>
            </a:r>
            <a:r>
              <a:rPr sz="400" spc="-29" dirty="0" smtClean="0">
                <a:solidFill>
                  <a:srgbClr val="AEAEAE"/>
                </a:solidFill>
                <a:latin typeface="Arial"/>
                <a:cs typeface="Arial"/>
              </a:rPr>
              <a:t>I</a:t>
            </a:r>
            <a:r>
              <a:rPr sz="400" spc="0" dirty="0" smtClean="0">
                <a:solidFill>
                  <a:srgbClr val="AEAEAE"/>
                </a:solidFill>
                <a:latin typeface="Arial"/>
                <a:cs typeface="Arial"/>
              </a:rPr>
              <a:t>N</a:t>
            </a:r>
            <a:r>
              <a:rPr sz="400" spc="-79" dirty="0" smtClean="0">
                <a:solidFill>
                  <a:srgbClr val="AEAEAE"/>
                </a:solidFill>
                <a:latin typeface="Arial"/>
                <a:cs typeface="Arial"/>
              </a:rPr>
              <a:t> </a:t>
            </a:r>
            <a:r>
              <a:rPr sz="400" spc="9" dirty="0" smtClean="0">
                <a:solidFill>
                  <a:srgbClr val="AEAEAE"/>
                </a:solidFill>
                <a:latin typeface="Arial"/>
                <a:cs typeface="Arial"/>
              </a:rPr>
              <a:t>G</a:t>
            </a:r>
            <a:r>
              <a:rPr sz="400" spc="-29" dirty="0" smtClean="0">
                <a:solidFill>
                  <a:srgbClr val="AEAEAE"/>
                </a:solidFill>
                <a:latin typeface="Arial"/>
                <a:cs typeface="Arial"/>
              </a:rPr>
              <a:t>.</a:t>
            </a:r>
            <a:r>
              <a:rPr sz="400" spc="14" dirty="0" smtClean="0">
                <a:solidFill>
                  <a:srgbClr val="AEAEAE"/>
                </a:solidFill>
                <a:latin typeface="Arial"/>
                <a:cs typeface="Arial"/>
              </a:rPr>
              <a:t>pp</a:t>
            </a:r>
            <a:r>
              <a:rPr sz="400" spc="-29" dirty="0" smtClean="0">
                <a:solidFill>
                  <a:srgbClr val="AEAEAE"/>
                </a:solidFill>
                <a:latin typeface="Arial"/>
                <a:cs typeface="Arial"/>
              </a:rPr>
              <a:t>t</a:t>
            </a:r>
            <a:r>
              <a:rPr sz="400" spc="0" dirty="0" smtClean="0">
                <a:solidFill>
                  <a:srgbClr val="AEAEAE"/>
                </a:solidFill>
                <a:latin typeface="Arial"/>
                <a:cs typeface="Arial"/>
              </a:rPr>
              <a:t>x</a:t>
            </a:r>
            <a:endParaRPr sz="400">
              <a:latin typeface="Arial"/>
              <a:cs typeface="Arial"/>
            </a:endParaRPr>
          </a:p>
        </p:txBody>
      </p:sp>
      <p:sp>
        <p:nvSpPr>
          <p:cNvPr id="2" name="object 2"/>
          <p:cNvSpPr txBox="1"/>
          <p:nvPr/>
        </p:nvSpPr>
        <p:spPr>
          <a:xfrm>
            <a:off x="403047" y="3421379"/>
            <a:ext cx="8090661" cy="274320"/>
          </a:xfrm>
          <a:prstGeom prst="rect">
            <a:avLst/>
          </a:prstGeom>
        </p:spPr>
        <p:txBody>
          <a:bodyPr wrap="square" lIns="0" tIns="0" rIns="0" bIns="0" rtlCol="0">
            <a:noAutofit/>
          </a:bodyPr>
          <a:lstStyle/>
          <a:p>
            <a:pPr marL="3831513" marR="3833241" algn="ctr">
              <a:lnSpc>
                <a:spcPct val="95825"/>
              </a:lnSpc>
              <a:spcBef>
                <a:spcPts val="350"/>
              </a:spcBef>
            </a:pPr>
            <a:r>
              <a:rPr sz="1200" b="1" spc="0" dirty="0" smtClean="0">
                <a:solidFill>
                  <a:srgbClr val="FFFFFF"/>
                </a:solidFill>
                <a:latin typeface="Arial"/>
                <a:cs typeface="Arial"/>
              </a:rPr>
              <a:t>XS</a:t>
            </a:r>
            <a:r>
              <a:rPr sz="1200" b="1" spc="-94" dirty="0" smtClean="0">
                <a:solidFill>
                  <a:srgbClr val="FFFFFF"/>
                </a:solidFill>
                <a:latin typeface="Arial"/>
                <a:cs typeface="Arial"/>
              </a:rPr>
              <a:t>L</a:t>
            </a:r>
            <a:r>
              <a:rPr sz="1200" b="1" spc="0" dirty="0" smtClean="0">
                <a:solidFill>
                  <a:srgbClr val="FFFFFF"/>
                </a:solidFill>
                <a:latin typeface="Arial"/>
                <a:cs typeface="Arial"/>
              </a:rPr>
              <a:t>T</a:t>
            </a:r>
            <a:endParaRPr sz="1200">
              <a:latin typeface="Arial"/>
              <a:cs typeface="Arial"/>
            </a:endParaRPr>
          </a:p>
        </p:txBody>
      </p:sp>
    </p:spTree>
  </p:cSld>
  <p:clrMapOvr>
    <a:masterClrMapping/>
  </p:clrMapOvr>
  <p:transition spd="slow">
    <p:wipe dir="d"/>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p:nvPr/>
        </p:nvSpPr>
        <p:spPr>
          <a:xfrm>
            <a:off x="4358640" y="6593840"/>
            <a:ext cx="396239" cy="213360"/>
          </a:xfrm>
          <a:prstGeom prst="rect">
            <a:avLst/>
          </a:prstGeom>
          <a:blipFill>
            <a:blip r:embed="rId2" cstate="print"/>
            <a:stretch>
              <a:fillRect/>
            </a:stretch>
          </a:blipFill>
        </p:spPr>
        <p:txBody>
          <a:bodyPr wrap="square" lIns="0" tIns="0" rIns="0" bIns="0" rtlCol="0">
            <a:noAutofit/>
          </a:bodyPr>
          <a:lstStyle/>
          <a:p>
            <a:endParaRPr/>
          </a:p>
        </p:txBody>
      </p:sp>
      <p:sp>
        <p:nvSpPr>
          <p:cNvPr id="24" name="object 24"/>
          <p:cNvSpPr/>
          <p:nvPr/>
        </p:nvSpPr>
        <p:spPr>
          <a:xfrm>
            <a:off x="4389120" y="6614159"/>
            <a:ext cx="396239" cy="213360"/>
          </a:xfrm>
          <a:prstGeom prst="rect">
            <a:avLst/>
          </a:prstGeom>
          <a:blipFill>
            <a:blip r:embed="rId2" cstate="print"/>
            <a:stretch>
              <a:fillRect/>
            </a:stretch>
          </a:blipFill>
        </p:spPr>
        <p:txBody>
          <a:bodyPr wrap="square" lIns="0" tIns="0" rIns="0" bIns="0" rtlCol="0">
            <a:noAutofit/>
          </a:bodyPr>
          <a:lstStyle/>
          <a:p>
            <a:endParaRPr/>
          </a:p>
        </p:txBody>
      </p:sp>
      <p:sp>
        <p:nvSpPr>
          <p:cNvPr id="22" name="object 22"/>
          <p:cNvSpPr/>
          <p:nvPr/>
        </p:nvSpPr>
        <p:spPr>
          <a:xfrm>
            <a:off x="401637" y="803275"/>
            <a:ext cx="8335962" cy="0"/>
          </a:xfrm>
          <a:custGeom>
            <a:avLst/>
            <a:gdLst/>
            <a:ahLst/>
            <a:cxnLst/>
            <a:rect l="l" t="t" r="r" b="b"/>
            <a:pathLst>
              <a:path w="8335962">
                <a:moveTo>
                  <a:pt x="0" y="0"/>
                </a:moveTo>
                <a:lnTo>
                  <a:pt x="8335962" y="0"/>
                </a:lnTo>
              </a:path>
            </a:pathLst>
          </a:custGeom>
          <a:ln w="28575">
            <a:solidFill>
              <a:srgbClr val="003399"/>
            </a:solidFill>
          </a:ln>
        </p:spPr>
        <p:txBody>
          <a:bodyPr wrap="square" lIns="0" tIns="0" rIns="0" bIns="0" rtlCol="0">
            <a:noAutofit/>
          </a:bodyPr>
          <a:lstStyle/>
          <a:p>
            <a:endParaRPr/>
          </a:p>
        </p:txBody>
      </p:sp>
      <p:sp>
        <p:nvSpPr>
          <p:cNvPr id="19" name="object 19"/>
          <p:cNvSpPr/>
          <p:nvPr/>
        </p:nvSpPr>
        <p:spPr>
          <a:xfrm>
            <a:off x="393407" y="1093355"/>
            <a:ext cx="4093591" cy="4748276"/>
          </a:xfrm>
          <a:custGeom>
            <a:avLst/>
            <a:gdLst/>
            <a:ahLst/>
            <a:cxnLst/>
            <a:rect l="l" t="t" r="r" b="b"/>
            <a:pathLst>
              <a:path w="4093591" h="4748276">
                <a:moveTo>
                  <a:pt x="0" y="4748276"/>
                </a:moveTo>
                <a:lnTo>
                  <a:pt x="4093591" y="4748276"/>
                </a:lnTo>
                <a:lnTo>
                  <a:pt x="4093591" y="0"/>
                </a:lnTo>
                <a:lnTo>
                  <a:pt x="0" y="0"/>
                </a:lnTo>
                <a:lnTo>
                  <a:pt x="0" y="4748276"/>
                </a:lnTo>
                <a:close/>
              </a:path>
            </a:pathLst>
          </a:custGeom>
          <a:solidFill>
            <a:srgbClr val="D9D9D9"/>
          </a:solidFill>
        </p:spPr>
        <p:txBody>
          <a:bodyPr wrap="square" lIns="0" tIns="0" rIns="0" bIns="0" rtlCol="0">
            <a:noAutofit/>
          </a:bodyPr>
          <a:lstStyle/>
          <a:p>
            <a:endParaRPr/>
          </a:p>
        </p:txBody>
      </p:sp>
      <p:sp>
        <p:nvSpPr>
          <p:cNvPr id="20" name="object 20"/>
          <p:cNvSpPr/>
          <p:nvPr/>
        </p:nvSpPr>
        <p:spPr>
          <a:xfrm>
            <a:off x="387057" y="5841631"/>
            <a:ext cx="4106202" cy="0"/>
          </a:xfrm>
          <a:custGeom>
            <a:avLst/>
            <a:gdLst/>
            <a:ahLst/>
            <a:cxnLst/>
            <a:rect l="l" t="t" r="r" b="b"/>
            <a:pathLst>
              <a:path w="4106202">
                <a:moveTo>
                  <a:pt x="0" y="0"/>
                </a:moveTo>
                <a:lnTo>
                  <a:pt x="4106202" y="0"/>
                </a:lnTo>
              </a:path>
            </a:pathLst>
          </a:custGeom>
          <a:ln w="38100">
            <a:solidFill>
              <a:srgbClr val="FFFFFF"/>
            </a:solidFill>
          </a:ln>
        </p:spPr>
        <p:txBody>
          <a:bodyPr wrap="square" lIns="0" tIns="0" rIns="0" bIns="0" rtlCol="0">
            <a:noAutofit/>
          </a:bodyPr>
          <a:lstStyle/>
          <a:p>
            <a:endParaRPr/>
          </a:p>
        </p:txBody>
      </p:sp>
      <p:sp>
        <p:nvSpPr>
          <p:cNvPr id="17" name="object 17"/>
          <p:cNvSpPr/>
          <p:nvPr/>
        </p:nvSpPr>
        <p:spPr>
          <a:xfrm>
            <a:off x="4593209" y="1112405"/>
            <a:ext cx="4197477" cy="5063490"/>
          </a:xfrm>
          <a:custGeom>
            <a:avLst/>
            <a:gdLst/>
            <a:ahLst/>
            <a:cxnLst/>
            <a:rect l="l" t="t" r="r" b="b"/>
            <a:pathLst>
              <a:path w="4197477" h="5063490">
                <a:moveTo>
                  <a:pt x="0" y="5063490"/>
                </a:moveTo>
                <a:lnTo>
                  <a:pt x="4197477" y="5063490"/>
                </a:lnTo>
                <a:lnTo>
                  <a:pt x="4197477" y="0"/>
                </a:lnTo>
                <a:lnTo>
                  <a:pt x="0" y="0"/>
                </a:lnTo>
                <a:lnTo>
                  <a:pt x="0" y="5063490"/>
                </a:lnTo>
                <a:close/>
              </a:path>
            </a:pathLst>
          </a:custGeom>
          <a:solidFill>
            <a:srgbClr val="D9D9D9"/>
          </a:solidFill>
        </p:spPr>
        <p:txBody>
          <a:bodyPr wrap="square" lIns="0" tIns="0" rIns="0" bIns="0" rtlCol="0">
            <a:noAutofit/>
          </a:bodyPr>
          <a:lstStyle/>
          <a:p>
            <a:endParaRPr/>
          </a:p>
        </p:txBody>
      </p:sp>
      <p:sp>
        <p:nvSpPr>
          <p:cNvPr id="18" name="object 18"/>
          <p:cNvSpPr/>
          <p:nvPr/>
        </p:nvSpPr>
        <p:spPr>
          <a:xfrm>
            <a:off x="4586859" y="6175895"/>
            <a:ext cx="4210304" cy="0"/>
          </a:xfrm>
          <a:custGeom>
            <a:avLst/>
            <a:gdLst/>
            <a:ahLst/>
            <a:cxnLst/>
            <a:rect l="l" t="t" r="r" b="b"/>
            <a:pathLst>
              <a:path w="4210304">
                <a:moveTo>
                  <a:pt x="0" y="0"/>
                </a:moveTo>
                <a:lnTo>
                  <a:pt x="4210304" y="0"/>
                </a:lnTo>
              </a:path>
            </a:pathLst>
          </a:custGeom>
          <a:ln w="38100">
            <a:solidFill>
              <a:srgbClr val="FFFFFF"/>
            </a:solidFill>
          </a:ln>
        </p:spPr>
        <p:txBody>
          <a:bodyPr wrap="square" lIns="0" tIns="0" rIns="0" bIns="0" rtlCol="0">
            <a:noAutofit/>
          </a:bodyPr>
          <a:lstStyle/>
          <a:p>
            <a:endParaRPr/>
          </a:p>
        </p:txBody>
      </p:sp>
      <p:sp>
        <p:nvSpPr>
          <p:cNvPr id="16" name="object 16"/>
          <p:cNvSpPr txBox="1"/>
          <p:nvPr/>
        </p:nvSpPr>
        <p:spPr>
          <a:xfrm>
            <a:off x="387667" y="545651"/>
            <a:ext cx="872236" cy="228917"/>
          </a:xfrm>
          <a:prstGeom prst="rect">
            <a:avLst/>
          </a:prstGeom>
        </p:spPr>
        <p:txBody>
          <a:bodyPr wrap="square" lIns="0" tIns="0" rIns="0" bIns="0" rtlCol="0">
            <a:noAutofit/>
          </a:bodyPr>
          <a:lstStyle/>
          <a:p>
            <a:pPr marL="12700">
              <a:lnSpc>
                <a:spcPts val="1739"/>
              </a:lnSpc>
              <a:spcBef>
                <a:spcPts val="87"/>
              </a:spcBef>
            </a:pPr>
            <a:r>
              <a:rPr sz="1600" b="1" spc="-25" dirty="0" smtClean="0">
                <a:latin typeface="Arial"/>
                <a:cs typeface="Arial"/>
              </a:rPr>
              <a:t>E</a:t>
            </a:r>
            <a:r>
              <a:rPr sz="1600" b="1" spc="-9" dirty="0" smtClean="0">
                <a:latin typeface="Arial"/>
                <a:cs typeface="Arial"/>
              </a:rPr>
              <a:t>xa</a:t>
            </a:r>
            <a:r>
              <a:rPr sz="1600" b="1" spc="-59" dirty="0" smtClean="0">
                <a:latin typeface="Arial"/>
                <a:cs typeface="Arial"/>
              </a:rPr>
              <a:t>m</a:t>
            </a:r>
            <a:r>
              <a:rPr sz="1600" b="1" spc="-14" dirty="0" smtClean="0">
                <a:latin typeface="Arial"/>
                <a:cs typeface="Arial"/>
              </a:rPr>
              <a:t>p</a:t>
            </a:r>
            <a:r>
              <a:rPr sz="1600" b="1" spc="-44" dirty="0" smtClean="0">
                <a:latin typeface="Arial"/>
                <a:cs typeface="Arial"/>
              </a:rPr>
              <a:t>l</a:t>
            </a:r>
            <a:r>
              <a:rPr sz="1600" b="1" spc="0" dirty="0" smtClean="0">
                <a:latin typeface="Arial"/>
                <a:cs typeface="Arial"/>
              </a:rPr>
              <a:t>e</a:t>
            </a:r>
            <a:endParaRPr sz="1600">
              <a:latin typeface="Arial"/>
              <a:cs typeface="Arial"/>
            </a:endParaRPr>
          </a:p>
        </p:txBody>
      </p:sp>
      <p:sp>
        <p:nvSpPr>
          <p:cNvPr id="15" name="object 15"/>
          <p:cNvSpPr txBox="1"/>
          <p:nvPr/>
        </p:nvSpPr>
        <p:spPr>
          <a:xfrm>
            <a:off x="4633341" y="1749184"/>
            <a:ext cx="4092685" cy="177800"/>
          </a:xfrm>
          <a:prstGeom prst="rect">
            <a:avLst/>
          </a:prstGeom>
        </p:spPr>
        <p:txBody>
          <a:bodyPr wrap="square" lIns="0" tIns="0" rIns="0" bIns="0" rtlCol="0">
            <a:noAutofit/>
          </a:bodyPr>
          <a:lstStyle/>
          <a:p>
            <a:pPr marL="12700">
              <a:lnSpc>
                <a:spcPts val="1340"/>
              </a:lnSpc>
              <a:spcBef>
                <a:spcPts val="67"/>
              </a:spcBef>
            </a:pPr>
            <a:r>
              <a:rPr sz="1800" spc="0" baseline="4904" dirty="0" smtClean="0">
                <a:latin typeface="Courier New"/>
                <a:cs typeface="Courier New"/>
              </a:rPr>
              <a:t>xmlns:xs</a:t>
            </a:r>
            <a:r>
              <a:rPr sz="1800" spc="4" baseline="4904" dirty="0" smtClean="0">
                <a:latin typeface="Courier New"/>
                <a:cs typeface="Courier New"/>
              </a:rPr>
              <a:t>l</a:t>
            </a:r>
            <a:r>
              <a:rPr sz="1800" spc="0" baseline="4904" dirty="0" smtClean="0">
                <a:latin typeface="Courier New"/>
                <a:cs typeface="Courier New"/>
                <a:hlinkClick r:id="rId3"/>
              </a:rPr>
              <a:t>="http://www.w</a:t>
            </a:r>
            <a:r>
              <a:rPr sz="1800" spc="75" baseline="4904" dirty="0" smtClean="0">
                <a:latin typeface="Courier New"/>
                <a:cs typeface="Courier New"/>
                <a:hlinkClick r:id="rId3"/>
              </a:rPr>
              <a:t>3</a:t>
            </a:r>
            <a:r>
              <a:rPr sz="1800" spc="0" baseline="4904" dirty="0" smtClean="0">
                <a:latin typeface="Courier New"/>
                <a:cs typeface="Courier New"/>
                <a:hlinkClick r:id="rId3"/>
              </a:rPr>
              <a:t>.org/1999/XSL/T</a:t>
            </a:r>
            <a:r>
              <a:rPr sz="1800" spc="75" baseline="4904" dirty="0" smtClean="0">
                <a:latin typeface="Courier New"/>
                <a:cs typeface="Courier New"/>
                <a:hlinkClick r:id="rId3"/>
              </a:rPr>
              <a:t>r</a:t>
            </a:r>
            <a:r>
              <a:rPr sz="1800" spc="0" baseline="4904" dirty="0" smtClean="0">
                <a:latin typeface="Courier New"/>
                <a:cs typeface="Courier New"/>
                <a:hlinkClick r:id="rId3"/>
              </a:rPr>
              <a:t>ansf</a:t>
            </a:r>
            <a:endParaRPr sz="1200">
              <a:latin typeface="Courier New"/>
              <a:cs typeface="Courier New"/>
            </a:endParaRPr>
          </a:p>
        </p:txBody>
      </p:sp>
      <p:sp>
        <p:nvSpPr>
          <p:cNvPr id="14" name="object 14"/>
          <p:cNvSpPr txBox="1"/>
          <p:nvPr/>
        </p:nvSpPr>
        <p:spPr>
          <a:xfrm>
            <a:off x="4633341" y="2115345"/>
            <a:ext cx="2244286" cy="178117"/>
          </a:xfrm>
          <a:prstGeom prst="rect">
            <a:avLst/>
          </a:prstGeom>
        </p:spPr>
        <p:txBody>
          <a:bodyPr wrap="square" lIns="0" tIns="0" rIns="0" bIns="0" rtlCol="0">
            <a:noAutofit/>
          </a:bodyPr>
          <a:lstStyle/>
          <a:p>
            <a:pPr marL="12700">
              <a:lnSpc>
                <a:spcPts val="1345"/>
              </a:lnSpc>
              <a:spcBef>
                <a:spcPts val="67"/>
              </a:spcBef>
            </a:pPr>
            <a:r>
              <a:rPr sz="1800" spc="-4" baseline="4904" dirty="0" smtClean="0">
                <a:latin typeface="Courier New"/>
                <a:cs typeface="Courier New"/>
              </a:rPr>
              <a:t>&lt;</a:t>
            </a:r>
            <a:r>
              <a:rPr sz="1800" spc="0" baseline="4904" dirty="0" smtClean="0">
                <a:latin typeface="Courier New"/>
                <a:cs typeface="Courier New"/>
              </a:rPr>
              <a:t>xsl:template</a:t>
            </a:r>
            <a:r>
              <a:rPr sz="1800" spc="9" baseline="4904" dirty="0" smtClean="0">
                <a:latin typeface="Courier New"/>
                <a:cs typeface="Courier New"/>
              </a:rPr>
              <a:t> </a:t>
            </a:r>
            <a:r>
              <a:rPr sz="1800" spc="0" baseline="4904" dirty="0" smtClean="0">
                <a:latin typeface="Courier New"/>
                <a:cs typeface="Courier New"/>
              </a:rPr>
              <a:t>match="/"&gt;</a:t>
            </a:r>
            <a:endParaRPr sz="1200">
              <a:latin typeface="Courier New"/>
              <a:cs typeface="Courier New"/>
            </a:endParaRPr>
          </a:p>
        </p:txBody>
      </p:sp>
      <p:sp>
        <p:nvSpPr>
          <p:cNvPr id="13" name="object 13"/>
          <p:cNvSpPr txBox="1"/>
          <p:nvPr/>
        </p:nvSpPr>
        <p:spPr>
          <a:xfrm>
            <a:off x="4816475" y="2481740"/>
            <a:ext cx="597037" cy="178117"/>
          </a:xfrm>
          <a:prstGeom prst="rect">
            <a:avLst/>
          </a:prstGeom>
        </p:spPr>
        <p:txBody>
          <a:bodyPr wrap="square" lIns="0" tIns="0" rIns="0" bIns="0" rtlCol="0">
            <a:noAutofit/>
          </a:bodyPr>
          <a:lstStyle/>
          <a:p>
            <a:pPr marL="12700">
              <a:lnSpc>
                <a:spcPts val="1345"/>
              </a:lnSpc>
              <a:spcBef>
                <a:spcPts val="67"/>
              </a:spcBef>
            </a:pPr>
            <a:r>
              <a:rPr sz="1800" spc="0" baseline="4904" dirty="0" smtClean="0">
                <a:latin typeface="Courier New"/>
                <a:cs typeface="Courier New"/>
              </a:rPr>
              <a:t>&lt;body&gt;</a:t>
            </a:r>
            <a:endParaRPr sz="1200">
              <a:latin typeface="Courier New"/>
              <a:cs typeface="Courier New"/>
            </a:endParaRPr>
          </a:p>
        </p:txBody>
      </p:sp>
      <p:sp>
        <p:nvSpPr>
          <p:cNvPr id="12" name="object 12"/>
          <p:cNvSpPr txBox="1"/>
          <p:nvPr/>
        </p:nvSpPr>
        <p:spPr>
          <a:xfrm>
            <a:off x="4999355" y="2848115"/>
            <a:ext cx="1694343" cy="177800"/>
          </a:xfrm>
          <a:prstGeom prst="rect">
            <a:avLst/>
          </a:prstGeom>
        </p:spPr>
        <p:txBody>
          <a:bodyPr wrap="square" lIns="0" tIns="0" rIns="0" bIns="0" rtlCol="0">
            <a:noAutofit/>
          </a:bodyPr>
          <a:lstStyle/>
          <a:p>
            <a:pPr marL="12700">
              <a:lnSpc>
                <a:spcPts val="1340"/>
              </a:lnSpc>
              <a:spcBef>
                <a:spcPts val="67"/>
              </a:spcBef>
            </a:pPr>
            <a:r>
              <a:rPr sz="1800" spc="0" baseline="4904" dirty="0" smtClean="0">
                <a:latin typeface="Courier New"/>
                <a:cs typeface="Courier New"/>
              </a:rPr>
              <a:t>&lt;table border="1"&gt;</a:t>
            </a:r>
            <a:endParaRPr sz="1200">
              <a:latin typeface="Courier New"/>
              <a:cs typeface="Courier New"/>
            </a:endParaRPr>
          </a:p>
        </p:txBody>
      </p:sp>
      <p:sp>
        <p:nvSpPr>
          <p:cNvPr id="11" name="object 11"/>
          <p:cNvSpPr txBox="1"/>
          <p:nvPr/>
        </p:nvSpPr>
        <p:spPr>
          <a:xfrm>
            <a:off x="5365496" y="3214149"/>
            <a:ext cx="1330197" cy="178117"/>
          </a:xfrm>
          <a:prstGeom prst="rect">
            <a:avLst/>
          </a:prstGeom>
        </p:spPr>
        <p:txBody>
          <a:bodyPr wrap="square" lIns="0" tIns="0" rIns="0" bIns="0" rtlCol="0">
            <a:noAutofit/>
          </a:bodyPr>
          <a:lstStyle/>
          <a:p>
            <a:pPr marL="12700">
              <a:lnSpc>
                <a:spcPts val="1345"/>
              </a:lnSpc>
              <a:spcBef>
                <a:spcPts val="67"/>
              </a:spcBef>
            </a:pPr>
            <a:r>
              <a:rPr sz="1800" spc="0" baseline="4904" dirty="0" smtClean="0">
                <a:latin typeface="Courier New"/>
                <a:cs typeface="Courier New"/>
              </a:rPr>
              <a:t>&lt;th&gt;Title&lt;</a:t>
            </a:r>
            <a:r>
              <a:rPr sz="1800" spc="4" baseline="4904" dirty="0" smtClean="0">
                <a:latin typeface="Courier New"/>
                <a:cs typeface="Courier New"/>
              </a:rPr>
              <a:t>/</a:t>
            </a:r>
            <a:r>
              <a:rPr sz="1800" spc="0" baseline="4904" dirty="0" smtClean="0">
                <a:latin typeface="Courier New"/>
                <a:cs typeface="Courier New"/>
              </a:rPr>
              <a:t>th&gt;</a:t>
            </a:r>
            <a:endParaRPr sz="1200">
              <a:latin typeface="Courier New"/>
              <a:cs typeface="Courier New"/>
            </a:endParaRPr>
          </a:p>
        </p:txBody>
      </p:sp>
      <p:sp>
        <p:nvSpPr>
          <p:cNvPr id="10" name="object 10"/>
          <p:cNvSpPr txBox="1"/>
          <p:nvPr/>
        </p:nvSpPr>
        <p:spPr>
          <a:xfrm>
            <a:off x="5182616" y="3580544"/>
            <a:ext cx="505967" cy="178117"/>
          </a:xfrm>
          <a:prstGeom prst="rect">
            <a:avLst/>
          </a:prstGeom>
        </p:spPr>
        <p:txBody>
          <a:bodyPr wrap="square" lIns="0" tIns="0" rIns="0" bIns="0" rtlCol="0">
            <a:noAutofit/>
          </a:bodyPr>
          <a:lstStyle/>
          <a:p>
            <a:pPr marL="12700">
              <a:lnSpc>
                <a:spcPts val="1345"/>
              </a:lnSpc>
              <a:spcBef>
                <a:spcPts val="67"/>
              </a:spcBef>
            </a:pPr>
            <a:r>
              <a:rPr sz="1800" spc="0" baseline="4904" dirty="0" smtClean="0">
                <a:latin typeface="Courier New"/>
                <a:cs typeface="Courier New"/>
              </a:rPr>
              <a:t>&lt;/tr&gt;</a:t>
            </a:r>
            <a:endParaRPr sz="1200">
              <a:latin typeface="Courier New"/>
              <a:cs typeface="Courier New"/>
            </a:endParaRPr>
          </a:p>
        </p:txBody>
      </p:sp>
      <p:sp>
        <p:nvSpPr>
          <p:cNvPr id="9" name="object 9"/>
          <p:cNvSpPr txBox="1"/>
          <p:nvPr/>
        </p:nvSpPr>
        <p:spPr>
          <a:xfrm>
            <a:off x="5182616" y="3946919"/>
            <a:ext cx="414288" cy="177800"/>
          </a:xfrm>
          <a:prstGeom prst="rect">
            <a:avLst/>
          </a:prstGeom>
        </p:spPr>
        <p:txBody>
          <a:bodyPr wrap="square" lIns="0" tIns="0" rIns="0" bIns="0" rtlCol="0">
            <a:noAutofit/>
          </a:bodyPr>
          <a:lstStyle/>
          <a:p>
            <a:pPr marL="12700">
              <a:lnSpc>
                <a:spcPts val="1340"/>
              </a:lnSpc>
              <a:spcBef>
                <a:spcPts val="67"/>
              </a:spcBef>
            </a:pPr>
            <a:r>
              <a:rPr sz="1800" spc="0" baseline="4904" dirty="0" smtClean="0">
                <a:latin typeface="Courier New"/>
                <a:cs typeface="Courier New"/>
              </a:rPr>
              <a:t>&lt;t</a:t>
            </a:r>
            <a:r>
              <a:rPr sz="1800" spc="4" baseline="4904" dirty="0" smtClean="0">
                <a:latin typeface="Courier New"/>
                <a:cs typeface="Courier New"/>
              </a:rPr>
              <a:t>r</a:t>
            </a:r>
            <a:r>
              <a:rPr sz="1800" spc="0" baseline="4904" dirty="0" smtClean="0">
                <a:latin typeface="Courier New"/>
                <a:cs typeface="Courier New"/>
              </a:rPr>
              <a:t>&gt;</a:t>
            </a:r>
            <a:endParaRPr sz="1200">
              <a:latin typeface="Courier New"/>
              <a:cs typeface="Courier New"/>
            </a:endParaRPr>
          </a:p>
        </p:txBody>
      </p:sp>
      <p:sp>
        <p:nvSpPr>
          <p:cNvPr id="8" name="object 8"/>
          <p:cNvSpPr txBox="1"/>
          <p:nvPr/>
        </p:nvSpPr>
        <p:spPr>
          <a:xfrm>
            <a:off x="4633341" y="4313080"/>
            <a:ext cx="1968860" cy="178117"/>
          </a:xfrm>
          <a:prstGeom prst="rect">
            <a:avLst/>
          </a:prstGeom>
        </p:spPr>
        <p:txBody>
          <a:bodyPr wrap="square" lIns="0" tIns="0" rIns="0" bIns="0" rtlCol="0">
            <a:noAutofit/>
          </a:bodyPr>
          <a:lstStyle/>
          <a:p>
            <a:pPr marL="12700">
              <a:lnSpc>
                <a:spcPts val="1345"/>
              </a:lnSpc>
              <a:spcBef>
                <a:spcPts val="67"/>
              </a:spcBef>
            </a:pPr>
            <a:r>
              <a:rPr sz="1800" spc="0" baseline="4904" dirty="0" smtClean="0">
                <a:latin typeface="Courier New"/>
                <a:cs typeface="Courier New"/>
              </a:rPr>
              <a:t>select="title"/&gt;&lt;/td&gt;</a:t>
            </a:r>
            <a:endParaRPr sz="1200">
              <a:latin typeface="Courier New"/>
              <a:cs typeface="Courier New"/>
            </a:endParaRPr>
          </a:p>
        </p:txBody>
      </p:sp>
      <p:sp>
        <p:nvSpPr>
          <p:cNvPr id="7" name="object 7"/>
          <p:cNvSpPr txBox="1"/>
          <p:nvPr/>
        </p:nvSpPr>
        <p:spPr>
          <a:xfrm>
            <a:off x="4633341" y="4679475"/>
            <a:ext cx="2060315" cy="178117"/>
          </a:xfrm>
          <a:prstGeom prst="rect">
            <a:avLst/>
          </a:prstGeom>
        </p:spPr>
        <p:txBody>
          <a:bodyPr wrap="square" lIns="0" tIns="0" rIns="0" bIns="0" rtlCol="0">
            <a:noAutofit/>
          </a:bodyPr>
          <a:lstStyle/>
          <a:p>
            <a:pPr marL="12700">
              <a:lnSpc>
                <a:spcPts val="1345"/>
              </a:lnSpc>
              <a:spcBef>
                <a:spcPts val="67"/>
              </a:spcBef>
            </a:pPr>
            <a:r>
              <a:rPr sz="1800" spc="0" baseline="4904" dirty="0" smtClean="0">
                <a:latin typeface="Courier New"/>
                <a:cs typeface="Courier New"/>
              </a:rPr>
              <a:t>select="artist"/&gt;&lt;/td&gt;</a:t>
            </a:r>
            <a:endParaRPr sz="1200">
              <a:latin typeface="Courier New"/>
              <a:cs typeface="Courier New"/>
            </a:endParaRPr>
          </a:p>
        </p:txBody>
      </p:sp>
      <p:sp>
        <p:nvSpPr>
          <p:cNvPr id="6" name="object 6"/>
          <p:cNvSpPr txBox="1"/>
          <p:nvPr/>
        </p:nvSpPr>
        <p:spPr>
          <a:xfrm>
            <a:off x="5182616" y="5045723"/>
            <a:ext cx="1421144" cy="177800"/>
          </a:xfrm>
          <a:prstGeom prst="rect">
            <a:avLst/>
          </a:prstGeom>
        </p:spPr>
        <p:txBody>
          <a:bodyPr wrap="square" lIns="0" tIns="0" rIns="0" bIns="0" rtlCol="0">
            <a:noAutofit/>
          </a:bodyPr>
          <a:lstStyle/>
          <a:p>
            <a:pPr marL="12700">
              <a:lnSpc>
                <a:spcPts val="1340"/>
              </a:lnSpc>
              <a:spcBef>
                <a:spcPts val="67"/>
              </a:spcBef>
            </a:pPr>
            <a:r>
              <a:rPr sz="1800" spc="0" baseline="4904" dirty="0" smtClean="0">
                <a:latin typeface="Courier New"/>
                <a:cs typeface="Courier New"/>
              </a:rPr>
              <a:t>&lt;/xsl:fo</a:t>
            </a:r>
            <a:r>
              <a:rPr sz="1800" spc="4" baseline="4904" dirty="0" smtClean="0">
                <a:latin typeface="Courier New"/>
                <a:cs typeface="Courier New"/>
              </a:rPr>
              <a:t>r</a:t>
            </a:r>
            <a:r>
              <a:rPr sz="1800" spc="0" baseline="4904" dirty="0" smtClean="0">
                <a:latin typeface="Courier New"/>
                <a:cs typeface="Courier New"/>
              </a:rPr>
              <a:t>-eac</a:t>
            </a:r>
            <a:r>
              <a:rPr sz="1800" spc="4" baseline="4904" dirty="0" smtClean="0">
                <a:latin typeface="Courier New"/>
                <a:cs typeface="Courier New"/>
              </a:rPr>
              <a:t>h</a:t>
            </a:r>
            <a:r>
              <a:rPr sz="1800" spc="0" baseline="4904" dirty="0" smtClean="0">
                <a:latin typeface="Courier New"/>
                <a:cs typeface="Courier New"/>
              </a:rPr>
              <a:t>&gt;</a:t>
            </a:r>
            <a:endParaRPr sz="1200">
              <a:latin typeface="Courier New"/>
              <a:cs typeface="Courier New"/>
            </a:endParaRPr>
          </a:p>
        </p:txBody>
      </p:sp>
      <p:sp>
        <p:nvSpPr>
          <p:cNvPr id="5" name="object 5"/>
          <p:cNvSpPr txBox="1"/>
          <p:nvPr/>
        </p:nvSpPr>
        <p:spPr>
          <a:xfrm>
            <a:off x="4389501" y="6630428"/>
            <a:ext cx="404216" cy="178117"/>
          </a:xfrm>
          <a:prstGeom prst="rect">
            <a:avLst/>
          </a:prstGeom>
        </p:spPr>
        <p:txBody>
          <a:bodyPr wrap="square" lIns="0" tIns="0" rIns="0" bIns="0" rtlCol="0">
            <a:noAutofit/>
          </a:bodyPr>
          <a:lstStyle/>
          <a:p>
            <a:pPr marL="12700">
              <a:lnSpc>
                <a:spcPts val="1330"/>
              </a:lnSpc>
              <a:spcBef>
                <a:spcPts val="66"/>
              </a:spcBef>
            </a:pPr>
            <a:r>
              <a:rPr sz="1200" spc="0" dirty="0" smtClean="0">
                <a:latin typeface="Arial"/>
                <a:cs typeface="Arial"/>
              </a:rPr>
              <a:t>-</a:t>
            </a:r>
            <a:r>
              <a:rPr sz="1200" spc="-14" dirty="0" smtClean="0">
                <a:latin typeface="Arial"/>
                <a:cs typeface="Arial"/>
              </a:rPr>
              <a:t> </a:t>
            </a:r>
            <a:r>
              <a:rPr sz="1200" spc="-29" dirty="0" smtClean="0">
                <a:latin typeface="Arial"/>
                <a:cs typeface="Arial"/>
              </a:rPr>
              <a:t>1</a:t>
            </a:r>
            <a:r>
              <a:rPr sz="1200" spc="0" dirty="0" smtClean="0">
                <a:latin typeface="Arial"/>
                <a:cs typeface="Arial"/>
              </a:rPr>
              <a:t>9</a:t>
            </a:r>
            <a:r>
              <a:rPr sz="1200" spc="39" dirty="0" smtClean="0">
                <a:latin typeface="Arial"/>
                <a:cs typeface="Arial"/>
              </a:rPr>
              <a:t> </a:t>
            </a:r>
            <a:r>
              <a:rPr sz="1200" spc="0" dirty="0" smtClean="0">
                <a:latin typeface="Arial"/>
                <a:cs typeface="Arial"/>
              </a:rPr>
              <a:t>-</a:t>
            </a:r>
            <a:endParaRPr sz="1200">
              <a:latin typeface="Arial"/>
              <a:cs typeface="Arial"/>
            </a:endParaRPr>
          </a:p>
        </p:txBody>
      </p:sp>
      <p:sp>
        <p:nvSpPr>
          <p:cNvPr id="4" name="object 4"/>
          <p:cNvSpPr txBox="1"/>
          <p:nvPr/>
        </p:nvSpPr>
        <p:spPr>
          <a:xfrm rot="16200000">
            <a:off x="8827526" y="6531495"/>
            <a:ext cx="513281" cy="50800"/>
          </a:xfrm>
          <a:prstGeom prst="rect">
            <a:avLst/>
          </a:prstGeom>
        </p:spPr>
        <p:txBody>
          <a:bodyPr wrap="square" lIns="0" tIns="0" rIns="0" bIns="0" rtlCol="0">
            <a:noAutofit/>
          </a:bodyPr>
          <a:lstStyle/>
          <a:p>
            <a:pPr marL="12700">
              <a:lnSpc>
                <a:spcPct val="95825"/>
              </a:lnSpc>
              <a:spcBef>
                <a:spcPts val="45"/>
              </a:spcBef>
            </a:pPr>
            <a:r>
              <a:rPr sz="400" spc="-25" dirty="0" smtClean="0">
                <a:solidFill>
                  <a:srgbClr val="AEAEAE"/>
                </a:solidFill>
                <a:latin typeface="Arial"/>
                <a:cs typeface="Arial"/>
              </a:rPr>
              <a:t>X</a:t>
            </a:r>
            <a:r>
              <a:rPr sz="400" spc="-14" dirty="0" smtClean="0">
                <a:solidFill>
                  <a:srgbClr val="AEAEAE"/>
                </a:solidFill>
                <a:latin typeface="Arial"/>
                <a:cs typeface="Arial"/>
              </a:rPr>
              <a:t>M</a:t>
            </a:r>
            <a:r>
              <a:rPr sz="400" spc="14" dirty="0" smtClean="0">
                <a:solidFill>
                  <a:srgbClr val="AEAEAE"/>
                </a:solidFill>
                <a:latin typeface="Arial"/>
                <a:cs typeface="Arial"/>
              </a:rPr>
              <a:t>L_</a:t>
            </a:r>
            <a:r>
              <a:rPr sz="400" spc="-4" dirty="0" smtClean="0">
                <a:solidFill>
                  <a:srgbClr val="AEAEAE"/>
                </a:solidFill>
                <a:latin typeface="Arial"/>
                <a:cs typeface="Arial"/>
              </a:rPr>
              <a:t>T</a:t>
            </a:r>
            <a:r>
              <a:rPr sz="400" spc="0" dirty="0" smtClean="0">
                <a:solidFill>
                  <a:srgbClr val="AEAEAE"/>
                </a:solidFill>
                <a:latin typeface="Arial"/>
                <a:cs typeface="Arial"/>
              </a:rPr>
              <a:t>R</a:t>
            </a:r>
            <a:r>
              <a:rPr sz="400" spc="-79" dirty="0" smtClean="0">
                <a:solidFill>
                  <a:srgbClr val="AEAEAE"/>
                </a:solidFill>
                <a:latin typeface="Arial"/>
                <a:cs typeface="Arial"/>
              </a:rPr>
              <a:t> </a:t>
            </a:r>
            <a:r>
              <a:rPr sz="400" spc="-25" dirty="0" smtClean="0">
                <a:solidFill>
                  <a:srgbClr val="AEAEAE"/>
                </a:solidFill>
                <a:latin typeface="Arial"/>
                <a:cs typeface="Arial"/>
              </a:rPr>
              <a:t>A</a:t>
            </a:r>
            <a:r>
              <a:rPr sz="400" spc="-29" dirty="0" smtClean="0">
                <a:solidFill>
                  <a:srgbClr val="AEAEAE"/>
                </a:solidFill>
                <a:latin typeface="Arial"/>
                <a:cs typeface="Arial"/>
              </a:rPr>
              <a:t>I</a:t>
            </a:r>
            <a:r>
              <a:rPr sz="400" spc="0" dirty="0" smtClean="0">
                <a:solidFill>
                  <a:srgbClr val="AEAEAE"/>
                </a:solidFill>
                <a:latin typeface="Arial"/>
                <a:cs typeface="Arial"/>
              </a:rPr>
              <a:t>N</a:t>
            </a:r>
            <a:r>
              <a:rPr sz="400" spc="-79" dirty="0" smtClean="0">
                <a:solidFill>
                  <a:srgbClr val="AEAEAE"/>
                </a:solidFill>
                <a:latin typeface="Arial"/>
                <a:cs typeface="Arial"/>
              </a:rPr>
              <a:t> </a:t>
            </a:r>
            <a:r>
              <a:rPr sz="400" spc="-29" dirty="0" smtClean="0">
                <a:solidFill>
                  <a:srgbClr val="AEAEAE"/>
                </a:solidFill>
                <a:latin typeface="Arial"/>
                <a:cs typeface="Arial"/>
              </a:rPr>
              <a:t>I</a:t>
            </a:r>
            <a:r>
              <a:rPr sz="400" spc="0" dirty="0" smtClean="0">
                <a:solidFill>
                  <a:srgbClr val="AEAEAE"/>
                </a:solidFill>
                <a:latin typeface="Arial"/>
                <a:cs typeface="Arial"/>
              </a:rPr>
              <a:t>N</a:t>
            </a:r>
            <a:r>
              <a:rPr sz="400" spc="-79" dirty="0" smtClean="0">
                <a:solidFill>
                  <a:srgbClr val="AEAEAE"/>
                </a:solidFill>
                <a:latin typeface="Arial"/>
                <a:cs typeface="Arial"/>
              </a:rPr>
              <a:t> </a:t>
            </a:r>
            <a:r>
              <a:rPr sz="400" spc="9" dirty="0" smtClean="0">
                <a:solidFill>
                  <a:srgbClr val="AEAEAE"/>
                </a:solidFill>
                <a:latin typeface="Arial"/>
                <a:cs typeface="Arial"/>
              </a:rPr>
              <a:t>G</a:t>
            </a:r>
            <a:r>
              <a:rPr sz="400" spc="-29" dirty="0" smtClean="0">
                <a:solidFill>
                  <a:srgbClr val="AEAEAE"/>
                </a:solidFill>
                <a:latin typeface="Arial"/>
                <a:cs typeface="Arial"/>
              </a:rPr>
              <a:t>.</a:t>
            </a:r>
            <a:r>
              <a:rPr sz="400" spc="14" dirty="0" smtClean="0">
                <a:solidFill>
                  <a:srgbClr val="AEAEAE"/>
                </a:solidFill>
                <a:latin typeface="Arial"/>
                <a:cs typeface="Arial"/>
              </a:rPr>
              <a:t>pp</a:t>
            </a:r>
            <a:r>
              <a:rPr sz="400" spc="-29" dirty="0" smtClean="0">
                <a:solidFill>
                  <a:srgbClr val="AEAEAE"/>
                </a:solidFill>
                <a:latin typeface="Arial"/>
                <a:cs typeface="Arial"/>
              </a:rPr>
              <a:t>t</a:t>
            </a:r>
            <a:r>
              <a:rPr sz="400" spc="0" dirty="0" smtClean="0">
                <a:solidFill>
                  <a:srgbClr val="AEAEAE"/>
                </a:solidFill>
                <a:latin typeface="Arial"/>
                <a:cs typeface="Arial"/>
              </a:rPr>
              <a:t>x</a:t>
            </a:r>
            <a:endParaRPr sz="400">
              <a:latin typeface="Arial"/>
              <a:cs typeface="Arial"/>
            </a:endParaRPr>
          </a:p>
        </p:txBody>
      </p:sp>
      <p:sp>
        <p:nvSpPr>
          <p:cNvPr id="3" name="object 3"/>
          <p:cNvSpPr txBox="1"/>
          <p:nvPr/>
        </p:nvSpPr>
        <p:spPr>
          <a:xfrm>
            <a:off x="4593209" y="1112405"/>
            <a:ext cx="4197477" cy="5063490"/>
          </a:xfrm>
          <a:prstGeom prst="rect">
            <a:avLst/>
          </a:prstGeom>
        </p:spPr>
        <p:txBody>
          <a:bodyPr wrap="square" lIns="0" tIns="0" rIns="0" bIns="0" rtlCol="0">
            <a:noAutofit/>
          </a:bodyPr>
          <a:lstStyle/>
          <a:p>
            <a:pPr marL="103631">
              <a:lnSpc>
                <a:spcPct val="95825"/>
              </a:lnSpc>
              <a:spcBef>
                <a:spcPts val="390"/>
              </a:spcBef>
            </a:pPr>
            <a:r>
              <a:rPr sz="1450" b="1" spc="0" dirty="0" smtClean="0">
                <a:latin typeface="Arial"/>
                <a:cs typeface="Arial"/>
              </a:rPr>
              <a:t>XS</a:t>
            </a:r>
            <a:r>
              <a:rPr sz="1450" b="1" spc="-83" dirty="0" smtClean="0">
                <a:latin typeface="Arial"/>
                <a:cs typeface="Arial"/>
              </a:rPr>
              <a:t>L</a:t>
            </a:r>
            <a:r>
              <a:rPr sz="1450" b="1" spc="0" dirty="0" smtClean="0">
                <a:latin typeface="Arial"/>
                <a:cs typeface="Arial"/>
              </a:rPr>
              <a:t>T</a:t>
            </a:r>
            <a:r>
              <a:rPr sz="1450" b="1" spc="-121" dirty="0" smtClean="0">
                <a:latin typeface="Arial"/>
                <a:cs typeface="Arial"/>
              </a:rPr>
              <a:t> </a:t>
            </a:r>
            <a:r>
              <a:rPr sz="1450" b="1" spc="0" dirty="0" smtClean="0">
                <a:latin typeface="Arial"/>
                <a:cs typeface="Arial"/>
              </a:rPr>
              <a:t>Code</a:t>
            </a:r>
            <a:endParaRPr sz="1450">
              <a:latin typeface="Arial"/>
              <a:cs typeface="Arial"/>
            </a:endParaRPr>
          </a:p>
          <a:p>
            <a:pPr marL="52831">
              <a:lnSpc>
                <a:spcPct val="94401"/>
              </a:lnSpc>
              <a:spcBef>
                <a:spcPts val="55"/>
              </a:spcBef>
            </a:pPr>
            <a:r>
              <a:rPr sz="1200" spc="0" dirty="0" smtClean="0">
                <a:latin typeface="Courier New"/>
                <a:cs typeface="Courier New"/>
              </a:rPr>
              <a:t>&lt;?xml version="1.0" enc</a:t>
            </a:r>
            <a:r>
              <a:rPr sz="1200" spc="75" dirty="0" smtClean="0">
                <a:latin typeface="Courier New"/>
                <a:cs typeface="Courier New"/>
              </a:rPr>
              <a:t>o</a:t>
            </a:r>
            <a:r>
              <a:rPr sz="1200" spc="0" dirty="0" smtClean="0">
                <a:latin typeface="Courier New"/>
                <a:cs typeface="Courier New"/>
              </a:rPr>
              <a:t>ding="IS</a:t>
            </a:r>
            <a:r>
              <a:rPr sz="1200" spc="19" dirty="0" smtClean="0">
                <a:latin typeface="Courier New"/>
                <a:cs typeface="Courier New"/>
              </a:rPr>
              <a:t>O</a:t>
            </a:r>
            <a:r>
              <a:rPr sz="1200" spc="0" dirty="0" smtClean="0">
                <a:latin typeface="Courier New"/>
                <a:cs typeface="Courier New"/>
              </a:rPr>
              <a:t>-8859</a:t>
            </a:r>
            <a:r>
              <a:rPr sz="1200" spc="-4" dirty="0" smtClean="0">
                <a:latin typeface="Courier New"/>
                <a:cs typeface="Courier New"/>
              </a:rPr>
              <a:t>-</a:t>
            </a:r>
            <a:r>
              <a:rPr sz="1200" spc="75" dirty="0" smtClean="0">
                <a:latin typeface="Courier New"/>
                <a:cs typeface="Courier New"/>
              </a:rPr>
              <a:t>1</a:t>
            </a:r>
            <a:r>
              <a:rPr sz="1200" spc="0" dirty="0" smtClean="0">
                <a:latin typeface="Courier New"/>
                <a:cs typeface="Courier New"/>
              </a:rPr>
              <a:t>"?&gt;</a:t>
            </a:r>
            <a:endParaRPr sz="1200">
              <a:latin typeface="Courier New"/>
              <a:cs typeface="Courier New"/>
            </a:endParaRPr>
          </a:p>
          <a:p>
            <a:pPr marL="52831" marR="1442966">
              <a:lnSpc>
                <a:spcPts val="1359"/>
              </a:lnSpc>
              <a:spcBef>
                <a:spcPts val="80"/>
              </a:spcBef>
            </a:pPr>
            <a:r>
              <a:rPr sz="1200" spc="-4" dirty="0" smtClean="0">
                <a:latin typeface="Courier New"/>
                <a:cs typeface="Courier New"/>
              </a:rPr>
              <a:t>&lt;</a:t>
            </a:r>
            <a:r>
              <a:rPr sz="1200" spc="0" dirty="0" smtClean="0">
                <a:latin typeface="Courier New"/>
                <a:cs typeface="Courier New"/>
              </a:rPr>
              <a:t>xsl:stylesheet</a:t>
            </a:r>
            <a:r>
              <a:rPr sz="1200" spc="9" dirty="0" smtClean="0">
                <a:latin typeface="Courier New"/>
                <a:cs typeface="Courier New"/>
              </a:rPr>
              <a:t> </a:t>
            </a:r>
            <a:r>
              <a:rPr sz="1200" spc="0" dirty="0" smtClean="0">
                <a:latin typeface="Courier New"/>
                <a:cs typeface="Courier New"/>
              </a:rPr>
              <a:t>version</a:t>
            </a:r>
            <a:r>
              <a:rPr sz="1200" spc="75" dirty="0" smtClean="0">
                <a:latin typeface="Courier New"/>
                <a:cs typeface="Courier New"/>
              </a:rPr>
              <a:t>=</a:t>
            </a:r>
            <a:r>
              <a:rPr sz="1200" spc="0" dirty="0" smtClean="0">
                <a:latin typeface="Courier New"/>
                <a:cs typeface="Courier New"/>
              </a:rPr>
              <a:t>"1.0" </a:t>
            </a:r>
            <a:endParaRPr sz="1200">
              <a:latin typeface="Courier New"/>
              <a:cs typeface="Courier New"/>
            </a:endParaRPr>
          </a:p>
          <a:p>
            <a:pPr marL="52831" marR="1442966">
              <a:lnSpc>
                <a:spcPts val="1359"/>
              </a:lnSpc>
              <a:spcBef>
                <a:spcPts val="1526"/>
              </a:spcBef>
            </a:pPr>
            <a:r>
              <a:rPr sz="1200" spc="0" dirty="0" smtClean="0">
                <a:latin typeface="Courier New"/>
                <a:cs typeface="Courier New"/>
              </a:rPr>
              <a:t>orm"&gt;</a:t>
            </a:r>
            <a:endParaRPr sz="1200">
              <a:latin typeface="Courier New"/>
              <a:cs typeface="Courier New"/>
            </a:endParaRPr>
          </a:p>
          <a:p>
            <a:pPr marL="235965">
              <a:lnSpc>
                <a:spcPct val="94401"/>
              </a:lnSpc>
              <a:spcBef>
                <a:spcPts val="1526"/>
              </a:spcBef>
            </a:pPr>
            <a:r>
              <a:rPr sz="1200" spc="0" dirty="0" smtClean="0">
                <a:latin typeface="Courier New"/>
                <a:cs typeface="Courier New"/>
              </a:rPr>
              <a:t>&lt;html&gt;</a:t>
            </a:r>
            <a:endParaRPr sz="1200">
              <a:latin typeface="Courier New"/>
              <a:cs typeface="Courier New"/>
            </a:endParaRPr>
          </a:p>
          <a:p>
            <a:pPr marL="235965">
              <a:lnSpc>
                <a:spcPct val="94401"/>
              </a:lnSpc>
              <a:spcBef>
                <a:spcPts val="1522"/>
              </a:spcBef>
            </a:pPr>
            <a:r>
              <a:rPr sz="1200" spc="0" dirty="0" smtClean="0">
                <a:latin typeface="Courier New"/>
                <a:cs typeface="Courier New"/>
              </a:rPr>
              <a:t>&lt;h2&gt;My CD Collection&lt;</a:t>
            </a:r>
            <a:r>
              <a:rPr sz="1200" spc="75" dirty="0" smtClean="0">
                <a:latin typeface="Courier New"/>
                <a:cs typeface="Courier New"/>
              </a:rPr>
              <a:t>/</a:t>
            </a:r>
            <a:r>
              <a:rPr sz="1200" spc="0" dirty="0" smtClean="0">
                <a:latin typeface="Courier New"/>
                <a:cs typeface="Courier New"/>
              </a:rPr>
              <a:t>h2&gt;</a:t>
            </a:r>
            <a:endParaRPr sz="1200">
              <a:latin typeface="Courier New"/>
              <a:cs typeface="Courier New"/>
            </a:endParaRPr>
          </a:p>
          <a:p>
            <a:pPr marL="602106">
              <a:lnSpc>
                <a:spcPct val="94401"/>
              </a:lnSpc>
              <a:spcBef>
                <a:spcPts val="1525"/>
              </a:spcBef>
            </a:pPr>
            <a:r>
              <a:rPr sz="1200" spc="0" dirty="0" smtClean="0">
                <a:latin typeface="Courier New"/>
                <a:cs typeface="Courier New"/>
              </a:rPr>
              <a:t>&lt;tr bgcolo</a:t>
            </a:r>
            <a:r>
              <a:rPr sz="1200" spc="4" dirty="0" smtClean="0">
                <a:latin typeface="Courier New"/>
                <a:cs typeface="Courier New"/>
              </a:rPr>
              <a:t>r</a:t>
            </a:r>
            <a:r>
              <a:rPr sz="1200" spc="0" dirty="0" smtClean="0">
                <a:latin typeface="Courier New"/>
                <a:cs typeface="Courier New"/>
              </a:rPr>
              <a:t>="#9ac</a:t>
            </a:r>
            <a:r>
              <a:rPr sz="1200" spc="79" dirty="0" smtClean="0">
                <a:latin typeface="Courier New"/>
                <a:cs typeface="Courier New"/>
              </a:rPr>
              <a:t>d</a:t>
            </a:r>
            <a:r>
              <a:rPr sz="1200" spc="0" dirty="0" smtClean="0">
                <a:latin typeface="Courier New"/>
                <a:cs typeface="Courier New"/>
              </a:rPr>
              <a:t>32"&gt;</a:t>
            </a:r>
            <a:endParaRPr sz="1200">
              <a:latin typeface="Courier New"/>
              <a:cs typeface="Courier New"/>
            </a:endParaRPr>
          </a:p>
          <a:p>
            <a:pPr marL="784987">
              <a:lnSpc>
                <a:spcPct val="94401"/>
              </a:lnSpc>
              <a:spcBef>
                <a:spcPts val="1525"/>
              </a:spcBef>
            </a:pPr>
            <a:r>
              <a:rPr sz="1200" spc="0" dirty="0" smtClean="0">
                <a:latin typeface="Courier New"/>
                <a:cs typeface="Courier New"/>
              </a:rPr>
              <a:t>&lt;th&gt;Artist&lt;</a:t>
            </a:r>
            <a:r>
              <a:rPr sz="1200" spc="4" dirty="0" smtClean="0">
                <a:latin typeface="Courier New"/>
                <a:cs typeface="Courier New"/>
              </a:rPr>
              <a:t>/</a:t>
            </a:r>
            <a:r>
              <a:rPr sz="1200" spc="0" dirty="0" smtClean="0">
                <a:latin typeface="Courier New"/>
                <a:cs typeface="Courier New"/>
              </a:rPr>
              <a:t>th&gt;</a:t>
            </a:r>
            <a:endParaRPr sz="1200">
              <a:latin typeface="Courier New"/>
              <a:cs typeface="Courier New"/>
            </a:endParaRPr>
          </a:p>
          <a:p>
            <a:pPr marL="602106">
              <a:lnSpc>
                <a:spcPct val="94401"/>
              </a:lnSpc>
              <a:spcBef>
                <a:spcPts val="1522"/>
              </a:spcBef>
            </a:pPr>
            <a:r>
              <a:rPr sz="1200" spc="-4" dirty="0" smtClean="0">
                <a:latin typeface="Courier New"/>
                <a:cs typeface="Courier New"/>
              </a:rPr>
              <a:t>&lt;</a:t>
            </a:r>
            <a:r>
              <a:rPr sz="1200" spc="0" dirty="0" smtClean="0">
                <a:latin typeface="Courier New"/>
                <a:cs typeface="Courier New"/>
              </a:rPr>
              <a:t>xsl:fo</a:t>
            </a:r>
            <a:r>
              <a:rPr sz="1200" spc="4" dirty="0" smtClean="0">
                <a:latin typeface="Courier New"/>
                <a:cs typeface="Courier New"/>
              </a:rPr>
              <a:t>r</a:t>
            </a:r>
            <a:r>
              <a:rPr sz="1200" spc="0" dirty="0" smtClean="0">
                <a:latin typeface="Courier New"/>
                <a:cs typeface="Courier New"/>
              </a:rPr>
              <a:t>-each se</a:t>
            </a:r>
            <a:r>
              <a:rPr sz="1200" spc="-4" dirty="0" smtClean="0">
                <a:latin typeface="Courier New"/>
                <a:cs typeface="Courier New"/>
              </a:rPr>
              <a:t>l</a:t>
            </a:r>
            <a:r>
              <a:rPr sz="1200" spc="75" dirty="0" smtClean="0">
                <a:latin typeface="Courier New"/>
                <a:cs typeface="Courier New"/>
              </a:rPr>
              <a:t>e</a:t>
            </a:r>
            <a:r>
              <a:rPr sz="1200" spc="0" dirty="0" smtClean="0">
                <a:latin typeface="Courier New"/>
                <a:cs typeface="Courier New"/>
              </a:rPr>
              <a:t>ct</a:t>
            </a:r>
            <a:r>
              <a:rPr sz="1200" spc="-4" dirty="0" smtClean="0">
                <a:latin typeface="Courier New"/>
                <a:cs typeface="Courier New"/>
              </a:rPr>
              <a:t>=</a:t>
            </a:r>
            <a:r>
              <a:rPr sz="1200" spc="0" dirty="0" smtClean="0">
                <a:latin typeface="Courier New"/>
                <a:cs typeface="Courier New"/>
              </a:rPr>
              <a:t>"c</a:t>
            </a:r>
            <a:r>
              <a:rPr sz="1200" spc="-4" dirty="0" smtClean="0">
                <a:latin typeface="Courier New"/>
                <a:cs typeface="Courier New"/>
              </a:rPr>
              <a:t>a</a:t>
            </a:r>
            <a:r>
              <a:rPr sz="1200" spc="0" dirty="0" smtClean="0">
                <a:latin typeface="Courier New"/>
                <a:cs typeface="Courier New"/>
              </a:rPr>
              <a:t>ta</a:t>
            </a:r>
            <a:r>
              <a:rPr sz="1200" spc="-4" dirty="0" smtClean="0">
                <a:latin typeface="Courier New"/>
                <a:cs typeface="Courier New"/>
              </a:rPr>
              <a:t>l</a:t>
            </a:r>
            <a:r>
              <a:rPr sz="1200" spc="0" dirty="0" smtClean="0">
                <a:latin typeface="Courier New"/>
                <a:cs typeface="Courier New"/>
              </a:rPr>
              <a:t>og</a:t>
            </a:r>
            <a:r>
              <a:rPr sz="1200" spc="-4" dirty="0" smtClean="0">
                <a:latin typeface="Courier New"/>
                <a:cs typeface="Courier New"/>
              </a:rPr>
              <a:t>/</a:t>
            </a:r>
            <a:r>
              <a:rPr sz="1200" spc="0" dirty="0" smtClean="0">
                <a:latin typeface="Courier New"/>
                <a:cs typeface="Courier New"/>
              </a:rPr>
              <a:t>cd</a:t>
            </a:r>
            <a:r>
              <a:rPr sz="1200" spc="-4" dirty="0" smtClean="0">
                <a:latin typeface="Courier New"/>
                <a:cs typeface="Courier New"/>
              </a:rPr>
              <a:t>"</a:t>
            </a:r>
            <a:r>
              <a:rPr sz="1200" spc="0" dirty="0" smtClean="0">
                <a:latin typeface="Courier New"/>
                <a:cs typeface="Courier New"/>
              </a:rPr>
              <a:t>&gt;</a:t>
            </a:r>
            <a:endParaRPr sz="1200">
              <a:latin typeface="Courier New"/>
              <a:cs typeface="Courier New"/>
            </a:endParaRPr>
          </a:p>
          <a:p>
            <a:pPr marL="784987">
              <a:lnSpc>
                <a:spcPct val="94401"/>
              </a:lnSpc>
              <a:spcBef>
                <a:spcPts val="1525"/>
              </a:spcBef>
            </a:pPr>
            <a:r>
              <a:rPr sz="1200" spc="0" dirty="0" smtClean="0">
                <a:latin typeface="Courier New"/>
                <a:cs typeface="Courier New"/>
              </a:rPr>
              <a:t>&lt;td&gt;</a:t>
            </a:r>
            <a:r>
              <a:rPr sz="1200" spc="4" dirty="0" smtClean="0">
                <a:latin typeface="Courier New"/>
                <a:cs typeface="Courier New"/>
              </a:rPr>
              <a:t>&lt;</a:t>
            </a:r>
            <a:r>
              <a:rPr sz="1200" spc="0" dirty="0" smtClean="0">
                <a:latin typeface="Courier New"/>
                <a:cs typeface="Courier New"/>
              </a:rPr>
              <a:t>xsl:valu</a:t>
            </a:r>
            <a:r>
              <a:rPr sz="1200" spc="4" dirty="0" smtClean="0">
                <a:latin typeface="Courier New"/>
                <a:cs typeface="Courier New"/>
              </a:rPr>
              <a:t>e</a:t>
            </a:r>
            <a:r>
              <a:rPr sz="1200" spc="0" dirty="0" smtClean="0">
                <a:latin typeface="Courier New"/>
                <a:cs typeface="Courier New"/>
              </a:rPr>
              <a:t>-</a:t>
            </a:r>
            <a:r>
              <a:rPr sz="1200" spc="79" dirty="0" smtClean="0">
                <a:latin typeface="Courier New"/>
                <a:cs typeface="Courier New"/>
              </a:rPr>
              <a:t>of</a:t>
            </a:r>
            <a:endParaRPr sz="1200">
              <a:latin typeface="Courier New"/>
              <a:cs typeface="Courier New"/>
            </a:endParaRPr>
          </a:p>
          <a:p>
            <a:pPr marL="784987">
              <a:lnSpc>
                <a:spcPct val="94401"/>
              </a:lnSpc>
              <a:spcBef>
                <a:spcPts val="1525"/>
              </a:spcBef>
            </a:pPr>
            <a:r>
              <a:rPr sz="1200" spc="0" dirty="0" smtClean="0">
                <a:latin typeface="Courier New"/>
                <a:cs typeface="Courier New"/>
              </a:rPr>
              <a:t>&lt;td&gt;&lt;xsl:valu</a:t>
            </a:r>
            <a:r>
              <a:rPr sz="1200" spc="4" dirty="0" smtClean="0">
                <a:latin typeface="Courier New"/>
                <a:cs typeface="Courier New"/>
              </a:rPr>
              <a:t>e</a:t>
            </a:r>
            <a:r>
              <a:rPr sz="1200" spc="0" dirty="0" smtClean="0">
                <a:latin typeface="Courier New"/>
                <a:cs typeface="Courier New"/>
              </a:rPr>
              <a:t>-</a:t>
            </a:r>
            <a:r>
              <a:rPr sz="1200" spc="79" dirty="0" smtClean="0">
                <a:latin typeface="Courier New"/>
                <a:cs typeface="Courier New"/>
              </a:rPr>
              <a:t>of</a:t>
            </a:r>
            <a:endParaRPr sz="1200">
              <a:latin typeface="Courier New"/>
              <a:cs typeface="Courier New"/>
            </a:endParaRPr>
          </a:p>
          <a:p>
            <a:pPr marL="602106">
              <a:lnSpc>
                <a:spcPct val="94401"/>
              </a:lnSpc>
              <a:spcBef>
                <a:spcPts val="1526"/>
              </a:spcBef>
            </a:pPr>
            <a:r>
              <a:rPr sz="1200" spc="0" dirty="0" smtClean="0">
                <a:latin typeface="Courier New"/>
                <a:cs typeface="Courier New"/>
              </a:rPr>
              <a:t>&lt;/tr&gt;</a:t>
            </a:r>
            <a:endParaRPr sz="1200">
              <a:latin typeface="Courier New"/>
              <a:cs typeface="Courier New"/>
            </a:endParaRPr>
          </a:p>
          <a:p>
            <a:pPr marL="394715" marR="3022861" algn="ctr">
              <a:lnSpc>
                <a:spcPct val="94401"/>
              </a:lnSpc>
              <a:spcBef>
                <a:spcPts val="1522"/>
              </a:spcBef>
            </a:pPr>
            <a:r>
              <a:rPr sz="1200" spc="0" dirty="0" smtClean="0">
                <a:latin typeface="Courier New"/>
                <a:cs typeface="Courier New"/>
              </a:rPr>
              <a:t>&lt;/table&gt;</a:t>
            </a:r>
            <a:endParaRPr sz="1200">
              <a:latin typeface="Courier New"/>
              <a:cs typeface="Courier New"/>
            </a:endParaRPr>
          </a:p>
          <a:p>
            <a:pPr marL="235965">
              <a:lnSpc>
                <a:spcPct val="94401"/>
              </a:lnSpc>
              <a:spcBef>
                <a:spcPts val="80"/>
              </a:spcBef>
            </a:pPr>
            <a:r>
              <a:rPr sz="1200" spc="0" dirty="0" smtClean="0">
                <a:latin typeface="Courier New"/>
                <a:cs typeface="Courier New"/>
              </a:rPr>
              <a:t>&lt;/body&gt;</a:t>
            </a:r>
            <a:endParaRPr sz="1200">
              <a:latin typeface="Courier New"/>
              <a:cs typeface="Courier New"/>
            </a:endParaRPr>
          </a:p>
          <a:p>
            <a:pPr marL="235965">
              <a:lnSpc>
                <a:spcPct val="94401"/>
              </a:lnSpc>
              <a:spcBef>
                <a:spcPts val="80"/>
              </a:spcBef>
            </a:pPr>
            <a:r>
              <a:rPr sz="1200" spc="0" dirty="0" smtClean="0">
                <a:latin typeface="Courier New"/>
                <a:cs typeface="Courier New"/>
              </a:rPr>
              <a:t>&lt;/html&gt;</a:t>
            </a:r>
            <a:endParaRPr sz="1200">
              <a:latin typeface="Courier New"/>
              <a:cs typeface="Courier New"/>
            </a:endParaRPr>
          </a:p>
          <a:p>
            <a:pPr marL="52831">
              <a:lnSpc>
                <a:spcPct val="94401"/>
              </a:lnSpc>
              <a:spcBef>
                <a:spcPts val="80"/>
              </a:spcBef>
            </a:pPr>
            <a:r>
              <a:rPr sz="1200" spc="0" dirty="0" smtClean="0">
                <a:latin typeface="Courier New"/>
                <a:cs typeface="Courier New"/>
              </a:rPr>
              <a:t>&lt;/xsl:templat</a:t>
            </a:r>
            <a:r>
              <a:rPr sz="1200" spc="4" dirty="0" smtClean="0">
                <a:latin typeface="Courier New"/>
                <a:cs typeface="Courier New"/>
              </a:rPr>
              <a:t>e</a:t>
            </a:r>
            <a:r>
              <a:rPr sz="1200" spc="0" dirty="0" smtClean="0">
                <a:latin typeface="Courier New"/>
                <a:cs typeface="Courier New"/>
              </a:rPr>
              <a:t>&gt;</a:t>
            </a:r>
            <a:endParaRPr sz="1200">
              <a:latin typeface="Courier New"/>
              <a:cs typeface="Courier New"/>
            </a:endParaRPr>
          </a:p>
          <a:p>
            <a:pPr marL="52831">
              <a:lnSpc>
                <a:spcPct val="94401"/>
              </a:lnSpc>
              <a:spcBef>
                <a:spcPts val="80"/>
              </a:spcBef>
            </a:pPr>
            <a:r>
              <a:rPr sz="1200" spc="0" dirty="0" smtClean="0">
                <a:latin typeface="Courier New"/>
                <a:cs typeface="Courier New"/>
              </a:rPr>
              <a:t>&lt;/xsl:styleshee</a:t>
            </a:r>
            <a:r>
              <a:rPr sz="1200" spc="4" dirty="0" smtClean="0">
                <a:latin typeface="Courier New"/>
                <a:cs typeface="Courier New"/>
              </a:rPr>
              <a:t>t</a:t>
            </a:r>
            <a:r>
              <a:rPr sz="1200" spc="0" dirty="0" smtClean="0">
                <a:latin typeface="Courier New"/>
                <a:cs typeface="Courier New"/>
              </a:rPr>
              <a:t>&gt;</a:t>
            </a:r>
            <a:endParaRPr sz="1200">
              <a:latin typeface="Courier New"/>
              <a:cs typeface="Courier New"/>
            </a:endParaRPr>
          </a:p>
        </p:txBody>
      </p:sp>
      <p:sp>
        <p:nvSpPr>
          <p:cNvPr id="2" name="object 2"/>
          <p:cNvSpPr txBox="1"/>
          <p:nvPr/>
        </p:nvSpPr>
        <p:spPr>
          <a:xfrm>
            <a:off x="393407" y="1093355"/>
            <a:ext cx="4093591" cy="4748276"/>
          </a:xfrm>
          <a:prstGeom prst="rect">
            <a:avLst/>
          </a:prstGeom>
        </p:spPr>
        <p:txBody>
          <a:bodyPr wrap="square" lIns="0" tIns="0" rIns="0" bIns="0" rtlCol="0">
            <a:noAutofit/>
          </a:bodyPr>
          <a:lstStyle/>
          <a:p>
            <a:pPr>
              <a:lnSpc>
                <a:spcPts val="1000"/>
              </a:lnSpc>
            </a:pPr>
            <a:endParaRPr sz="1000"/>
          </a:p>
          <a:p>
            <a:pPr marL="72594" marR="3093714" algn="ctr">
              <a:lnSpc>
                <a:spcPct val="95825"/>
              </a:lnSpc>
              <a:spcBef>
                <a:spcPts val="3192"/>
              </a:spcBef>
            </a:pPr>
            <a:r>
              <a:rPr sz="1450" b="1" dirty="0" smtClean="0">
                <a:latin typeface="Arial"/>
                <a:cs typeface="Arial"/>
              </a:rPr>
              <a:t>XML</a:t>
            </a:r>
            <a:r>
              <a:rPr sz="1450" b="1" spc="-169" dirty="0" smtClean="0">
                <a:latin typeface="Arial"/>
                <a:cs typeface="Arial"/>
              </a:rPr>
              <a:t> </a:t>
            </a:r>
            <a:r>
              <a:rPr sz="1450" b="1" spc="0" dirty="0" smtClean="0">
                <a:latin typeface="Arial"/>
                <a:cs typeface="Arial"/>
              </a:rPr>
              <a:t>Code</a:t>
            </a:r>
            <a:endParaRPr sz="1450">
              <a:latin typeface="Arial"/>
              <a:cs typeface="Arial"/>
            </a:endParaRPr>
          </a:p>
          <a:p>
            <a:pPr marL="48234">
              <a:lnSpc>
                <a:spcPct val="94401"/>
              </a:lnSpc>
              <a:spcBef>
                <a:spcPts val="55"/>
              </a:spcBef>
            </a:pPr>
            <a:r>
              <a:rPr sz="1200" spc="0" dirty="0" smtClean="0">
                <a:latin typeface="Courier New"/>
                <a:cs typeface="Courier New"/>
              </a:rPr>
              <a:t>&lt;?xml version="1.0" enc</a:t>
            </a:r>
            <a:r>
              <a:rPr sz="1200" spc="79" dirty="0" smtClean="0">
                <a:latin typeface="Courier New"/>
                <a:cs typeface="Courier New"/>
              </a:rPr>
              <a:t>o</a:t>
            </a:r>
            <a:r>
              <a:rPr sz="1200" spc="0" dirty="0" smtClean="0">
                <a:latin typeface="Courier New"/>
                <a:cs typeface="Courier New"/>
              </a:rPr>
              <a:t>ding="IS</a:t>
            </a:r>
            <a:r>
              <a:rPr sz="1200" spc="25" dirty="0" smtClean="0">
                <a:latin typeface="Courier New"/>
                <a:cs typeface="Courier New"/>
              </a:rPr>
              <a:t>O</a:t>
            </a:r>
            <a:r>
              <a:rPr sz="1200" spc="0" dirty="0" smtClean="0">
                <a:latin typeface="Courier New"/>
                <a:cs typeface="Courier New"/>
              </a:rPr>
              <a:t>-885</a:t>
            </a:r>
            <a:r>
              <a:rPr sz="1200" spc="4" dirty="0" smtClean="0">
                <a:latin typeface="Courier New"/>
                <a:cs typeface="Courier New"/>
              </a:rPr>
              <a:t>9</a:t>
            </a:r>
            <a:r>
              <a:rPr sz="1200" spc="0" dirty="0" smtClean="0">
                <a:latin typeface="Courier New"/>
                <a:cs typeface="Courier New"/>
              </a:rPr>
              <a:t>-</a:t>
            </a:r>
            <a:r>
              <a:rPr sz="1200" spc="79" dirty="0" smtClean="0">
                <a:latin typeface="Courier New"/>
                <a:cs typeface="Courier New"/>
              </a:rPr>
              <a:t>1</a:t>
            </a:r>
            <a:r>
              <a:rPr sz="1200" spc="0" dirty="0" smtClean="0">
                <a:latin typeface="Courier New"/>
                <a:cs typeface="Courier New"/>
              </a:rPr>
              <a:t>"?&gt;</a:t>
            </a:r>
            <a:endParaRPr sz="1200">
              <a:latin typeface="Courier New"/>
              <a:cs typeface="Courier New"/>
            </a:endParaRPr>
          </a:p>
          <a:p>
            <a:pPr marL="48234">
              <a:lnSpc>
                <a:spcPct val="94401"/>
              </a:lnSpc>
              <a:spcBef>
                <a:spcPts val="80"/>
              </a:spcBef>
            </a:pPr>
            <a:r>
              <a:rPr sz="1200" spc="0" dirty="0" smtClean="0">
                <a:latin typeface="Courier New"/>
                <a:cs typeface="Courier New"/>
              </a:rPr>
              <a:t>&lt;catalog&gt;</a:t>
            </a:r>
            <a:endParaRPr sz="1200">
              <a:latin typeface="Courier New"/>
              <a:cs typeface="Courier New"/>
            </a:endParaRPr>
          </a:p>
          <a:p>
            <a:pPr marL="206960" marR="3472502" algn="ctr">
              <a:lnSpc>
                <a:spcPct val="94401"/>
              </a:lnSpc>
              <a:spcBef>
                <a:spcPts val="80"/>
              </a:spcBef>
            </a:pPr>
            <a:r>
              <a:rPr sz="1200" spc="0" dirty="0" smtClean="0">
                <a:latin typeface="Courier New"/>
                <a:cs typeface="Courier New"/>
              </a:rPr>
              <a:t>&lt;cd&gt;</a:t>
            </a:r>
            <a:endParaRPr sz="1200">
              <a:latin typeface="Courier New"/>
              <a:cs typeface="Courier New"/>
            </a:endParaRPr>
          </a:p>
          <a:p>
            <a:pPr marL="505752">
              <a:lnSpc>
                <a:spcPct val="94401"/>
              </a:lnSpc>
              <a:spcBef>
                <a:spcPts val="80"/>
              </a:spcBef>
            </a:pPr>
            <a:r>
              <a:rPr sz="1200" spc="0" dirty="0" smtClean="0">
                <a:latin typeface="Courier New"/>
                <a:cs typeface="Courier New"/>
              </a:rPr>
              <a:t>&lt;title&gt;Empire Burl</a:t>
            </a:r>
            <a:r>
              <a:rPr sz="1200" spc="75" dirty="0" smtClean="0">
                <a:latin typeface="Courier New"/>
                <a:cs typeface="Courier New"/>
              </a:rPr>
              <a:t>e</a:t>
            </a:r>
            <a:r>
              <a:rPr sz="1200" spc="0" dirty="0" smtClean="0">
                <a:latin typeface="Courier New"/>
                <a:cs typeface="Courier New"/>
              </a:rPr>
              <a:t>sque&lt;/title&gt;</a:t>
            </a:r>
            <a:endParaRPr sz="1200">
              <a:latin typeface="Courier New"/>
              <a:cs typeface="Courier New"/>
            </a:endParaRPr>
          </a:p>
          <a:p>
            <a:pPr marL="505752">
              <a:lnSpc>
                <a:spcPct val="94401"/>
              </a:lnSpc>
              <a:spcBef>
                <a:spcPts val="80"/>
              </a:spcBef>
            </a:pPr>
            <a:r>
              <a:rPr sz="1200" spc="0" dirty="0" smtClean="0">
                <a:latin typeface="Courier New"/>
                <a:cs typeface="Courier New"/>
              </a:rPr>
              <a:t>&lt;artist&gt;Bob Dylan&lt;</a:t>
            </a:r>
            <a:r>
              <a:rPr sz="1200" spc="75" dirty="0" smtClean="0">
                <a:latin typeface="Courier New"/>
                <a:cs typeface="Courier New"/>
              </a:rPr>
              <a:t>/</a:t>
            </a:r>
            <a:r>
              <a:rPr sz="1200" spc="0" dirty="0" smtClean="0">
                <a:latin typeface="Courier New"/>
                <a:cs typeface="Courier New"/>
              </a:rPr>
              <a:t>artist&gt;</a:t>
            </a:r>
            <a:endParaRPr sz="1200">
              <a:latin typeface="Courier New"/>
              <a:cs typeface="Courier New"/>
            </a:endParaRPr>
          </a:p>
          <a:p>
            <a:pPr marL="505752">
              <a:lnSpc>
                <a:spcPct val="94401"/>
              </a:lnSpc>
              <a:spcBef>
                <a:spcPts val="80"/>
              </a:spcBef>
            </a:pPr>
            <a:r>
              <a:rPr sz="1200" spc="0" dirty="0" smtClean="0">
                <a:latin typeface="Courier New"/>
                <a:cs typeface="Courier New"/>
              </a:rPr>
              <a:t>&lt;country&gt;USA&lt;/coun</a:t>
            </a:r>
            <a:r>
              <a:rPr sz="1200" spc="75" dirty="0" smtClean="0">
                <a:latin typeface="Courier New"/>
                <a:cs typeface="Courier New"/>
              </a:rPr>
              <a:t>t</a:t>
            </a:r>
            <a:r>
              <a:rPr sz="1200" spc="0" dirty="0" smtClean="0">
                <a:latin typeface="Courier New"/>
                <a:cs typeface="Courier New"/>
              </a:rPr>
              <a:t>ry&gt;</a:t>
            </a:r>
            <a:endParaRPr sz="1200">
              <a:latin typeface="Courier New"/>
              <a:cs typeface="Courier New"/>
            </a:endParaRPr>
          </a:p>
          <a:p>
            <a:pPr marL="505752">
              <a:lnSpc>
                <a:spcPct val="94401"/>
              </a:lnSpc>
              <a:spcBef>
                <a:spcPts val="80"/>
              </a:spcBef>
            </a:pPr>
            <a:r>
              <a:rPr sz="1200" spc="0" dirty="0" smtClean="0">
                <a:latin typeface="Courier New"/>
                <a:cs typeface="Courier New"/>
              </a:rPr>
              <a:t>&lt;company&gt;Columbia&lt;</a:t>
            </a:r>
            <a:r>
              <a:rPr sz="1200" spc="75" dirty="0" smtClean="0">
                <a:latin typeface="Courier New"/>
                <a:cs typeface="Courier New"/>
              </a:rPr>
              <a:t>/</a:t>
            </a:r>
            <a:r>
              <a:rPr sz="1200" spc="0" dirty="0" smtClean="0">
                <a:latin typeface="Courier New"/>
                <a:cs typeface="Courier New"/>
              </a:rPr>
              <a:t>company&gt;</a:t>
            </a:r>
            <a:endParaRPr sz="1200">
              <a:latin typeface="Courier New"/>
              <a:cs typeface="Courier New"/>
            </a:endParaRPr>
          </a:p>
          <a:p>
            <a:pPr marL="505752">
              <a:lnSpc>
                <a:spcPct val="94401"/>
              </a:lnSpc>
              <a:spcBef>
                <a:spcPts val="80"/>
              </a:spcBef>
            </a:pPr>
            <a:r>
              <a:rPr sz="1200" spc="0" dirty="0" smtClean="0">
                <a:latin typeface="Courier New"/>
                <a:cs typeface="Courier New"/>
              </a:rPr>
              <a:t>&lt;price&gt;10.90&lt;/pric</a:t>
            </a:r>
            <a:r>
              <a:rPr sz="1200" spc="75" dirty="0" smtClean="0">
                <a:latin typeface="Courier New"/>
                <a:cs typeface="Courier New"/>
              </a:rPr>
              <a:t>e</a:t>
            </a:r>
            <a:r>
              <a:rPr sz="1200" spc="0" dirty="0" smtClean="0">
                <a:latin typeface="Courier New"/>
                <a:cs typeface="Courier New"/>
              </a:rPr>
              <a:t>&gt;</a:t>
            </a:r>
            <a:endParaRPr sz="1200">
              <a:latin typeface="Courier New"/>
              <a:cs typeface="Courier New"/>
            </a:endParaRPr>
          </a:p>
          <a:p>
            <a:pPr marL="505752">
              <a:lnSpc>
                <a:spcPct val="94401"/>
              </a:lnSpc>
              <a:spcBef>
                <a:spcPts val="80"/>
              </a:spcBef>
            </a:pPr>
            <a:r>
              <a:rPr sz="1200" spc="0" dirty="0" smtClean="0">
                <a:latin typeface="Courier New"/>
                <a:cs typeface="Courier New"/>
              </a:rPr>
              <a:t>&lt;year&gt;1985&lt;/year&gt;</a:t>
            </a:r>
            <a:endParaRPr sz="1200">
              <a:latin typeface="Courier New"/>
              <a:cs typeface="Courier New"/>
            </a:endParaRPr>
          </a:p>
          <a:p>
            <a:pPr marL="298718" marR="3289290" algn="ctr">
              <a:lnSpc>
                <a:spcPct val="94401"/>
              </a:lnSpc>
              <a:spcBef>
                <a:spcPts val="80"/>
              </a:spcBef>
            </a:pPr>
            <a:r>
              <a:rPr sz="1200" spc="0" dirty="0" smtClean="0">
                <a:latin typeface="Courier New"/>
                <a:cs typeface="Courier New"/>
              </a:rPr>
              <a:t>&lt;/cd&gt;</a:t>
            </a:r>
            <a:endParaRPr sz="1200">
              <a:latin typeface="Courier New"/>
              <a:cs typeface="Courier New"/>
            </a:endParaRPr>
          </a:p>
          <a:p>
            <a:pPr marL="298718" marR="3380745" algn="ctr">
              <a:lnSpc>
                <a:spcPct val="94401"/>
              </a:lnSpc>
              <a:spcBef>
                <a:spcPts val="80"/>
              </a:spcBef>
            </a:pPr>
            <a:r>
              <a:rPr sz="1200" spc="0" dirty="0" smtClean="0">
                <a:latin typeface="Courier New"/>
                <a:cs typeface="Courier New"/>
              </a:rPr>
              <a:t>&lt;cd&gt;</a:t>
            </a:r>
            <a:endParaRPr sz="1200">
              <a:latin typeface="Courier New"/>
              <a:cs typeface="Courier New"/>
            </a:endParaRPr>
          </a:p>
          <a:p>
            <a:pPr marL="505752">
              <a:lnSpc>
                <a:spcPct val="94401"/>
              </a:lnSpc>
              <a:spcBef>
                <a:spcPts val="80"/>
              </a:spcBef>
            </a:pPr>
            <a:r>
              <a:rPr sz="1200" spc="0" dirty="0" smtClean="0">
                <a:latin typeface="Courier New"/>
                <a:cs typeface="Courier New"/>
              </a:rPr>
              <a:t>&lt;title&gt;Hide your h</a:t>
            </a:r>
            <a:r>
              <a:rPr sz="1200" spc="79" dirty="0" smtClean="0">
                <a:latin typeface="Courier New"/>
                <a:cs typeface="Courier New"/>
              </a:rPr>
              <a:t>e</a:t>
            </a:r>
            <a:r>
              <a:rPr sz="1200" spc="0" dirty="0" smtClean="0">
                <a:latin typeface="Courier New"/>
                <a:cs typeface="Courier New"/>
              </a:rPr>
              <a:t>art&lt;/title&gt;</a:t>
            </a:r>
            <a:endParaRPr sz="1200">
              <a:latin typeface="Courier New"/>
              <a:cs typeface="Courier New"/>
            </a:endParaRPr>
          </a:p>
          <a:p>
            <a:pPr marL="505752">
              <a:lnSpc>
                <a:spcPct val="94401"/>
              </a:lnSpc>
              <a:spcBef>
                <a:spcPts val="80"/>
              </a:spcBef>
            </a:pPr>
            <a:r>
              <a:rPr sz="1200" spc="0" dirty="0" smtClean="0">
                <a:latin typeface="Courier New"/>
                <a:cs typeface="Courier New"/>
              </a:rPr>
              <a:t>&lt;artist&gt;Bonnie Tyl</a:t>
            </a:r>
            <a:r>
              <a:rPr sz="1200" spc="79" dirty="0" smtClean="0">
                <a:latin typeface="Courier New"/>
                <a:cs typeface="Courier New"/>
              </a:rPr>
              <a:t>e</a:t>
            </a:r>
            <a:r>
              <a:rPr sz="1200" spc="0" dirty="0" smtClean="0">
                <a:latin typeface="Courier New"/>
                <a:cs typeface="Courier New"/>
              </a:rPr>
              <a:t>r&lt;/artist&gt;</a:t>
            </a:r>
            <a:endParaRPr sz="1200">
              <a:latin typeface="Courier New"/>
              <a:cs typeface="Courier New"/>
            </a:endParaRPr>
          </a:p>
          <a:p>
            <a:pPr marL="505752">
              <a:lnSpc>
                <a:spcPct val="94401"/>
              </a:lnSpc>
              <a:spcBef>
                <a:spcPts val="80"/>
              </a:spcBef>
            </a:pPr>
            <a:r>
              <a:rPr sz="1200" spc="0" dirty="0" smtClean="0">
                <a:latin typeface="Courier New"/>
                <a:cs typeface="Courier New"/>
              </a:rPr>
              <a:t>&lt;country&gt;UK&lt;/count</a:t>
            </a:r>
            <a:r>
              <a:rPr sz="1200" spc="75" dirty="0" smtClean="0">
                <a:latin typeface="Courier New"/>
                <a:cs typeface="Courier New"/>
              </a:rPr>
              <a:t>r</a:t>
            </a:r>
            <a:r>
              <a:rPr sz="1200" spc="0" dirty="0" smtClean="0">
                <a:latin typeface="Courier New"/>
                <a:cs typeface="Courier New"/>
              </a:rPr>
              <a:t>y&gt;</a:t>
            </a:r>
            <a:endParaRPr sz="1200">
              <a:latin typeface="Courier New"/>
              <a:cs typeface="Courier New"/>
            </a:endParaRPr>
          </a:p>
          <a:p>
            <a:pPr marL="505752">
              <a:lnSpc>
                <a:spcPct val="94401"/>
              </a:lnSpc>
              <a:spcBef>
                <a:spcPts val="80"/>
              </a:spcBef>
            </a:pPr>
            <a:r>
              <a:rPr sz="1200" spc="0" dirty="0" smtClean="0">
                <a:latin typeface="Courier New"/>
                <a:cs typeface="Courier New"/>
              </a:rPr>
              <a:t>&lt;company&gt;CBS Recor</a:t>
            </a:r>
            <a:r>
              <a:rPr sz="1200" spc="75" dirty="0" smtClean="0">
                <a:latin typeface="Courier New"/>
                <a:cs typeface="Courier New"/>
              </a:rPr>
              <a:t>d</a:t>
            </a:r>
            <a:r>
              <a:rPr sz="1200" spc="0" dirty="0" smtClean="0">
                <a:latin typeface="Courier New"/>
                <a:cs typeface="Courier New"/>
              </a:rPr>
              <a:t>s&lt;/company&gt;</a:t>
            </a:r>
            <a:endParaRPr sz="1200">
              <a:latin typeface="Courier New"/>
              <a:cs typeface="Courier New"/>
            </a:endParaRPr>
          </a:p>
          <a:p>
            <a:pPr marL="505752">
              <a:lnSpc>
                <a:spcPct val="94401"/>
              </a:lnSpc>
              <a:spcBef>
                <a:spcPts val="80"/>
              </a:spcBef>
            </a:pPr>
            <a:r>
              <a:rPr sz="1200" spc="0" dirty="0" smtClean="0">
                <a:latin typeface="Courier New"/>
                <a:cs typeface="Courier New"/>
              </a:rPr>
              <a:t>&lt;price&gt;9.90&lt;/price&gt;</a:t>
            </a:r>
            <a:endParaRPr sz="1200">
              <a:latin typeface="Courier New"/>
              <a:cs typeface="Courier New"/>
            </a:endParaRPr>
          </a:p>
          <a:p>
            <a:pPr marL="505752">
              <a:lnSpc>
                <a:spcPct val="94401"/>
              </a:lnSpc>
              <a:spcBef>
                <a:spcPts val="80"/>
              </a:spcBef>
            </a:pPr>
            <a:r>
              <a:rPr sz="1200" spc="0" dirty="0" smtClean="0">
                <a:latin typeface="Courier New"/>
                <a:cs typeface="Courier New"/>
              </a:rPr>
              <a:t>&lt;year&gt;1988&lt;/year&gt;</a:t>
            </a:r>
            <a:endParaRPr sz="1200">
              <a:latin typeface="Courier New"/>
              <a:cs typeface="Courier New"/>
            </a:endParaRPr>
          </a:p>
          <a:p>
            <a:pPr marL="298718" marR="3289290" algn="ctr">
              <a:lnSpc>
                <a:spcPct val="94401"/>
              </a:lnSpc>
              <a:spcBef>
                <a:spcPts val="80"/>
              </a:spcBef>
            </a:pPr>
            <a:r>
              <a:rPr sz="1200" spc="0" dirty="0" smtClean="0">
                <a:latin typeface="Courier New"/>
                <a:cs typeface="Courier New"/>
              </a:rPr>
              <a:t>&lt;/cd&gt;</a:t>
            </a:r>
            <a:endParaRPr sz="1200">
              <a:latin typeface="Courier New"/>
              <a:cs typeface="Courier New"/>
            </a:endParaRPr>
          </a:p>
          <a:p>
            <a:pPr marL="24080" marR="3106653" algn="ctr">
              <a:lnSpc>
                <a:spcPct val="94401"/>
              </a:lnSpc>
              <a:spcBef>
                <a:spcPts val="80"/>
              </a:spcBef>
            </a:pPr>
            <a:r>
              <a:rPr sz="1200" spc="0" dirty="0" smtClean="0">
                <a:latin typeface="Courier New"/>
                <a:cs typeface="Courier New"/>
              </a:rPr>
              <a:t>&lt;/catalog&gt;</a:t>
            </a:r>
            <a:endParaRPr sz="1200">
              <a:latin typeface="Courier New"/>
              <a:cs typeface="Courier New"/>
            </a:endParaRPr>
          </a:p>
        </p:txBody>
      </p:sp>
    </p:spTree>
  </p:cSld>
  <p:clrMapOvr>
    <a:masterClrMapping/>
  </p:clrMapOvr>
  <p:transition spd="slow">
    <p:wipe dir="d"/>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4358640" y="6593840"/>
            <a:ext cx="396239" cy="213360"/>
          </a:xfrm>
          <a:prstGeom prst="rect">
            <a:avLst/>
          </a:prstGeom>
          <a:blipFill>
            <a:blip r:embed="rId2" cstate="print"/>
            <a:stretch>
              <a:fillRect/>
            </a:stretch>
          </a:blipFill>
        </p:spPr>
        <p:txBody>
          <a:bodyPr wrap="square" lIns="0" tIns="0" rIns="0" bIns="0" rtlCol="0">
            <a:noAutofit/>
          </a:bodyPr>
          <a:lstStyle/>
          <a:p>
            <a:endParaRPr/>
          </a:p>
        </p:txBody>
      </p:sp>
      <p:sp>
        <p:nvSpPr>
          <p:cNvPr id="9" name="object 9"/>
          <p:cNvSpPr/>
          <p:nvPr/>
        </p:nvSpPr>
        <p:spPr>
          <a:xfrm>
            <a:off x="4389120" y="6614159"/>
            <a:ext cx="396239" cy="21336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401637" y="803275"/>
            <a:ext cx="8335962" cy="0"/>
          </a:xfrm>
          <a:custGeom>
            <a:avLst/>
            <a:gdLst/>
            <a:ahLst/>
            <a:cxnLst/>
            <a:rect l="l" t="t" r="r" b="b"/>
            <a:pathLst>
              <a:path w="8335962">
                <a:moveTo>
                  <a:pt x="0" y="0"/>
                </a:moveTo>
                <a:lnTo>
                  <a:pt x="8335962" y="0"/>
                </a:lnTo>
              </a:path>
            </a:pathLst>
          </a:custGeom>
          <a:ln w="28575">
            <a:solidFill>
              <a:srgbClr val="003399"/>
            </a:solidFill>
          </a:ln>
        </p:spPr>
        <p:txBody>
          <a:bodyPr wrap="square" lIns="0" tIns="0" rIns="0" bIns="0" rtlCol="0">
            <a:noAutofit/>
          </a:bodyPr>
          <a:lstStyle/>
          <a:p>
            <a:endParaRPr/>
          </a:p>
        </p:txBody>
      </p:sp>
      <p:sp>
        <p:nvSpPr>
          <p:cNvPr id="5" name="object 5"/>
          <p:cNvSpPr/>
          <p:nvPr/>
        </p:nvSpPr>
        <p:spPr>
          <a:xfrm>
            <a:off x="2126361" y="2272538"/>
            <a:ext cx="5592825" cy="2223262"/>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txBox="1"/>
          <p:nvPr/>
        </p:nvSpPr>
        <p:spPr>
          <a:xfrm>
            <a:off x="387667" y="545651"/>
            <a:ext cx="663834" cy="228917"/>
          </a:xfrm>
          <a:prstGeom prst="rect">
            <a:avLst/>
          </a:prstGeom>
        </p:spPr>
        <p:txBody>
          <a:bodyPr wrap="square" lIns="0" tIns="0" rIns="0" bIns="0" rtlCol="0">
            <a:noAutofit/>
          </a:bodyPr>
          <a:lstStyle/>
          <a:p>
            <a:pPr marL="12700">
              <a:lnSpc>
                <a:spcPts val="1739"/>
              </a:lnSpc>
              <a:spcBef>
                <a:spcPts val="87"/>
              </a:spcBef>
            </a:pPr>
            <a:r>
              <a:rPr sz="1600" b="1" spc="-34" dirty="0" smtClean="0">
                <a:latin typeface="Arial"/>
                <a:cs typeface="Arial"/>
              </a:rPr>
              <a:t>R</a:t>
            </a:r>
            <a:r>
              <a:rPr sz="1600" b="1" spc="-9" dirty="0" smtClean="0">
                <a:latin typeface="Arial"/>
                <a:cs typeface="Arial"/>
              </a:rPr>
              <a:t>es</a:t>
            </a:r>
            <a:r>
              <a:rPr sz="1600" b="1" spc="-14" dirty="0" smtClean="0">
                <a:latin typeface="Arial"/>
                <a:cs typeface="Arial"/>
              </a:rPr>
              <a:t>u</a:t>
            </a:r>
            <a:r>
              <a:rPr sz="1600" b="1" spc="-44" dirty="0" smtClean="0">
                <a:latin typeface="Arial"/>
                <a:cs typeface="Arial"/>
              </a:rPr>
              <a:t>l</a:t>
            </a:r>
            <a:r>
              <a:rPr sz="1600" b="1" spc="0" dirty="0" smtClean="0">
                <a:latin typeface="Arial"/>
                <a:cs typeface="Arial"/>
              </a:rPr>
              <a:t>t</a:t>
            </a:r>
            <a:endParaRPr sz="1600">
              <a:latin typeface="Arial"/>
              <a:cs typeface="Arial"/>
            </a:endParaRPr>
          </a:p>
        </p:txBody>
      </p:sp>
      <p:sp>
        <p:nvSpPr>
          <p:cNvPr id="3" name="object 3"/>
          <p:cNvSpPr txBox="1"/>
          <p:nvPr/>
        </p:nvSpPr>
        <p:spPr>
          <a:xfrm>
            <a:off x="4389501" y="6630428"/>
            <a:ext cx="404216" cy="178117"/>
          </a:xfrm>
          <a:prstGeom prst="rect">
            <a:avLst/>
          </a:prstGeom>
        </p:spPr>
        <p:txBody>
          <a:bodyPr wrap="square" lIns="0" tIns="0" rIns="0" bIns="0" rtlCol="0">
            <a:noAutofit/>
          </a:bodyPr>
          <a:lstStyle/>
          <a:p>
            <a:pPr marL="12700">
              <a:lnSpc>
                <a:spcPts val="1330"/>
              </a:lnSpc>
              <a:spcBef>
                <a:spcPts val="66"/>
              </a:spcBef>
            </a:pPr>
            <a:r>
              <a:rPr sz="1200" spc="0" dirty="0" smtClean="0">
                <a:latin typeface="Arial"/>
                <a:cs typeface="Arial"/>
              </a:rPr>
              <a:t>-</a:t>
            </a:r>
            <a:r>
              <a:rPr sz="1200" spc="-14" dirty="0" smtClean="0">
                <a:latin typeface="Arial"/>
                <a:cs typeface="Arial"/>
              </a:rPr>
              <a:t> </a:t>
            </a:r>
            <a:r>
              <a:rPr sz="1200" spc="-29" dirty="0" smtClean="0">
                <a:latin typeface="Arial"/>
                <a:cs typeface="Arial"/>
              </a:rPr>
              <a:t>2</a:t>
            </a:r>
            <a:r>
              <a:rPr sz="1200" spc="0" dirty="0" smtClean="0">
                <a:latin typeface="Arial"/>
                <a:cs typeface="Arial"/>
              </a:rPr>
              <a:t>0</a:t>
            </a:r>
            <a:r>
              <a:rPr sz="1200" spc="39" dirty="0" smtClean="0">
                <a:latin typeface="Arial"/>
                <a:cs typeface="Arial"/>
              </a:rPr>
              <a:t> </a:t>
            </a:r>
            <a:r>
              <a:rPr sz="1200" spc="0" dirty="0" smtClean="0">
                <a:latin typeface="Arial"/>
                <a:cs typeface="Arial"/>
              </a:rPr>
              <a:t>-</a:t>
            </a:r>
            <a:endParaRPr sz="1200">
              <a:latin typeface="Arial"/>
              <a:cs typeface="Arial"/>
            </a:endParaRPr>
          </a:p>
        </p:txBody>
      </p:sp>
      <p:sp>
        <p:nvSpPr>
          <p:cNvPr id="2" name="object 2"/>
          <p:cNvSpPr txBox="1"/>
          <p:nvPr/>
        </p:nvSpPr>
        <p:spPr>
          <a:xfrm rot="16200000">
            <a:off x="8827526" y="6531495"/>
            <a:ext cx="513281" cy="50800"/>
          </a:xfrm>
          <a:prstGeom prst="rect">
            <a:avLst/>
          </a:prstGeom>
        </p:spPr>
        <p:txBody>
          <a:bodyPr wrap="square" lIns="0" tIns="0" rIns="0" bIns="0" rtlCol="0">
            <a:noAutofit/>
          </a:bodyPr>
          <a:lstStyle/>
          <a:p>
            <a:pPr marL="12700">
              <a:lnSpc>
                <a:spcPct val="95825"/>
              </a:lnSpc>
              <a:spcBef>
                <a:spcPts val="45"/>
              </a:spcBef>
            </a:pPr>
            <a:r>
              <a:rPr sz="400" spc="-25" dirty="0" smtClean="0">
                <a:solidFill>
                  <a:srgbClr val="AEAEAE"/>
                </a:solidFill>
                <a:latin typeface="Arial"/>
                <a:cs typeface="Arial"/>
              </a:rPr>
              <a:t>X</a:t>
            </a:r>
            <a:r>
              <a:rPr sz="400" spc="-14" dirty="0" smtClean="0">
                <a:solidFill>
                  <a:srgbClr val="AEAEAE"/>
                </a:solidFill>
                <a:latin typeface="Arial"/>
                <a:cs typeface="Arial"/>
              </a:rPr>
              <a:t>M</a:t>
            </a:r>
            <a:r>
              <a:rPr sz="400" spc="14" dirty="0" smtClean="0">
                <a:solidFill>
                  <a:srgbClr val="AEAEAE"/>
                </a:solidFill>
                <a:latin typeface="Arial"/>
                <a:cs typeface="Arial"/>
              </a:rPr>
              <a:t>L_</a:t>
            </a:r>
            <a:r>
              <a:rPr sz="400" spc="-4" dirty="0" smtClean="0">
                <a:solidFill>
                  <a:srgbClr val="AEAEAE"/>
                </a:solidFill>
                <a:latin typeface="Arial"/>
                <a:cs typeface="Arial"/>
              </a:rPr>
              <a:t>T</a:t>
            </a:r>
            <a:r>
              <a:rPr sz="400" spc="0" dirty="0" smtClean="0">
                <a:solidFill>
                  <a:srgbClr val="AEAEAE"/>
                </a:solidFill>
                <a:latin typeface="Arial"/>
                <a:cs typeface="Arial"/>
              </a:rPr>
              <a:t>R</a:t>
            </a:r>
            <a:r>
              <a:rPr sz="400" spc="-79" dirty="0" smtClean="0">
                <a:solidFill>
                  <a:srgbClr val="AEAEAE"/>
                </a:solidFill>
                <a:latin typeface="Arial"/>
                <a:cs typeface="Arial"/>
              </a:rPr>
              <a:t> </a:t>
            </a:r>
            <a:r>
              <a:rPr sz="400" spc="-25" dirty="0" smtClean="0">
                <a:solidFill>
                  <a:srgbClr val="AEAEAE"/>
                </a:solidFill>
                <a:latin typeface="Arial"/>
                <a:cs typeface="Arial"/>
              </a:rPr>
              <a:t>A</a:t>
            </a:r>
            <a:r>
              <a:rPr sz="400" spc="-29" dirty="0" smtClean="0">
                <a:solidFill>
                  <a:srgbClr val="AEAEAE"/>
                </a:solidFill>
                <a:latin typeface="Arial"/>
                <a:cs typeface="Arial"/>
              </a:rPr>
              <a:t>I</a:t>
            </a:r>
            <a:r>
              <a:rPr sz="400" spc="0" dirty="0" smtClean="0">
                <a:solidFill>
                  <a:srgbClr val="AEAEAE"/>
                </a:solidFill>
                <a:latin typeface="Arial"/>
                <a:cs typeface="Arial"/>
              </a:rPr>
              <a:t>N</a:t>
            </a:r>
            <a:r>
              <a:rPr sz="400" spc="-79" dirty="0" smtClean="0">
                <a:solidFill>
                  <a:srgbClr val="AEAEAE"/>
                </a:solidFill>
                <a:latin typeface="Arial"/>
                <a:cs typeface="Arial"/>
              </a:rPr>
              <a:t> </a:t>
            </a:r>
            <a:r>
              <a:rPr sz="400" spc="-29" dirty="0" smtClean="0">
                <a:solidFill>
                  <a:srgbClr val="AEAEAE"/>
                </a:solidFill>
                <a:latin typeface="Arial"/>
                <a:cs typeface="Arial"/>
              </a:rPr>
              <a:t>I</a:t>
            </a:r>
            <a:r>
              <a:rPr sz="400" spc="0" dirty="0" smtClean="0">
                <a:solidFill>
                  <a:srgbClr val="AEAEAE"/>
                </a:solidFill>
                <a:latin typeface="Arial"/>
                <a:cs typeface="Arial"/>
              </a:rPr>
              <a:t>N</a:t>
            </a:r>
            <a:r>
              <a:rPr sz="400" spc="-79" dirty="0" smtClean="0">
                <a:solidFill>
                  <a:srgbClr val="AEAEAE"/>
                </a:solidFill>
                <a:latin typeface="Arial"/>
                <a:cs typeface="Arial"/>
              </a:rPr>
              <a:t> </a:t>
            </a:r>
            <a:r>
              <a:rPr sz="400" spc="9" dirty="0" smtClean="0">
                <a:solidFill>
                  <a:srgbClr val="AEAEAE"/>
                </a:solidFill>
                <a:latin typeface="Arial"/>
                <a:cs typeface="Arial"/>
              </a:rPr>
              <a:t>G</a:t>
            </a:r>
            <a:r>
              <a:rPr sz="400" spc="-29" dirty="0" smtClean="0">
                <a:solidFill>
                  <a:srgbClr val="AEAEAE"/>
                </a:solidFill>
                <a:latin typeface="Arial"/>
                <a:cs typeface="Arial"/>
              </a:rPr>
              <a:t>.</a:t>
            </a:r>
            <a:r>
              <a:rPr sz="400" spc="14" dirty="0" smtClean="0">
                <a:solidFill>
                  <a:srgbClr val="AEAEAE"/>
                </a:solidFill>
                <a:latin typeface="Arial"/>
                <a:cs typeface="Arial"/>
              </a:rPr>
              <a:t>pp</a:t>
            </a:r>
            <a:r>
              <a:rPr sz="400" spc="-29" dirty="0" smtClean="0">
                <a:solidFill>
                  <a:srgbClr val="AEAEAE"/>
                </a:solidFill>
                <a:latin typeface="Arial"/>
                <a:cs typeface="Arial"/>
              </a:rPr>
              <a:t>t</a:t>
            </a:r>
            <a:r>
              <a:rPr sz="400" spc="0" dirty="0" smtClean="0">
                <a:solidFill>
                  <a:srgbClr val="AEAEAE"/>
                </a:solidFill>
                <a:latin typeface="Arial"/>
                <a:cs typeface="Arial"/>
              </a:rPr>
              <a:t>x</a:t>
            </a:r>
            <a:endParaRPr sz="400">
              <a:latin typeface="Arial"/>
              <a:cs typeface="Arial"/>
            </a:endParaRPr>
          </a:p>
        </p:txBody>
      </p:sp>
    </p:spTree>
  </p:cSld>
  <p:clrMapOvr>
    <a:masterClrMapping/>
  </p:clrMapOvr>
  <p:transition spd="slow">
    <p:wipe dir="d"/>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p:nvPr/>
        </p:nvSpPr>
        <p:spPr>
          <a:xfrm>
            <a:off x="4358640" y="6593840"/>
            <a:ext cx="396239" cy="213360"/>
          </a:xfrm>
          <a:prstGeom prst="rect">
            <a:avLst/>
          </a:prstGeom>
          <a:blipFill>
            <a:blip r:embed="rId2" cstate="print"/>
            <a:stretch>
              <a:fillRect/>
            </a:stretch>
          </a:blipFill>
        </p:spPr>
        <p:txBody>
          <a:bodyPr wrap="square" lIns="0" tIns="0" rIns="0" bIns="0" rtlCol="0">
            <a:noAutofit/>
          </a:bodyPr>
          <a:lstStyle/>
          <a:p>
            <a:endParaRPr/>
          </a:p>
        </p:txBody>
      </p:sp>
      <p:sp>
        <p:nvSpPr>
          <p:cNvPr id="21" name="object 21"/>
          <p:cNvSpPr/>
          <p:nvPr/>
        </p:nvSpPr>
        <p:spPr>
          <a:xfrm>
            <a:off x="4389120" y="6614159"/>
            <a:ext cx="396239" cy="213360"/>
          </a:xfrm>
          <a:prstGeom prst="rect">
            <a:avLst/>
          </a:prstGeom>
          <a:blipFill>
            <a:blip r:embed="rId2" cstate="print"/>
            <a:stretch>
              <a:fillRect/>
            </a:stretch>
          </a:blipFill>
        </p:spPr>
        <p:txBody>
          <a:bodyPr wrap="square" lIns="0" tIns="0" rIns="0" bIns="0" rtlCol="0">
            <a:noAutofit/>
          </a:bodyPr>
          <a:lstStyle/>
          <a:p>
            <a:endParaRPr/>
          </a:p>
        </p:txBody>
      </p:sp>
      <p:sp>
        <p:nvSpPr>
          <p:cNvPr id="19" name="object 19"/>
          <p:cNvSpPr/>
          <p:nvPr/>
        </p:nvSpPr>
        <p:spPr>
          <a:xfrm>
            <a:off x="401637" y="803275"/>
            <a:ext cx="8335962" cy="0"/>
          </a:xfrm>
          <a:custGeom>
            <a:avLst/>
            <a:gdLst/>
            <a:ahLst/>
            <a:cxnLst/>
            <a:rect l="l" t="t" r="r" b="b"/>
            <a:pathLst>
              <a:path w="8335962">
                <a:moveTo>
                  <a:pt x="0" y="0"/>
                </a:moveTo>
                <a:lnTo>
                  <a:pt x="8335962" y="0"/>
                </a:lnTo>
              </a:path>
            </a:pathLst>
          </a:custGeom>
          <a:ln w="28575">
            <a:solidFill>
              <a:srgbClr val="003399"/>
            </a:solidFill>
          </a:ln>
        </p:spPr>
        <p:txBody>
          <a:bodyPr wrap="square" lIns="0" tIns="0" rIns="0" bIns="0" rtlCol="0">
            <a:noAutofit/>
          </a:bodyPr>
          <a:lstStyle/>
          <a:p>
            <a:endParaRPr/>
          </a:p>
        </p:txBody>
      </p:sp>
      <p:sp>
        <p:nvSpPr>
          <p:cNvPr id="10" name="object 10"/>
          <p:cNvSpPr/>
          <p:nvPr/>
        </p:nvSpPr>
        <p:spPr>
          <a:xfrm>
            <a:off x="2346960" y="2702560"/>
            <a:ext cx="4307840" cy="3545840"/>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3261360" y="3169920"/>
            <a:ext cx="2550160" cy="1127759"/>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2407031" y="2736469"/>
            <a:ext cx="4191000" cy="3429012"/>
          </a:xfrm>
          <a:custGeom>
            <a:avLst/>
            <a:gdLst/>
            <a:ahLst/>
            <a:cxnLst/>
            <a:rect l="l" t="t" r="r" b="b"/>
            <a:pathLst>
              <a:path w="4191000" h="3429012">
                <a:moveTo>
                  <a:pt x="0" y="1714499"/>
                </a:moveTo>
                <a:lnTo>
                  <a:pt x="6946" y="1855118"/>
                </a:lnTo>
                <a:lnTo>
                  <a:pt x="27425" y="1992605"/>
                </a:lnTo>
                <a:lnTo>
                  <a:pt x="60898" y="2126521"/>
                </a:lnTo>
                <a:lnTo>
                  <a:pt x="106826" y="2256423"/>
                </a:lnTo>
                <a:lnTo>
                  <a:pt x="164669" y="2381871"/>
                </a:lnTo>
                <a:lnTo>
                  <a:pt x="233888" y="2502422"/>
                </a:lnTo>
                <a:lnTo>
                  <a:pt x="313944" y="2617637"/>
                </a:lnTo>
                <a:lnTo>
                  <a:pt x="404298" y="2727074"/>
                </a:lnTo>
                <a:lnTo>
                  <a:pt x="504411" y="2830291"/>
                </a:lnTo>
                <a:lnTo>
                  <a:pt x="613743" y="2926848"/>
                </a:lnTo>
                <a:lnTo>
                  <a:pt x="731755" y="3016303"/>
                </a:lnTo>
                <a:lnTo>
                  <a:pt x="857908" y="3098214"/>
                </a:lnTo>
                <a:lnTo>
                  <a:pt x="991663" y="3172142"/>
                </a:lnTo>
                <a:lnTo>
                  <a:pt x="1132480" y="3237644"/>
                </a:lnTo>
                <a:lnTo>
                  <a:pt x="1279820" y="3294279"/>
                </a:lnTo>
                <a:lnTo>
                  <a:pt x="1433145" y="3341606"/>
                </a:lnTo>
                <a:lnTo>
                  <a:pt x="1591914" y="3379185"/>
                </a:lnTo>
                <a:lnTo>
                  <a:pt x="1755589" y="3406572"/>
                </a:lnTo>
                <a:lnTo>
                  <a:pt x="1923631" y="3423329"/>
                </a:lnTo>
                <a:lnTo>
                  <a:pt x="2095499" y="3429012"/>
                </a:lnTo>
                <a:lnTo>
                  <a:pt x="2267368" y="3423329"/>
                </a:lnTo>
                <a:lnTo>
                  <a:pt x="2435410" y="3406572"/>
                </a:lnTo>
                <a:lnTo>
                  <a:pt x="2599085" y="3379185"/>
                </a:lnTo>
                <a:lnTo>
                  <a:pt x="2757854" y="3341606"/>
                </a:lnTo>
                <a:lnTo>
                  <a:pt x="2911179" y="3294279"/>
                </a:lnTo>
                <a:lnTo>
                  <a:pt x="3058519" y="3237644"/>
                </a:lnTo>
                <a:lnTo>
                  <a:pt x="3199336" y="3172142"/>
                </a:lnTo>
                <a:lnTo>
                  <a:pt x="3333091" y="3098214"/>
                </a:lnTo>
                <a:lnTo>
                  <a:pt x="3459244" y="3016303"/>
                </a:lnTo>
                <a:lnTo>
                  <a:pt x="3577256" y="2926848"/>
                </a:lnTo>
                <a:lnTo>
                  <a:pt x="3686588" y="2830291"/>
                </a:lnTo>
                <a:lnTo>
                  <a:pt x="3786701" y="2727074"/>
                </a:lnTo>
                <a:lnTo>
                  <a:pt x="3877055" y="2617637"/>
                </a:lnTo>
                <a:lnTo>
                  <a:pt x="3957111" y="2502422"/>
                </a:lnTo>
                <a:lnTo>
                  <a:pt x="4026330" y="2381871"/>
                </a:lnTo>
                <a:lnTo>
                  <a:pt x="4084173" y="2256423"/>
                </a:lnTo>
                <a:lnTo>
                  <a:pt x="4130101" y="2126521"/>
                </a:lnTo>
                <a:lnTo>
                  <a:pt x="4163574" y="1992605"/>
                </a:lnTo>
                <a:lnTo>
                  <a:pt x="4184053" y="1855118"/>
                </a:lnTo>
                <a:lnTo>
                  <a:pt x="4191000" y="1714499"/>
                </a:lnTo>
                <a:lnTo>
                  <a:pt x="4184053" y="1573881"/>
                </a:lnTo>
                <a:lnTo>
                  <a:pt x="4163574" y="1436394"/>
                </a:lnTo>
                <a:lnTo>
                  <a:pt x="4130101" y="1302479"/>
                </a:lnTo>
                <a:lnTo>
                  <a:pt x="4084173" y="1172577"/>
                </a:lnTo>
                <a:lnTo>
                  <a:pt x="4026330" y="1047130"/>
                </a:lnTo>
                <a:lnTo>
                  <a:pt x="3957111" y="926579"/>
                </a:lnTo>
                <a:lnTo>
                  <a:pt x="3877055" y="811365"/>
                </a:lnTo>
                <a:lnTo>
                  <a:pt x="3786701" y="701930"/>
                </a:lnTo>
                <a:lnTo>
                  <a:pt x="3686588" y="598713"/>
                </a:lnTo>
                <a:lnTo>
                  <a:pt x="3577256" y="502158"/>
                </a:lnTo>
                <a:lnTo>
                  <a:pt x="3459244" y="412704"/>
                </a:lnTo>
                <a:lnTo>
                  <a:pt x="3333091" y="330793"/>
                </a:lnTo>
                <a:lnTo>
                  <a:pt x="3199336" y="256866"/>
                </a:lnTo>
                <a:lnTo>
                  <a:pt x="3058519" y="191365"/>
                </a:lnTo>
                <a:lnTo>
                  <a:pt x="2911179" y="134731"/>
                </a:lnTo>
                <a:lnTo>
                  <a:pt x="2757854" y="87404"/>
                </a:lnTo>
                <a:lnTo>
                  <a:pt x="2599085" y="49826"/>
                </a:lnTo>
                <a:lnTo>
                  <a:pt x="2435410" y="22439"/>
                </a:lnTo>
                <a:lnTo>
                  <a:pt x="2267368" y="5683"/>
                </a:lnTo>
                <a:lnTo>
                  <a:pt x="2095499" y="0"/>
                </a:lnTo>
                <a:lnTo>
                  <a:pt x="1923631" y="5683"/>
                </a:lnTo>
                <a:lnTo>
                  <a:pt x="1755589" y="22439"/>
                </a:lnTo>
                <a:lnTo>
                  <a:pt x="1591914" y="49826"/>
                </a:lnTo>
                <a:lnTo>
                  <a:pt x="1433145" y="87404"/>
                </a:lnTo>
                <a:lnTo>
                  <a:pt x="1279820" y="134731"/>
                </a:lnTo>
                <a:lnTo>
                  <a:pt x="1132480" y="191365"/>
                </a:lnTo>
                <a:lnTo>
                  <a:pt x="991663" y="256866"/>
                </a:lnTo>
                <a:lnTo>
                  <a:pt x="857908" y="330793"/>
                </a:lnTo>
                <a:lnTo>
                  <a:pt x="731755" y="412704"/>
                </a:lnTo>
                <a:lnTo>
                  <a:pt x="613743" y="502158"/>
                </a:lnTo>
                <a:lnTo>
                  <a:pt x="504411" y="598713"/>
                </a:lnTo>
                <a:lnTo>
                  <a:pt x="404298" y="701930"/>
                </a:lnTo>
                <a:lnTo>
                  <a:pt x="313944" y="811365"/>
                </a:lnTo>
                <a:lnTo>
                  <a:pt x="233888" y="926579"/>
                </a:lnTo>
                <a:lnTo>
                  <a:pt x="164669" y="1047130"/>
                </a:lnTo>
                <a:lnTo>
                  <a:pt x="106826" y="1172577"/>
                </a:lnTo>
                <a:lnTo>
                  <a:pt x="60898" y="1302479"/>
                </a:lnTo>
                <a:lnTo>
                  <a:pt x="27425" y="1436394"/>
                </a:lnTo>
                <a:lnTo>
                  <a:pt x="6946" y="1573881"/>
                </a:lnTo>
                <a:lnTo>
                  <a:pt x="0" y="1714499"/>
                </a:lnTo>
                <a:close/>
              </a:path>
            </a:pathLst>
          </a:custGeom>
          <a:solidFill>
            <a:srgbClr val="AFC1E2"/>
          </a:solidFill>
        </p:spPr>
        <p:txBody>
          <a:bodyPr wrap="square" lIns="0" tIns="0" rIns="0" bIns="0" rtlCol="0">
            <a:noAutofit/>
          </a:bodyPr>
          <a:lstStyle/>
          <a:p>
            <a:endParaRPr/>
          </a:p>
        </p:txBody>
      </p:sp>
      <p:sp>
        <p:nvSpPr>
          <p:cNvPr id="13" name="object 13"/>
          <p:cNvSpPr/>
          <p:nvPr/>
        </p:nvSpPr>
        <p:spPr>
          <a:xfrm>
            <a:off x="2407031" y="2736469"/>
            <a:ext cx="4191000" cy="3429012"/>
          </a:xfrm>
          <a:custGeom>
            <a:avLst/>
            <a:gdLst/>
            <a:ahLst/>
            <a:cxnLst/>
            <a:rect l="l" t="t" r="r" b="b"/>
            <a:pathLst>
              <a:path w="4191000" h="3429012">
                <a:moveTo>
                  <a:pt x="0" y="1714499"/>
                </a:moveTo>
                <a:lnTo>
                  <a:pt x="6946" y="1573881"/>
                </a:lnTo>
                <a:lnTo>
                  <a:pt x="27425" y="1436394"/>
                </a:lnTo>
                <a:lnTo>
                  <a:pt x="60898" y="1302479"/>
                </a:lnTo>
                <a:lnTo>
                  <a:pt x="106826" y="1172577"/>
                </a:lnTo>
                <a:lnTo>
                  <a:pt x="164669" y="1047130"/>
                </a:lnTo>
                <a:lnTo>
                  <a:pt x="233888" y="926579"/>
                </a:lnTo>
                <a:lnTo>
                  <a:pt x="313944" y="811365"/>
                </a:lnTo>
                <a:lnTo>
                  <a:pt x="404298" y="701930"/>
                </a:lnTo>
                <a:lnTo>
                  <a:pt x="504411" y="598713"/>
                </a:lnTo>
                <a:lnTo>
                  <a:pt x="613743" y="502158"/>
                </a:lnTo>
                <a:lnTo>
                  <a:pt x="731755" y="412704"/>
                </a:lnTo>
                <a:lnTo>
                  <a:pt x="857908" y="330793"/>
                </a:lnTo>
                <a:lnTo>
                  <a:pt x="991663" y="256866"/>
                </a:lnTo>
                <a:lnTo>
                  <a:pt x="1132480" y="191365"/>
                </a:lnTo>
                <a:lnTo>
                  <a:pt x="1279820" y="134731"/>
                </a:lnTo>
                <a:lnTo>
                  <a:pt x="1433145" y="87404"/>
                </a:lnTo>
                <a:lnTo>
                  <a:pt x="1591914" y="49826"/>
                </a:lnTo>
                <a:lnTo>
                  <a:pt x="1755589" y="22439"/>
                </a:lnTo>
                <a:lnTo>
                  <a:pt x="1923631" y="5683"/>
                </a:lnTo>
                <a:lnTo>
                  <a:pt x="2095499" y="0"/>
                </a:lnTo>
                <a:lnTo>
                  <a:pt x="2267368" y="5683"/>
                </a:lnTo>
                <a:lnTo>
                  <a:pt x="2435410" y="22439"/>
                </a:lnTo>
                <a:lnTo>
                  <a:pt x="2599085" y="49826"/>
                </a:lnTo>
                <a:lnTo>
                  <a:pt x="2757854" y="87404"/>
                </a:lnTo>
                <a:lnTo>
                  <a:pt x="2911179" y="134731"/>
                </a:lnTo>
                <a:lnTo>
                  <a:pt x="3058519" y="191365"/>
                </a:lnTo>
                <a:lnTo>
                  <a:pt x="3199336" y="256866"/>
                </a:lnTo>
                <a:lnTo>
                  <a:pt x="3333091" y="330793"/>
                </a:lnTo>
                <a:lnTo>
                  <a:pt x="3459244" y="412704"/>
                </a:lnTo>
                <a:lnTo>
                  <a:pt x="3577256" y="502158"/>
                </a:lnTo>
                <a:lnTo>
                  <a:pt x="3686588" y="598713"/>
                </a:lnTo>
                <a:lnTo>
                  <a:pt x="3786701" y="701930"/>
                </a:lnTo>
                <a:lnTo>
                  <a:pt x="3877055" y="811365"/>
                </a:lnTo>
                <a:lnTo>
                  <a:pt x="3957111" y="926579"/>
                </a:lnTo>
                <a:lnTo>
                  <a:pt x="4026330" y="1047130"/>
                </a:lnTo>
                <a:lnTo>
                  <a:pt x="4084173" y="1172577"/>
                </a:lnTo>
                <a:lnTo>
                  <a:pt x="4130101" y="1302479"/>
                </a:lnTo>
                <a:lnTo>
                  <a:pt x="4163574" y="1436394"/>
                </a:lnTo>
                <a:lnTo>
                  <a:pt x="4184053" y="1573881"/>
                </a:lnTo>
                <a:lnTo>
                  <a:pt x="4191000" y="1714499"/>
                </a:lnTo>
                <a:lnTo>
                  <a:pt x="4184053" y="1855118"/>
                </a:lnTo>
                <a:lnTo>
                  <a:pt x="4163574" y="1992605"/>
                </a:lnTo>
                <a:lnTo>
                  <a:pt x="4130101" y="2126521"/>
                </a:lnTo>
                <a:lnTo>
                  <a:pt x="4084173" y="2256423"/>
                </a:lnTo>
                <a:lnTo>
                  <a:pt x="4026330" y="2381871"/>
                </a:lnTo>
                <a:lnTo>
                  <a:pt x="3957111" y="2502422"/>
                </a:lnTo>
                <a:lnTo>
                  <a:pt x="3877055" y="2617637"/>
                </a:lnTo>
                <a:lnTo>
                  <a:pt x="3786701" y="2727074"/>
                </a:lnTo>
                <a:lnTo>
                  <a:pt x="3686588" y="2830291"/>
                </a:lnTo>
                <a:lnTo>
                  <a:pt x="3577256" y="2926848"/>
                </a:lnTo>
                <a:lnTo>
                  <a:pt x="3459244" y="3016303"/>
                </a:lnTo>
                <a:lnTo>
                  <a:pt x="3333091" y="3098214"/>
                </a:lnTo>
                <a:lnTo>
                  <a:pt x="3199336" y="3172142"/>
                </a:lnTo>
                <a:lnTo>
                  <a:pt x="3058519" y="3237644"/>
                </a:lnTo>
                <a:lnTo>
                  <a:pt x="2911179" y="3294279"/>
                </a:lnTo>
                <a:lnTo>
                  <a:pt x="2757854" y="3341606"/>
                </a:lnTo>
                <a:lnTo>
                  <a:pt x="2599085" y="3379185"/>
                </a:lnTo>
                <a:lnTo>
                  <a:pt x="2435410" y="3406572"/>
                </a:lnTo>
                <a:lnTo>
                  <a:pt x="2267368" y="3423329"/>
                </a:lnTo>
                <a:lnTo>
                  <a:pt x="2095499" y="3429012"/>
                </a:lnTo>
                <a:lnTo>
                  <a:pt x="1923631" y="3423329"/>
                </a:lnTo>
                <a:lnTo>
                  <a:pt x="1755589" y="3406572"/>
                </a:lnTo>
                <a:lnTo>
                  <a:pt x="1591914" y="3379185"/>
                </a:lnTo>
                <a:lnTo>
                  <a:pt x="1433145" y="3341606"/>
                </a:lnTo>
                <a:lnTo>
                  <a:pt x="1279820" y="3294279"/>
                </a:lnTo>
                <a:lnTo>
                  <a:pt x="1132480" y="3237644"/>
                </a:lnTo>
                <a:lnTo>
                  <a:pt x="991663" y="3172142"/>
                </a:lnTo>
                <a:lnTo>
                  <a:pt x="857908" y="3098214"/>
                </a:lnTo>
                <a:lnTo>
                  <a:pt x="731755" y="3016303"/>
                </a:lnTo>
                <a:lnTo>
                  <a:pt x="613743" y="2926848"/>
                </a:lnTo>
                <a:lnTo>
                  <a:pt x="504411" y="2830291"/>
                </a:lnTo>
                <a:lnTo>
                  <a:pt x="404298" y="2727074"/>
                </a:lnTo>
                <a:lnTo>
                  <a:pt x="313944" y="2617637"/>
                </a:lnTo>
                <a:lnTo>
                  <a:pt x="233888" y="2502422"/>
                </a:lnTo>
                <a:lnTo>
                  <a:pt x="164669" y="2381871"/>
                </a:lnTo>
                <a:lnTo>
                  <a:pt x="106826" y="2256423"/>
                </a:lnTo>
                <a:lnTo>
                  <a:pt x="60898" y="2126521"/>
                </a:lnTo>
                <a:lnTo>
                  <a:pt x="27425" y="1992605"/>
                </a:lnTo>
                <a:lnTo>
                  <a:pt x="6946" y="1855118"/>
                </a:lnTo>
                <a:lnTo>
                  <a:pt x="0" y="1714499"/>
                </a:lnTo>
                <a:close/>
              </a:path>
            </a:pathLst>
          </a:custGeom>
          <a:ln w="10170">
            <a:solidFill>
              <a:srgbClr val="000000"/>
            </a:solidFill>
          </a:ln>
        </p:spPr>
        <p:txBody>
          <a:bodyPr wrap="square" lIns="0" tIns="0" rIns="0" bIns="0" rtlCol="0">
            <a:noAutofit/>
          </a:bodyPr>
          <a:lstStyle/>
          <a:p>
            <a:endParaRPr/>
          </a:p>
        </p:txBody>
      </p:sp>
      <p:sp>
        <p:nvSpPr>
          <p:cNvPr id="14" name="object 14"/>
          <p:cNvSpPr/>
          <p:nvPr/>
        </p:nvSpPr>
        <p:spPr>
          <a:xfrm>
            <a:off x="3037840" y="4074159"/>
            <a:ext cx="3159760" cy="1788160"/>
          </a:xfrm>
          <a:prstGeom prst="rect">
            <a:avLst/>
          </a:prstGeom>
          <a:blipFill>
            <a:blip r:embed="rId5" cstate="print"/>
            <a:stretch>
              <a:fillRect/>
            </a:stretch>
          </a:blipFill>
        </p:spPr>
        <p:txBody>
          <a:bodyPr wrap="square" lIns="0" tIns="0" rIns="0" bIns="0" rtlCol="0">
            <a:noAutofit/>
          </a:bodyPr>
          <a:lstStyle/>
          <a:p>
            <a:endParaRPr/>
          </a:p>
        </p:txBody>
      </p:sp>
      <p:sp>
        <p:nvSpPr>
          <p:cNvPr id="15" name="object 15"/>
          <p:cNvSpPr/>
          <p:nvPr/>
        </p:nvSpPr>
        <p:spPr>
          <a:xfrm>
            <a:off x="3383279" y="4277360"/>
            <a:ext cx="2550160" cy="1127759"/>
          </a:xfrm>
          <a:prstGeom prst="rect">
            <a:avLst/>
          </a:prstGeom>
          <a:blipFill>
            <a:blip r:embed="rId6" cstate="print"/>
            <a:stretch>
              <a:fillRect/>
            </a:stretch>
          </a:blipFill>
        </p:spPr>
        <p:txBody>
          <a:bodyPr wrap="square" lIns="0" tIns="0" rIns="0" bIns="0" rtlCol="0">
            <a:noAutofit/>
          </a:bodyPr>
          <a:lstStyle/>
          <a:p>
            <a:endParaRPr/>
          </a:p>
        </p:txBody>
      </p:sp>
      <p:sp>
        <p:nvSpPr>
          <p:cNvPr id="16" name="object 16"/>
          <p:cNvSpPr/>
          <p:nvPr/>
        </p:nvSpPr>
        <p:spPr>
          <a:xfrm>
            <a:off x="3092831" y="4108069"/>
            <a:ext cx="3047999" cy="1676412"/>
          </a:xfrm>
          <a:custGeom>
            <a:avLst/>
            <a:gdLst/>
            <a:ahLst/>
            <a:cxnLst/>
            <a:rect l="l" t="t" r="r" b="b"/>
            <a:pathLst>
              <a:path w="3047999" h="1676412">
                <a:moveTo>
                  <a:pt x="0" y="838199"/>
                </a:moveTo>
                <a:lnTo>
                  <a:pt x="5052" y="906944"/>
                </a:lnTo>
                <a:lnTo>
                  <a:pt x="19948" y="974158"/>
                </a:lnTo>
                <a:lnTo>
                  <a:pt x="44294" y="1039626"/>
                </a:lnTo>
                <a:lnTo>
                  <a:pt x="77699" y="1103133"/>
                </a:lnTo>
                <a:lnTo>
                  <a:pt x="119770" y="1164462"/>
                </a:lnTo>
                <a:lnTo>
                  <a:pt x="170116" y="1223399"/>
                </a:lnTo>
                <a:lnTo>
                  <a:pt x="228342" y="1279727"/>
                </a:lnTo>
                <a:lnTo>
                  <a:pt x="294058" y="1333230"/>
                </a:lnTo>
                <a:lnTo>
                  <a:pt x="366871" y="1383692"/>
                </a:lnTo>
                <a:lnTo>
                  <a:pt x="446389" y="1430899"/>
                </a:lnTo>
                <a:lnTo>
                  <a:pt x="532218" y="1474634"/>
                </a:lnTo>
                <a:lnTo>
                  <a:pt x="623968" y="1514681"/>
                </a:lnTo>
                <a:lnTo>
                  <a:pt x="721245" y="1550825"/>
                </a:lnTo>
                <a:lnTo>
                  <a:pt x="823657" y="1582849"/>
                </a:lnTo>
                <a:lnTo>
                  <a:pt x="930812" y="1610539"/>
                </a:lnTo>
                <a:lnTo>
                  <a:pt x="1042318" y="1633678"/>
                </a:lnTo>
                <a:lnTo>
                  <a:pt x="1157782" y="1652051"/>
                </a:lnTo>
                <a:lnTo>
                  <a:pt x="1276812" y="1665441"/>
                </a:lnTo>
                <a:lnTo>
                  <a:pt x="1399015" y="1673633"/>
                </a:lnTo>
                <a:lnTo>
                  <a:pt x="1523999" y="1676412"/>
                </a:lnTo>
                <a:lnTo>
                  <a:pt x="1648984" y="1673633"/>
                </a:lnTo>
                <a:lnTo>
                  <a:pt x="1771187" y="1665441"/>
                </a:lnTo>
                <a:lnTo>
                  <a:pt x="1890217" y="1652051"/>
                </a:lnTo>
                <a:lnTo>
                  <a:pt x="2005681" y="1633678"/>
                </a:lnTo>
                <a:lnTo>
                  <a:pt x="2117187" y="1610539"/>
                </a:lnTo>
                <a:lnTo>
                  <a:pt x="2224342" y="1582849"/>
                </a:lnTo>
                <a:lnTo>
                  <a:pt x="2326754" y="1550825"/>
                </a:lnTo>
                <a:lnTo>
                  <a:pt x="2424031" y="1514681"/>
                </a:lnTo>
                <a:lnTo>
                  <a:pt x="2515781" y="1474634"/>
                </a:lnTo>
                <a:lnTo>
                  <a:pt x="2601610" y="1430899"/>
                </a:lnTo>
                <a:lnTo>
                  <a:pt x="2681128" y="1383692"/>
                </a:lnTo>
                <a:lnTo>
                  <a:pt x="2753941" y="1333230"/>
                </a:lnTo>
                <a:lnTo>
                  <a:pt x="2819657" y="1279727"/>
                </a:lnTo>
                <a:lnTo>
                  <a:pt x="2877883" y="1223399"/>
                </a:lnTo>
                <a:lnTo>
                  <a:pt x="2928229" y="1164462"/>
                </a:lnTo>
                <a:lnTo>
                  <a:pt x="2970300" y="1103133"/>
                </a:lnTo>
                <a:lnTo>
                  <a:pt x="3003705" y="1039626"/>
                </a:lnTo>
                <a:lnTo>
                  <a:pt x="3028051" y="974158"/>
                </a:lnTo>
                <a:lnTo>
                  <a:pt x="3042947" y="906944"/>
                </a:lnTo>
                <a:lnTo>
                  <a:pt x="3047999" y="838199"/>
                </a:lnTo>
                <a:lnTo>
                  <a:pt x="3042947" y="769455"/>
                </a:lnTo>
                <a:lnTo>
                  <a:pt x="3028051" y="702242"/>
                </a:lnTo>
                <a:lnTo>
                  <a:pt x="3003705" y="636774"/>
                </a:lnTo>
                <a:lnTo>
                  <a:pt x="2970300" y="573267"/>
                </a:lnTo>
                <a:lnTo>
                  <a:pt x="2928229" y="511938"/>
                </a:lnTo>
                <a:lnTo>
                  <a:pt x="2877883" y="453003"/>
                </a:lnTo>
                <a:lnTo>
                  <a:pt x="2819657" y="396676"/>
                </a:lnTo>
                <a:lnTo>
                  <a:pt x="2753941" y="343174"/>
                </a:lnTo>
                <a:lnTo>
                  <a:pt x="2681128" y="292712"/>
                </a:lnTo>
                <a:lnTo>
                  <a:pt x="2601610" y="245506"/>
                </a:lnTo>
                <a:lnTo>
                  <a:pt x="2515781" y="201773"/>
                </a:lnTo>
                <a:lnTo>
                  <a:pt x="2424031" y="161726"/>
                </a:lnTo>
                <a:lnTo>
                  <a:pt x="2326754" y="125584"/>
                </a:lnTo>
                <a:lnTo>
                  <a:pt x="2224342" y="93560"/>
                </a:lnTo>
                <a:lnTo>
                  <a:pt x="2117187" y="65871"/>
                </a:lnTo>
                <a:lnTo>
                  <a:pt x="2005681" y="42732"/>
                </a:lnTo>
                <a:lnTo>
                  <a:pt x="1890217" y="24360"/>
                </a:lnTo>
                <a:lnTo>
                  <a:pt x="1771187" y="10970"/>
                </a:lnTo>
                <a:lnTo>
                  <a:pt x="1648984" y="2778"/>
                </a:lnTo>
                <a:lnTo>
                  <a:pt x="1523999" y="0"/>
                </a:lnTo>
                <a:lnTo>
                  <a:pt x="1399015" y="2778"/>
                </a:lnTo>
                <a:lnTo>
                  <a:pt x="1276812" y="10970"/>
                </a:lnTo>
                <a:lnTo>
                  <a:pt x="1157782" y="24360"/>
                </a:lnTo>
                <a:lnTo>
                  <a:pt x="1042318" y="42732"/>
                </a:lnTo>
                <a:lnTo>
                  <a:pt x="930812" y="65871"/>
                </a:lnTo>
                <a:lnTo>
                  <a:pt x="823657" y="93560"/>
                </a:lnTo>
                <a:lnTo>
                  <a:pt x="721245" y="125584"/>
                </a:lnTo>
                <a:lnTo>
                  <a:pt x="623968" y="161726"/>
                </a:lnTo>
                <a:lnTo>
                  <a:pt x="532218" y="201773"/>
                </a:lnTo>
                <a:lnTo>
                  <a:pt x="446389" y="245506"/>
                </a:lnTo>
                <a:lnTo>
                  <a:pt x="366871" y="292712"/>
                </a:lnTo>
                <a:lnTo>
                  <a:pt x="294058" y="343174"/>
                </a:lnTo>
                <a:lnTo>
                  <a:pt x="228342" y="396676"/>
                </a:lnTo>
                <a:lnTo>
                  <a:pt x="170116" y="453003"/>
                </a:lnTo>
                <a:lnTo>
                  <a:pt x="119770" y="511938"/>
                </a:lnTo>
                <a:lnTo>
                  <a:pt x="77699" y="573267"/>
                </a:lnTo>
                <a:lnTo>
                  <a:pt x="44294" y="636774"/>
                </a:lnTo>
                <a:lnTo>
                  <a:pt x="19948" y="702242"/>
                </a:lnTo>
                <a:lnTo>
                  <a:pt x="5052" y="769455"/>
                </a:lnTo>
                <a:lnTo>
                  <a:pt x="0" y="838199"/>
                </a:lnTo>
                <a:close/>
              </a:path>
            </a:pathLst>
          </a:custGeom>
          <a:solidFill>
            <a:srgbClr val="AFC1E2"/>
          </a:solidFill>
        </p:spPr>
        <p:txBody>
          <a:bodyPr wrap="square" lIns="0" tIns="0" rIns="0" bIns="0" rtlCol="0">
            <a:noAutofit/>
          </a:bodyPr>
          <a:lstStyle/>
          <a:p>
            <a:endParaRPr/>
          </a:p>
        </p:txBody>
      </p:sp>
      <p:sp>
        <p:nvSpPr>
          <p:cNvPr id="17" name="object 17"/>
          <p:cNvSpPr/>
          <p:nvPr/>
        </p:nvSpPr>
        <p:spPr>
          <a:xfrm>
            <a:off x="3092831" y="4108069"/>
            <a:ext cx="3047999" cy="1676412"/>
          </a:xfrm>
          <a:custGeom>
            <a:avLst/>
            <a:gdLst/>
            <a:ahLst/>
            <a:cxnLst/>
            <a:rect l="l" t="t" r="r" b="b"/>
            <a:pathLst>
              <a:path w="3047999" h="1676412">
                <a:moveTo>
                  <a:pt x="0" y="838199"/>
                </a:moveTo>
                <a:lnTo>
                  <a:pt x="5052" y="769455"/>
                </a:lnTo>
                <a:lnTo>
                  <a:pt x="19948" y="702242"/>
                </a:lnTo>
                <a:lnTo>
                  <a:pt x="44294" y="636774"/>
                </a:lnTo>
                <a:lnTo>
                  <a:pt x="77699" y="573267"/>
                </a:lnTo>
                <a:lnTo>
                  <a:pt x="119770" y="511938"/>
                </a:lnTo>
                <a:lnTo>
                  <a:pt x="170116" y="453003"/>
                </a:lnTo>
                <a:lnTo>
                  <a:pt x="228342" y="396676"/>
                </a:lnTo>
                <a:lnTo>
                  <a:pt x="294058" y="343174"/>
                </a:lnTo>
                <a:lnTo>
                  <a:pt x="366871" y="292712"/>
                </a:lnTo>
                <a:lnTo>
                  <a:pt x="446389" y="245506"/>
                </a:lnTo>
                <a:lnTo>
                  <a:pt x="532218" y="201773"/>
                </a:lnTo>
                <a:lnTo>
                  <a:pt x="623968" y="161726"/>
                </a:lnTo>
                <a:lnTo>
                  <a:pt x="721245" y="125584"/>
                </a:lnTo>
                <a:lnTo>
                  <a:pt x="823657" y="93560"/>
                </a:lnTo>
                <a:lnTo>
                  <a:pt x="930812" y="65871"/>
                </a:lnTo>
                <a:lnTo>
                  <a:pt x="1042318" y="42732"/>
                </a:lnTo>
                <a:lnTo>
                  <a:pt x="1157782" y="24360"/>
                </a:lnTo>
                <a:lnTo>
                  <a:pt x="1276812" y="10970"/>
                </a:lnTo>
                <a:lnTo>
                  <a:pt x="1399015" y="2778"/>
                </a:lnTo>
                <a:lnTo>
                  <a:pt x="1523999" y="0"/>
                </a:lnTo>
                <a:lnTo>
                  <a:pt x="1648984" y="2778"/>
                </a:lnTo>
                <a:lnTo>
                  <a:pt x="1771187" y="10970"/>
                </a:lnTo>
                <a:lnTo>
                  <a:pt x="1890217" y="24360"/>
                </a:lnTo>
                <a:lnTo>
                  <a:pt x="2005681" y="42732"/>
                </a:lnTo>
                <a:lnTo>
                  <a:pt x="2117187" y="65871"/>
                </a:lnTo>
                <a:lnTo>
                  <a:pt x="2224342" y="93560"/>
                </a:lnTo>
                <a:lnTo>
                  <a:pt x="2326754" y="125584"/>
                </a:lnTo>
                <a:lnTo>
                  <a:pt x="2424031" y="161726"/>
                </a:lnTo>
                <a:lnTo>
                  <a:pt x="2515781" y="201773"/>
                </a:lnTo>
                <a:lnTo>
                  <a:pt x="2601610" y="245506"/>
                </a:lnTo>
                <a:lnTo>
                  <a:pt x="2681128" y="292712"/>
                </a:lnTo>
                <a:lnTo>
                  <a:pt x="2753941" y="343174"/>
                </a:lnTo>
                <a:lnTo>
                  <a:pt x="2819657" y="396676"/>
                </a:lnTo>
                <a:lnTo>
                  <a:pt x="2877883" y="453003"/>
                </a:lnTo>
                <a:lnTo>
                  <a:pt x="2928229" y="511938"/>
                </a:lnTo>
                <a:lnTo>
                  <a:pt x="2970300" y="573267"/>
                </a:lnTo>
                <a:lnTo>
                  <a:pt x="3003705" y="636774"/>
                </a:lnTo>
                <a:lnTo>
                  <a:pt x="3028051" y="702242"/>
                </a:lnTo>
                <a:lnTo>
                  <a:pt x="3042947" y="769455"/>
                </a:lnTo>
                <a:lnTo>
                  <a:pt x="3047999" y="838199"/>
                </a:lnTo>
                <a:lnTo>
                  <a:pt x="3042947" y="906944"/>
                </a:lnTo>
                <a:lnTo>
                  <a:pt x="3028051" y="974158"/>
                </a:lnTo>
                <a:lnTo>
                  <a:pt x="3003705" y="1039626"/>
                </a:lnTo>
                <a:lnTo>
                  <a:pt x="2970300" y="1103133"/>
                </a:lnTo>
                <a:lnTo>
                  <a:pt x="2928229" y="1164462"/>
                </a:lnTo>
                <a:lnTo>
                  <a:pt x="2877883" y="1223399"/>
                </a:lnTo>
                <a:lnTo>
                  <a:pt x="2819657" y="1279727"/>
                </a:lnTo>
                <a:lnTo>
                  <a:pt x="2753941" y="1333230"/>
                </a:lnTo>
                <a:lnTo>
                  <a:pt x="2681128" y="1383692"/>
                </a:lnTo>
                <a:lnTo>
                  <a:pt x="2601610" y="1430899"/>
                </a:lnTo>
                <a:lnTo>
                  <a:pt x="2515781" y="1474634"/>
                </a:lnTo>
                <a:lnTo>
                  <a:pt x="2424031" y="1514681"/>
                </a:lnTo>
                <a:lnTo>
                  <a:pt x="2326754" y="1550825"/>
                </a:lnTo>
                <a:lnTo>
                  <a:pt x="2224342" y="1582849"/>
                </a:lnTo>
                <a:lnTo>
                  <a:pt x="2117187" y="1610539"/>
                </a:lnTo>
                <a:lnTo>
                  <a:pt x="2005681" y="1633678"/>
                </a:lnTo>
                <a:lnTo>
                  <a:pt x="1890217" y="1652051"/>
                </a:lnTo>
                <a:lnTo>
                  <a:pt x="1771187" y="1665441"/>
                </a:lnTo>
                <a:lnTo>
                  <a:pt x="1648984" y="1673633"/>
                </a:lnTo>
                <a:lnTo>
                  <a:pt x="1523999" y="1676412"/>
                </a:lnTo>
                <a:lnTo>
                  <a:pt x="1399015" y="1673633"/>
                </a:lnTo>
                <a:lnTo>
                  <a:pt x="1276812" y="1665441"/>
                </a:lnTo>
                <a:lnTo>
                  <a:pt x="1157782" y="1652051"/>
                </a:lnTo>
                <a:lnTo>
                  <a:pt x="1042318" y="1633678"/>
                </a:lnTo>
                <a:lnTo>
                  <a:pt x="930812" y="1610539"/>
                </a:lnTo>
                <a:lnTo>
                  <a:pt x="823657" y="1582849"/>
                </a:lnTo>
                <a:lnTo>
                  <a:pt x="721245" y="1550825"/>
                </a:lnTo>
                <a:lnTo>
                  <a:pt x="623968" y="1514681"/>
                </a:lnTo>
                <a:lnTo>
                  <a:pt x="532218" y="1474634"/>
                </a:lnTo>
                <a:lnTo>
                  <a:pt x="446389" y="1430899"/>
                </a:lnTo>
                <a:lnTo>
                  <a:pt x="366871" y="1383692"/>
                </a:lnTo>
                <a:lnTo>
                  <a:pt x="294058" y="1333230"/>
                </a:lnTo>
                <a:lnTo>
                  <a:pt x="228342" y="1279727"/>
                </a:lnTo>
                <a:lnTo>
                  <a:pt x="170116" y="1223399"/>
                </a:lnTo>
                <a:lnTo>
                  <a:pt x="119770" y="1164462"/>
                </a:lnTo>
                <a:lnTo>
                  <a:pt x="77699" y="1103133"/>
                </a:lnTo>
                <a:lnTo>
                  <a:pt x="44294" y="1039626"/>
                </a:lnTo>
                <a:lnTo>
                  <a:pt x="19948" y="974158"/>
                </a:lnTo>
                <a:lnTo>
                  <a:pt x="5052" y="906944"/>
                </a:lnTo>
                <a:lnTo>
                  <a:pt x="0" y="838199"/>
                </a:lnTo>
                <a:close/>
              </a:path>
            </a:pathLst>
          </a:custGeom>
          <a:ln w="10170">
            <a:solidFill>
              <a:srgbClr val="000000"/>
            </a:solidFill>
          </a:ln>
        </p:spPr>
        <p:txBody>
          <a:bodyPr wrap="square" lIns="0" tIns="0" rIns="0" bIns="0" rtlCol="0">
            <a:noAutofit/>
          </a:bodyPr>
          <a:lstStyle/>
          <a:p>
            <a:endParaRPr/>
          </a:p>
        </p:txBody>
      </p:sp>
      <p:sp>
        <p:nvSpPr>
          <p:cNvPr id="9" name="object 9"/>
          <p:cNvSpPr txBox="1"/>
          <p:nvPr/>
        </p:nvSpPr>
        <p:spPr>
          <a:xfrm>
            <a:off x="387667" y="545651"/>
            <a:ext cx="2175969" cy="228917"/>
          </a:xfrm>
          <a:prstGeom prst="rect">
            <a:avLst/>
          </a:prstGeom>
        </p:spPr>
        <p:txBody>
          <a:bodyPr wrap="square" lIns="0" tIns="0" rIns="0" bIns="0" rtlCol="0">
            <a:noAutofit/>
          </a:bodyPr>
          <a:lstStyle/>
          <a:p>
            <a:pPr marL="12700">
              <a:lnSpc>
                <a:spcPts val="1739"/>
              </a:lnSpc>
              <a:spcBef>
                <a:spcPts val="87"/>
              </a:spcBef>
            </a:pPr>
            <a:r>
              <a:rPr sz="1600" b="1" spc="-25" dirty="0" smtClean="0">
                <a:latin typeface="Arial"/>
                <a:cs typeface="Arial"/>
              </a:rPr>
              <a:t>V</a:t>
            </a:r>
            <a:r>
              <a:rPr sz="1600" b="1" spc="-9" dirty="0" smtClean="0">
                <a:latin typeface="Arial"/>
                <a:cs typeface="Arial"/>
              </a:rPr>
              <a:t>a</a:t>
            </a:r>
            <a:r>
              <a:rPr sz="1600" b="1" spc="-44" dirty="0" smtClean="0">
                <a:latin typeface="Arial"/>
                <a:cs typeface="Arial"/>
              </a:rPr>
              <a:t>li</a:t>
            </a:r>
            <a:r>
              <a:rPr sz="1600" b="1" spc="0" dirty="0" smtClean="0">
                <a:latin typeface="Arial"/>
                <a:cs typeface="Arial"/>
              </a:rPr>
              <a:t>d</a:t>
            </a:r>
            <a:r>
              <a:rPr sz="1600" b="1" spc="100" dirty="0" smtClean="0">
                <a:latin typeface="Arial"/>
                <a:cs typeface="Arial"/>
              </a:rPr>
              <a:t> </a:t>
            </a:r>
            <a:r>
              <a:rPr sz="1600" b="1" spc="-25" dirty="0" smtClean="0">
                <a:latin typeface="Arial"/>
                <a:cs typeface="Arial"/>
              </a:rPr>
              <a:t>X</a:t>
            </a:r>
            <a:r>
              <a:rPr sz="1600" b="1" spc="25" dirty="0" smtClean="0">
                <a:latin typeface="Arial"/>
                <a:cs typeface="Arial"/>
              </a:rPr>
              <a:t>M</a:t>
            </a:r>
            <a:r>
              <a:rPr sz="1600" b="1" spc="0" dirty="0" smtClean="0">
                <a:latin typeface="Arial"/>
                <a:cs typeface="Arial"/>
              </a:rPr>
              <a:t>L</a:t>
            </a:r>
            <a:r>
              <a:rPr sz="1600" b="1" spc="19" dirty="0" smtClean="0">
                <a:latin typeface="Arial"/>
                <a:cs typeface="Arial"/>
              </a:rPr>
              <a:t> </a:t>
            </a:r>
            <a:r>
              <a:rPr sz="1600" b="1" spc="-34" dirty="0" smtClean="0">
                <a:latin typeface="Arial"/>
                <a:cs typeface="Arial"/>
              </a:rPr>
              <a:t>D</a:t>
            </a:r>
            <a:r>
              <a:rPr sz="1600" b="1" spc="-14" dirty="0" smtClean="0">
                <a:latin typeface="Arial"/>
                <a:cs typeface="Arial"/>
              </a:rPr>
              <a:t>o</a:t>
            </a:r>
            <a:r>
              <a:rPr sz="1600" b="1" spc="-9" dirty="0" smtClean="0">
                <a:latin typeface="Arial"/>
                <a:cs typeface="Arial"/>
              </a:rPr>
              <a:t>c</a:t>
            </a:r>
            <a:r>
              <a:rPr sz="1600" b="1" spc="-14" dirty="0" smtClean="0">
                <a:latin typeface="Arial"/>
                <a:cs typeface="Arial"/>
              </a:rPr>
              <a:t>u</a:t>
            </a:r>
            <a:r>
              <a:rPr sz="1600" b="1" spc="-59" dirty="0" smtClean="0">
                <a:latin typeface="Arial"/>
                <a:cs typeface="Arial"/>
              </a:rPr>
              <a:t>m</a:t>
            </a:r>
            <a:r>
              <a:rPr sz="1600" b="1" spc="-9" dirty="0" smtClean="0">
                <a:latin typeface="Arial"/>
                <a:cs typeface="Arial"/>
              </a:rPr>
              <a:t>e</a:t>
            </a:r>
            <a:r>
              <a:rPr sz="1600" b="1" spc="-14" dirty="0" smtClean="0">
                <a:latin typeface="Arial"/>
                <a:cs typeface="Arial"/>
              </a:rPr>
              <a:t>n</a:t>
            </a:r>
            <a:r>
              <a:rPr sz="1600" b="1" spc="25" dirty="0" smtClean="0">
                <a:latin typeface="Arial"/>
                <a:cs typeface="Arial"/>
              </a:rPr>
              <a:t>t</a:t>
            </a:r>
            <a:r>
              <a:rPr sz="1600" b="1" spc="0" dirty="0" smtClean="0">
                <a:latin typeface="Arial"/>
                <a:cs typeface="Arial"/>
              </a:rPr>
              <a:t>s</a:t>
            </a:r>
            <a:endParaRPr sz="1600">
              <a:latin typeface="Arial"/>
              <a:cs typeface="Arial"/>
            </a:endParaRPr>
          </a:p>
        </p:txBody>
      </p:sp>
      <p:sp>
        <p:nvSpPr>
          <p:cNvPr id="8" name="object 8"/>
          <p:cNvSpPr txBox="1"/>
          <p:nvPr/>
        </p:nvSpPr>
        <p:spPr>
          <a:xfrm>
            <a:off x="387667" y="1161871"/>
            <a:ext cx="8105662" cy="371411"/>
          </a:xfrm>
          <a:prstGeom prst="rect">
            <a:avLst/>
          </a:prstGeom>
        </p:spPr>
        <p:txBody>
          <a:bodyPr wrap="square" lIns="0" tIns="0" rIns="0" bIns="0" rtlCol="0">
            <a:noAutofit/>
          </a:bodyPr>
          <a:lstStyle/>
          <a:p>
            <a:pPr marL="12700">
              <a:lnSpc>
                <a:spcPts val="1330"/>
              </a:lnSpc>
              <a:spcBef>
                <a:spcPts val="66"/>
              </a:spcBef>
            </a:pPr>
            <a:r>
              <a:rPr sz="950" spc="0" dirty="0" smtClean="0">
                <a:latin typeface="Arial"/>
                <a:cs typeface="Arial"/>
              </a:rPr>
              <a:t>•      </a:t>
            </a:r>
            <a:r>
              <a:rPr sz="950" spc="68" dirty="0" smtClean="0">
                <a:latin typeface="Arial"/>
                <a:cs typeface="Arial"/>
              </a:rPr>
              <a:t> </a:t>
            </a:r>
            <a:r>
              <a:rPr sz="1200" spc="-79" dirty="0" smtClean="0">
                <a:latin typeface="Arial"/>
                <a:cs typeface="Arial"/>
              </a:rPr>
              <a:t>A</a:t>
            </a:r>
            <a:r>
              <a:rPr sz="1200" spc="0" dirty="0" smtClean="0">
                <a:latin typeface="Arial"/>
                <a:cs typeface="Arial"/>
              </a:rPr>
              <a:t>n</a:t>
            </a:r>
            <a:r>
              <a:rPr sz="1200" spc="44" dirty="0" smtClean="0">
                <a:latin typeface="Arial"/>
                <a:cs typeface="Arial"/>
              </a:rPr>
              <a:t> </a:t>
            </a:r>
            <a:r>
              <a:rPr sz="1200" spc="-79" dirty="0" smtClean="0">
                <a:latin typeface="Arial"/>
                <a:cs typeface="Arial"/>
              </a:rPr>
              <a:t>X</a:t>
            </a:r>
            <a:r>
              <a:rPr sz="1200" spc="-119" dirty="0" smtClean="0">
                <a:latin typeface="Arial"/>
                <a:cs typeface="Arial"/>
              </a:rPr>
              <a:t>M</a:t>
            </a:r>
            <a:r>
              <a:rPr sz="1200" spc="0" dirty="0" smtClean="0">
                <a:latin typeface="Arial"/>
                <a:cs typeface="Arial"/>
              </a:rPr>
              <a:t>L</a:t>
            </a:r>
            <a:r>
              <a:rPr sz="1200" spc="202" dirty="0" smtClean="0">
                <a:latin typeface="Arial"/>
                <a:cs typeface="Arial"/>
              </a:rPr>
              <a:t> </a:t>
            </a:r>
            <a:r>
              <a:rPr sz="1200" spc="-25" dirty="0" smtClean="0">
                <a:latin typeface="Arial"/>
                <a:cs typeface="Arial"/>
              </a:rPr>
              <a:t>do</a:t>
            </a:r>
            <a:r>
              <a:rPr sz="1200" spc="39" dirty="0" smtClean="0">
                <a:latin typeface="Arial"/>
                <a:cs typeface="Arial"/>
              </a:rPr>
              <a:t>c</a:t>
            </a:r>
            <a:r>
              <a:rPr sz="1200" spc="-25" dirty="0" smtClean="0">
                <a:latin typeface="Arial"/>
                <a:cs typeface="Arial"/>
              </a:rPr>
              <a:t>u</a:t>
            </a:r>
            <a:r>
              <a:rPr sz="1200" spc="39" dirty="0" smtClean="0">
                <a:latin typeface="Arial"/>
                <a:cs typeface="Arial"/>
              </a:rPr>
              <a:t>m</a:t>
            </a:r>
            <a:r>
              <a:rPr sz="1200" spc="-25" dirty="0" smtClean="0">
                <a:latin typeface="Arial"/>
                <a:cs typeface="Arial"/>
              </a:rPr>
              <a:t>en</a:t>
            </a:r>
            <a:r>
              <a:rPr sz="1200" spc="0" dirty="0" smtClean="0">
                <a:latin typeface="Arial"/>
                <a:cs typeface="Arial"/>
              </a:rPr>
              <a:t>t</a:t>
            </a:r>
            <a:r>
              <a:rPr sz="1200" spc="54" dirty="0" smtClean="0">
                <a:latin typeface="Arial"/>
                <a:cs typeface="Arial"/>
              </a:rPr>
              <a:t> </a:t>
            </a:r>
            <a:r>
              <a:rPr sz="1200" spc="-25" dirty="0" smtClean="0">
                <a:latin typeface="Arial"/>
                <a:cs typeface="Arial"/>
              </a:rPr>
              <a:t>i</a:t>
            </a:r>
            <a:r>
              <a:rPr sz="1200" spc="0" dirty="0" smtClean="0">
                <a:latin typeface="Arial"/>
                <a:cs typeface="Arial"/>
              </a:rPr>
              <a:t>s</a:t>
            </a:r>
            <a:r>
              <a:rPr sz="1200" spc="29" dirty="0" smtClean="0">
                <a:latin typeface="Arial"/>
                <a:cs typeface="Arial"/>
              </a:rPr>
              <a:t> </a:t>
            </a:r>
            <a:r>
              <a:rPr sz="1200" spc="-39" dirty="0" smtClean="0">
                <a:latin typeface="Arial"/>
                <a:cs typeface="Arial"/>
              </a:rPr>
              <a:t>v</a:t>
            </a:r>
            <a:r>
              <a:rPr sz="1200" spc="-25" dirty="0" smtClean="0">
                <a:latin typeface="Arial"/>
                <a:cs typeface="Arial"/>
              </a:rPr>
              <a:t>ali</a:t>
            </a:r>
            <a:r>
              <a:rPr sz="1200" spc="0" dirty="0" smtClean="0">
                <a:latin typeface="Arial"/>
                <a:cs typeface="Arial"/>
              </a:rPr>
              <a:t>d</a:t>
            </a:r>
            <a:r>
              <a:rPr sz="1200" spc="119" dirty="0" smtClean="0">
                <a:latin typeface="Arial"/>
                <a:cs typeface="Arial"/>
              </a:rPr>
              <a:t> </a:t>
            </a:r>
            <a:r>
              <a:rPr sz="1200" spc="-25" dirty="0" smtClean="0">
                <a:latin typeface="Arial"/>
                <a:cs typeface="Arial"/>
              </a:rPr>
              <a:t>i</a:t>
            </a:r>
            <a:r>
              <a:rPr sz="1200" spc="0" dirty="0" smtClean="0">
                <a:latin typeface="Arial"/>
                <a:cs typeface="Arial"/>
              </a:rPr>
              <a:t>f</a:t>
            </a:r>
            <a:r>
              <a:rPr sz="1200" spc="-19" dirty="0" smtClean="0">
                <a:latin typeface="Arial"/>
                <a:cs typeface="Arial"/>
              </a:rPr>
              <a:t> </a:t>
            </a:r>
            <a:r>
              <a:rPr sz="1200" spc="-25" dirty="0" smtClean="0">
                <a:latin typeface="Arial"/>
                <a:cs typeface="Arial"/>
              </a:rPr>
              <a:t>i</a:t>
            </a:r>
            <a:r>
              <a:rPr sz="1200" spc="0" dirty="0" smtClean="0">
                <a:latin typeface="Arial"/>
                <a:cs typeface="Arial"/>
              </a:rPr>
              <a:t>t</a:t>
            </a:r>
            <a:r>
              <a:rPr sz="1200" spc="54" dirty="0" smtClean="0">
                <a:latin typeface="Arial"/>
                <a:cs typeface="Arial"/>
              </a:rPr>
              <a:t> </a:t>
            </a:r>
            <a:r>
              <a:rPr sz="1200" spc="-25" dirty="0" smtClean="0">
                <a:latin typeface="Arial"/>
                <a:cs typeface="Arial"/>
              </a:rPr>
              <a:t>ha</a:t>
            </a:r>
            <a:r>
              <a:rPr sz="1200" spc="0" dirty="0" smtClean="0">
                <a:latin typeface="Arial"/>
                <a:cs typeface="Arial"/>
              </a:rPr>
              <a:t>s</a:t>
            </a:r>
            <a:r>
              <a:rPr sz="1200" spc="29" dirty="0" smtClean="0">
                <a:latin typeface="Arial"/>
                <a:cs typeface="Arial"/>
              </a:rPr>
              <a:t> </a:t>
            </a:r>
            <a:r>
              <a:rPr sz="1200" spc="-25" dirty="0" smtClean="0">
                <a:latin typeface="Arial"/>
                <a:cs typeface="Arial"/>
              </a:rPr>
              <a:t>a</a:t>
            </a:r>
            <a:r>
              <a:rPr sz="1200" spc="0" dirty="0" smtClean="0">
                <a:latin typeface="Arial"/>
                <a:cs typeface="Arial"/>
              </a:rPr>
              <a:t>n</a:t>
            </a:r>
            <a:r>
              <a:rPr sz="1200" spc="44" dirty="0" smtClean="0">
                <a:latin typeface="Arial"/>
                <a:cs typeface="Arial"/>
              </a:rPr>
              <a:t> </a:t>
            </a:r>
            <a:r>
              <a:rPr sz="1200" spc="-25" dirty="0" smtClean="0">
                <a:latin typeface="Arial"/>
                <a:cs typeface="Arial"/>
              </a:rPr>
              <a:t>a</a:t>
            </a:r>
            <a:r>
              <a:rPr sz="1200" spc="39" dirty="0" smtClean="0">
                <a:latin typeface="Arial"/>
                <a:cs typeface="Arial"/>
              </a:rPr>
              <a:t>ss</a:t>
            </a:r>
            <a:r>
              <a:rPr sz="1200" spc="-25" dirty="0" smtClean="0">
                <a:latin typeface="Arial"/>
                <a:cs typeface="Arial"/>
              </a:rPr>
              <a:t>o</a:t>
            </a:r>
            <a:r>
              <a:rPr sz="1200" spc="39" dirty="0" smtClean="0">
                <a:latin typeface="Arial"/>
                <a:cs typeface="Arial"/>
              </a:rPr>
              <a:t>c</a:t>
            </a:r>
            <a:r>
              <a:rPr sz="1200" spc="-25" dirty="0" smtClean="0">
                <a:latin typeface="Arial"/>
                <a:cs typeface="Arial"/>
              </a:rPr>
              <a:t>ia</a:t>
            </a:r>
            <a:r>
              <a:rPr sz="1200" spc="-9" dirty="0" smtClean="0">
                <a:latin typeface="Arial"/>
                <a:cs typeface="Arial"/>
              </a:rPr>
              <a:t>t</a:t>
            </a:r>
            <a:r>
              <a:rPr sz="1200" spc="-25" dirty="0" smtClean="0">
                <a:latin typeface="Arial"/>
                <a:cs typeface="Arial"/>
              </a:rPr>
              <a:t>e</a:t>
            </a:r>
            <a:r>
              <a:rPr sz="1200" spc="0" dirty="0" smtClean="0">
                <a:latin typeface="Arial"/>
                <a:cs typeface="Arial"/>
              </a:rPr>
              <a:t>d</a:t>
            </a:r>
            <a:r>
              <a:rPr sz="1200" spc="44" dirty="0" smtClean="0">
                <a:latin typeface="Arial"/>
                <a:cs typeface="Arial"/>
              </a:rPr>
              <a:t> </a:t>
            </a:r>
            <a:r>
              <a:rPr sz="1200" spc="14" dirty="0" smtClean="0">
                <a:latin typeface="Arial"/>
                <a:cs typeface="Arial"/>
              </a:rPr>
              <a:t>D</a:t>
            </a:r>
            <a:r>
              <a:rPr sz="1200" spc="-9" dirty="0" smtClean="0">
                <a:latin typeface="Arial"/>
                <a:cs typeface="Arial"/>
              </a:rPr>
              <a:t>T</a:t>
            </a:r>
            <a:r>
              <a:rPr sz="1200" spc="0" dirty="0" smtClean="0">
                <a:latin typeface="Arial"/>
                <a:cs typeface="Arial"/>
              </a:rPr>
              <a:t>D </a:t>
            </a:r>
            <a:r>
              <a:rPr sz="1200" spc="-25" dirty="0" smtClean="0">
                <a:latin typeface="Arial"/>
                <a:cs typeface="Arial"/>
              </a:rPr>
              <a:t>o</a:t>
            </a:r>
            <a:r>
              <a:rPr sz="1200" spc="0" dirty="0" smtClean="0">
                <a:latin typeface="Arial"/>
                <a:cs typeface="Arial"/>
              </a:rPr>
              <a:t>r</a:t>
            </a:r>
            <a:r>
              <a:rPr sz="1200" spc="-9" dirty="0" smtClean="0">
                <a:latin typeface="Arial"/>
                <a:cs typeface="Arial"/>
              </a:rPr>
              <a:t> </a:t>
            </a:r>
            <a:r>
              <a:rPr sz="1200" spc="0" dirty="0" smtClean="0">
                <a:latin typeface="Arial"/>
                <a:cs typeface="Arial"/>
              </a:rPr>
              <a:t>S</a:t>
            </a:r>
            <a:r>
              <a:rPr sz="1200" spc="39" dirty="0" smtClean="0">
                <a:latin typeface="Arial"/>
                <a:cs typeface="Arial"/>
              </a:rPr>
              <a:t>c</a:t>
            </a:r>
            <a:r>
              <a:rPr sz="1200" spc="-25" dirty="0" smtClean="0">
                <a:latin typeface="Arial"/>
                <a:cs typeface="Arial"/>
              </a:rPr>
              <a:t>he</a:t>
            </a:r>
            <a:r>
              <a:rPr sz="1200" spc="39" dirty="0" smtClean="0">
                <a:latin typeface="Arial"/>
                <a:cs typeface="Arial"/>
              </a:rPr>
              <a:t>m</a:t>
            </a:r>
            <a:r>
              <a:rPr sz="1200" spc="0" dirty="0" smtClean="0">
                <a:latin typeface="Arial"/>
                <a:cs typeface="Arial"/>
              </a:rPr>
              <a:t>a</a:t>
            </a:r>
            <a:r>
              <a:rPr sz="1200" spc="-34" dirty="0" smtClean="0">
                <a:latin typeface="Arial"/>
                <a:cs typeface="Arial"/>
              </a:rPr>
              <a:t> </a:t>
            </a:r>
            <a:r>
              <a:rPr sz="1200" spc="-25" dirty="0" smtClean="0">
                <a:latin typeface="Arial"/>
                <a:cs typeface="Arial"/>
              </a:rPr>
              <a:t>an</a:t>
            </a:r>
            <a:r>
              <a:rPr sz="1200" spc="0" dirty="0" smtClean="0">
                <a:latin typeface="Arial"/>
                <a:cs typeface="Arial"/>
              </a:rPr>
              <a:t>d</a:t>
            </a:r>
            <a:r>
              <a:rPr sz="1200" spc="44" dirty="0" smtClean="0">
                <a:latin typeface="Arial"/>
                <a:cs typeface="Arial"/>
              </a:rPr>
              <a:t> </a:t>
            </a:r>
            <a:r>
              <a:rPr sz="1200" spc="-25" dirty="0" smtClean="0">
                <a:latin typeface="Arial"/>
                <a:cs typeface="Arial"/>
              </a:rPr>
              <a:t>i</a:t>
            </a:r>
            <a:r>
              <a:rPr sz="1200" spc="0" dirty="0" smtClean="0">
                <a:latin typeface="Arial"/>
                <a:cs typeface="Arial"/>
              </a:rPr>
              <a:t>f</a:t>
            </a:r>
            <a:r>
              <a:rPr sz="1200" spc="54" dirty="0" smtClean="0">
                <a:latin typeface="Arial"/>
                <a:cs typeface="Arial"/>
              </a:rPr>
              <a:t> </a:t>
            </a:r>
            <a:r>
              <a:rPr sz="1200" spc="-9" dirty="0" smtClean="0">
                <a:latin typeface="Arial"/>
                <a:cs typeface="Arial"/>
              </a:rPr>
              <a:t>t</a:t>
            </a:r>
            <a:r>
              <a:rPr sz="1200" spc="-25" dirty="0" smtClean="0">
                <a:latin typeface="Arial"/>
                <a:cs typeface="Arial"/>
              </a:rPr>
              <a:t>h</a:t>
            </a:r>
            <a:r>
              <a:rPr sz="1200" spc="0" dirty="0" smtClean="0">
                <a:latin typeface="Arial"/>
                <a:cs typeface="Arial"/>
              </a:rPr>
              <a:t>e</a:t>
            </a:r>
            <a:r>
              <a:rPr sz="1200" spc="44" dirty="0" smtClean="0">
                <a:latin typeface="Arial"/>
                <a:cs typeface="Arial"/>
              </a:rPr>
              <a:t> </a:t>
            </a:r>
            <a:r>
              <a:rPr sz="1200" spc="-25" dirty="0" smtClean="0">
                <a:latin typeface="Arial"/>
                <a:cs typeface="Arial"/>
              </a:rPr>
              <a:t>do</a:t>
            </a:r>
            <a:r>
              <a:rPr sz="1200" spc="39" dirty="0" smtClean="0">
                <a:latin typeface="Arial"/>
                <a:cs typeface="Arial"/>
              </a:rPr>
              <a:t>c</a:t>
            </a:r>
            <a:r>
              <a:rPr sz="1200" spc="-25" dirty="0" smtClean="0">
                <a:latin typeface="Arial"/>
                <a:cs typeface="Arial"/>
              </a:rPr>
              <a:t>u</a:t>
            </a:r>
            <a:r>
              <a:rPr sz="1200" spc="39" dirty="0" smtClean="0">
                <a:latin typeface="Arial"/>
                <a:cs typeface="Arial"/>
              </a:rPr>
              <a:t>m</a:t>
            </a:r>
            <a:r>
              <a:rPr sz="1200" spc="-25" dirty="0" smtClean="0">
                <a:latin typeface="Arial"/>
                <a:cs typeface="Arial"/>
              </a:rPr>
              <a:t>en</a:t>
            </a:r>
            <a:r>
              <a:rPr sz="1200" spc="0" dirty="0" smtClean="0">
                <a:latin typeface="Arial"/>
                <a:cs typeface="Arial"/>
              </a:rPr>
              <a:t>t</a:t>
            </a:r>
            <a:r>
              <a:rPr sz="1200" spc="54" dirty="0" smtClean="0">
                <a:latin typeface="Arial"/>
                <a:cs typeface="Arial"/>
              </a:rPr>
              <a:t> </a:t>
            </a:r>
            <a:r>
              <a:rPr sz="1200" spc="39" dirty="0" smtClean="0">
                <a:latin typeface="Arial"/>
                <a:cs typeface="Arial"/>
              </a:rPr>
              <a:t>c</a:t>
            </a:r>
            <a:r>
              <a:rPr sz="1200" spc="-25" dirty="0" smtClean="0">
                <a:latin typeface="Arial"/>
                <a:cs typeface="Arial"/>
              </a:rPr>
              <a:t>o</a:t>
            </a:r>
            <a:r>
              <a:rPr sz="1200" spc="39" dirty="0" smtClean="0">
                <a:latin typeface="Arial"/>
                <a:cs typeface="Arial"/>
              </a:rPr>
              <a:t>m</a:t>
            </a:r>
            <a:r>
              <a:rPr sz="1200" spc="-25" dirty="0" smtClean="0">
                <a:latin typeface="Arial"/>
                <a:cs typeface="Arial"/>
              </a:rPr>
              <a:t>plie</a:t>
            </a:r>
            <a:r>
              <a:rPr sz="1200" spc="0" dirty="0" smtClean="0">
                <a:latin typeface="Arial"/>
                <a:cs typeface="Arial"/>
              </a:rPr>
              <a:t>s</a:t>
            </a:r>
            <a:r>
              <a:rPr sz="1200" spc="29" dirty="0" smtClean="0">
                <a:latin typeface="Arial"/>
                <a:cs typeface="Arial"/>
              </a:rPr>
              <a:t> </a:t>
            </a:r>
            <a:r>
              <a:rPr sz="1200" spc="14" dirty="0" smtClean="0">
                <a:latin typeface="Arial"/>
                <a:cs typeface="Arial"/>
              </a:rPr>
              <a:t>w</a:t>
            </a:r>
            <a:r>
              <a:rPr sz="1200" spc="-25" dirty="0" smtClean="0">
                <a:latin typeface="Arial"/>
                <a:cs typeface="Arial"/>
              </a:rPr>
              <a:t>i</a:t>
            </a:r>
            <a:r>
              <a:rPr sz="1200" spc="-9" dirty="0" smtClean="0">
                <a:latin typeface="Arial"/>
                <a:cs typeface="Arial"/>
              </a:rPr>
              <a:t>t</a:t>
            </a:r>
            <a:r>
              <a:rPr sz="1200" spc="0" dirty="0" smtClean="0">
                <a:latin typeface="Arial"/>
                <a:cs typeface="Arial"/>
              </a:rPr>
              <a:t>h</a:t>
            </a:r>
            <a:r>
              <a:rPr sz="1200" spc="44" dirty="0" smtClean="0">
                <a:latin typeface="Arial"/>
                <a:cs typeface="Arial"/>
              </a:rPr>
              <a:t> </a:t>
            </a:r>
            <a:r>
              <a:rPr sz="1200" spc="-9" dirty="0" smtClean="0">
                <a:latin typeface="Arial"/>
                <a:cs typeface="Arial"/>
              </a:rPr>
              <a:t>t</a:t>
            </a:r>
            <a:r>
              <a:rPr sz="1200" spc="-25" dirty="0" smtClean="0">
                <a:latin typeface="Arial"/>
                <a:cs typeface="Arial"/>
              </a:rPr>
              <a:t>h</a:t>
            </a:r>
            <a:r>
              <a:rPr sz="1200" spc="0" dirty="0" smtClean="0">
                <a:latin typeface="Arial"/>
                <a:cs typeface="Arial"/>
              </a:rPr>
              <a:t>e</a:t>
            </a:r>
            <a:r>
              <a:rPr sz="1200" spc="44" dirty="0" smtClean="0">
                <a:latin typeface="Arial"/>
                <a:cs typeface="Arial"/>
              </a:rPr>
              <a:t> </a:t>
            </a:r>
            <a:r>
              <a:rPr sz="1200" spc="39" dirty="0" smtClean="0">
                <a:latin typeface="Arial"/>
                <a:cs typeface="Arial"/>
              </a:rPr>
              <a:t>c</a:t>
            </a:r>
            <a:r>
              <a:rPr sz="1200" spc="-25" dirty="0" smtClean="0">
                <a:latin typeface="Arial"/>
                <a:cs typeface="Arial"/>
              </a:rPr>
              <a:t>on</a:t>
            </a:r>
            <a:r>
              <a:rPr sz="1200" spc="39" dirty="0" smtClean="0">
                <a:latin typeface="Arial"/>
                <a:cs typeface="Arial"/>
              </a:rPr>
              <a:t>s</a:t>
            </a:r>
            <a:r>
              <a:rPr sz="1200" spc="-9" dirty="0" smtClean="0">
                <a:latin typeface="Arial"/>
                <a:cs typeface="Arial"/>
              </a:rPr>
              <a:t>t</a:t>
            </a:r>
            <a:r>
              <a:rPr sz="1200" spc="0" dirty="0" smtClean="0">
                <a:latin typeface="Arial"/>
                <a:cs typeface="Arial"/>
              </a:rPr>
              <a:t>r</a:t>
            </a:r>
            <a:r>
              <a:rPr sz="1200" spc="-25" dirty="0" smtClean="0">
                <a:latin typeface="Arial"/>
                <a:cs typeface="Arial"/>
              </a:rPr>
              <a:t>ain</a:t>
            </a:r>
            <a:r>
              <a:rPr sz="1200" spc="-9" dirty="0" smtClean="0">
                <a:latin typeface="Arial"/>
                <a:cs typeface="Arial"/>
              </a:rPr>
              <a:t>t</a:t>
            </a:r>
            <a:r>
              <a:rPr sz="1200" spc="0" dirty="0" smtClean="0">
                <a:latin typeface="Arial"/>
                <a:cs typeface="Arial"/>
              </a:rPr>
              <a:t>s</a:t>
            </a:r>
            <a:endParaRPr sz="1200">
              <a:latin typeface="Arial"/>
              <a:cs typeface="Arial"/>
            </a:endParaRPr>
          </a:p>
          <a:p>
            <a:pPr marL="297497" marR="22907">
              <a:lnSpc>
                <a:spcPct val="95825"/>
              </a:lnSpc>
              <a:spcBef>
                <a:spcPts val="73"/>
              </a:spcBef>
            </a:pPr>
            <a:r>
              <a:rPr sz="1200" spc="-25" dirty="0" smtClean="0">
                <a:latin typeface="Arial"/>
                <a:cs typeface="Arial"/>
              </a:rPr>
              <a:t>e</a:t>
            </a:r>
            <a:r>
              <a:rPr sz="1200" spc="-39" dirty="0" smtClean="0">
                <a:latin typeface="Arial"/>
                <a:cs typeface="Arial"/>
              </a:rPr>
              <a:t>x</a:t>
            </a:r>
            <a:r>
              <a:rPr sz="1200" spc="-25" dirty="0" smtClean="0">
                <a:latin typeface="Arial"/>
                <a:cs typeface="Arial"/>
              </a:rPr>
              <a:t>p</a:t>
            </a:r>
            <a:r>
              <a:rPr sz="1200" spc="0" dirty="0" smtClean="0">
                <a:latin typeface="Arial"/>
                <a:cs typeface="Arial"/>
              </a:rPr>
              <a:t>r</a:t>
            </a:r>
            <a:r>
              <a:rPr sz="1200" spc="-25" dirty="0" smtClean="0">
                <a:latin typeface="Arial"/>
                <a:cs typeface="Arial"/>
              </a:rPr>
              <a:t>e</a:t>
            </a:r>
            <a:r>
              <a:rPr sz="1200" spc="39" dirty="0" smtClean="0">
                <a:latin typeface="Arial"/>
                <a:cs typeface="Arial"/>
              </a:rPr>
              <a:t>ss</a:t>
            </a:r>
            <a:r>
              <a:rPr sz="1200" spc="-25" dirty="0" smtClean="0">
                <a:latin typeface="Arial"/>
                <a:cs typeface="Arial"/>
              </a:rPr>
              <a:t>e</a:t>
            </a:r>
            <a:r>
              <a:rPr sz="1200" spc="0" dirty="0" smtClean="0">
                <a:latin typeface="Arial"/>
                <a:cs typeface="Arial"/>
              </a:rPr>
              <a:t>d</a:t>
            </a:r>
            <a:r>
              <a:rPr sz="1200" spc="44" dirty="0" smtClean="0">
                <a:latin typeface="Arial"/>
                <a:cs typeface="Arial"/>
              </a:rPr>
              <a:t> </a:t>
            </a:r>
            <a:r>
              <a:rPr sz="1200" spc="-25" dirty="0" smtClean="0">
                <a:latin typeface="Arial"/>
                <a:cs typeface="Arial"/>
              </a:rPr>
              <a:t>i</a:t>
            </a:r>
            <a:r>
              <a:rPr sz="1200" spc="0" dirty="0" smtClean="0">
                <a:latin typeface="Arial"/>
                <a:cs typeface="Arial"/>
              </a:rPr>
              <a:t>n</a:t>
            </a:r>
            <a:r>
              <a:rPr sz="1200" spc="44" dirty="0" smtClean="0">
                <a:latin typeface="Arial"/>
                <a:cs typeface="Arial"/>
              </a:rPr>
              <a:t> </a:t>
            </a:r>
            <a:r>
              <a:rPr sz="1200" spc="-25" dirty="0" smtClean="0">
                <a:latin typeface="Arial"/>
                <a:cs typeface="Arial"/>
              </a:rPr>
              <a:t>i</a:t>
            </a:r>
            <a:r>
              <a:rPr sz="1200" spc="0" dirty="0" smtClean="0">
                <a:latin typeface="Arial"/>
                <a:cs typeface="Arial"/>
              </a:rPr>
              <a:t>t</a:t>
            </a:r>
            <a:endParaRPr sz="1200">
              <a:latin typeface="Arial"/>
              <a:cs typeface="Arial"/>
            </a:endParaRPr>
          </a:p>
        </p:txBody>
      </p:sp>
      <p:sp>
        <p:nvSpPr>
          <p:cNvPr id="7" name="object 7"/>
          <p:cNvSpPr txBox="1"/>
          <p:nvPr/>
        </p:nvSpPr>
        <p:spPr>
          <a:xfrm>
            <a:off x="387667" y="1650059"/>
            <a:ext cx="958483" cy="178117"/>
          </a:xfrm>
          <a:prstGeom prst="rect">
            <a:avLst/>
          </a:prstGeom>
        </p:spPr>
        <p:txBody>
          <a:bodyPr wrap="square" lIns="0" tIns="0" rIns="0" bIns="0" rtlCol="0">
            <a:noAutofit/>
          </a:bodyPr>
          <a:lstStyle/>
          <a:p>
            <a:pPr marL="12700">
              <a:lnSpc>
                <a:spcPts val="1330"/>
              </a:lnSpc>
              <a:spcBef>
                <a:spcPts val="66"/>
              </a:spcBef>
            </a:pPr>
            <a:r>
              <a:rPr sz="950" spc="0" dirty="0" smtClean="0">
                <a:latin typeface="Arial"/>
                <a:cs typeface="Arial"/>
              </a:rPr>
              <a:t>•      </a:t>
            </a:r>
            <a:r>
              <a:rPr sz="950" spc="68" dirty="0" smtClean="0">
                <a:latin typeface="Arial"/>
                <a:cs typeface="Arial"/>
              </a:rPr>
              <a:t> </a:t>
            </a:r>
            <a:r>
              <a:rPr sz="1200" spc="-94" dirty="0" smtClean="0">
                <a:latin typeface="Arial"/>
                <a:cs typeface="Arial"/>
              </a:rPr>
              <a:t>I</a:t>
            </a:r>
            <a:r>
              <a:rPr sz="1200" spc="0" dirty="0" smtClean="0">
                <a:latin typeface="Arial"/>
                <a:cs typeface="Arial"/>
              </a:rPr>
              <a:t>f</a:t>
            </a:r>
            <a:r>
              <a:rPr sz="1200" spc="134" dirty="0" smtClean="0">
                <a:latin typeface="Arial"/>
                <a:cs typeface="Arial"/>
              </a:rPr>
              <a:t> </a:t>
            </a:r>
            <a:r>
              <a:rPr sz="1200" spc="-25" dirty="0" smtClean="0">
                <a:latin typeface="Arial"/>
                <a:cs typeface="Arial"/>
              </a:rPr>
              <a:t>a</a:t>
            </a:r>
            <a:r>
              <a:rPr sz="1200" spc="0" dirty="0" smtClean="0">
                <a:latin typeface="Arial"/>
                <a:cs typeface="Arial"/>
              </a:rPr>
              <a:t>n</a:t>
            </a:r>
            <a:r>
              <a:rPr sz="1200" spc="-34" dirty="0" smtClean="0">
                <a:latin typeface="Arial"/>
                <a:cs typeface="Arial"/>
              </a:rPr>
              <a:t> </a:t>
            </a:r>
            <a:r>
              <a:rPr sz="1200" spc="-79" dirty="0" smtClean="0">
                <a:latin typeface="Arial"/>
                <a:cs typeface="Arial"/>
              </a:rPr>
              <a:t>X</a:t>
            </a:r>
            <a:r>
              <a:rPr sz="1200" spc="-119" dirty="0" smtClean="0">
                <a:latin typeface="Arial"/>
                <a:cs typeface="Arial"/>
              </a:rPr>
              <a:t>M</a:t>
            </a:r>
            <a:r>
              <a:rPr sz="1200" spc="0" dirty="0" smtClean="0">
                <a:latin typeface="Arial"/>
                <a:cs typeface="Arial"/>
              </a:rPr>
              <a:t>L</a:t>
            </a:r>
            <a:endParaRPr sz="1200">
              <a:latin typeface="Arial"/>
              <a:cs typeface="Arial"/>
            </a:endParaRPr>
          </a:p>
        </p:txBody>
      </p:sp>
      <p:sp>
        <p:nvSpPr>
          <p:cNvPr id="6" name="object 6"/>
          <p:cNvSpPr txBox="1"/>
          <p:nvPr/>
        </p:nvSpPr>
        <p:spPr>
          <a:xfrm>
            <a:off x="1365802" y="1650059"/>
            <a:ext cx="2784515" cy="178117"/>
          </a:xfrm>
          <a:prstGeom prst="rect">
            <a:avLst/>
          </a:prstGeom>
        </p:spPr>
        <p:txBody>
          <a:bodyPr wrap="square" lIns="0" tIns="0" rIns="0" bIns="0" rtlCol="0">
            <a:noAutofit/>
          </a:bodyPr>
          <a:lstStyle/>
          <a:p>
            <a:pPr marL="12700">
              <a:lnSpc>
                <a:spcPts val="1330"/>
              </a:lnSpc>
              <a:spcBef>
                <a:spcPts val="66"/>
              </a:spcBef>
            </a:pPr>
            <a:r>
              <a:rPr sz="1200" spc="-25" dirty="0" smtClean="0">
                <a:latin typeface="Arial"/>
                <a:cs typeface="Arial"/>
              </a:rPr>
              <a:t>do</a:t>
            </a:r>
            <a:r>
              <a:rPr sz="1200" spc="39" dirty="0" smtClean="0">
                <a:latin typeface="Arial"/>
                <a:cs typeface="Arial"/>
              </a:rPr>
              <a:t>c</a:t>
            </a:r>
            <a:r>
              <a:rPr sz="1200" spc="-25" dirty="0" smtClean="0">
                <a:latin typeface="Arial"/>
                <a:cs typeface="Arial"/>
              </a:rPr>
              <a:t>u</a:t>
            </a:r>
            <a:r>
              <a:rPr sz="1200" spc="39" dirty="0" smtClean="0">
                <a:latin typeface="Arial"/>
                <a:cs typeface="Arial"/>
              </a:rPr>
              <a:t>m</a:t>
            </a:r>
            <a:r>
              <a:rPr sz="1200" spc="-25" dirty="0" smtClean="0">
                <a:latin typeface="Arial"/>
                <a:cs typeface="Arial"/>
              </a:rPr>
              <a:t>en</a:t>
            </a:r>
            <a:r>
              <a:rPr sz="1200" spc="0" dirty="0" smtClean="0">
                <a:latin typeface="Arial"/>
                <a:cs typeface="Arial"/>
              </a:rPr>
              <a:t>t</a:t>
            </a:r>
            <a:r>
              <a:rPr sz="1200" spc="54" dirty="0" smtClean="0">
                <a:latin typeface="Arial"/>
                <a:cs typeface="Arial"/>
              </a:rPr>
              <a:t> </a:t>
            </a:r>
            <a:r>
              <a:rPr sz="1200" spc="-25" dirty="0" smtClean="0">
                <a:latin typeface="Arial"/>
                <a:cs typeface="Arial"/>
              </a:rPr>
              <a:t>i</a:t>
            </a:r>
            <a:r>
              <a:rPr sz="1200" spc="0" dirty="0" smtClean="0">
                <a:latin typeface="Arial"/>
                <a:cs typeface="Arial"/>
              </a:rPr>
              <a:t>s</a:t>
            </a:r>
            <a:r>
              <a:rPr sz="1200" spc="29" dirty="0" smtClean="0">
                <a:latin typeface="Arial"/>
                <a:cs typeface="Arial"/>
              </a:rPr>
              <a:t> </a:t>
            </a:r>
            <a:r>
              <a:rPr sz="1200" spc="-39" dirty="0" smtClean="0">
                <a:latin typeface="Arial"/>
                <a:cs typeface="Arial"/>
              </a:rPr>
              <a:t>v</a:t>
            </a:r>
            <a:r>
              <a:rPr sz="1200" spc="-25" dirty="0" smtClean="0">
                <a:latin typeface="Arial"/>
                <a:cs typeface="Arial"/>
              </a:rPr>
              <a:t>alid</a:t>
            </a:r>
            <a:r>
              <a:rPr sz="1200" spc="0" dirty="0" smtClean="0">
                <a:latin typeface="Arial"/>
                <a:cs typeface="Arial"/>
              </a:rPr>
              <a:t>,</a:t>
            </a:r>
            <a:r>
              <a:rPr sz="1200" spc="134" dirty="0" smtClean="0">
                <a:latin typeface="Arial"/>
                <a:cs typeface="Arial"/>
              </a:rPr>
              <a:t> </a:t>
            </a:r>
            <a:r>
              <a:rPr sz="1200" spc="-25" dirty="0" smtClean="0">
                <a:latin typeface="Arial"/>
                <a:cs typeface="Arial"/>
              </a:rPr>
              <a:t>i</a:t>
            </a:r>
            <a:r>
              <a:rPr sz="1200" spc="0" dirty="0" smtClean="0">
                <a:latin typeface="Arial"/>
                <a:cs typeface="Arial"/>
              </a:rPr>
              <a:t>t</a:t>
            </a:r>
            <a:r>
              <a:rPr sz="1200" spc="54" dirty="0" smtClean="0">
                <a:latin typeface="Arial"/>
                <a:cs typeface="Arial"/>
              </a:rPr>
              <a:t> </a:t>
            </a:r>
            <a:r>
              <a:rPr sz="1200" spc="-25" dirty="0" smtClean="0">
                <a:latin typeface="Arial"/>
                <a:cs typeface="Arial"/>
              </a:rPr>
              <a:t>i</a:t>
            </a:r>
            <a:r>
              <a:rPr sz="1200" spc="0" dirty="0" smtClean="0">
                <a:latin typeface="Arial"/>
                <a:cs typeface="Arial"/>
              </a:rPr>
              <a:t>s</a:t>
            </a:r>
            <a:r>
              <a:rPr sz="1200" spc="29" dirty="0" smtClean="0">
                <a:latin typeface="Arial"/>
                <a:cs typeface="Arial"/>
              </a:rPr>
              <a:t> </a:t>
            </a:r>
            <a:r>
              <a:rPr sz="1200" spc="-25" dirty="0" smtClean="0">
                <a:latin typeface="Arial"/>
                <a:cs typeface="Arial"/>
              </a:rPr>
              <a:t>al</a:t>
            </a:r>
            <a:r>
              <a:rPr sz="1200" spc="39" dirty="0" smtClean="0">
                <a:latin typeface="Arial"/>
                <a:cs typeface="Arial"/>
              </a:rPr>
              <a:t>s</a:t>
            </a:r>
            <a:r>
              <a:rPr sz="1200" spc="0" dirty="0" smtClean="0">
                <a:latin typeface="Arial"/>
                <a:cs typeface="Arial"/>
              </a:rPr>
              <a:t>o</a:t>
            </a:r>
            <a:r>
              <a:rPr sz="1200" spc="-79" dirty="0" smtClean="0">
                <a:latin typeface="Arial"/>
                <a:cs typeface="Arial"/>
              </a:rPr>
              <a:t> </a:t>
            </a:r>
            <a:r>
              <a:rPr sz="1200" b="1" spc="-54" dirty="0" smtClean="0">
                <a:latin typeface="Arial"/>
                <a:cs typeface="Arial"/>
              </a:rPr>
              <a:t>w</a:t>
            </a:r>
            <a:r>
              <a:rPr sz="1200" b="1" spc="54" dirty="0" smtClean="0">
                <a:latin typeface="Arial"/>
                <a:cs typeface="Arial"/>
              </a:rPr>
              <a:t>e</a:t>
            </a:r>
            <a:r>
              <a:rPr sz="1200" b="1" spc="-9" dirty="0" smtClean="0">
                <a:latin typeface="Arial"/>
                <a:cs typeface="Arial"/>
              </a:rPr>
              <a:t>l</a:t>
            </a:r>
            <a:r>
              <a:rPr sz="1200" b="1" spc="-19" dirty="0" smtClean="0">
                <a:latin typeface="Arial"/>
                <a:cs typeface="Arial"/>
              </a:rPr>
              <a:t>l</a:t>
            </a:r>
            <a:r>
              <a:rPr sz="1200" b="1" spc="0" dirty="0" smtClean="0">
                <a:latin typeface="Arial"/>
                <a:cs typeface="Arial"/>
              </a:rPr>
              <a:t>-f</a:t>
            </a:r>
            <a:r>
              <a:rPr sz="1200" b="1" spc="-9" dirty="0" smtClean="0">
                <a:latin typeface="Arial"/>
                <a:cs typeface="Arial"/>
              </a:rPr>
              <a:t>o</a:t>
            </a:r>
            <a:r>
              <a:rPr sz="1200" b="1" spc="14" dirty="0" smtClean="0">
                <a:latin typeface="Arial"/>
                <a:cs typeface="Arial"/>
              </a:rPr>
              <a:t>r</a:t>
            </a:r>
            <a:r>
              <a:rPr sz="1200" b="1" spc="-104" dirty="0" smtClean="0">
                <a:latin typeface="Arial"/>
                <a:cs typeface="Arial"/>
              </a:rPr>
              <a:t>m</a:t>
            </a:r>
            <a:r>
              <a:rPr sz="1200" b="1" spc="54" dirty="0" smtClean="0">
                <a:latin typeface="Arial"/>
                <a:cs typeface="Arial"/>
              </a:rPr>
              <a:t>e</a:t>
            </a:r>
            <a:r>
              <a:rPr sz="1200" b="1" spc="-19" dirty="0" smtClean="0">
                <a:latin typeface="Arial"/>
                <a:cs typeface="Arial"/>
              </a:rPr>
              <a:t>d</a:t>
            </a:r>
            <a:r>
              <a:rPr sz="1200" spc="0" dirty="0" smtClean="0">
                <a:latin typeface="Arial"/>
                <a:cs typeface="Arial"/>
              </a:rPr>
              <a:t>.</a:t>
            </a:r>
            <a:endParaRPr sz="1200">
              <a:latin typeface="Arial"/>
              <a:cs typeface="Arial"/>
            </a:endParaRPr>
          </a:p>
        </p:txBody>
      </p:sp>
      <p:sp>
        <p:nvSpPr>
          <p:cNvPr id="5" name="object 5"/>
          <p:cNvSpPr txBox="1"/>
          <p:nvPr/>
        </p:nvSpPr>
        <p:spPr>
          <a:xfrm>
            <a:off x="3489579" y="3326100"/>
            <a:ext cx="2053793" cy="717167"/>
          </a:xfrm>
          <a:prstGeom prst="rect">
            <a:avLst/>
          </a:prstGeom>
        </p:spPr>
        <p:txBody>
          <a:bodyPr wrap="square" lIns="0" tIns="0" rIns="0" bIns="0" rtlCol="0">
            <a:noAutofit/>
          </a:bodyPr>
          <a:lstStyle/>
          <a:p>
            <a:pPr marL="170537" marR="297212" algn="ctr">
              <a:lnSpc>
                <a:spcPts val="2550"/>
              </a:lnSpc>
              <a:spcBef>
                <a:spcPts val="127"/>
              </a:spcBef>
            </a:pPr>
            <a:r>
              <a:rPr sz="2400" spc="-184" dirty="0" smtClean="0">
                <a:latin typeface="Times New Roman"/>
                <a:cs typeface="Times New Roman"/>
              </a:rPr>
              <a:t>W</a:t>
            </a:r>
            <a:r>
              <a:rPr sz="2400" spc="-25" dirty="0" smtClean="0">
                <a:latin typeface="Times New Roman"/>
                <a:cs typeface="Times New Roman"/>
              </a:rPr>
              <a:t>e</a:t>
            </a:r>
            <a:r>
              <a:rPr sz="2400" spc="-109" dirty="0" smtClean="0">
                <a:latin typeface="Times New Roman"/>
                <a:cs typeface="Times New Roman"/>
              </a:rPr>
              <a:t>l</a:t>
            </a:r>
            <a:r>
              <a:rPr sz="2400" spc="-104" dirty="0" smtClean="0">
                <a:latin typeface="Times New Roman"/>
                <a:cs typeface="Times New Roman"/>
              </a:rPr>
              <a:t>l</a:t>
            </a:r>
            <a:r>
              <a:rPr sz="2400" spc="0" dirty="0" smtClean="0">
                <a:latin typeface="Times New Roman"/>
                <a:cs typeface="Times New Roman"/>
              </a:rPr>
              <a:t>-for</a:t>
            </a:r>
            <a:r>
              <a:rPr sz="2400" spc="-29" dirty="0" smtClean="0">
                <a:latin typeface="Times New Roman"/>
                <a:cs typeface="Times New Roman"/>
              </a:rPr>
              <a:t>m</a:t>
            </a:r>
            <a:r>
              <a:rPr sz="2400" spc="-25" dirty="0" smtClean="0">
                <a:latin typeface="Times New Roman"/>
                <a:cs typeface="Times New Roman"/>
              </a:rPr>
              <a:t>e</a:t>
            </a:r>
            <a:r>
              <a:rPr sz="2400" spc="0" dirty="0" smtClean="0">
                <a:latin typeface="Times New Roman"/>
                <a:cs typeface="Times New Roman"/>
              </a:rPr>
              <a:t>d</a:t>
            </a:r>
            <a:endParaRPr sz="2400">
              <a:latin typeface="Times New Roman"/>
              <a:cs typeface="Times New Roman"/>
            </a:endParaRPr>
          </a:p>
          <a:p>
            <a:pPr algn="ctr">
              <a:lnSpc>
                <a:spcPct val="95825"/>
              </a:lnSpc>
              <a:spcBef>
                <a:spcPts val="157"/>
              </a:spcBef>
            </a:pPr>
            <a:r>
              <a:rPr sz="2400" spc="25" dirty="0" smtClean="0">
                <a:latin typeface="Times New Roman"/>
                <a:cs typeface="Times New Roman"/>
              </a:rPr>
              <a:t>X</a:t>
            </a:r>
            <a:r>
              <a:rPr sz="2400" spc="19" dirty="0" smtClean="0">
                <a:latin typeface="Times New Roman"/>
                <a:cs typeface="Times New Roman"/>
              </a:rPr>
              <a:t>M</a:t>
            </a:r>
            <a:r>
              <a:rPr sz="2400" spc="0" dirty="0" smtClean="0">
                <a:latin typeface="Times New Roman"/>
                <a:cs typeface="Times New Roman"/>
              </a:rPr>
              <a:t>L</a:t>
            </a:r>
            <a:r>
              <a:rPr sz="2400" spc="-150" dirty="0" smtClean="0">
                <a:latin typeface="Times New Roman"/>
                <a:cs typeface="Times New Roman"/>
              </a:rPr>
              <a:t> </a:t>
            </a:r>
            <a:r>
              <a:rPr sz="2400" spc="25" dirty="0" smtClean="0">
                <a:latin typeface="Times New Roman"/>
                <a:cs typeface="Times New Roman"/>
              </a:rPr>
              <a:t>D</a:t>
            </a:r>
            <a:r>
              <a:rPr sz="2400" spc="0" dirty="0" smtClean="0">
                <a:latin typeface="Times New Roman"/>
                <a:cs typeface="Times New Roman"/>
              </a:rPr>
              <a:t>o</a:t>
            </a:r>
            <a:r>
              <a:rPr sz="2400" spc="-29" dirty="0" smtClean="0">
                <a:latin typeface="Times New Roman"/>
                <a:cs typeface="Times New Roman"/>
              </a:rPr>
              <a:t>c</a:t>
            </a:r>
            <a:r>
              <a:rPr sz="2400" spc="0" dirty="0" smtClean="0">
                <a:latin typeface="Times New Roman"/>
                <a:cs typeface="Times New Roman"/>
              </a:rPr>
              <a:t>u</a:t>
            </a:r>
            <a:r>
              <a:rPr sz="2400" spc="-29" dirty="0" smtClean="0">
                <a:latin typeface="Times New Roman"/>
                <a:cs typeface="Times New Roman"/>
              </a:rPr>
              <a:t>me</a:t>
            </a:r>
            <a:r>
              <a:rPr sz="2400" spc="0" dirty="0" smtClean="0">
                <a:latin typeface="Times New Roman"/>
                <a:cs typeface="Times New Roman"/>
              </a:rPr>
              <a:t>nt</a:t>
            </a:r>
            <a:endParaRPr sz="2400">
              <a:latin typeface="Times New Roman"/>
              <a:cs typeface="Times New Roman"/>
            </a:endParaRPr>
          </a:p>
        </p:txBody>
      </p:sp>
      <p:sp>
        <p:nvSpPr>
          <p:cNvPr id="4" name="object 4"/>
          <p:cNvSpPr txBox="1"/>
          <p:nvPr/>
        </p:nvSpPr>
        <p:spPr>
          <a:xfrm>
            <a:off x="3612134" y="4442429"/>
            <a:ext cx="2052905" cy="717233"/>
          </a:xfrm>
          <a:prstGeom prst="rect">
            <a:avLst/>
          </a:prstGeom>
        </p:spPr>
        <p:txBody>
          <a:bodyPr wrap="square" lIns="0" tIns="0" rIns="0" bIns="0" rtlCol="0">
            <a:noAutofit/>
          </a:bodyPr>
          <a:lstStyle/>
          <a:p>
            <a:pPr marL="607774" marR="753883" algn="ctr">
              <a:lnSpc>
                <a:spcPts val="2555"/>
              </a:lnSpc>
              <a:spcBef>
                <a:spcPts val="127"/>
              </a:spcBef>
            </a:pPr>
            <a:r>
              <a:rPr sz="2400" spc="-214" dirty="0" smtClean="0">
                <a:latin typeface="Times New Roman"/>
                <a:cs typeface="Times New Roman"/>
              </a:rPr>
              <a:t>V</a:t>
            </a:r>
            <a:r>
              <a:rPr sz="2400" spc="-29" dirty="0" smtClean="0">
                <a:latin typeface="Times New Roman"/>
                <a:cs typeface="Times New Roman"/>
              </a:rPr>
              <a:t>a</a:t>
            </a:r>
            <a:r>
              <a:rPr sz="2400" spc="-109" dirty="0" smtClean="0">
                <a:latin typeface="Times New Roman"/>
                <a:cs typeface="Times New Roman"/>
              </a:rPr>
              <a:t>li</a:t>
            </a:r>
            <a:r>
              <a:rPr sz="2400" spc="0" dirty="0" smtClean="0">
                <a:latin typeface="Times New Roman"/>
                <a:cs typeface="Times New Roman"/>
              </a:rPr>
              <a:t>d</a:t>
            </a:r>
            <a:endParaRPr sz="2400">
              <a:latin typeface="Times New Roman"/>
              <a:cs typeface="Times New Roman"/>
            </a:endParaRPr>
          </a:p>
          <a:p>
            <a:pPr algn="ctr">
              <a:lnSpc>
                <a:spcPct val="95825"/>
              </a:lnSpc>
              <a:spcBef>
                <a:spcPts val="152"/>
              </a:spcBef>
            </a:pPr>
            <a:r>
              <a:rPr sz="2400" spc="25" dirty="0" smtClean="0">
                <a:latin typeface="Times New Roman"/>
                <a:cs typeface="Times New Roman"/>
              </a:rPr>
              <a:t>XM</a:t>
            </a:r>
            <a:r>
              <a:rPr sz="2400" spc="0" dirty="0" smtClean="0">
                <a:latin typeface="Times New Roman"/>
                <a:cs typeface="Times New Roman"/>
              </a:rPr>
              <a:t>L</a:t>
            </a:r>
            <a:r>
              <a:rPr sz="2400" spc="-150" dirty="0" smtClean="0">
                <a:latin typeface="Times New Roman"/>
                <a:cs typeface="Times New Roman"/>
              </a:rPr>
              <a:t> </a:t>
            </a:r>
            <a:r>
              <a:rPr sz="2400" spc="25" dirty="0" smtClean="0">
                <a:latin typeface="Times New Roman"/>
                <a:cs typeface="Times New Roman"/>
              </a:rPr>
              <a:t>D</a:t>
            </a:r>
            <a:r>
              <a:rPr sz="2400" spc="0" dirty="0" smtClean="0">
                <a:latin typeface="Times New Roman"/>
                <a:cs typeface="Times New Roman"/>
              </a:rPr>
              <a:t>o</a:t>
            </a:r>
            <a:r>
              <a:rPr sz="2400" spc="-29" dirty="0" smtClean="0">
                <a:latin typeface="Times New Roman"/>
                <a:cs typeface="Times New Roman"/>
              </a:rPr>
              <a:t>c</a:t>
            </a:r>
            <a:r>
              <a:rPr sz="2400" spc="0" dirty="0" smtClean="0">
                <a:latin typeface="Times New Roman"/>
                <a:cs typeface="Times New Roman"/>
              </a:rPr>
              <a:t>u</a:t>
            </a:r>
            <a:r>
              <a:rPr sz="2400" spc="-29" dirty="0" smtClean="0">
                <a:latin typeface="Times New Roman"/>
                <a:cs typeface="Times New Roman"/>
              </a:rPr>
              <a:t>m</a:t>
            </a:r>
            <a:r>
              <a:rPr sz="2400" spc="-25" dirty="0" smtClean="0">
                <a:latin typeface="Times New Roman"/>
                <a:cs typeface="Times New Roman"/>
              </a:rPr>
              <a:t>e</a:t>
            </a:r>
            <a:r>
              <a:rPr sz="2400" spc="0" dirty="0" smtClean="0">
                <a:latin typeface="Times New Roman"/>
                <a:cs typeface="Times New Roman"/>
              </a:rPr>
              <a:t>nt</a:t>
            </a:r>
            <a:endParaRPr sz="2400">
              <a:latin typeface="Times New Roman"/>
              <a:cs typeface="Times New Roman"/>
            </a:endParaRPr>
          </a:p>
        </p:txBody>
      </p:sp>
      <p:sp>
        <p:nvSpPr>
          <p:cNvPr id="3" name="object 3"/>
          <p:cNvSpPr txBox="1"/>
          <p:nvPr/>
        </p:nvSpPr>
        <p:spPr>
          <a:xfrm>
            <a:off x="4389501" y="6630428"/>
            <a:ext cx="404216" cy="178117"/>
          </a:xfrm>
          <a:prstGeom prst="rect">
            <a:avLst/>
          </a:prstGeom>
        </p:spPr>
        <p:txBody>
          <a:bodyPr wrap="square" lIns="0" tIns="0" rIns="0" bIns="0" rtlCol="0">
            <a:noAutofit/>
          </a:bodyPr>
          <a:lstStyle/>
          <a:p>
            <a:pPr marL="12700">
              <a:lnSpc>
                <a:spcPts val="1330"/>
              </a:lnSpc>
              <a:spcBef>
                <a:spcPts val="66"/>
              </a:spcBef>
            </a:pPr>
            <a:r>
              <a:rPr sz="1200" spc="0" dirty="0" smtClean="0">
                <a:latin typeface="Arial"/>
                <a:cs typeface="Arial"/>
              </a:rPr>
              <a:t>-</a:t>
            </a:r>
            <a:r>
              <a:rPr sz="1200" spc="-14" dirty="0" smtClean="0">
                <a:latin typeface="Arial"/>
                <a:cs typeface="Arial"/>
              </a:rPr>
              <a:t> </a:t>
            </a:r>
            <a:r>
              <a:rPr sz="1200" spc="-29" dirty="0" smtClean="0">
                <a:latin typeface="Arial"/>
                <a:cs typeface="Arial"/>
              </a:rPr>
              <a:t>2</a:t>
            </a:r>
            <a:r>
              <a:rPr sz="1200" spc="0" dirty="0" smtClean="0">
                <a:latin typeface="Arial"/>
                <a:cs typeface="Arial"/>
              </a:rPr>
              <a:t>1</a:t>
            </a:r>
            <a:r>
              <a:rPr sz="1200" spc="39" dirty="0" smtClean="0">
                <a:latin typeface="Arial"/>
                <a:cs typeface="Arial"/>
              </a:rPr>
              <a:t> </a:t>
            </a:r>
            <a:r>
              <a:rPr sz="1200" spc="0" dirty="0" smtClean="0">
                <a:latin typeface="Arial"/>
                <a:cs typeface="Arial"/>
              </a:rPr>
              <a:t>-</a:t>
            </a:r>
            <a:endParaRPr sz="1200">
              <a:latin typeface="Arial"/>
              <a:cs typeface="Arial"/>
            </a:endParaRPr>
          </a:p>
        </p:txBody>
      </p:sp>
      <p:sp>
        <p:nvSpPr>
          <p:cNvPr id="2" name="object 2"/>
          <p:cNvSpPr txBox="1"/>
          <p:nvPr/>
        </p:nvSpPr>
        <p:spPr>
          <a:xfrm rot="16200000">
            <a:off x="8827526" y="6531495"/>
            <a:ext cx="513281" cy="50800"/>
          </a:xfrm>
          <a:prstGeom prst="rect">
            <a:avLst/>
          </a:prstGeom>
        </p:spPr>
        <p:txBody>
          <a:bodyPr wrap="square" lIns="0" tIns="0" rIns="0" bIns="0" rtlCol="0">
            <a:noAutofit/>
          </a:bodyPr>
          <a:lstStyle/>
          <a:p>
            <a:pPr marL="12700">
              <a:lnSpc>
                <a:spcPct val="95825"/>
              </a:lnSpc>
              <a:spcBef>
                <a:spcPts val="45"/>
              </a:spcBef>
            </a:pPr>
            <a:r>
              <a:rPr sz="400" spc="-25" dirty="0" smtClean="0">
                <a:solidFill>
                  <a:srgbClr val="AEAEAE"/>
                </a:solidFill>
                <a:latin typeface="Arial"/>
                <a:cs typeface="Arial"/>
              </a:rPr>
              <a:t>X</a:t>
            </a:r>
            <a:r>
              <a:rPr sz="400" spc="-14" dirty="0" smtClean="0">
                <a:solidFill>
                  <a:srgbClr val="AEAEAE"/>
                </a:solidFill>
                <a:latin typeface="Arial"/>
                <a:cs typeface="Arial"/>
              </a:rPr>
              <a:t>M</a:t>
            </a:r>
            <a:r>
              <a:rPr sz="400" spc="14" dirty="0" smtClean="0">
                <a:solidFill>
                  <a:srgbClr val="AEAEAE"/>
                </a:solidFill>
                <a:latin typeface="Arial"/>
                <a:cs typeface="Arial"/>
              </a:rPr>
              <a:t>L_</a:t>
            </a:r>
            <a:r>
              <a:rPr sz="400" spc="-4" dirty="0" smtClean="0">
                <a:solidFill>
                  <a:srgbClr val="AEAEAE"/>
                </a:solidFill>
                <a:latin typeface="Arial"/>
                <a:cs typeface="Arial"/>
              </a:rPr>
              <a:t>T</a:t>
            </a:r>
            <a:r>
              <a:rPr sz="400" spc="0" dirty="0" smtClean="0">
                <a:solidFill>
                  <a:srgbClr val="AEAEAE"/>
                </a:solidFill>
                <a:latin typeface="Arial"/>
                <a:cs typeface="Arial"/>
              </a:rPr>
              <a:t>R</a:t>
            </a:r>
            <a:r>
              <a:rPr sz="400" spc="-79" dirty="0" smtClean="0">
                <a:solidFill>
                  <a:srgbClr val="AEAEAE"/>
                </a:solidFill>
                <a:latin typeface="Arial"/>
                <a:cs typeface="Arial"/>
              </a:rPr>
              <a:t> </a:t>
            </a:r>
            <a:r>
              <a:rPr sz="400" spc="-25" dirty="0" smtClean="0">
                <a:solidFill>
                  <a:srgbClr val="AEAEAE"/>
                </a:solidFill>
                <a:latin typeface="Arial"/>
                <a:cs typeface="Arial"/>
              </a:rPr>
              <a:t>A</a:t>
            </a:r>
            <a:r>
              <a:rPr sz="400" spc="-29" dirty="0" smtClean="0">
                <a:solidFill>
                  <a:srgbClr val="AEAEAE"/>
                </a:solidFill>
                <a:latin typeface="Arial"/>
                <a:cs typeface="Arial"/>
              </a:rPr>
              <a:t>I</a:t>
            </a:r>
            <a:r>
              <a:rPr sz="400" spc="0" dirty="0" smtClean="0">
                <a:solidFill>
                  <a:srgbClr val="AEAEAE"/>
                </a:solidFill>
                <a:latin typeface="Arial"/>
                <a:cs typeface="Arial"/>
              </a:rPr>
              <a:t>N</a:t>
            </a:r>
            <a:r>
              <a:rPr sz="400" spc="-79" dirty="0" smtClean="0">
                <a:solidFill>
                  <a:srgbClr val="AEAEAE"/>
                </a:solidFill>
                <a:latin typeface="Arial"/>
                <a:cs typeface="Arial"/>
              </a:rPr>
              <a:t> </a:t>
            </a:r>
            <a:r>
              <a:rPr sz="400" spc="-29" dirty="0" smtClean="0">
                <a:solidFill>
                  <a:srgbClr val="AEAEAE"/>
                </a:solidFill>
                <a:latin typeface="Arial"/>
                <a:cs typeface="Arial"/>
              </a:rPr>
              <a:t>I</a:t>
            </a:r>
            <a:r>
              <a:rPr sz="400" spc="0" dirty="0" smtClean="0">
                <a:solidFill>
                  <a:srgbClr val="AEAEAE"/>
                </a:solidFill>
                <a:latin typeface="Arial"/>
                <a:cs typeface="Arial"/>
              </a:rPr>
              <a:t>N</a:t>
            </a:r>
            <a:r>
              <a:rPr sz="400" spc="-79" dirty="0" smtClean="0">
                <a:solidFill>
                  <a:srgbClr val="AEAEAE"/>
                </a:solidFill>
                <a:latin typeface="Arial"/>
                <a:cs typeface="Arial"/>
              </a:rPr>
              <a:t> </a:t>
            </a:r>
            <a:r>
              <a:rPr sz="400" spc="9" dirty="0" smtClean="0">
                <a:solidFill>
                  <a:srgbClr val="AEAEAE"/>
                </a:solidFill>
                <a:latin typeface="Arial"/>
                <a:cs typeface="Arial"/>
              </a:rPr>
              <a:t>G</a:t>
            </a:r>
            <a:r>
              <a:rPr sz="400" spc="-29" dirty="0" smtClean="0">
                <a:solidFill>
                  <a:srgbClr val="AEAEAE"/>
                </a:solidFill>
                <a:latin typeface="Arial"/>
                <a:cs typeface="Arial"/>
              </a:rPr>
              <a:t>.</a:t>
            </a:r>
            <a:r>
              <a:rPr sz="400" spc="14" dirty="0" smtClean="0">
                <a:solidFill>
                  <a:srgbClr val="AEAEAE"/>
                </a:solidFill>
                <a:latin typeface="Arial"/>
                <a:cs typeface="Arial"/>
              </a:rPr>
              <a:t>pp</a:t>
            </a:r>
            <a:r>
              <a:rPr sz="400" spc="-29" dirty="0" smtClean="0">
                <a:solidFill>
                  <a:srgbClr val="AEAEAE"/>
                </a:solidFill>
                <a:latin typeface="Arial"/>
                <a:cs typeface="Arial"/>
              </a:rPr>
              <a:t>t</a:t>
            </a:r>
            <a:r>
              <a:rPr sz="400" spc="0" dirty="0" smtClean="0">
                <a:solidFill>
                  <a:srgbClr val="AEAEAE"/>
                </a:solidFill>
                <a:latin typeface="Arial"/>
                <a:cs typeface="Arial"/>
              </a:rPr>
              <a:t>x</a:t>
            </a:r>
            <a:endParaRPr sz="400">
              <a:latin typeface="Arial"/>
              <a:cs typeface="Arial"/>
            </a:endParaRPr>
          </a:p>
        </p:txBody>
      </p:sp>
    </p:spTree>
  </p:cSld>
  <p:clrMapOvr>
    <a:masterClrMapping/>
  </p:clrMapOvr>
  <p:transition spd="slow">
    <p:wipe dir="d"/>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4358640" y="6593840"/>
            <a:ext cx="396239" cy="213360"/>
          </a:xfrm>
          <a:prstGeom prst="rect">
            <a:avLst/>
          </a:prstGeom>
          <a:blipFill>
            <a:blip r:embed="rId2" cstate="print"/>
            <a:stretch>
              <a:fillRect/>
            </a:stretch>
          </a:blipFill>
        </p:spPr>
        <p:txBody>
          <a:bodyPr wrap="square" lIns="0" tIns="0" rIns="0" bIns="0" rtlCol="0">
            <a:noAutofit/>
          </a:bodyPr>
          <a:lstStyle/>
          <a:p>
            <a:endParaRPr/>
          </a:p>
        </p:txBody>
      </p:sp>
      <p:sp>
        <p:nvSpPr>
          <p:cNvPr id="14" name="object 14"/>
          <p:cNvSpPr/>
          <p:nvPr/>
        </p:nvSpPr>
        <p:spPr>
          <a:xfrm>
            <a:off x="4389120" y="6614159"/>
            <a:ext cx="396239" cy="21336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401637" y="803275"/>
            <a:ext cx="8335962" cy="0"/>
          </a:xfrm>
          <a:custGeom>
            <a:avLst/>
            <a:gdLst/>
            <a:ahLst/>
            <a:cxnLst/>
            <a:rect l="l" t="t" r="r" b="b"/>
            <a:pathLst>
              <a:path w="8335962">
                <a:moveTo>
                  <a:pt x="0" y="0"/>
                </a:moveTo>
                <a:lnTo>
                  <a:pt x="8335962" y="0"/>
                </a:lnTo>
              </a:path>
            </a:pathLst>
          </a:custGeom>
          <a:ln w="28575">
            <a:solidFill>
              <a:srgbClr val="003399"/>
            </a:solidFill>
          </a:ln>
        </p:spPr>
        <p:txBody>
          <a:bodyPr wrap="square" lIns="0" tIns="0" rIns="0" bIns="0" rtlCol="0">
            <a:noAutofit/>
          </a:bodyPr>
          <a:lstStyle/>
          <a:p>
            <a:endParaRPr/>
          </a:p>
        </p:txBody>
      </p:sp>
      <p:sp>
        <p:nvSpPr>
          <p:cNvPr id="10" name="object 10"/>
          <p:cNvSpPr txBox="1"/>
          <p:nvPr/>
        </p:nvSpPr>
        <p:spPr>
          <a:xfrm>
            <a:off x="387667" y="545651"/>
            <a:ext cx="2014580" cy="228917"/>
          </a:xfrm>
          <a:prstGeom prst="rect">
            <a:avLst/>
          </a:prstGeom>
        </p:spPr>
        <p:txBody>
          <a:bodyPr wrap="square" lIns="0" tIns="0" rIns="0" bIns="0" rtlCol="0">
            <a:noAutofit/>
          </a:bodyPr>
          <a:lstStyle/>
          <a:p>
            <a:pPr marL="12700">
              <a:lnSpc>
                <a:spcPts val="1739"/>
              </a:lnSpc>
              <a:spcBef>
                <a:spcPts val="87"/>
              </a:spcBef>
            </a:pPr>
            <a:r>
              <a:rPr sz="1600" b="1" spc="-114" dirty="0" smtClean="0">
                <a:latin typeface="Arial"/>
                <a:cs typeface="Arial"/>
              </a:rPr>
              <a:t>A</a:t>
            </a:r>
            <a:r>
              <a:rPr sz="1600" b="1" spc="-14" dirty="0" smtClean="0">
                <a:latin typeface="Arial"/>
                <a:cs typeface="Arial"/>
              </a:rPr>
              <a:t>pp</a:t>
            </a:r>
            <a:r>
              <a:rPr sz="1600" b="1" spc="-44" dirty="0" smtClean="0">
                <a:latin typeface="Arial"/>
                <a:cs typeface="Arial"/>
              </a:rPr>
              <a:t>li</a:t>
            </a:r>
            <a:r>
              <a:rPr sz="1600" b="1" spc="-9" dirty="0" smtClean="0">
                <a:latin typeface="Arial"/>
                <a:cs typeface="Arial"/>
              </a:rPr>
              <a:t>ca</a:t>
            </a:r>
            <a:r>
              <a:rPr sz="1600" b="1" spc="25" dirty="0" smtClean="0">
                <a:latin typeface="Arial"/>
                <a:cs typeface="Arial"/>
              </a:rPr>
              <a:t>t</a:t>
            </a:r>
            <a:r>
              <a:rPr sz="1600" b="1" spc="-44" dirty="0" smtClean="0">
                <a:latin typeface="Arial"/>
                <a:cs typeface="Arial"/>
              </a:rPr>
              <a:t>i</a:t>
            </a:r>
            <a:r>
              <a:rPr sz="1600" b="1" spc="-14" dirty="0" smtClean="0">
                <a:latin typeface="Arial"/>
                <a:cs typeface="Arial"/>
              </a:rPr>
              <a:t>on</a:t>
            </a:r>
            <a:r>
              <a:rPr sz="1600" b="1" spc="0" dirty="0" smtClean="0">
                <a:latin typeface="Arial"/>
                <a:cs typeface="Arial"/>
              </a:rPr>
              <a:t>s</a:t>
            </a:r>
            <a:r>
              <a:rPr sz="1600" b="1" spc="348" dirty="0" smtClean="0">
                <a:latin typeface="Arial"/>
                <a:cs typeface="Arial"/>
              </a:rPr>
              <a:t> </a:t>
            </a:r>
            <a:r>
              <a:rPr sz="1600" b="1" spc="-14" dirty="0" smtClean="0">
                <a:latin typeface="Arial"/>
                <a:cs typeface="Arial"/>
              </a:rPr>
              <a:t>o</a:t>
            </a:r>
            <a:r>
              <a:rPr sz="1600" b="1" spc="0" dirty="0" smtClean="0">
                <a:latin typeface="Arial"/>
                <a:cs typeface="Arial"/>
              </a:rPr>
              <a:t>f</a:t>
            </a:r>
            <a:r>
              <a:rPr sz="1600" b="1" spc="-14" dirty="0" smtClean="0">
                <a:latin typeface="Arial"/>
                <a:cs typeface="Arial"/>
              </a:rPr>
              <a:t> </a:t>
            </a:r>
            <a:r>
              <a:rPr sz="1600" b="1" spc="-25" dirty="0" smtClean="0">
                <a:latin typeface="Arial"/>
                <a:cs typeface="Arial"/>
              </a:rPr>
              <a:t>X</a:t>
            </a:r>
            <a:r>
              <a:rPr sz="1600" b="1" spc="25" dirty="0" smtClean="0">
                <a:latin typeface="Arial"/>
                <a:cs typeface="Arial"/>
              </a:rPr>
              <a:t>M</a:t>
            </a:r>
            <a:r>
              <a:rPr sz="1600" b="1" spc="0" dirty="0" smtClean="0">
                <a:latin typeface="Arial"/>
                <a:cs typeface="Arial"/>
              </a:rPr>
              <a:t>L</a:t>
            </a:r>
            <a:endParaRPr sz="1600">
              <a:latin typeface="Arial"/>
              <a:cs typeface="Arial"/>
            </a:endParaRPr>
          </a:p>
        </p:txBody>
      </p:sp>
      <p:sp>
        <p:nvSpPr>
          <p:cNvPr id="9" name="object 9"/>
          <p:cNvSpPr txBox="1"/>
          <p:nvPr/>
        </p:nvSpPr>
        <p:spPr>
          <a:xfrm>
            <a:off x="387667" y="1161871"/>
            <a:ext cx="4718367" cy="768226"/>
          </a:xfrm>
          <a:prstGeom prst="rect">
            <a:avLst/>
          </a:prstGeom>
        </p:spPr>
        <p:txBody>
          <a:bodyPr wrap="square" lIns="0" tIns="0" rIns="0" bIns="0" rtlCol="0">
            <a:noAutofit/>
          </a:bodyPr>
          <a:lstStyle/>
          <a:p>
            <a:pPr marL="12700" marR="22860">
              <a:lnSpc>
                <a:spcPts val="1330"/>
              </a:lnSpc>
              <a:spcBef>
                <a:spcPts val="66"/>
              </a:spcBef>
            </a:pPr>
            <a:r>
              <a:rPr sz="950" spc="0" dirty="0" smtClean="0">
                <a:latin typeface="Arial"/>
                <a:cs typeface="Arial"/>
              </a:rPr>
              <a:t>•      </a:t>
            </a:r>
            <a:r>
              <a:rPr sz="950" spc="68" dirty="0" smtClean="0">
                <a:latin typeface="Arial"/>
                <a:cs typeface="Arial"/>
              </a:rPr>
              <a:t> </a:t>
            </a:r>
            <a:r>
              <a:rPr sz="1200" spc="-79" dirty="0" smtClean="0">
                <a:latin typeface="Arial"/>
                <a:cs typeface="Arial"/>
              </a:rPr>
              <a:t>X</a:t>
            </a:r>
            <a:r>
              <a:rPr sz="1200" spc="-119" dirty="0" smtClean="0">
                <a:latin typeface="Arial"/>
                <a:cs typeface="Arial"/>
              </a:rPr>
              <a:t>M</a:t>
            </a:r>
            <a:r>
              <a:rPr sz="1200" spc="0" dirty="0" smtClean="0">
                <a:latin typeface="Arial"/>
                <a:cs typeface="Arial"/>
              </a:rPr>
              <a:t>L</a:t>
            </a:r>
            <a:r>
              <a:rPr sz="1200" spc="124" dirty="0" smtClean="0">
                <a:latin typeface="Arial"/>
                <a:cs typeface="Arial"/>
              </a:rPr>
              <a:t> </a:t>
            </a:r>
            <a:r>
              <a:rPr sz="1200" spc="39" dirty="0" smtClean="0">
                <a:latin typeface="Arial"/>
                <a:cs typeface="Arial"/>
              </a:rPr>
              <a:t>c</a:t>
            </a:r>
            <a:r>
              <a:rPr sz="1200" spc="-25" dirty="0" smtClean="0">
                <a:latin typeface="Arial"/>
                <a:cs typeface="Arial"/>
              </a:rPr>
              <a:t>a</a:t>
            </a:r>
            <a:r>
              <a:rPr sz="1200" spc="0" dirty="0" smtClean="0">
                <a:latin typeface="Arial"/>
                <a:cs typeface="Arial"/>
              </a:rPr>
              <a:t>n</a:t>
            </a:r>
            <a:r>
              <a:rPr sz="1200" spc="44" dirty="0" smtClean="0">
                <a:latin typeface="Arial"/>
                <a:cs typeface="Arial"/>
              </a:rPr>
              <a:t> </a:t>
            </a:r>
            <a:r>
              <a:rPr sz="1200" spc="-25" dirty="0" smtClean="0">
                <a:latin typeface="Arial"/>
                <a:cs typeface="Arial"/>
              </a:rPr>
              <a:t>b</a:t>
            </a:r>
            <a:r>
              <a:rPr sz="1200" spc="0" dirty="0" smtClean="0">
                <a:latin typeface="Arial"/>
                <a:cs typeface="Arial"/>
              </a:rPr>
              <a:t>e</a:t>
            </a:r>
            <a:r>
              <a:rPr sz="1200" spc="44" dirty="0" smtClean="0">
                <a:latin typeface="Arial"/>
                <a:cs typeface="Arial"/>
              </a:rPr>
              <a:t> </a:t>
            </a:r>
            <a:r>
              <a:rPr sz="1200" spc="-25" dirty="0" smtClean="0">
                <a:latin typeface="Arial"/>
                <a:cs typeface="Arial"/>
              </a:rPr>
              <a:t>u</a:t>
            </a:r>
            <a:r>
              <a:rPr sz="1200" spc="39" dirty="0" smtClean="0">
                <a:latin typeface="Arial"/>
                <a:cs typeface="Arial"/>
              </a:rPr>
              <a:t>s</a:t>
            </a:r>
            <a:r>
              <a:rPr sz="1200" spc="-25" dirty="0" smtClean="0">
                <a:latin typeface="Arial"/>
                <a:cs typeface="Arial"/>
              </a:rPr>
              <a:t>e</a:t>
            </a:r>
            <a:r>
              <a:rPr sz="1200" spc="0" dirty="0" smtClean="0">
                <a:latin typeface="Arial"/>
                <a:cs typeface="Arial"/>
              </a:rPr>
              <a:t>d</a:t>
            </a:r>
            <a:r>
              <a:rPr sz="1200" spc="-34" dirty="0" smtClean="0">
                <a:latin typeface="Arial"/>
                <a:cs typeface="Arial"/>
              </a:rPr>
              <a:t> </a:t>
            </a:r>
            <a:r>
              <a:rPr sz="1200" spc="-9" dirty="0" smtClean="0">
                <a:latin typeface="Arial"/>
                <a:cs typeface="Arial"/>
              </a:rPr>
              <a:t>t</a:t>
            </a:r>
            <a:r>
              <a:rPr sz="1200" spc="0" dirty="0" smtClean="0">
                <a:latin typeface="Arial"/>
                <a:cs typeface="Arial"/>
              </a:rPr>
              <a:t>o</a:t>
            </a:r>
            <a:r>
              <a:rPr sz="1200" spc="44" dirty="0" smtClean="0">
                <a:latin typeface="Arial"/>
                <a:cs typeface="Arial"/>
              </a:rPr>
              <a:t> </a:t>
            </a:r>
            <a:r>
              <a:rPr sz="1200" spc="0" dirty="0" smtClean="0">
                <a:latin typeface="Arial"/>
                <a:cs typeface="Arial"/>
              </a:rPr>
              <a:t>S</a:t>
            </a:r>
            <a:r>
              <a:rPr sz="1200" spc="-9" dirty="0" smtClean="0">
                <a:latin typeface="Arial"/>
                <a:cs typeface="Arial"/>
              </a:rPr>
              <a:t>t</a:t>
            </a:r>
            <a:r>
              <a:rPr sz="1200" spc="-25" dirty="0" smtClean="0">
                <a:latin typeface="Arial"/>
                <a:cs typeface="Arial"/>
              </a:rPr>
              <a:t>o</a:t>
            </a:r>
            <a:r>
              <a:rPr sz="1200" spc="0" dirty="0" smtClean="0">
                <a:latin typeface="Arial"/>
                <a:cs typeface="Arial"/>
              </a:rPr>
              <a:t>re</a:t>
            </a:r>
            <a:r>
              <a:rPr sz="1200" spc="44" dirty="0" smtClean="0">
                <a:latin typeface="Arial"/>
                <a:cs typeface="Arial"/>
              </a:rPr>
              <a:t> </a:t>
            </a:r>
            <a:r>
              <a:rPr sz="1200" spc="14" dirty="0" smtClean="0">
                <a:latin typeface="Arial"/>
                <a:cs typeface="Arial"/>
              </a:rPr>
              <a:t>D</a:t>
            </a:r>
            <a:r>
              <a:rPr sz="1200" spc="-25" dirty="0" smtClean="0">
                <a:latin typeface="Arial"/>
                <a:cs typeface="Arial"/>
              </a:rPr>
              <a:t>a</a:t>
            </a:r>
            <a:r>
              <a:rPr sz="1200" spc="-9" dirty="0" smtClean="0">
                <a:latin typeface="Arial"/>
                <a:cs typeface="Arial"/>
              </a:rPr>
              <a:t>t</a:t>
            </a:r>
            <a:r>
              <a:rPr sz="1200" spc="0" dirty="0" smtClean="0">
                <a:latin typeface="Arial"/>
                <a:cs typeface="Arial"/>
              </a:rPr>
              <a:t>a</a:t>
            </a:r>
            <a:endParaRPr sz="1200">
              <a:latin typeface="Arial"/>
              <a:cs typeface="Arial"/>
            </a:endParaRPr>
          </a:p>
          <a:p>
            <a:pPr marL="293663" marR="297485" algn="ctr">
              <a:lnSpc>
                <a:spcPct val="95825"/>
              </a:lnSpc>
              <a:spcBef>
                <a:spcPts val="875"/>
              </a:spcBef>
            </a:pPr>
            <a:r>
              <a:rPr sz="1200" spc="0" dirty="0" smtClean="0">
                <a:latin typeface="Arial"/>
                <a:cs typeface="Arial"/>
              </a:rPr>
              <a:t>-</a:t>
            </a:r>
            <a:r>
              <a:rPr sz="1200" spc="-9" dirty="0" smtClean="0">
                <a:latin typeface="Arial"/>
                <a:cs typeface="Arial"/>
              </a:rPr>
              <a:t> </a:t>
            </a:r>
            <a:r>
              <a:rPr sz="1200" spc="-79" dirty="0" smtClean="0">
                <a:latin typeface="Arial"/>
                <a:cs typeface="Arial"/>
              </a:rPr>
              <a:t>X</a:t>
            </a:r>
            <a:r>
              <a:rPr sz="1200" spc="-119" dirty="0" smtClean="0">
                <a:latin typeface="Arial"/>
                <a:cs typeface="Arial"/>
              </a:rPr>
              <a:t>M</a:t>
            </a:r>
            <a:r>
              <a:rPr sz="1200" spc="0" dirty="0" smtClean="0">
                <a:latin typeface="Arial"/>
                <a:cs typeface="Arial"/>
              </a:rPr>
              <a:t>L</a:t>
            </a:r>
            <a:r>
              <a:rPr sz="1200" spc="114" dirty="0" smtClean="0">
                <a:latin typeface="Arial"/>
                <a:cs typeface="Arial"/>
              </a:rPr>
              <a:t> </a:t>
            </a:r>
            <a:r>
              <a:rPr sz="1200" spc="39" dirty="0" smtClean="0">
                <a:latin typeface="Arial"/>
                <a:cs typeface="Arial"/>
              </a:rPr>
              <a:t>c</a:t>
            </a:r>
            <a:r>
              <a:rPr sz="1200" spc="-25" dirty="0" smtClean="0">
                <a:latin typeface="Arial"/>
                <a:cs typeface="Arial"/>
              </a:rPr>
              <a:t>a</a:t>
            </a:r>
            <a:r>
              <a:rPr sz="1200" spc="0" dirty="0" smtClean="0">
                <a:latin typeface="Arial"/>
                <a:cs typeface="Arial"/>
              </a:rPr>
              <a:t>n</a:t>
            </a:r>
            <a:r>
              <a:rPr sz="1200" spc="-34" dirty="0" smtClean="0">
                <a:latin typeface="Arial"/>
                <a:cs typeface="Arial"/>
              </a:rPr>
              <a:t> </a:t>
            </a:r>
            <a:r>
              <a:rPr sz="1200" spc="-25" dirty="0" smtClean="0">
                <a:latin typeface="Arial"/>
                <a:cs typeface="Arial"/>
              </a:rPr>
              <a:t>al</a:t>
            </a:r>
            <a:r>
              <a:rPr sz="1200" spc="39" dirty="0" smtClean="0">
                <a:latin typeface="Arial"/>
                <a:cs typeface="Arial"/>
              </a:rPr>
              <a:t>s</a:t>
            </a:r>
            <a:r>
              <a:rPr sz="1200" spc="0" dirty="0" smtClean="0">
                <a:latin typeface="Arial"/>
                <a:cs typeface="Arial"/>
              </a:rPr>
              <a:t>o</a:t>
            </a:r>
            <a:r>
              <a:rPr sz="1200" spc="44" dirty="0" smtClean="0">
                <a:latin typeface="Arial"/>
                <a:cs typeface="Arial"/>
              </a:rPr>
              <a:t> </a:t>
            </a:r>
            <a:r>
              <a:rPr sz="1200" spc="-25" dirty="0" smtClean="0">
                <a:latin typeface="Arial"/>
                <a:cs typeface="Arial"/>
              </a:rPr>
              <a:t>b</a:t>
            </a:r>
            <a:r>
              <a:rPr sz="1200" spc="0" dirty="0" smtClean="0">
                <a:latin typeface="Arial"/>
                <a:cs typeface="Arial"/>
              </a:rPr>
              <a:t>e</a:t>
            </a:r>
            <a:r>
              <a:rPr sz="1200" spc="44" dirty="0" smtClean="0">
                <a:latin typeface="Arial"/>
                <a:cs typeface="Arial"/>
              </a:rPr>
              <a:t> </a:t>
            </a:r>
            <a:r>
              <a:rPr sz="1200" spc="-25" dirty="0" smtClean="0">
                <a:latin typeface="Arial"/>
                <a:cs typeface="Arial"/>
              </a:rPr>
              <a:t>u</a:t>
            </a:r>
            <a:r>
              <a:rPr sz="1200" spc="39" dirty="0" smtClean="0">
                <a:latin typeface="Arial"/>
                <a:cs typeface="Arial"/>
              </a:rPr>
              <a:t>s</a:t>
            </a:r>
            <a:r>
              <a:rPr sz="1200" spc="-25" dirty="0" smtClean="0">
                <a:latin typeface="Arial"/>
                <a:cs typeface="Arial"/>
              </a:rPr>
              <a:t>e</a:t>
            </a:r>
            <a:r>
              <a:rPr sz="1200" spc="0" dirty="0" smtClean="0">
                <a:latin typeface="Arial"/>
                <a:cs typeface="Arial"/>
              </a:rPr>
              <a:t>d</a:t>
            </a:r>
            <a:r>
              <a:rPr sz="1200" spc="-34" dirty="0" smtClean="0">
                <a:latin typeface="Arial"/>
                <a:cs typeface="Arial"/>
              </a:rPr>
              <a:t> </a:t>
            </a:r>
            <a:r>
              <a:rPr sz="1200" spc="-9" dirty="0" smtClean="0">
                <a:latin typeface="Arial"/>
                <a:cs typeface="Arial"/>
              </a:rPr>
              <a:t>t</a:t>
            </a:r>
            <a:r>
              <a:rPr sz="1200" spc="0" dirty="0" smtClean="0">
                <a:latin typeface="Arial"/>
                <a:cs typeface="Arial"/>
              </a:rPr>
              <a:t>o</a:t>
            </a:r>
            <a:r>
              <a:rPr sz="1200" spc="44" dirty="0" smtClean="0">
                <a:latin typeface="Arial"/>
                <a:cs typeface="Arial"/>
              </a:rPr>
              <a:t> </a:t>
            </a:r>
            <a:r>
              <a:rPr sz="1200" spc="39" dirty="0" smtClean="0">
                <a:latin typeface="Arial"/>
                <a:cs typeface="Arial"/>
              </a:rPr>
              <a:t>s</a:t>
            </a:r>
            <a:r>
              <a:rPr sz="1200" spc="-9" dirty="0" smtClean="0">
                <a:latin typeface="Arial"/>
                <a:cs typeface="Arial"/>
              </a:rPr>
              <a:t>t</a:t>
            </a:r>
            <a:r>
              <a:rPr sz="1200" spc="-25" dirty="0" smtClean="0">
                <a:latin typeface="Arial"/>
                <a:cs typeface="Arial"/>
              </a:rPr>
              <a:t>o</a:t>
            </a:r>
            <a:r>
              <a:rPr sz="1200" spc="0" dirty="0" smtClean="0">
                <a:latin typeface="Arial"/>
                <a:cs typeface="Arial"/>
              </a:rPr>
              <a:t>re</a:t>
            </a:r>
            <a:r>
              <a:rPr sz="1200" spc="44" dirty="0" smtClean="0">
                <a:latin typeface="Arial"/>
                <a:cs typeface="Arial"/>
              </a:rPr>
              <a:t> </a:t>
            </a:r>
            <a:r>
              <a:rPr sz="1200" spc="-25" dirty="0" smtClean="0">
                <a:latin typeface="Arial"/>
                <a:cs typeface="Arial"/>
              </a:rPr>
              <a:t>da</a:t>
            </a:r>
            <a:r>
              <a:rPr sz="1200" spc="-9" dirty="0" smtClean="0">
                <a:latin typeface="Arial"/>
                <a:cs typeface="Arial"/>
              </a:rPr>
              <a:t>t</a:t>
            </a:r>
            <a:r>
              <a:rPr sz="1200" spc="0" dirty="0" smtClean="0">
                <a:latin typeface="Arial"/>
                <a:cs typeface="Arial"/>
              </a:rPr>
              <a:t>a</a:t>
            </a:r>
            <a:r>
              <a:rPr sz="1200" spc="44" dirty="0" smtClean="0">
                <a:latin typeface="Arial"/>
                <a:cs typeface="Arial"/>
              </a:rPr>
              <a:t> </a:t>
            </a:r>
            <a:r>
              <a:rPr sz="1200" spc="-25" dirty="0" smtClean="0">
                <a:latin typeface="Arial"/>
                <a:cs typeface="Arial"/>
              </a:rPr>
              <a:t>i</a:t>
            </a:r>
            <a:r>
              <a:rPr sz="1200" spc="0" dirty="0" smtClean="0">
                <a:latin typeface="Arial"/>
                <a:cs typeface="Arial"/>
              </a:rPr>
              <a:t>n</a:t>
            </a:r>
            <a:r>
              <a:rPr sz="1200" spc="44" dirty="0" smtClean="0">
                <a:latin typeface="Arial"/>
                <a:cs typeface="Arial"/>
              </a:rPr>
              <a:t> </a:t>
            </a:r>
            <a:r>
              <a:rPr sz="1200" spc="-9" dirty="0" smtClean="0">
                <a:latin typeface="Arial"/>
                <a:cs typeface="Arial"/>
              </a:rPr>
              <a:t>f</a:t>
            </a:r>
            <a:r>
              <a:rPr sz="1200" spc="-25" dirty="0" smtClean="0">
                <a:latin typeface="Arial"/>
                <a:cs typeface="Arial"/>
              </a:rPr>
              <a:t>ile</a:t>
            </a:r>
            <a:r>
              <a:rPr sz="1200" spc="0" dirty="0" smtClean="0">
                <a:latin typeface="Arial"/>
                <a:cs typeface="Arial"/>
              </a:rPr>
              <a:t>s</a:t>
            </a:r>
            <a:r>
              <a:rPr sz="1200" spc="29" dirty="0" smtClean="0">
                <a:latin typeface="Arial"/>
                <a:cs typeface="Arial"/>
              </a:rPr>
              <a:t> </a:t>
            </a:r>
            <a:r>
              <a:rPr sz="1200" spc="-25" dirty="0" smtClean="0">
                <a:latin typeface="Arial"/>
                <a:cs typeface="Arial"/>
              </a:rPr>
              <a:t>o</a:t>
            </a:r>
            <a:r>
              <a:rPr sz="1200" spc="0" dirty="0" smtClean="0">
                <a:latin typeface="Arial"/>
                <a:cs typeface="Arial"/>
              </a:rPr>
              <a:t>r</a:t>
            </a:r>
            <a:r>
              <a:rPr sz="1200" spc="69" dirty="0" smtClean="0">
                <a:latin typeface="Arial"/>
                <a:cs typeface="Arial"/>
              </a:rPr>
              <a:t> </a:t>
            </a:r>
            <a:r>
              <a:rPr sz="1200" spc="-25" dirty="0" smtClean="0">
                <a:latin typeface="Arial"/>
                <a:cs typeface="Arial"/>
              </a:rPr>
              <a:t>i</a:t>
            </a:r>
            <a:r>
              <a:rPr sz="1200" spc="0" dirty="0" smtClean="0">
                <a:latin typeface="Arial"/>
                <a:cs typeface="Arial"/>
              </a:rPr>
              <a:t>n</a:t>
            </a:r>
            <a:r>
              <a:rPr sz="1200" spc="44" dirty="0" smtClean="0">
                <a:latin typeface="Arial"/>
                <a:cs typeface="Arial"/>
              </a:rPr>
              <a:t> </a:t>
            </a:r>
            <a:r>
              <a:rPr sz="1200" spc="-25" dirty="0" smtClean="0">
                <a:latin typeface="Arial"/>
                <a:cs typeface="Arial"/>
              </a:rPr>
              <a:t>da</a:t>
            </a:r>
            <a:r>
              <a:rPr sz="1200" spc="-9" dirty="0" smtClean="0">
                <a:latin typeface="Arial"/>
                <a:cs typeface="Arial"/>
              </a:rPr>
              <a:t>t</a:t>
            </a:r>
            <a:r>
              <a:rPr sz="1200" spc="-25" dirty="0" smtClean="0">
                <a:latin typeface="Arial"/>
                <a:cs typeface="Arial"/>
              </a:rPr>
              <a:t>aba</a:t>
            </a:r>
            <a:r>
              <a:rPr sz="1200" spc="39" dirty="0" smtClean="0">
                <a:latin typeface="Arial"/>
                <a:cs typeface="Arial"/>
              </a:rPr>
              <a:t>s</a:t>
            </a:r>
            <a:r>
              <a:rPr sz="1200" spc="-25" dirty="0" smtClean="0">
                <a:latin typeface="Arial"/>
                <a:cs typeface="Arial"/>
              </a:rPr>
              <a:t>e</a:t>
            </a:r>
            <a:r>
              <a:rPr sz="1200" spc="39" dirty="0" smtClean="0">
                <a:latin typeface="Arial"/>
                <a:cs typeface="Arial"/>
              </a:rPr>
              <a:t>s</a:t>
            </a:r>
            <a:r>
              <a:rPr sz="1200" spc="0" dirty="0" smtClean="0">
                <a:latin typeface="Arial"/>
                <a:cs typeface="Arial"/>
              </a:rPr>
              <a:t>.</a:t>
            </a:r>
            <a:endParaRPr sz="1200">
              <a:latin typeface="Arial"/>
              <a:cs typeface="Arial"/>
            </a:endParaRPr>
          </a:p>
          <a:p>
            <a:pPr marL="12700">
              <a:lnSpc>
                <a:spcPct val="95825"/>
              </a:lnSpc>
              <a:spcBef>
                <a:spcPts val="945"/>
              </a:spcBef>
            </a:pPr>
            <a:r>
              <a:rPr sz="950" spc="0" dirty="0" smtClean="0">
                <a:latin typeface="Arial"/>
                <a:cs typeface="Arial"/>
              </a:rPr>
              <a:t>•      </a:t>
            </a:r>
            <a:r>
              <a:rPr sz="950" spc="68" dirty="0" smtClean="0">
                <a:latin typeface="Arial"/>
                <a:cs typeface="Arial"/>
              </a:rPr>
              <a:t> </a:t>
            </a:r>
            <a:r>
              <a:rPr sz="1200" spc="-79" dirty="0" smtClean="0">
                <a:latin typeface="Arial"/>
                <a:cs typeface="Arial"/>
              </a:rPr>
              <a:t>X</a:t>
            </a:r>
            <a:r>
              <a:rPr sz="1200" spc="-119" dirty="0" smtClean="0">
                <a:latin typeface="Arial"/>
                <a:cs typeface="Arial"/>
              </a:rPr>
              <a:t>M</a:t>
            </a:r>
            <a:r>
              <a:rPr sz="1200" spc="0" dirty="0" smtClean="0">
                <a:latin typeface="Arial"/>
                <a:cs typeface="Arial"/>
              </a:rPr>
              <a:t>L</a:t>
            </a:r>
            <a:r>
              <a:rPr sz="1200" spc="124" dirty="0" smtClean="0">
                <a:latin typeface="Arial"/>
                <a:cs typeface="Arial"/>
              </a:rPr>
              <a:t> </a:t>
            </a:r>
            <a:r>
              <a:rPr sz="1200" spc="-25" dirty="0" smtClean="0">
                <a:latin typeface="Arial"/>
                <a:cs typeface="Arial"/>
              </a:rPr>
              <a:t>i</a:t>
            </a:r>
            <a:r>
              <a:rPr sz="1200" spc="0" dirty="0" smtClean="0">
                <a:latin typeface="Arial"/>
                <a:cs typeface="Arial"/>
              </a:rPr>
              <a:t>s</a:t>
            </a:r>
            <a:r>
              <a:rPr sz="1200" spc="29" dirty="0" smtClean="0">
                <a:latin typeface="Arial"/>
                <a:cs typeface="Arial"/>
              </a:rPr>
              <a:t> </a:t>
            </a:r>
            <a:r>
              <a:rPr sz="1200" spc="-25" dirty="0" smtClean="0">
                <a:latin typeface="Arial"/>
                <a:cs typeface="Arial"/>
              </a:rPr>
              <a:t>u</a:t>
            </a:r>
            <a:r>
              <a:rPr sz="1200" spc="39" dirty="0" smtClean="0">
                <a:latin typeface="Arial"/>
                <a:cs typeface="Arial"/>
              </a:rPr>
              <a:t>s</a:t>
            </a:r>
            <a:r>
              <a:rPr sz="1200" spc="-25" dirty="0" smtClean="0">
                <a:latin typeface="Arial"/>
                <a:cs typeface="Arial"/>
              </a:rPr>
              <a:t>e</a:t>
            </a:r>
            <a:r>
              <a:rPr sz="1200" spc="0" dirty="0" smtClean="0">
                <a:latin typeface="Arial"/>
                <a:cs typeface="Arial"/>
              </a:rPr>
              <a:t>d</a:t>
            </a:r>
            <a:r>
              <a:rPr sz="1200" spc="44" dirty="0" smtClean="0">
                <a:latin typeface="Arial"/>
                <a:cs typeface="Arial"/>
              </a:rPr>
              <a:t> </a:t>
            </a:r>
            <a:r>
              <a:rPr sz="1200" spc="-9" dirty="0" smtClean="0">
                <a:latin typeface="Arial"/>
                <a:cs typeface="Arial"/>
              </a:rPr>
              <a:t>t</a:t>
            </a:r>
            <a:r>
              <a:rPr sz="1200" spc="0" dirty="0" smtClean="0">
                <a:latin typeface="Arial"/>
                <a:cs typeface="Arial"/>
              </a:rPr>
              <a:t>o</a:t>
            </a:r>
            <a:r>
              <a:rPr sz="1200" spc="44" dirty="0" smtClean="0">
                <a:latin typeface="Arial"/>
                <a:cs typeface="Arial"/>
              </a:rPr>
              <a:t> </a:t>
            </a:r>
            <a:r>
              <a:rPr sz="1200" spc="39" dirty="0" smtClean="0">
                <a:latin typeface="Arial"/>
                <a:cs typeface="Arial"/>
              </a:rPr>
              <a:t>c</a:t>
            </a:r>
            <a:r>
              <a:rPr sz="1200" spc="0" dirty="0" smtClean="0">
                <a:latin typeface="Arial"/>
                <a:cs typeface="Arial"/>
              </a:rPr>
              <a:t>r</a:t>
            </a:r>
            <a:r>
              <a:rPr sz="1200" spc="-19" dirty="0" smtClean="0">
                <a:latin typeface="Arial"/>
                <a:cs typeface="Arial"/>
              </a:rPr>
              <a:t>e</a:t>
            </a:r>
            <a:r>
              <a:rPr sz="1200" spc="-25" dirty="0" smtClean="0">
                <a:latin typeface="Arial"/>
                <a:cs typeface="Arial"/>
              </a:rPr>
              <a:t>a</a:t>
            </a:r>
            <a:r>
              <a:rPr sz="1200" spc="-9" dirty="0" smtClean="0">
                <a:latin typeface="Arial"/>
                <a:cs typeface="Arial"/>
              </a:rPr>
              <a:t>t</a:t>
            </a:r>
            <a:r>
              <a:rPr sz="1200" spc="0" dirty="0" smtClean="0">
                <a:latin typeface="Arial"/>
                <a:cs typeface="Arial"/>
              </a:rPr>
              <a:t>e</a:t>
            </a:r>
            <a:r>
              <a:rPr sz="1200" spc="44" dirty="0" smtClean="0">
                <a:latin typeface="Arial"/>
                <a:cs typeface="Arial"/>
              </a:rPr>
              <a:t> </a:t>
            </a:r>
            <a:r>
              <a:rPr sz="1200" spc="39" dirty="0" smtClean="0">
                <a:latin typeface="Arial"/>
                <a:cs typeface="Arial"/>
              </a:rPr>
              <a:t>c</a:t>
            </a:r>
            <a:r>
              <a:rPr sz="1200" spc="-25" dirty="0" smtClean="0">
                <a:latin typeface="Arial"/>
                <a:cs typeface="Arial"/>
              </a:rPr>
              <a:t>on</a:t>
            </a:r>
            <a:r>
              <a:rPr sz="1200" spc="-9" dirty="0" smtClean="0">
                <a:latin typeface="Arial"/>
                <a:cs typeface="Arial"/>
              </a:rPr>
              <a:t>f</a:t>
            </a:r>
            <a:r>
              <a:rPr sz="1200" spc="-25" dirty="0" smtClean="0">
                <a:latin typeface="Arial"/>
                <a:cs typeface="Arial"/>
              </a:rPr>
              <a:t>igu</a:t>
            </a:r>
            <a:r>
              <a:rPr sz="1200" spc="0" dirty="0" smtClean="0">
                <a:latin typeface="Arial"/>
                <a:cs typeface="Arial"/>
              </a:rPr>
              <a:t>r</a:t>
            </a:r>
            <a:r>
              <a:rPr sz="1200" spc="-19" dirty="0" smtClean="0">
                <a:latin typeface="Arial"/>
                <a:cs typeface="Arial"/>
              </a:rPr>
              <a:t>a</a:t>
            </a:r>
            <a:r>
              <a:rPr sz="1200" spc="-9" dirty="0" smtClean="0">
                <a:latin typeface="Arial"/>
                <a:cs typeface="Arial"/>
              </a:rPr>
              <a:t>t</a:t>
            </a:r>
            <a:r>
              <a:rPr sz="1200" spc="-25" dirty="0" smtClean="0">
                <a:latin typeface="Arial"/>
                <a:cs typeface="Arial"/>
              </a:rPr>
              <a:t>io</a:t>
            </a:r>
            <a:r>
              <a:rPr sz="1200" spc="0" dirty="0" smtClean="0">
                <a:latin typeface="Arial"/>
                <a:cs typeface="Arial"/>
              </a:rPr>
              <a:t>n</a:t>
            </a:r>
            <a:r>
              <a:rPr sz="1200" spc="125" dirty="0" smtClean="0">
                <a:latin typeface="Arial"/>
                <a:cs typeface="Arial"/>
              </a:rPr>
              <a:t> </a:t>
            </a:r>
            <a:r>
              <a:rPr sz="1200" spc="-9" dirty="0" smtClean="0">
                <a:latin typeface="Arial"/>
                <a:cs typeface="Arial"/>
              </a:rPr>
              <a:t>f</a:t>
            </a:r>
            <a:r>
              <a:rPr sz="1200" spc="-25" dirty="0" smtClean="0">
                <a:latin typeface="Arial"/>
                <a:cs typeface="Arial"/>
              </a:rPr>
              <a:t>ile</a:t>
            </a:r>
            <a:r>
              <a:rPr sz="1200" spc="0" dirty="0" smtClean="0">
                <a:latin typeface="Arial"/>
                <a:cs typeface="Arial"/>
              </a:rPr>
              <a:t>s</a:t>
            </a:r>
            <a:r>
              <a:rPr sz="1200" spc="109" dirty="0" smtClean="0">
                <a:latin typeface="Arial"/>
                <a:cs typeface="Arial"/>
              </a:rPr>
              <a:t> </a:t>
            </a:r>
            <a:r>
              <a:rPr sz="1200" spc="-9" dirty="0" smtClean="0">
                <a:latin typeface="Arial"/>
                <a:cs typeface="Arial"/>
              </a:rPr>
              <a:t>f</a:t>
            </a:r>
            <a:r>
              <a:rPr sz="1200" spc="-25" dirty="0" smtClean="0">
                <a:latin typeface="Arial"/>
                <a:cs typeface="Arial"/>
              </a:rPr>
              <a:t>o</a:t>
            </a:r>
            <a:r>
              <a:rPr sz="1200" spc="0" dirty="0" smtClean="0">
                <a:latin typeface="Arial"/>
                <a:cs typeface="Arial"/>
              </a:rPr>
              <a:t>r</a:t>
            </a:r>
            <a:r>
              <a:rPr sz="1200" spc="69" dirty="0" smtClean="0">
                <a:latin typeface="Arial"/>
                <a:cs typeface="Arial"/>
              </a:rPr>
              <a:t> </a:t>
            </a:r>
            <a:r>
              <a:rPr sz="1200" spc="-25" dirty="0" smtClean="0">
                <a:latin typeface="Arial"/>
                <a:cs typeface="Arial"/>
              </a:rPr>
              <a:t>di</a:t>
            </a:r>
            <a:r>
              <a:rPr sz="1200" spc="-9" dirty="0" smtClean="0">
                <a:latin typeface="Arial"/>
                <a:cs typeface="Arial"/>
              </a:rPr>
              <a:t>ff</a:t>
            </a:r>
            <a:r>
              <a:rPr sz="1200" spc="-25" dirty="0" smtClean="0">
                <a:latin typeface="Arial"/>
                <a:cs typeface="Arial"/>
              </a:rPr>
              <a:t>e</a:t>
            </a:r>
            <a:r>
              <a:rPr sz="1200" spc="0" dirty="0" smtClean="0">
                <a:latin typeface="Arial"/>
                <a:cs typeface="Arial"/>
              </a:rPr>
              <a:t>r</a:t>
            </a:r>
            <a:r>
              <a:rPr sz="1200" spc="-19" dirty="0" smtClean="0">
                <a:latin typeface="Arial"/>
                <a:cs typeface="Arial"/>
              </a:rPr>
              <a:t>e</a:t>
            </a:r>
            <a:r>
              <a:rPr sz="1200" spc="-25" dirty="0" smtClean="0">
                <a:latin typeface="Arial"/>
                <a:cs typeface="Arial"/>
              </a:rPr>
              <a:t>n</a:t>
            </a:r>
            <a:r>
              <a:rPr sz="1200" spc="0" dirty="0" smtClean="0">
                <a:latin typeface="Arial"/>
                <a:cs typeface="Arial"/>
              </a:rPr>
              <a:t>t</a:t>
            </a:r>
            <a:r>
              <a:rPr sz="1200" spc="139" dirty="0" smtClean="0">
                <a:latin typeface="Arial"/>
                <a:cs typeface="Arial"/>
              </a:rPr>
              <a:t> </a:t>
            </a:r>
            <a:r>
              <a:rPr sz="1200" spc="-25" dirty="0" smtClean="0">
                <a:latin typeface="Arial"/>
                <a:cs typeface="Arial"/>
              </a:rPr>
              <a:t>appli</a:t>
            </a:r>
            <a:r>
              <a:rPr sz="1200" spc="39" dirty="0" smtClean="0">
                <a:latin typeface="Arial"/>
                <a:cs typeface="Arial"/>
              </a:rPr>
              <a:t>c</a:t>
            </a:r>
            <a:r>
              <a:rPr sz="1200" spc="-25" dirty="0" smtClean="0">
                <a:latin typeface="Arial"/>
                <a:cs typeface="Arial"/>
              </a:rPr>
              <a:t>a</a:t>
            </a:r>
            <a:r>
              <a:rPr sz="1200" spc="-9" dirty="0" smtClean="0">
                <a:latin typeface="Arial"/>
                <a:cs typeface="Arial"/>
              </a:rPr>
              <a:t>t</a:t>
            </a:r>
            <a:r>
              <a:rPr sz="1200" spc="-25" dirty="0" smtClean="0">
                <a:latin typeface="Arial"/>
                <a:cs typeface="Arial"/>
              </a:rPr>
              <a:t>ion</a:t>
            </a:r>
            <a:r>
              <a:rPr sz="1200" spc="39" dirty="0" smtClean="0">
                <a:latin typeface="Arial"/>
                <a:cs typeface="Arial"/>
              </a:rPr>
              <a:t>s</a:t>
            </a:r>
            <a:r>
              <a:rPr sz="1200" spc="0" dirty="0" smtClean="0">
                <a:latin typeface="Arial"/>
                <a:cs typeface="Arial"/>
              </a:rPr>
              <a:t>.</a:t>
            </a:r>
            <a:endParaRPr sz="1200">
              <a:latin typeface="Arial"/>
              <a:cs typeface="Arial"/>
            </a:endParaRPr>
          </a:p>
        </p:txBody>
      </p:sp>
      <p:sp>
        <p:nvSpPr>
          <p:cNvPr id="8" name="object 8"/>
          <p:cNvSpPr txBox="1"/>
          <p:nvPr/>
        </p:nvSpPr>
        <p:spPr>
          <a:xfrm>
            <a:off x="387667" y="2057221"/>
            <a:ext cx="7244769" cy="1358201"/>
          </a:xfrm>
          <a:prstGeom prst="rect">
            <a:avLst/>
          </a:prstGeom>
        </p:spPr>
        <p:txBody>
          <a:bodyPr wrap="square" lIns="0" tIns="0" rIns="0" bIns="0" rtlCol="0">
            <a:noAutofit/>
          </a:bodyPr>
          <a:lstStyle/>
          <a:p>
            <a:pPr marL="317817" marR="22907">
              <a:lnSpc>
                <a:spcPts val="1330"/>
              </a:lnSpc>
              <a:spcBef>
                <a:spcPts val="66"/>
              </a:spcBef>
            </a:pPr>
            <a:r>
              <a:rPr sz="1200" spc="0" dirty="0" smtClean="0">
                <a:latin typeface="Arial"/>
                <a:cs typeface="Arial"/>
              </a:rPr>
              <a:t>-</a:t>
            </a:r>
            <a:r>
              <a:rPr sz="1200" spc="-9" dirty="0" smtClean="0">
                <a:latin typeface="Arial"/>
                <a:cs typeface="Arial"/>
              </a:rPr>
              <a:t> </a:t>
            </a:r>
            <a:r>
              <a:rPr sz="1200" spc="-119" dirty="0" smtClean="0">
                <a:latin typeface="Arial"/>
                <a:cs typeface="Arial"/>
              </a:rPr>
              <a:t>M</a:t>
            </a:r>
            <a:r>
              <a:rPr sz="1200" spc="-25" dirty="0" smtClean="0">
                <a:latin typeface="Arial"/>
                <a:cs typeface="Arial"/>
              </a:rPr>
              <a:t>o</a:t>
            </a:r>
            <a:r>
              <a:rPr sz="1200" spc="39" dirty="0" smtClean="0">
                <a:latin typeface="Arial"/>
                <a:cs typeface="Arial"/>
              </a:rPr>
              <a:t>s</a:t>
            </a:r>
            <a:r>
              <a:rPr sz="1200" spc="0" dirty="0" smtClean="0">
                <a:latin typeface="Arial"/>
                <a:cs typeface="Arial"/>
              </a:rPr>
              <a:t>t</a:t>
            </a:r>
            <a:r>
              <a:rPr sz="1200" spc="49" dirty="0" smtClean="0">
                <a:latin typeface="Arial"/>
                <a:cs typeface="Arial"/>
              </a:rPr>
              <a:t> </a:t>
            </a:r>
            <a:r>
              <a:rPr sz="1200" spc="0" dirty="0" smtClean="0">
                <a:latin typeface="Arial"/>
                <a:cs typeface="Arial"/>
              </a:rPr>
              <a:t>S</a:t>
            </a:r>
            <a:r>
              <a:rPr sz="1200" spc="-25" dirty="0" smtClean="0">
                <a:latin typeface="Arial"/>
                <a:cs typeface="Arial"/>
              </a:rPr>
              <a:t>e</a:t>
            </a:r>
            <a:r>
              <a:rPr sz="1200" spc="0" dirty="0" smtClean="0">
                <a:latin typeface="Arial"/>
                <a:cs typeface="Arial"/>
              </a:rPr>
              <a:t>r</a:t>
            </a:r>
            <a:r>
              <a:rPr sz="1200" spc="-34" dirty="0" smtClean="0">
                <a:latin typeface="Arial"/>
                <a:cs typeface="Arial"/>
              </a:rPr>
              <a:t>v</a:t>
            </a:r>
            <a:r>
              <a:rPr sz="1200" spc="-25" dirty="0" smtClean="0">
                <a:latin typeface="Arial"/>
                <a:cs typeface="Arial"/>
              </a:rPr>
              <a:t>e</a:t>
            </a:r>
            <a:r>
              <a:rPr sz="1200" spc="0" dirty="0" smtClean="0">
                <a:latin typeface="Arial"/>
                <a:cs typeface="Arial"/>
              </a:rPr>
              <a:t>rs</a:t>
            </a:r>
            <a:r>
              <a:rPr sz="1200" spc="109" dirty="0" smtClean="0">
                <a:latin typeface="Arial"/>
                <a:cs typeface="Arial"/>
              </a:rPr>
              <a:t> </a:t>
            </a:r>
            <a:r>
              <a:rPr sz="1200" spc="-25" dirty="0" smtClean="0">
                <a:latin typeface="Arial"/>
                <a:cs typeface="Arial"/>
              </a:rPr>
              <a:t>u</a:t>
            </a:r>
            <a:r>
              <a:rPr sz="1200" spc="39" dirty="0" smtClean="0">
                <a:latin typeface="Arial"/>
                <a:cs typeface="Arial"/>
              </a:rPr>
              <a:t>s</a:t>
            </a:r>
            <a:r>
              <a:rPr sz="1200" spc="0" dirty="0" smtClean="0">
                <a:latin typeface="Arial"/>
                <a:cs typeface="Arial"/>
              </a:rPr>
              <a:t>e</a:t>
            </a:r>
            <a:r>
              <a:rPr sz="1200" spc="44" dirty="0" smtClean="0">
                <a:latin typeface="Arial"/>
                <a:cs typeface="Arial"/>
              </a:rPr>
              <a:t> </a:t>
            </a:r>
            <a:r>
              <a:rPr sz="1200" spc="-79" dirty="0" smtClean="0">
                <a:latin typeface="Arial"/>
                <a:cs typeface="Arial"/>
              </a:rPr>
              <a:t>X</a:t>
            </a:r>
            <a:r>
              <a:rPr sz="1200" spc="-119" dirty="0" smtClean="0">
                <a:latin typeface="Arial"/>
                <a:cs typeface="Arial"/>
              </a:rPr>
              <a:t>M</a:t>
            </a:r>
            <a:r>
              <a:rPr sz="1200" spc="0" dirty="0" smtClean="0">
                <a:latin typeface="Arial"/>
                <a:cs typeface="Arial"/>
              </a:rPr>
              <a:t>L</a:t>
            </a:r>
            <a:r>
              <a:rPr sz="1200" spc="124" dirty="0" smtClean="0">
                <a:latin typeface="Arial"/>
                <a:cs typeface="Arial"/>
              </a:rPr>
              <a:t> </a:t>
            </a:r>
            <a:r>
              <a:rPr sz="1200" spc="39" dirty="0" smtClean="0">
                <a:latin typeface="Arial"/>
                <a:cs typeface="Arial"/>
              </a:rPr>
              <a:t>c</a:t>
            </a:r>
            <a:r>
              <a:rPr sz="1200" spc="-25" dirty="0" smtClean="0">
                <a:latin typeface="Arial"/>
                <a:cs typeface="Arial"/>
              </a:rPr>
              <a:t>on</a:t>
            </a:r>
            <a:r>
              <a:rPr sz="1200" spc="-9" dirty="0" smtClean="0">
                <a:latin typeface="Arial"/>
                <a:cs typeface="Arial"/>
              </a:rPr>
              <a:t>f</a:t>
            </a:r>
            <a:r>
              <a:rPr sz="1200" spc="-25" dirty="0" smtClean="0">
                <a:latin typeface="Arial"/>
                <a:cs typeface="Arial"/>
              </a:rPr>
              <a:t>igu</a:t>
            </a:r>
            <a:r>
              <a:rPr sz="1200" spc="0" dirty="0" smtClean="0">
                <a:latin typeface="Arial"/>
                <a:cs typeface="Arial"/>
              </a:rPr>
              <a:t>r</a:t>
            </a:r>
            <a:r>
              <a:rPr sz="1200" spc="-25" dirty="0" smtClean="0">
                <a:latin typeface="Arial"/>
                <a:cs typeface="Arial"/>
              </a:rPr>
              <a:t>a</a:t>
            </a:r>
            <a:r>
              <a:rPr sz="1200" spc="-9" dirty="0" smtClean="0">
                <a:latin typeface="Arial"/>
                <a:cs typeface="Arial"/>
              </a:rPr>
              <a:t>t</a:t>
            </a:r>
            <a:r>
              <a:rPr sz="1200" spc="-25" dirty="0" smtClean="0">
                <a:latin typeface="Arial"/>
                <a:cs typeface="Arial"/>
              </a:rPr>
              <a:t>io</a:t>
            </a:r>
            <a:r>
              <a:rPr sz="1200" spc="0" dirty="0" smtClean="0">
                <a:latin typeface="Arial"/>
                <a:cs typeface="Arial"/>
              </a:rPr>
              <a:t>n</a:t>
            </a:r>
            <a:r>
              <a:rPr sz="1200" spc="202" dirty="0" smtClean="0">
                <a:latin typeface="Arial"/>
                <a:cs typeface="Arial"/>
              </a:rPr>
              <a:t> </a:t>
            </a:r>
            <a:r>
              <a:rPr sz="1200" spc="-9" dirty="0" smtClean="0">
                <a:latin typeface="Arial"/>
                <a:cs typeface="Arial"/>
              </a:rPr>
              <a:t>f</a:t>
            </a:r>
            <a:r>
              <a:rPr sz="1200" spc="-25" dirty="0" smtClean="0">
                <a:latin typeface="Arial"/>
                <a:cs typeface="Arial"/>
              </a:rPr>
              <a:t>ile</a:t>
            </a:r>
            <a:r>
              <a:rPr sz="1200" spc="39" dirty="0" smtClean="0">
                <a:latin typeface="Arial"/>
                <a:cs typeface="Arial"/>
              </a:rPr>
              <a:t>s</a:t>
            </a:r>
            <a:r>
              <a:rPr sz="1200" spc="0" dirty="0" smtClean="0">
                <a:latin typeface="Arial"/>
                <a:cs typeface="Arial"/>
              </a:rPr>
              <a:t>.</a:t>
            </a:r>
            <a:endParaRPr sz="1200">
              <a:latin typeface="Arial"/>
              <a:cs typeface="Arial"/>
            </a:endParaRPr>
          </a:p>
          <a:p>
            <a:pPr marL="317817">
              <a:lnSpc>
                <a:spcPct val="95825"/>
              </a:lnSpc>
              <a:spcBef>
                <a:spcPts val="875"/>
              </a:spcBef>
            </a:pPr>
            <a:r>
              <a:rPr sz="1200" spc="0" dirty="0" smtClean="0">
                <a:latin typeface="Arial"/>
                <a:cs typeface="Arial"/>
              </a:rPr>
              <a:t>-</a:t>
            </a:r>
            <a:r>
              <a:rPr sz="1200" spc="-89" dirty="0" smtClean="0">
                <a:latin typeface="Arial"/>
                <a:cs typeface="Arial"/>
              </a:rPr>
              <a:t> </a:t>
            </a:r>
            <a:r>
              <a:rPr sz="1200" spc="-94" dirty="0" smtClean="0">
                <a:latin typeface="Arial"/>
                <a:cs typeface="Arial"/>
              </a:rPr>
              <a:t>T</a:t>
            </a:r>
            <a:r>
              <a:rPr sz="1200" spc="-39" dirty="0" smtClean="0">
                <a:latin typeface="Arial"/>
                <a:cs typeface="Arial"/>
              </a:rPr>
              <a:t>y</a:t>
            </a:r>
            <a:r>
              <a:rPr sz="1200" spc="-25" dirty="0" smtClean="0">
                <a:latin typeface="Arial"/>
                <a:cs typeface="Arial"/>
              </a:rPr>
              <a:t>pi</a:t>
            </a:r>
            <a:r>
              <a:rPr sz="1200" spc="39" dirty="0" smtClean="0">
                <a:latin typeface="Arial"/>
                <a:cs typeface="Arial"/>
              </a:rPr>
              <a:t>c</a:t>
            </a:r>
            <a:r>
              <a:rPr sz="1200" spc="-25" dirty="0" smtClean="0">
                <a:latin typeface="Arial"/>
                <a:cs typeface="Arial"/>
              </a:rPr>
              <a:t>all</a:t>
            </a:r>
            <a:r>
              <a:rPr sz="1200" spc="0" dirty="0" smtClean="0">
                <a:latin typeface="Arial"/>
                <a:cs typeface="Arial"/>
              </a:rPr>
              <a:t>y</a:t>
            </a:r>
            <a:r>
              <a:rPr sz="1200" spc="177" dirty="0" smtClean="0">
                <a:latin typeface="Arial"/>
                <a:cs typeface="Arial"/>
              </a:rPr>
              <a:t> </a:t>
            </a:r>
            <a:r>
              <a:rPr sz="1200" spc="-25" dirty="0" smtClean="0">
                <a:latin typeface="Arial"/>
                <a:cs typeface="Arial"/>
              </a:rPr>
              <a:t>u</a:t>
            </a:r>
            <a:r>
              <a:rPr sz="1200" spc="39" dirty="0" smtClean="0">
                <a:latin typeface="Arial"/>
                <a:cs typeface="Arial"/>
              </a:rPr>
              <a:t>s</a:t>
            </a:r>
            <a:r>
              <a:rPr sz="1200" spc="-25" dirty="0" smtClean="0">
                <a:latin typeface="Arial"/>
                <a:cs typeface="Arial"/>
              </a:rPr>
              <a:t>e</a:t>
            </a:r>
            <a:r>
              <a:rPr sz="1200" spc="0" dirty="0" smtClean="0">
                <a:latin typeface="Arial"/>
                <a:cs typeface="Arial"/>
              </a:rPr>
              <a:t>d</a:t>
            </a:r>
            <a:r>
              <a:rPr sz="1200" spc="44" dirty="0" smtClean="0">
                <a:latin typeface="Arial"/>
                <a:cs typeface="Arial"/>
              </a:rPr>
              <a:t> </a:t>
            </a:r>
            <a:r>
              <a:rPr sz="1200" spc="-9" dirty="0" smtClean="0">
                <a:latin typeface="Arial"/>
                <a:cs typeface="Arial"/>
              </a:rPr>
              <a:t>f</a:t>
            </a:r>
            <a:r>
              <a:rPr sz="1200" spc="-25" dirty="0" smtClean="0">
                <a:latin typeface="Arial"/>
                <a:cs typeface="Arial"/>
              </a:rPr>
              <a:t>o</a:t>
            </a:r>
            <a:r>
              <a:rPr sz="1200" spc="0" dirty="0" smtClean="0">
                <a:latin typeface="Arial"/>
                <a:cs typeface="Arial"/>
              </a:rPr>
              <a:t>r</a:t>
            </a:r>
            <a:r>
              <a:rPr sz="1200" spc="-9" dirty="0" smtClean="0">
                <a:latin typeface="Arial"/>
                <a:cs typeface="Arial"/>
              </a:rPr>
              <a:t> </a:t>
            </a:r>
            <a:r>
              <a:rPr sz="1200" spc="39" dirty="0" smtClean="0">
                <a:latin typeface="Arial"/>
                <a:cs typeface="Arial"/>
              </a:rPr>
              <a:t>sm</a:t>
            </a:r>
            <a:r>
              <a:rPr sz="1200" spc="-25" dirty="0" smtClean="0">
                <a:latin typeface="Arial"/>
                <a:cs typeface="Arial"/>
              </a:rPr>
              <a:t>al</a:t>
            </a:r>
            <a:r>
              <a:rPr sz="1200" spc="0" dirty="0" smtClean="0">
                <a:latin typeface="Arial"/>
                <a:cs typeface="Arial"/>
              </a:rPr>
              <a:t>l</a:t>
            </a:r>
            <a:r>
              <a:rPr sz="1200" spc="-34" dirty="0" smtClean="0">
                <a:latin typeface="Arial"/>
                <a:cs typeface="Arial"/>
              </a:rPr>
              <a:t> </a:t>
            </a:r>
            <a:r>
              <a:rPr sz="1200" spc="39" dirty="0" smtClean="0">
                <a:latin typeface="Arial"/>
                <a:cs typeface="Arial"/>
              </a:rPr>
              <a:t>c</a:t>
            </a:r>
            <a:r>
              <a:rPr sz="1200" spc="-25" dirty="0" smtClean="0">
                <a:latin typeface="Arial"/>
                <a:cs typeface="Arial"/>
              </a:rPr>
              <a:t>on</a:t>
            </a:r>
            <a:r>
              <a:rPr sz="1200" spc="-9" dirty="0" smtClean="0">
                <a:latin typeface="Arial"/>
                <a:cs typeface="Arial"/>
              </a:rPr>
              <a:t>f</a:t>
            </a:r>
            <a:r>
              <a:rPr sz="1200" spc="-25" dirty="0" smtClean="0">
                <a:latin typeface="Arial"/>
                <a:cs typeface="Arial"/>
              </a:rPr>
              <a:t>igu</a:t>
            </a:r>
            <a:r>
              <a:rPr sz="1200" spc="0" dirty="0" smtClean="0">
                <a:latin typeface="Arial"/>
                <a:cs typeface="Arial"/>
              </a:rPr>
              <a:t>r</a:t>
            </a:r>
            <a:r>
              <a:rPr sz="1200" spc="-25" dirty="0" smtClean="0">
                <a:latin typeface="Arial"/>
                <a:cs typeface="Arial"/>
              </a:rPr>
              <a:t>a</a:t>
            </a:r>
            <a:r>
              <a:rPr sz="1200" spc="-9" dirty="0" smtClean="0">
                <a:latin typeface="Arial"/>
                <a:cs typeface="Arial"/>
              </a:rPr>
              <a:t>t</a:t>
            </a:r>
            <a:r>
              <a:rPr sz="1200" spc="-25" dirty="0" smtClean="0">
                <a:latin typeface="Arial"/>
                <a:cs typeface="Arial"/>
              </a:rPr>
              <a:t>io</a:t>
            </a:r>
            <a:r>
              <a:rPr sz="1200" spc="0" dirty="0" smtClean="0">
                <a:latin typeface="Arial"/>
                <a:cs typeface="Arial"/>
              </a:rPr>
              <a:t>n</a:t>
            </a:r>
            <a:r>
              <a:rPr sz="1200" spc="202" dirty="0" smtClean="0">
                <a:latin typeface="Arial"/>
                <a:cs typeface="Arial"/>
              </a:rPr>
              <a:t> </a:t>
            </a:r>
            <a:r>
              <a:rPr sz="1200" spc="-25" dirty="0" smtClean="0">
                <a:latin typeface="Arial"/>
                <a:cs typeface="Arial"/>
              </a:rPr>
              <a:t>in</a:t>
            </a:r>
            <a:r>
              <a:rPr sz="1200" spc="-9" dirty="0" smtClean="0">
                <a:latin typeface="Arial"/>
                <a:cs typeface="Arial"/>
              </a:rPr>
              <a:t>f</a:t>
            </a:r>
            <a:r>
              <a:rPr sz="1200" spc="-25" dirty="0" smtClean="0">
                <a:latin typeface="Arial"/>
                <a:cs typeface="Arial"/>
              </a:rPr>
              <a:t>o</a:t>
            </a:r>
            <a:r>
              <a:rPr sz="1200" spc="0" dirty="0" smtClean="0">
                <a:latin typeface="Arial"/>
                <a:cs typeface="Arial"/>
              </a:rPr>
              <a:t>r</a:t>
            </a:r>
            <a:r>
              <a:rPr sz="1200" spc="39" dirty="0" smtClean="0">
                <a:latin typeface="Arial"/>
                <a:cs typeface="Arial"/>
              </a:rPr>
              <a:t>m</a:t>
            </a:r>
            <a:r>
              <a:rPr sz="1200" spc="-25" dirty="0" smtClean="0">
                <a:latin typeface="Arial"/>
                <a:cs typeface="Arial"/>
              </a:rPr>
              <a:t>a</a:t>
            </a:r>
            <a:r>
              <a:rPr sz="1200" spc="-9" dirty="0" smtClean="0">
                <a:latin typeface="Arial"/>
                <a:cs typeface="Arial"/>
              </a:rPr>
              <a:t>t</a:t>
            </a:r>
            <a:r>
              <a:rPr sz="1200" spc="-25" dirty="0" smtClean="0">
                <a:latin typeface="Arial"/>
                <a:cs typeface="Arial"/>
              </a:rPr>
              <a:t>io</a:t>
            </a:r>
            <a:r>
              <a:rPr sz="1200" spc="0" dirty="0" smtClean="0">
                <a:latin typeface="Arial"/>
                <a:cs typeface="Arial"/>
              </a:rPr>
              <a:t>n</a:t>
            </a:r>
            <a:r>
              <a:rPr sz="1200" spc="119" dirty="0" smtClean="0">
                <a:latin typeface="Arial"/>
                <a:cs typeface="Arial"/>
              </a:rPr>
              <a:t> </a:t>
            </a:r>
            <a:r>
              <a:rPr sz="1200" spc="14" dirty="0" smtClean="0">
                <a:latin typeface="Arial"/>
                <a:cs typeface="Arial"/>
              </a:rPr>
              <a:t>w</a:t>
            </a:r>
            <a:r>
              <a:rPr sz="1200" spc="-25" dirty="0" smtClean="0">
                <a:latin typeface="Arial"/>
                <a:cs typeface="Arial"/>
              </a:rPr>
              <a:t>hi</a:t>
            </a:r>
            <a:r>
              <a:rPr sz="1200" spc="39" dirty="0" smtClean="0">
                <a:latin typeface="Arial"/>
                <a:cs typeface="Arial"/>
              </a:rPr>
              <a:t>c</a:t>
            </a:r>
            <a:r>
              <a:rPr sz="1200" spc="0" dirty="0" smtClean="0">
                <a:latin typeface="Arial"/>
                <a:cs typeface="Arial"/>
              </a:rPr>
              <a:t>h</a:t>
            </a:r>
            <a:r>
              <a:rPr sz="1200" spc="-34" dirty="0" smtClean="0">
                <a:latin typeface="Arial"/>
                <a:cs typeface="Arial"/>
              </a:rPr>
              <a:t> </a:t>
            </a:r>
            <a:r>
              <a:rPr sz="1200" spc="-25" dirty="0" smtClean="0">
                <a:latin typeface="Arial"/>
                <a:cs typeface="Arial"/>
              </a:rPr>
              <a:t>ha</a:t>
            </a:r>
            <a:r>
              <a:rPr sz="1200" spc="0" dirty="0" smtClean="0">
                <a:latin typeface="Arial"/>
                <a:cs typeface="Arial"/>
              </a:rPr>
              <a:t>s</a:t>
            </a:r>
            <a:r>
              <a:rPr sz="1200" spc="109" dirty="0" smtClean="0">
                <a:latin typeface="Arial"/>
                <a:cs typeface="Arial"/>
              </a:rPr>
              <a:t> </a:t>
            </a:r>
            <a:r>
              <a:rPr sz="1200" spc="-9" dirty="0" smtClean="0">
                <a:latin typeface="Arial"/>
                <a:cs typeface="Arial"/>
              </a:rPr>
              <a:t>t</a:t>
            </a:r>
            <a:r>
              <a:rPr sz="1200" spc="0" dirty="0" smtClean="0">
                <a:latin typeface="Arial"/>
                <a:cs typeface="Arial"/>
              </a:rPr>
              <a:t>o</a:t>
            </a:r>
            <a:r>
              <a:rPr sz="1200" spc="-34" dirty="0" smtClean="0">
                <a:latin typeface="Arial"/>
                <a:cs typeface="Arial"/>
              </a:rPr>
              <a:t> </a:t>
            </a:r>
            <a:r>
              <a:rPr sz="1200" spc="-25" dirty="0" smtClean="0">
                <a:latin typeface="Arial"/>
                <a:cs typeface="Arial"/>
              </a:rPr>
              <a:t>b</a:t>
            </a:r>
            <a:r>
              <a:rPr sz="1200" spc="0" dirty="0" smtClean="0">
                <a:latin typeface="Arial"/>
                <a:cs typeface="Arial"/>
              </a:rPr>
              <a:t>e</a:t>
            </a:r>
            <a:r>
              <a:rPr sz="1200" spc="44" dirty="0" smtClean="0">
                <a:latin typeface="Arial"/>
                <a:cs typeface="Arial"/>
              </a:rPr>
              <a:t> </a:t>
            </a:r>
            <a:r>
              <a:rPr sz="1200" spc="-25" dirty="0" smtClean="0">
                <a:latin typeface="Arial"/>
                <a:cs typeface="Arial"/>
              </a:rPr>
              <a:t>bo</a:t>
            </a:r>
            <a:r>
              <a:rPr sz="1200" spc="-9" dirty="0" smtClean="0">
                <a:latin typeface="Arial"/>
                <a:cs typeface="Arial"/>
              </a:rPr>
              <a:t>t</a:t>
            </a:r>
            <a:r>
              <a:rPr sz="1200" spc="0" dirty="0" smtClean="0">
                <a:latin typeface="Arial"/>
                <a:cs typeface="Arial"/>
              </a:rPr>
              <a:t>h</a:t>
            </a:r>
            <a:r>
              <a:rPr sz="1200" spc="119" dirty="0" smtClean="0">
                <a:latin typeface="Arial"/>
                <a:cs typeface="Arial"/>
              </a:rPr>
              <a:t> </a:t>
            </a:r>
            <a:r>
              <a:rPr sz="1200" spc="-25" dirty="0" smtClean="0">
                <a:latin typeface="Arial"/>
                <a:cs typeface="Arial"/>
              </a:rPr>
              <a:t>hu</a:t>
            </a:r>
            <a:r>
              <a:rPr sz="1200" spc="39" dirty="0" smtClean="0">
                <a:latin typeface="Arial"/>
                <a:cs typeface="Arial"/>
              </a:rPr>
              <a:t>m</a:t>
            </a:r>
            <a:r>
              <a:rPr sz="1200" spc="-25" dirty="0" smtClean="0">
                <a:latin typeface="Arial"/>
                <a:cs typeface="Arial"/>
              </a:rPr>
              <a:t>a</a:t>
            </a:r>
            <a:r>
              <a:rPr sz="1200" spc="0" dirty="0" smtClean="0">
                <a:latin typeface="Arial"/>
                <a:cs typeface="Arial"/>
              </a:rPr>
              <a:t>n</a:t>
            </a:r>
            <a:r>
              <a:rPr sz="1200" spc="-34" dirty="0" smtClean="0">
                <a:latin typeface="Arial"/>
                <a:cs typeface="Arial"/>
              </a:rPr>
              <a:t> </a:t>
            </a:r>
            <a:r>
              <a:rPr sz="1200" spc="-25" dirty="0" smtClean="0">
                <a:latin typeface="Arial"/>
                <a:cs typeface="Arial"/>
              </a:rPr>
              <a:t>an</a:t>
            </a:r>
            <a:r>
              <a:rPr sz="1200" spc="0" dirty="0" smtClean="0">
                <a:latin typeface="Arial"/>
                <a:cs typeface="Arial"/>
              </a:rPr>
              <a:t>d</a:t>
            </a:r>
            <a:r>
              <a:rPr sz="1200" spc="44" dirty="0" smtClean="0">
                <a:latin typeface="Arial"/>
                <a:cs typeface="Arial"/>
              </a:rPr>
              <a:t> </a:t>
            </a:r>
            <a:r>
              <a:rPr sz="1200" spc="39" dirty="0" smtClean="0">
                <a:latin typeface="Arial"/>
                <a:cs typeface="Arial"/>
              </a:rPr>
              <a:t>m</a:t>
            </a:r>
            <a:r>
              <a:rPr sz="1200" spc="-25" dirty="0" smtClean="0">
                <a:latin typeface="Arial"/>
                <a:cs typeface="Arial"/>
              </a:rPr>
              <a:t>a</a:t>
            </a:r>
            <a:r>
              <a:rPr sz="1200" spc="39" dirty="0" smtClean="0">
                <a:latin typeface="Arial"/>
                <a:cs typeface="Arial"/>
              </a:rPr>
              <a:t>c</a:t>
            </a:r>
            <a:r>
              <a:rPr sz="1200" spc="-25" dirty="0" smtClean="0">
                <a:latin typeface="Arial"/>
                <a:cs typeface="Arial"/>
              </a:rPr>
              <a:t>hin</a:t>
            </a:r>
            <a:r>
              <a:rPr sz="1200" spc="0" dirty="0" smtClean="0">
                <a:latin typeface="Arial"/>
                <a:cs typeface="Arial"/>
              </a:rPr>
              <a:t>e</a:t>
            </a:r>
            <a:r>
              <a:rPr sz="1200" spc="44" dirty="0" smtClean="0">
                <a:latin typeface="Arial"/>
                <a:cs typeface="Arial"/>
              </a:rPr>
              <a:t> </a:t>
            </a:r>
            <a:r>
              <a:rPr sz="1200" spc="0" dirty="0" smtClean="0">
                <a:latin typeface="Arial"/>
                <a:cs typeface="Arial"/>
              </a:rPr>
              <a:t>r</a:t>
            </a:r>
            <a:r>
              <a:rPr sz="1200" spc="-25" dirty="0" smtClean="0">
                <a:latin typeface="Arial"/>
                <a:cs typeface="Arial"/>
              </a:rPr>
              <a:t>eadable</a:t>
            </a:r>
            <a:r>
              <a:rPr sz="1200" spc="0" dirty="0" smtClean="0">
                <a:latin typeface="Arial"/>
                <a:cs typeface="Arial"/>
              </a:rPr>
              <a:t>.</a:t>
            </a:r>
            <a:endParaRPr sz="1200">
              <a:latin typeface="Arial"/>
              <a:cs typeface="Arial"/>
            </a:endParaRPr>
          </a:p>
          <a:p>
            <a:pPr marL="12700" marR="22907">
              <a:lnSpc>
                <a:spcPct val="95825"/>
              </a:lnSpc>
              <a:spcBef>
                <a:spcPts val="945"/>
              </a:spcBef>
            </a:pPr>
            <a:r>
              <a:rPr sz="950" spc="0" dirty="0" smtClean="0">
                <a:latin typeface="Arial"/>
                <a:cs typeface="Arial"/>
              </a:rPr>
              <a:t>•      </a:t>
            </a:r>
            <a:r>
              <a:rPr sz="950" spc="68" dirty="0" smtClean="0">
                <a:latin typeface="Arial"/>
                <a:cs typeface="Arial"/>
              </a:rPr>
              <a:t> </a:t>
            </a:r>
            <a:r>
              <a:rPr sz="1200" spc="-79" dirty="0" smtClean="0">
                <a:latin typeface="Arial"/>
                <a:cs typeface="Arial"/>
              </a:rPr>
              <a:t>X</a:t>
            </a:r>
            <a:r>
              <a:rPr sz="1200" spc="-119" dirty="0" smtClean="0">
                <a:latin typeface="Arial"/>
                <a:cs typeface="Arial"/>
              </a:rPr>
              <a:t>M</a:t>
            </a:r>
            <a:r>
              <a:rPr sz="1200" spc="0" dirty="0" smtClean="0">
                <a:latin typeface="Arial"/>
                <a:cs typeface="Arial"/>
              </a:rPr>
              <a:t>L</a:t>
            </a:r>
            <a:r>
              <a:rPr sz="1200" spc="124" dirty="0" smtClean="0">
                <a:latin typeface="Arial"/>
                <a:cs typeface="Arial"/>
              </a:rPr>
              <a:t> </a:t>
            </a:r>
            <a:r>
              <a:rPr sz="1200" spc="-25" dirty="0" smtClean="0">
                <a:latin typeface="Arial"/>
                <a:cs typeface="Arial"/>
              </a:rPr>
              <a:t>i</a:t>
            </a:r>
            <a:r>
              <a:rPr sz="1200" spc="0" dirty="0" smtClean="0">
                <a:latin typeface="Arial"/>
                <a:cs typeface="Arial"/>
              </a:rPr>
              <a:t>s</a:t>
            </a:r>
            <a:r>
              <a:rPr sz="1200" spc="29" dirty="0" smtClean="0">
                <a:latin typeface="Arial"/>
                <a:cs typeface="Arial"/>
              </a:rPr>
              <a:t> </a:t>
            </a:r>
            <a:r>
              <a:rPr sz="1200" spc="-25" dirty="0" smtClean="0">
                <a:latin typeface="Arial"/>
                <a:cs typeface="Arial"/>
              </a:rPr>
              <a:t>u</a:t>
            </a:r>
            <a:r>
              <a:rPr sz="1200" spc="39" dirty="0" smtClean="0">
                <a:latin typeface="Arial"/>
                <a:cs typeface="Arial"/>
              </a:rPr>
              <a:t>s</a:t>
            </a:r>
            <a:r>
              <a:rPr sz="1200" spc="-25" dirty="0" smtClean="0">
                <a:latin typeface="Arial"/>
                <a:cs typeface="Arial"/>
              </a:rPr>
              <a:t>e</a:t>
            </a:r>
            <a:r>
              <a:rPr sz="1200" spc="0" dirty="0" smtClean="0">
                <a:latin typeface="Arial"/>
                <a:cs typeface="Arial"/>
              </a:rPr>
              <a:t>d</a:t>
            </a:r>
            <a:r>
              <a:rPr sz="1200" spc="44" dirty="0" smtClean="0">
                <a:latin typeface="Arial"/>
                <a:cs typeface="Arial"/>
              </a:rPr>
              <a:t> </a:t>
            </a:r>
            <a:r>
              <a:rPr sz="1200" spc="-9" dirty="0" smtClean="0">
                <a:latin typeface="Arial"/>
                <a:cs typeface="Arial"/>
              </a:rPr>
              <a:t>t</a:t>
            </a:r>
            <a:r>
              <a:rPr sz="1200" spc="0" dirty="0" smtClean="0">
                <a:latin typeface="Arial"/>
                <a:cs typeface="Arial"/>
              </a:rPr>
              <a:t>o</a:t>
            </a:r>
            <a:r>
              <a:rPr sz="1200" spc="44" dirty="0" smtClean="0">
                <a:latin typeface="Arial"/>
                <a:cs typeface="Arial"/>
              </a:rPr>
              <a:t> </a:t>
            </a:r>
            <a:r>
              <a:rPr sz="1200" spc="0" dirty="0" smtClean="0">
                <a:latin typeface="Arial"/>
                <a:cs typeface="Arial"/>
              </a:rPr>
              <a:t>E</a:t>
            </a:r>
            <a:r>
              <a:rPr sz="1200" spc="-34" dirty="0" smtClean="0">
                <a:latin typeface="Arial"/>
                <a:cs typeface="Arial"/>
              </a:rPr>
              <a:t>x</a:t>
            </a:r>
            <a:r>
              <a:rPr sz="1200" spc="39" dirty="0" smtClean="0">
                <a:latin typeface="Arial"/>
                <a:cs typeface="Arial"/>
              </a:rPr>
              <a:t>c</a:t>
            </a:r>
            <a:r>
              <a:rPr sz="1200" spc="-25" dirty="0" smtClean="0">
                <a:latin typeface="Arial"/>
                <a:cs typeface="Arial"/>
              </a:rPr>
              <a:t>hang</a:t>
            </a:r>
            <a:r>
              <a:rPr sz="1200" spc="0" dirty="0" smtClean="0">
                <a:latin typeface="Arial"/>
                <a:cs typeface="Arial"/>
              </a:rPr>
              <a:t>e</a:t>
            </a:r>
            <a:r>
              <a:rPr sz="1200" spc="44" dirty="0" smtClean="0">
                <a:latin typeface="Arial"/>
                <a:cs typeface="Arial"/>
              </a:rPr>
              <a:t> </a:t>
            </a:r>
            <a:r>
              <a:rPr sz="1200" spc="14" dirty="0" smtClean="0">
                <a:latin typeface="Arial"/>
                <a:cs typeface="Arial"/>
              </a:rPr>
              <a:t>D</a:t>
            </a:r>
            <a:r>
              <a:rPr sz="1200" spc="-25" dirty="0" smtClean="0">
                <a:latin typeface="Arial"/>
                <a:cs typeface="Arial"/>
              </a:rPr>
              <a:t>a</a:t>
            </a:r>
            <a:r>
              <a:rPr sz="1200" spc="-9" dirty="0" smtClean="0">
                <a:latin typeface="Arial"/>
                <a:cs typeface="Arial"/>
              </a:rPr>
              <a:t>t</a:t>
            </a:r>
            <a:r>
              <a:rPr sz="1200" spc="0" dirty="0" smtClean="0">
                <a:latin typeface="Arial"/>
                <a:cs typeface="Arial"/>
              </a:rPr>
              <a:t>a</a:t>
            </a:r>
            <a:r>
              <a:rPr sz="1200" spc="44" dirty="0" smtClean="0">
                <a:latin typeface="Arial"/>
                <a:cs typeface="Arial"/>
              </a:rPr>
              <a:t> </a:t>
            </a:r>
            <a:r>
              <a:rPr sz="1200" spc="-25" dirty="0" smtClean="0">
                <a:latin typeface="Arial"/>
                <a:cs typeface="Arial"/>
              </a:rPr>
              <a:t>i</a:t>
            </a:r>
            <a:r>
              <a:rPr sz="1200" spc="0" dirty="0" smtClean="0">
                <a:latin typeface="Arial"/>
                <a:cs typeface="Arial"/>
              </a:rPr>
              <a:t>n</a:t>
            </a:r>
            <a:r>
              <a:rPr sz="1200" spc="44" dirty="0" smtClean="0">
                <a:latin typeface="Arial"/>
                <a:cs typeface="Arial"/>
              </a:rPr>
              <a:t> </a:t>
            </a:r>
            <a:r>
              <a:rPr sz="1200" spc="39" dirty="0" smtClean="0">
                <a:latin typeface="Arial"/>
                <a:cs typeface="Arial"/>
              </a:rPr>
              <a:t>c</a:t>
            </a:r>
            <a:r>
              <a:rPr sz="1200" spc="0" dirty="0" smtClean="0">
                <a:latin typeface="Arial"/>
                <a:cs typeface="Arial"/>
              </a:rPr>
              <a:t>r</a:t>
            </a:r>
            <a:r>
              <a:rPr sz="1200" spc="-19" dirty="0" smtClean="0">
                <a:latin typeface="Arial"/>
                <a:cs typeface="Arial"/>
              </a:rPr>
              <a:t>o</a:t>
            </a:r>
            <a:r>
              <a:rPr sz="1200" spc="39" dirty="0" smtClean="0">
                <a:latin typeface="Arial"/>
                <a:cs typeface="Arial"/>
              </a:rPr>
              <a:t>s</a:t>
            </a:r>
            <a:r>
              <a:rPr sz="1200" spc="4" dirty="0" smtClean="0">
                <a:latin typeface="Arial"/>
                <a:cs typeface="Arial"/>
              </a:rPr>
              <a:t>s</a:t>
            </a:r>
            <a:r>
              <a:rPr sz="1200" spc="0" dirty="0" smtClean="0">
                <a:latin typeface="Arial"/>
                <a:cs typeface="Arial"/>
              </a:rPr>
              <a:t>-</a:t>
            </a:r>
            <a:r>
              <a:rPr sz="1200" spc="-25" dirty="0" smtClean="0">
                <a:latin typeface="Arial"/>
                <a:cs typeface="Arial"/>
              </a:rPr>
              <a:t>pla</a:t>
            </a:r>
            <a:r>
              <a:rPr sz="1200" spc="-9" dirty="0" smtClean="0">
                <a:latin typeface="Arial"/>
                <a:cs typeface="Arial"/>
              </a:rPr>
              <a:t>tf</a:t>
            </a:r>
            <a:r>
              <a:rPr sz="1200" spc="-25" dirty="0" smtClean="0">
                <a:latin typeface="Arial"/>
                <a:cs typeface="Arial"/>
              </a:rPr>
              <a:t>o</a:t>
            </a:r>
            <a:r>
              <a:rPr sz="1200" spc="0" dirty="0" smtClean="0">
                <a:latin typeface="Arial"/>
                <a:cs typeface="Arial"/>
              </a:rPr>
              <a:t>rm</a:t>
            </a:r>
            <a:r>
              <a:rPr sz="1200" spc="34" dirty="0" smtClean="0">
                <a:latin typeface="Arial"/>
                <a:cs typeface="Arial"/>
              </a:rPr>
              <a:t> </a:t>
            </a:r>
            <a:r>
              <a:rPr sz="1200" spc="-25" dirty="0" smtClean="0">
                <a:latin typeface="Arial"/>
                <a:cs typeface="Arial"/>
              </a:rPr>
              <a:t>appli</a:t>
            </a:r>
            <a:r>
              <a:rPr sz="1200" spc="39" dirty="0" smtClean="0">
                <a:latin typeface="Arial"/>
                <a:cs typeface="Arial"/>
              </a:rPr>
              <a:t>c</a:t>
            </a:r>
            <a:r>
              <a:rPr sz="1200" spc="-25" dirty="0" smtClean="0">
                <a:latin typeface="Arial"/>
                <a:cs typeface="Arial"/>
              </a:rPr>
              <a:t>a</a:t>
            </a:r>
            <a:r>
              <a:rPr sz="1200" spc="-9" dirty="0" smtClean="0">
                <a:latin typeface="Arial"/>
                <a:cs typeface="Arial"/>
              </a:rPr>
              <a:t>t</a:t>
            </a:r>
            <a:r>
              <a:rPr sz="1200" spc="-25" dirty="0" smtClean="0">
                <a:latin typeface="Arial"/>
                <a:cs typeface="Arial"/>
              </a:rPr>
              <a:t>ion</a:t>
            </a:r>
            <a:r>
              <a:rPr sz="1200" spc="0" dirty="0" smtClean="0">
                <a:latin typeface="Arial"/>
                <a:cs typeface="Arial"/>
              </a:rPr>
              <a:t>s</a:t>
            </a:r>
            <a:endParaRPr sz="1200">
              <a:latin typeface="Arial"/>
              <a:cs typeface="Arial"/>
            </a:endParaRPr>
          </a:p>
          <a:p>
            <a:pPr marL="317817" marR="22907">
              <a:lnSpc>
                <a:spcPct val="95825"/>
              </a:lnSpc>
              <a:spcBef>
                <a:spcPts val="942"/>
              </a:spcBef>
            </a:pPr>
            <a:r>
              <a:rPr sz="1200" spc="0" dirty="0" smtClean="0">
                <a:latin typeface="Arial"/>
                <a:cs typeface="Arial"/>
              </a:rPr>
              <a:t>-</a:t>
            </a:r>
            <a:r>
              <a:rPr sz="1200" spc="-9" dirty="0" smtClean="0">
                <a:latin typeface="Arial"/>
                <a:cs typeface="Arial"/>
              </a:rPr>
              <a:t> </a:t>
            </a:r>
            <a:r>
              <a:rPr sz="1200" spc="-25" dirty="0" smtClean="0">
                <a:latin typeface="Arial"/>
                <a:cs typeface="Arial"/>
              </a:rPr>
              <a:t>da</a:t>
            </a:r>
            <a:r>
              <a:rPr sz="1200" spc="-9" dirty="0" smtClean="0">
                <a:latin typeface="Arial"/>
                <a:cs typeface="Arial"/>
              </a:rPr>
              <a:t>t</a:t>
            </a:r>
            <a:r>
              <a:rPr sz="1200" spc="0" dirty="0" smtClean="0">
                <a:latin typeface="Arial"/>
                <a:cs typeface="Arial"/>
              </a:rPr>
              <a:t>a</a:t>
            </a:r>
            <a:r>
              <a:rPr sz="1200" spc="34" dirty="0" smtClean="0">
                <a:latin typeface="Arial"/>
                <a:cs typeface="Arial"/>
              </a:rPr>
              <a:t> </a:t>
            </a:r>
            <a:r>
              <a:rPr sz="1200" spc="39" dirty="0" smtClean="0">
                <a:latin typeface="Arial"/>
                <a:cs typeface="Arial"/>
              </a:rPr>
              <a:t>c</a:t>
            </a:r>
            <a:r>
              <a:rPr sz="1200" spc="-25" dirty="0" smtClean="0">
                <a:latin typeface="Arial"/>
                <a:cs typeface="Arial"/>
              </a:rPr>
              <a:t>a</a:t>
            </a:r>
            <a:r>
              <a:rPr sz="1200" spc="0" dirty="0" smtClean="0">
                <a:latin typeface="Arial"/>
                <a:cs typeface="Arial"/>
              </a:rPr>
              <a:t>n</a:t>
            </a:r>
            <a:r>
              <a:rPr sz="1200" spc="-34" dirty="0" smtClean="0">
                <a:latin typeface="Arial"/>
                <a:cs typeface="Arial"/>
              </a:rPr>
              <a:t> </a:t>
            </a:r>
            <a:r>
              <a:rPr sz="1200" spc="-25" dirty="0" smtClean="0">
                <a:latin typeface="Arial"/>
                <a:cs typeface="Arial"/>
              </a:rPr>
              <a:t>b</a:t>
            </a:r>
            <a:r>
              <a:rPr sz="1200" spc="0" dirty="0" smtClean="0">
                <a:latin typeface="Arial"/>
                <a:cs typeface="Arial"/>
              </a:rPr>
              <a:t>e</a:t>
            </a:r>
            <a:r>
              <a:rPr sz="1200" spc="44" dirty="0" smtClean="0">
                <a:latin typeface="Arial"/>
                <a:cs typeface="Arial"/>
              </a:rPr>
              <a:t> </a:t>
            </a:r>
            <a:r>
              <a:rPr sz="1200" spc="-25" dirty="0" smtClean="0">
                <a:latin typeface="Arial"/>
                <a:cs typeface="Arial"/>
              </a:rPr>
              <a:t>e</a:t>
            </a:r>
            <a:r>
              <a:rPr sz="1200" spc="-39" dirty="0" smtClean="0">
                <a:latin typeface="Arial"/>
                <a:cs typeface="Arial"/>
              </a:rPr>
              <a:t>x</a:t>
            </a:r>
            <a:r>
              <a:rPr sz="1200" spc="39" dirty="0" smtClean="0">
                <a:latin typeface="Arial"/>
                <a:cs typeface="Arial"/>
              </a:rPr>
              <a:t>c</a:t>
            </a:r>
            <a:r>
              <a:rPr sz="1200" spc="-25" dirty="0" smtClean="0">
                <a:latin typeface="Arial"/>
                <a:cs typeface="Arial"/>
              </a:rPr>
              <a:t>hange</a:t>
            </a:r>
            <a:r>
              <a:rPr sz="1200" spc="0" dirty="0" smtClean="0">
                <a:latin typeface="Arial"/>
                <a:cs typeface="Arial"/>
              </a:rPr>
              <a:t>d</a:t>
            </a:r>
            <a:r>
              <a:rPr sz="1200" spc="119" dirty="0" smtClean="0">
                <a:latin typeface="Arial"/>
                <a:cs typeface="Arial"/>
              </a:rPr>
              <a:t> </a:t>
            </a:r>
            <a:r>
              <a:rPr sz="1200" spc="-25" dirty="0" smtClean="0">
                <a:latin typeface="Arial"/>
                <a:cs typeface="Arial"/>
              </a:rPr>
              <a:t>be</a:t>
            </a:r>
            <a:r>
              <a:rPr sz="1200" spc="-9" dirty="0" smtClean="0">
                <a:latin typeface="Arial"/>
                <a:cs typeface="Arial"/>
              </a:rPr>
              <a:t>t</a:t>
            </a:r>
            <a:r>
              <a:rPr sz="1200" spc="14" dirty="0" smtClean="0">
                <a:latin typeface="Arial"/>
                <a:cs typeface="Arial"/>
              </a:rPr>
              <a:t>w</a:t>
            </a:r>
            <a:r>
              <a:rPr sz="1200" spc="-25" dirty="0" smtClean="0">
                <a:latin typeface="Arial"/>
                <a:cs typeface="Arial"/>
              </a:rPr>
              <a:t>ee</a:t>
            </a:r>
            <a:r>
              <a:rPr sz="1200" spc="0" dirty="0" smtClean="0">
                <a:latin typeface="Arial"/>
                <a:cs typeface="Arial"/>
              </a:rPr>
              <a:t>n</a:t>
            </a:r>
            <a:r>
              <a:rPr sz="1200" spc="119" dirty="0" smtClean="0">
                <a:latin typeface="Arial"/>
                <a:cs typeface="Arial"/>
              </a:rPr>
              <a:t> </a:t>
            </a:r>
            <a:r>
              <a:rPr sz="1200" spc="-25" dirty="0" smtClean="0">
                <a:latin typeface="Arial"/>
                <a:cs typeface="Arial"/>
              </a:rPr>
              <a:t>in</a:t>
            </a:r>
            <a:r>
              <a:rPr sz="1200" spc="39" dirty="0" smtClean="0">
                <a:latin typeface="Arial"/>
                <a:cs typeface="Arial"/>
              </a:rPr>
              <a:t>c</a:t>
            </a:r>
            <a:r>
              <a:rPr sz="1200" spc="-25" dirty="0" smtClean="0">
                <a:latin typeface="Arial"/>
                <a:cs typeface="Arial"/>
              </a:rPr>
              <a:t>o</a:t>
            </a:r>
            <a:r>
              <a:rPr sz="1200" spc="39" dirty="0" smtClean="0">
                <a:latin typeface="Arial"/>
                <a:cs typeface="Arial"/>
              </a:rPr>
              <a:t>m</a:t>
            </a:r>
            <a:r>
              <a:rPr sz="1200" spc="-25" dirty="0" smtClean="0">
                <a:latin typeface="Arial"/>
                <a:cs typeface="Arial"/>
              </a:rPr>
              <a:t>pa</a:t>
            </a:r>
            <a:r>
              <a:rPr sz="1200" spc="-9" dirty="0" smtClean="0">
                <a:latin typeface="Arial"/>
                <a:cs typeface="Arial"/>
              </a:rPr>
              <a:t>t</a:t>
            </a:r>
            <a:r>
              <a:rPr sz="1200" spc="-25" dirty="0" smtClean="0">
                <a:latin typeface="Arial"/>
                <a:cs typeface="Arial"/>
              </a:rPr>
              <a:t>ibl</a:t>
            </a:r>
            <a:r>
              <a:rPr sz="1200" spc="0" dirty="0" smtClean="0">
                <a:latin typeface="Arial"/>
                <a:cs typeface="Arial"/>
              </a:rPr>
              <a:t>e</a:t>
            </a:r>
            <a:r>
              <a:rPr sz="1200" spc="119" dirty="0" smtClean="0">
                <a:latin typeface="Arial"/>
                <a:cs typeface="Arial"/>
              </a:rPr>
              <a:t> </a:t>
            </a:r>
            <a:r>
              <a:rPr sz="1200" spc="39" dirty="0" smtClean="0">
                <a:latin typeface="Arial"/>
                <a:cs typeface="Arial"/>
              </a:rPr>
              <a:t>s</a:t>
            </a:r>
            <a:r>
              <a:rPr sz="1200" spc="-39" dirty="0" smtClean="0">
                <a:latin typeface="Arial"/>
                <a:cs typeface="Arial"/>
              </a:rPr>
              <a:t>y</a:t>
            </a:r>
            <a:r>
              <a:rPr sz="1200" spc="39" dirty="0" smtClean="0">
                <a:latin typeface="Arial"/>
                <a:cs typeface="Arial"/>
              </a:rPr>
              <a:t>s</a:t>
            </a:r>
            <a:r>
              <a:rPr sz="1200" spc="-9" dirty="0" smtClean="0">
                <a:latin typeface="Arial"/>
                <a:cs typeface="Arial"/>
              </a:rPr>
              <a:t>t</a:t>
            </a:r>
            <a:r>
              <a:rPr sz="1200" spc="-25" dirty="0" smtClean="0">
                <a:latin typeface="Arial"/>
                <a:cs typeface="Arial"/>
              </a:rPr>
              <a:t>e</a:t>
            </a:r>
            <a:r>
              <a:rPr sz="1200" spc="39" dirty="0" smtClean="0">
                <a:latin typeface="Arial"/>
                <a:cs typeface="Arial"/>
              </a:rPr>
              <a:t>ms</a:t>
            </a:r>
            <a:r>
              <a:rPr sz="1200" spc="0" dirty="0" smtClean="0">
                <a:latin typeface="Arial"/>
                <a:cs typeface="Arial"/>
              </a:rPr>
              <a:t>.</a:t>
            </a:r>
            <a:endParaRPr sz="1200">
              <a:latin typeface="Arial"/>
              <a:cs typeface="Arial"/>
            </a:endParaRPr>
          </a:p>
          <a:p>
            <a:pPr marL="12700" marR="22907">
              <a:lnSpc>
                <a:spcPct val="95825"/>
              </a:lnSpc>
              <a:spcBef>
                <a:spcPts val="943"/>
              </a:spcBef>
            </a:pPr>
            <a:r>
              <a:rPr sz="950" spc="0" dirty="0" smtClean="0">
                <a:latin typeface="Arial"/>
                <a:cs typeface="Arial"/>
              </a:rPr>
              <a:t>•      </a:t>
            </a:r>
            <a:r>
              <a:rPr sz="950" spc="68" dirty="0" smtClean="0">
                <a:latin typeface="Arial"/>
                <a:cs typeface="Arial"/>
              </a:rPr>
              <a:t> </a:t>
            </a:r>
            <a:r>
              <a:rPr sz="1200" spc="-64" dirty="0" smtClean="0">
                <a:latin typeface="Arial"/>
                <a:cs typeface="Arial"/>
              </a:rPr>
              <a:t>U</a:t>
            </a:r>
            <a:r>
              <a:rPr sz="1200" spc="39" dirty="0" smtClean="0">
                <a:latin typeface="Arial"/>
                <a:cs typeface="Arial"/>
              </a:rPr>
              <a:t>s</a:t>
            </a:r>
            <a:r>
              <a:rPr sz="1200" spc="-25" dirty="0" smtClean="0">
                <a:latin typeface="Arial"/>
                <a:cs typeface="Arial"/>
              </a:rPr>
              <a:t>e</a:t>
            </a:r>
            <a:r>
              <a:rPr sz="1200" spc="0" dirty="0" smtClean="0">
                <a:latin typeface="Arial"/>
                <a:cs typeface="Arial"/>
              </a:rPr>
              <a:t>d</a:t>
            </a:r>
            <a:r>
              <a:rPr sz="1200" spc="44" dirty="0" smtClean="0">
                <a:latin typeface="Arial"/>
                <a:cs typeface="Arial"/>
              </a:rPr>
              <a:t> </a:t>
            </a:r>
            <a:r>
              <a:rPr sz="1200" spc="-25" dirty="0" smtClean="0">
                <a:latin typeface="Arial"/>
                <a:cs typeface="Arial"/>
              </a:rPr>
              <a:t>i</a:t>
            </a:r>
            <a:r>
              <a:rPr sz="1200" spc="0" dirty="0" smtClean="0">
                <a:latin typeface="Arial"/>
                <a:cs typeface="Arial"/>
              </a:rPr>
              <a:t>n</a:t>
            </a:r>
            <a:r>
              <a:rPr sz="1200" spc="44" dirty="0" smtClean="0">
                <a:latin typeface="Arial"/>
                <a:cs typeface="Arial"/>
              </a:rPr>
              <a:t> </a:t>
            </a:r>
            <a:r>
              <a:rPr sz="1200" spc="64" dirty="0" smtClean="0">
                <a:latin typeface="Arial"/>
                <a:cs typeface="Arial"/>
              </a:rPr>
              <a:t>W</a:t>
            </a:r>
            <a:r>
              <a:rPr sz="1200" spc="-25" dirty="0" smtClean="0">
                <a:latin typeface="Arial"/>
                <a:cs typeface="Arial"/>
              </a:rPr>
              <a:t>e</a:t>
            </a:r>
            <a:r>
              <a:rPr sz="1200" spc="0" dirty="0" smtClean="0">
                <a:latin typeface="Arial"/>
                <a:cs typeface="Arial"/>
              </a:rPr>
              <a:t>b</a:t>
            </a:r>
            <a:r>
              <a:rPr sz="1200" spc="-34" dirty="0" smtClean="0">
                <a:latin typeface="Arial"/>
                <a:cs typeface="Arial"/>
              </a:rPr>
              <a:t> </a:t>
            </a:r>
            <a:r>
              <a:rPr sz="1200" spc="-25" dirty="0" smtClean="0">
                <a:latin typeface="Arial"/>
                <a:cs typeface="Arial"/>
              </a:rPr>
              <a:t>appli</a:t>
            </a:r>
            <a:r>
              <a:rPr sz="1200" spc="39" dirty="0" smtClean="0">
                <a:latin typeface="Arial"/>
                <a:cs typeface="Arial"/>
              </a:rPr>
              <a:t>c</a:t>
            </a:r>
            <a:r>
              <a:rPr sz="1200" spc="-25" dirty="0" smtClean="0">
                <a:latin typeface="Arial"/>
                <a:cs typeface="Arial"/>
              </a:rPr>
              <a:t>a</a:t>
            </a:r>
            <a:r>
              <a:rPr sz="1200" spc="-9" dirty="0" smtClean="0">
                <a:latin typeface="Arial"/>
                <a:cs typeface="Arial"/>
              </a:rPr>
              <a:t>t</a:t>
            </a:r>
            <a:r>
              <a:rPr sz="1200" spc="-25" dirty="0" smtClean="0">
                <a:latin typeface="Arial"/>
                <a:cs typeface="Arial"/>
              </a:rPr>
              <a:t>ion</a:t>
            </a:r>
            <a:r>
              <a:rPr sz="1200" spc="0" dirty="0" smtClean="0">
                <a:latin typeface="Arial"/>
                <a:cs typeface="Arial"/>
              </a:rPr>
              <a:t>s</a:t>
            </a:r>
            <a:endParaRPr sz="1200">
              <a:latin typeface="Arial"/>
              <a:cs typeface="Arial"/>
            </a:endParaRPr>
          </a:p>
        </p:txBody>
      </p:sp>
      <p:sp>
        <p:nvSpPr>
          <p:cNvPr id="7" name="object 7"/>
          <p:cNvSpPr txBox="1"/>
          <p:nvPr/>
        </p:nvSpPr>
        <p:spPr>
          <a:xfrm>
            <a:off x="387667" y="3532838"/>
            <a:ext cx="5767666" cy="1358071"/>
          </a:xfrm>
          <a:prstGeom prst="rect">
            <a:avLst/>
          </a:prstGeom>
        </p:spPr>
        <p:txBody>
          <a:bodyPr wrap="square" lIns="0" tIns="0" rIns="0" bIns="0" rtlCol="0">
            <a:noAutofit/>
          </a:bodyPr>
          <a:lstStyle/>
          <a:p>
            <a:pPr marL="317817">
              <a:lnSpc>
                <a:spcPts val="1325"/>
              </a:lnSpc>
              <a:spcBef>
                <a:spcPts val="66"/>
              </a:spcBef>
            </a:pPr>
            <a:r>
              <a:rPr sz="1200" spc="0" dirty="0" smtClean="0">
                <a:latin typeface="Arial"/>
                <a:cs typeface="Arial"/>
              </a:rPr>
              <a:t>-</a:t>
            </a:r>
            <a:r>
              <a:rPr sz="1200" spc="-9" dirty="0" smtClean="0">
                <a:latin typeface="Arial"/>
                <a:cs typeface="Arial"/>
              </a:rPr>
              <a:t> </a:t>
            </a:r>
            <a:r>
              <a:rPr sz="1200" spc="-79" dirty="0" smtClean="0">
                <a:latin typeface="Arial"/>
                <a:cs typeface="Arial"/>
              </a:rPr>
              <a:t>X</a:t>
            </a:r>
            <a:r>
              <a:rPr sz="1200" spc="-119" dirty="0" smtClean="0">
                <a:latin typeface="Arial"/>
                <a:cs typeface="Arial"/>
              </a:rPr>
              <a:t>M</a:t>
            </a:r>
            <a:r>
              <a:rPr sz="1200" spc="0" dirty="0" smtClean="0">
                <a:latin typeface="Arial"/>
                <a:cs typeface="Arial"/>
              </a:rPr>
              <a:t>L</a:t>
            </a:r>
            <a:r>
              <a:rPr sz="1200" spc="119" dirty="0" smtClean="0">
                <a:latin typeface="Arial"/>
                <a:cs typeface="Arial"/>
              </a:rPr>
              <a:t> </a:t>
            </a:r>
            <a:r>
              <a:rPr sz="1200" spc="-25" dirty="0" smtClean="0">
                <a:latin typeface="Arial"/>
                <a:cs typeface="Arial"/>
              </a:rPr>
              <a:t>appli</a:t>
            </a:r>
            <a:r>
              <a:rPr sz="1200" spc="39" dirty="0" smtClean="0">
                <a:latin typeface="Arial"/>
                <a:cs typeface="Arial"/>
              </a:rPr>
              <a:t>c</a:t>
            </a:r>
            <a:r>
              <a:rPr sz="1200" spc="-25" dirty="0" smtClean="0">
                <a:latin typeface="Arial"/>
                <a:cs typeface="Arial"/>
              </a:rPr>
              <a:t>a</a:t>
            </a:r>
            <a:r>
              <a:rPr sz="1200" spc="-9" dirty="0" smtClean="0">
                <a:latin typeface="Arial"/>
                <a:cs typeface="Arial"/>
              </a:rPr>
              <a:t>t</a:t>
            </a:r>
            <a:r>
              <a:rPr sz="1200" spc="-25" dirty="0" smtClean="0">
                <a:latin typeface="Arial"/>
                <a:cs typeface="Arial"/>
              </a:rPr>
              <a:t>io</a:t>
            </a:r>
            <a:r>
              <a:rPr sz="1200" spc="0" dirty="0" smtClean="0">
                <a:latin typeface="Arial"/>
                <a:cs typeface="Arial"/>
              </a:rPr>
              <a:t>n</a:t>
            </a:r>
            <a:r>
              <a:rPr sz="1200" spc="202" dirty="0" smtClean="0">
                <a:latin typeface="Arial"/>
                <a:cs typeface="Arial"/>
              </a:rPr>
              <a:t> </a:t>
            </a:r>
            <a:r>
              <a:rPr sz="1200" spc="-25" dirty="0" smtClean="0">
                <a:latin typeface="Arial"/>
                <a:cs typeface="Arial"/>
              </a:rPr>
              <a:t>de</a:t>
            </a:r>
            <a:r>
              <a:rPr sz="1200" spc="-34" dirty="0" smtClean="0">
                <a:latin typeface="Arial"/>
                <a:cs typeface="Arial"/>
              </a:rPr>
              <a:t>v</a:t>
            </a:r>
            <a:r>
              <a:rPr sz="1200" spc="-25" dirty="0" smtClean="0">
                <a:latin typeface="Arial"/>
                <a:cs typeface="Arial"/>
              </a:rPr>
              <a:t>elop</a:t>
            </a:r>
            <a:r>
              <a:rPr sz="1200" spc="39" dirty="0" smtClean="0">
                <a:latin typeface="Arial"/>
                <a:cs typeface="Arial"/>
              </a:rPr>
              <a:t>m</a:t>
            </a:r>
            <a:r>
              <a:rPr sz="1200" spc="-25" dirty="0" smtClean="0">
                <a:latin typeface="Arial"/>
                <a:cs typeface="Arial"/>
              </a:rPr>
              <a:t>en</a:t>
            </a:r>
            <a:r>
              <a:rPr sz="1200" spc="-9" dirty="0" smtClean="0">
                <a:latin typeface="Arial"/>
                <a:cs typeface="Arial"/>
              </a:rPr>
              <a:t>t</a:t>
            </a:r>
            <a:r>
              <a:rPr sz="1200" spc="0" dirty="0" smtClean="0">
                <a:latin typeface="Arial"/>
                <a:cs typeface="Arial"/>
              </a:rPr>
              <a:t>,</a:t>
            </a:r>
            <a:r>
              <a:rPr sz="1200" spc="217" dirty="0" smtClean="0">
                <a:latin typeface="Arial"/>
                <a:cs typeface="Arial"/>
              </a:rPr>
              <a:t> </a:t>
            </a:r>
            <a:r>
              <a:rPr sz="1200" spc="-25" dirty="0" smtClean="0">
                <a:latin typeface="Arial"/>
                <a:cs typeface="Arial"/>
              </a:rPr>
              <a:t>p</a:t>
            </a:r>
            <a:r>
              <a:rPr sz="1200" spc="0" dirty="0" smtClean="0">
                <a:latin typeface="Arial"/>
                <a:cs typeface="Arial"/>
              </a:rPr>
              <a:t>r</a:t>
            </a:r>
            <a:r>
              <a:rPr sz="1200" spc="-19" dirty="0" smtClean="0">
                <a:latin typeface="Arial"/>
                <a:cs typeface="Arial"/>
              </a:rPr>
              <a:t>o</a:t>
            </a:r>
            <a:r>
              <a:rPr sz="1200" spc="-25" dirty="0" smtClean="0">
                <a:latin typeface="Arial"/>
                <a:cs typeface="Arial"/>
              </a:rPr>
              <a:t>g</a:t>
            </a:r>
            <a:r>
              <a:rPr sz="1200" spc="0" dirty="0" smtClean="0">
                <a:latin typeface="Arial"/>
                <a:cs typeface="Arial"/>
              </a:rPr>
              <a:t>r</a:t>
            </a:r>
            <a:r>
              <a:rPr sz="1200" spc="-19" dirty="0" smtClean="0">
                <a:latin typeface="Arial"/>
                <a:cs typeface="Arial"/>
              </a:rPr>
              <a:t>a</a:t>
            </a:r>
            <a:r>
              <a:rPr sz="1200" spc="39" dirty="0" smtClean="0">
                <a:latin typeface="Arial"/>
                <a:cs typeface="Arial"/>
              </a:rPr>
              <a:t>mm</a:t>
            </a:r>
            <a:r>
              <a:rPr sz="1200" spc="-25" dirty="0" smtClean="0">
                <a:latin typeface="Arial"/>
                <a:cs typeface="Arial"/>
              </a:rPr>
              <a:t>in</a:t>
            </a:r>
            <a:r>
              <a:rPr sz="1200" spc="0" dirty="0" smtClean="0">
                <a:latin typeface="Arial"/>
                <a:cs typeface="Arial"/>
              </a:rPr>
              <a:t>g</a:t>
            </a:r>
            <a:r>
              <a:rPr sz="1200" spc="44" dirty="0" smtClean="0">
                <a:latin typeface="Arial"/>
                <a:cs typeface="Arial"/>
              </a:rPr>
              <a:t> </a:t>
            </a:r>
            <a:r>
              <a:rPr sz="1200" spc="-25" dirty="0" smtClean="0">
                <a:latin typeface="Arial"/>
                <a:cs typeface="Arial"/>
              </a:rPr>
              <a:t>an</a:t>
            </a:r>
            <a:r>
              <a:rPr sz="1200" spc="0" dirty="0" smtClean="0">
                <a:latin typeface="Arial"/>
                <a:cs typeface="Arial"/>
              </a:rPr>
              <a:t>d</a:t>
            </a:r>
            <a:r>
              <a:rPr sz="1200" spc="44" dirty="0" smtClean="0">
                <a:latin typeface="Arial"/>
                <a:cs typeface="Arial"/>
              </a:rPr>
              <a:t> </a:t>
            </a:r>
            <a:r>
              <a:rPr sz="1200" spc="39" dirty="0" smtClean="0">
                <a:latin typeface="Arial"/>
                <a:cs typeface="Arial"/>
              </a:rPr>
              <a:t>c</a:t>
            </a:r>
            <a:r>
              <a:rPr sz="1200" spc="-25" dirty="0" smtClean="0">
                <a:latin typeface="Arial"/>
                <a:cs typeface="Arial"/>
              </a:rPr>
              <a:t>on</a:t>
            </a:r>
            <a:r>
              <a:rPr sz="1200" spc="-9" dirty="0" smtClean="0">
                <a:latin typeface="Arial"/>
                <a:cs typeface="Arial"/>
              </a:rPr>
              <a:t>t</a:t>
            </a:r>
            <a:r>
              <a:rPr sz="1200" spc="0" dirty="0" smtClean="0">
                <a:latin typeface="Arial"/>
                <a:cs typeface="Arial"/>
              </a:rPr>
              <a:t>r</a:t>
            </a:r>
            <a:r>
              <a:rPr sz="1200" spc="-19" dirty="0" smtClean="0">
                <a:latin typeface="Arial"/>
                <a:cs typeface="Arial"/>
              </a:rPr>
              <a:t>a</a:t>
            </a:r>
            <a:r>
              <a:rPr sz="1200" spc="39" dirty="0" smtClean="0">
                <a:latin typeface="Arial"/>
                <a:cs typeface="Arial"/>
              </a:rPr>
              <a:t>c</a:t>
            </a:r>
            <a:r>
              <a:rPr sz="1200" spc="-9" dirty="0" smtClean="0">
                <a:latin typeface="Arial"/>
                <a:cs typeface="Arial"/>
              </a:rPr>
              <a:t>t</a:t>
            </a:r>
            <a:r>
              <a:rPr sz="1200" spc="-25" dirty="0" smtClean="0">
                <a:latin typeface="Arial"/>
                <a:cs typeface="Arial"/>
              </a:rPr>
              <a:t>in</a:t>
            </a:r>
            <a:r>
              <a:rPr sz="1200" spc="0" dirty="0" smtClean="0">
                <a:latin typeface="Arial"/>
                <a:cs typeface="Arial"/>
              </a:rPr>
              <a:t>g</a:t>
            </a:r>
            <a:r>
              <a:rPr sz="1200" spc="44" dirty="0" smtClean="0">
                <a:latin typeface="Arial"/>
                <a:cs typeface="Arial"/>
              </a:rPr>
              <a:t> </a:t>
            </a:r>
            <a:r>
              <a:rPr sz="1200" spc="39" dirty="0" smtClean="0">
                <a:latin typeface="Arial"/>
                <a:cs typeface="Arial"/>
              </a:rPr>
              <a:t>s</a:t>
            </a:r>
            <a:r>
              <a:rPr sz="1200" spc="-25" dirty="0" smtClean="0">
                <a:latin typeface="Arial"/>
                <a:cs typeface="Arial"/>
              </a:rPr>
              <a:t>e</a:t>
            </a:r>
            <a:r>
              <a:rPr sz="1200" spc="0" dirty="0" smtClean="0">
                <a:latin typeface="Arial"/>
                <a:cs typeface="Arial"/>
              </a:rPr>
              <a:t>r</a:t>
            </a:r>
            <a:r>
              <a:rPr sz="1200" spc="-34" dirty="0" smtClean="0">
                <a:latin typeface="Arial"/>
                <a:cs typeface="Arial"/>
              </a:rPr>
              <a:t>v</a:t>
            </a:r>
            <a:r>
              <a:rPr sz="1200" spc="-25" dirty="0" smtClean="0">
                <a:latin typeface="Arial"/>
                <a:cs typeface="Arial"/>
              </a:rPr>
              <a:t>i</a:t>
            </a:r>
            <a:r>
              <a:rPr sz="1200" spc="39" dirty="0" smtClean="0">
                <a:latin typeface="Arial"/>
                <a:cs typeface="Arial"/>
              </a:rPr>
              <a:t>c</a:t>
            </a:r>
            <a:r>
              <a:rPr sz="1200" spc="-25" dirty="0" smtClean="0">
                <a:latin typeface="Arial"/>
                <a:cs typeface="Arial"/>
              </a:rPr>
              <a:t>e</a:t>
            </a:r>
            <a:r>
              <a:rPr sz="1200" spc="0" dirty="0" smtClean="0">
                <a:latin typeface="Arial"/>
                <a:cs typeface="Arial"/>
              </a:rPr>
              <a:t>s</a:t>
            </a:r>
            <a:r>
              <a:rPr sz="1200" spc="29" dirty="0" smtClean="0">
                <a:latin typeface="Arial"/>
                <a:cs typeface="Arial"/>
              </a:rPr>
              <a:t> </a:t>
            </a:r>
            <a:r>
              <a:rPr sz="1200" spc="-25" dirty="0" smtClean="0">
                <a:latin typeface="Arial"/>
                <a:cs typeface="Arial"/>
              </a:rPr>
              <a:t>a</a:t>
            </a:r>
            <a:r>
              <a:rPr sz="1200" spc="0" dirty="0" smtClean="0">
                <a:latin typeface="Arial"/>
                <a:cs typeface="Arial"/>
              </a:rPr>
              <a:t>re</a:t>
            </a:r>
            <a:r>
              <a:rPr sz="1200" spc="44" dirty="0" smtClean="0">
                <a:latin typeface="Arial"/>
                <a:cs typeface="Arial"/>
              </a:rPr>
              <a:t> </a:t>
            </a:r>
            <a:r>
              <a:rPr sz="1200" spc="-25" dirty="0" smtClean="0">
                <a:latin typeface="Arial"/>
                <a:cs typeface="Arial"/>
              </a:rPr>
              <a:t>u</a:t>
            </a:r>
            <a:r>
              <a:rPr sz="1200" spc="39" dirty="0" smtClean="0">
                <a:latin typeface="Arial"/>
                <a:cs typeface="Arial"/>
              </a:rPr>
              <a:t>s</a:t>
            </a:r>
            <a:r>
              <a:rPr sz="1200" spc="-25" dirty="0" smtClean="0">
                <a:latin typeface="Arial"/>
                <a:cs typeface="Arial"/>
              </a:rPr>
              <a:t>in</a:t>
            </a:r>
            <a:r>
              <a:rPr sz="1200" spc="0" dirty="0" smtClean="0">
                <a:latin typeface="Arial"/>
                <a:cs typeface="Arial"/>
              </a:rPr>
              <a:t>g</a:t>
            </a:r>
            <a:endParaRPr sz="1200">
              <a:latin typeface="Arial"/>
              <a:cs typeface="Arial"/>
            </a:endParaRPr>
          </a:p>
          <a:p>
            <a:pPr marL="399415" marR="22860">
              <a:lnSpc>
                <a:spcPct val="95825"/>
              </a:lnSpc>
              <a:spcBef>
                <a:spcPts val="875"/>
              </a:spcBef>
            </a:pPr>
            <a:r>
              <a:rPr sz="1200" spc="39" dirty="0" smtClean="0">
                <a:latin typeface="Arial"/>
                <a:cs typeface="Arial"/>
              </a:rPr>
              <a:t>s</a:t>
            </a:r>
            <a:r>
              <a:rPr sz="1200" spc="-25" dirty="0" smtClean="0">
                <a:latin typeface="Arial"/>
                <a:cs typeface="Arial"/>
              </a:rPr>
              <a:t>e</a:t>
            </a:r>
            <a:r>
              <a:rPr sz="1200" spc="0" dirty="0" smtClean="0">
                <a:latin typeface="Arial"/>
                <a:cs typeface="Arial"/>
              </a:rPr>
              <a:t>r</a:t>
            </a:r>
            <a:r>
              <a:rPr sz="1200" spc="-34" dirty="0" smtClean="0">
                <a:latin typeface="Arial"/>
                <a:cs typeface="Arial"/>
              </a:rPr>
              <a:t>v</a:t>
            </a:r>
            <a:r>
              <a:rPr sz="1200" spc="-25" dirty="0" smtClean="0">
                <a:latin typeface="Arial"/>
                <a:cs typeface="Arial"/>
              </a:rPr>
              <a:t>i</a:t>
            </a:r>
            <a:r>
              <a:rPr sz="1200" spc="39" dirty="0" smtClean="0">
                <a:latin typeface="Arial"/>
                <a:cs typeface="Arial"/>
              </a:rPr>
              <a:t>c</a:t>
            </a:r>
            <a:r>
              <a:rPr sz="1200" spc="-25" dirty="0" smtClean="0">
                <a:latin typeface="Arial"/>
                <a:cs typeface="Arial"/>
              </a:rPr>
              <a:t>e</a:t>
            </a:r>
            <a:r>
              <a:rPr sz="1200" spc="29" dirty="0" smtClean="0">
                <a:latin typeface="Arial"/>
                <a:cs typeface="Arial"/>
              </a:rPr>
              <a:t>s</a:t>
            </a:r>
            <a:r>
              <a:rPr sz="1200" spc="0" dirty="0" smtClean="0">
                <a:latin typeface="Arial"/>
                <a:cs typeface="Arial"/>
              </a:rPr>
              <a:t>.</a:t>
            </a:r>
            <a:endParaRPr sz="1200">
              <a:latin typeface="Arial"/>
              <a:cs typeface="Arial"/>
            </a:endParaRPr>
          </a:p>
          <a:p>
            <a:pPr marR="1148392" algn="ctr">
              <a:lnSpc>
                <a:spcPct val="95825"/>
              </a:lnSpc>
              <a:spcBef>
                <a:spcPts val="945"/>
              </a:spcBef>
            </a:pPr>
            <a:r>
              <a:rPr sz="950" spc="0" dirty="0" smtClean="0">
                <a:latin typeface="Arial"/>
                <a:cs typeface="Arial"/>
              </a:rPr>
              <a:t>•      </a:t>
            </a:r>
            <a:r>
              <a:rPr sz="950" spc="68" dirty="0" smtClean="0">
                <a:latin typeface="Arial"/>
                <a:cs typeface="Arial"/>
              </a:rPr>
              <a:t> </a:t>
            </a:r>
            <a:r>
              <a:rPr sz="1200" spc="-79" dirty="0" smtClean="0">
                <a:latin typeface="Arial"/>
                <a:cs typeface="Arial"/>
              </a:rPr>
              <a:t>X</a:t>
            </a:r>
            <a:r>
              <a:rPr sz="1200" spc="-119" dirty="0" smtClean="0">
                <a:latin typeface="Arial"/>
                <a:cs typeface="Arial"/>
              </a:rPr>
              <a:t>M</a:t>
            </a:r>
            <a:r>
              <a:rPr sz="1200" spc="0" dirty="0" smtClean="0">
                <a:latin typeface="Arial"/>
                <a:cs typeface="Arial"/>
              </a:rPr>
              <a:t>L</a:t>
            </a:r>
            <a:r>
              <a:rPr sz="1200" spc="124" dirty="0" smtClean="0">
                <a:latin typeface="Arial"/>
                <a:cs typeface="Arial"/>
              </a:rPr>
              <a:t> </a:t>
            </a:r>
            <a:r>
              <a:rPr sz="1200" spc="39" dirty="0" smtClean="0">
                <a:latin typeface="Arial"/>
                <a:cs typeface="Arial"/>
              </a:rPr>
              <a:t>c</a:t>
            </a:r>
            <a:r>
              <a:rPr sz="1200" spc="-25" dirty="0" smtClean="0">
                <a:latin typeface="Arial"/>
                <a:cs typeface="Arial"/>
              </a:rPr>
              <a:t>a</a:t>
            </a:r>
            <a:r>
              <a:rPr sz="1200" spc="0" dirty="0" smtClean="0">
                <a:latin typeface="Arial"/>
                <a:cs typeface="Arial"/>
              </a:rPr>
              <a:t>n</a:t>
            </a:r>
            <a:r>
              <a:rPr sz="1200" spc="44" dirty="0" smtClean="0">
                <a:latin typeface="Arial"/>
                <a:cs typeface="Arial"/>
              </a:rPr>
              <a:t> </a:t>
            </a:r>
            <a:r>
              <a:rPr sz="1200" spc="-25" dirty="0" smtClean="0">
                <a:latin typeface="Arial"/>
                <a:cs typeface="Arial"/>
              </a:rPr>
              <a:t>b</a:t>
            </a:r>
            <a:r>
              <a:rPr sz="1200" spc="0" dirty="0" smtClean="0">
                <a:latin typeface="Arial"/>
                <a:cs typeface="Arial"/>
              </a:rPr>
              <a:t>e</a:t>
            </a:r>
            <a:r>
              <a:rPr sz="1200" spc="44" dirty="0" smtClean="0">
                <a:latin typeface="Arial"/>
                <a:cs typeface="Arial"/>
              </a:rPr>
              <a:t> </a:t>
            </a:r>
            <a:r>
              <a:rPr sz="1200" spc="-25" dirty="0" smtClean="0">
                <a:latin typeface="Arial"/>
                <a:cs typeface="Arial"/>
              </a:rPr>
              <a:t>u</a:t>
            </a:r>
            <a:r>
              <a:rPr sz="1200" spc="39" dirty="0" smtClean="0">
                <a:latin typeface="Arial"/>
                <a:cs typeface="Arial"/>
              </a:rPr>
              <a:t>s</a:t>
            </a:r>
            <a:r>
              <a:rPr sz="1200" spc="-25" dirty="0" smtClean="0">
                <a:latin typeface="Arial"/>
                <a:cs typeface="Arial"/>
              </a:rPr>
              <a:t>e</a:t>
            </a:r>
            <a:r>
              <a:rPr sz="1200" spc="0" dirty="0" smtClean="0">
                <a:latin typeface="Arial"/>
                <a:cs typeface="Arial"/>
              </a:rPr>
              <a:t>d</a:t>
            </a:r>
            <a:r>
              <a:rPr sz="1200" spc="-34" dirty="0" smtClean="0">
                <a:latin typeface="Arial"/>
                <a:cs typeface="Arial"/>
              </a:rPr>
              <a:t> </a:t>
            </a:r>
            <a:r>
              <a:rPr sz="1200" spc="-9" dirty="0" smtClean="0">
                <a:latin typeface="Arial"/>
                <a:cs typeface="Arial"/>
              </a:rPr>
              <a:t>t</a:t>
            </a:r>
            <a:r>
              <a:rPr sz="1200" spc="0" dirty="0" smtClean="0">
                <a:latin typeface="Arial"/>
                <a:cs typeface="Arial"/>
              </a:rPr>
              <a:t>o</a:t>
            </a:r>
            <a:r>
              <a:rPr sz="1200" spc="44" dirty="0" smtClean="0">
                <a:latin typeface="Arial"/>
                <a:cs typeface="Arial"/>
              </a:rPr>
              <a:t> </a:t>
            </a:r>
            <a:r>
              <a:rPr sz="1200" spc="14" dirty="0" smtClean="0">
                <a:latin typeface="Arial"/>
                <a:cs typeface="Arial"/>
              </a:rPr>
              <a:t>C</a:t>
            </a:r>
            <a:r>
              <a:rPr sz="1200" spc="0" dirty="0" smtClean="0">
                <a:latin typeface="Arial"/>
                <a:cs typeface="Arial"/>
              </a:rPr>
              <a:t>r</a:t>
            </a:r>
            <a:r>
              <a:rPr sz="1200" spc="-25" dirty="0" smtClean="0">
                <a:latin typeface="Arial"/>
                <a:cs typeface="Arial"/>
              </a:rPr>
              <a:t>ea</a:t>
            </a:r>
            <a:r>
              <a:rPr sz="1200" spc="-9" dirty="0" smtClean="0">
                <a:latin typeface="Arial"/>
                <a:cs typeface="Arial"/>
              </a:rPr>
              <a:t>t</a:t>
            </a:r>
            <a:r>
              <a:rPr sz="1200" spc="0" dirty="0" smtClean="0">
                <a:latin typeface="Arial"/>
                <a:cs typeface="Arial"/>
              </a:rPr>
              <a:t>e</a:t>
            </a:r>
            <a:r>
              <a:rPr sz="1200" spc="44" dirty="0" smtClean="0">
                <a:latin typeface="Arial"/>
                <a:cs typeface="Arial"/>
              </a:rPr>
              <a:t> </a:t>
            </a:r>
            <a:r>
              <a:rPr sz="1200" spc="-25" dirty="0" smtClean="0">
                <a:latin typeface="Arial"/>
                <a:cs typeface="Arial"/>
              </a:rPr>
              <a:t>ne</a:t>
            </a:r>
            <a:r>
              <a:rPr sz="1200" spc="0" dirty="0" smtClean="0">
                <a:latin typeface="Arial"/>
                <a:cs typeface="Arial"/>
              </a:rPr>
              <a:t>w </a:t>
            </a:r>
            <a:r>
              <a:rPr sz="1200" spc="-25" dirty="0" smtClean="0">
                <a:latin typeface="Arial"/>
                <a:cs typeface="Arial"/>
              </a:rPr>
              <a:t>da</a:t>
            </a:r>
            <a:r>
              <a:rPr sz="1200" spc="-9" dirty="0" smtClean="0">
                <a:latin typeface="Arial"/>
                <a:cs typeface="Arial"/>
              </a:rPr>
              <a:t>t</a:t>
            </a:r>
            <a:r>
              <a:rPr sz="1200" spc="0" dirty="0" smtClean="0">
                <a:latin typeface="Arial"/>
                <a:cs typeface="Arial"/>
              </a:rPr>
              <a:t>a</a:t>
            </a:r>
            <a:r>
              <a:rPr sz="1200" spc="119" dirty="0" smtClean="0">
                <a:latin typeface="Arial"/>
                <a:cs typeface="Arial"/>
              </a:rPr>
              <a:t> </a:t>
            </a:r>
            <a:r>
              <a:rPr sz="1200" spc="0" dirty="0" smtClean="0">
                <a:latin typeface="Arial"/>
                <a:cs typeface="Arial"/>
              </a:rPr>
              <a:t>r</a:t>
            </a:r>
            <a:r>
              <a:rPr sz="1200" spc="-25" dirty="0" smtClean="0">
                <a:latin typeface="Arial"/>
                <a:cs typeface="Arial"/>
              </a:rPr>
              <a:t>ep</a:t>
            </a:r>
            <a:r>
              <a:rPr sz="1200" spc="0" dirty="0" smtClean="0">
                <a:latin typeface="Arial"/>
                <a:cs typeface="Arial"/>
              </a:rPr>
              <a:t>r</a:t>
            </a:r>
            <a:r>
              <a:rPr sz="1200" spc="-25" dirty="0" smtClean="0">
                <a:latin typeface="Arial"/>
                <a:cs typeface="Arial"/>
              </a:rPr>
              <a:t>e</a:t>
            </a:r>
            <a:r>
              <a:rPr sz="1200" spc="39" dirty="0" smtClean="0">
                <a:latin typeface="Arial"/>
                <a:cs typeface="Arial"/>
              </a:rPr>
              <a:t>s</a:t>
            </a:r>
            <a:r>
              <a:rPr sz="1200" spc="-25" dirty="0" smtClean="0">
                <a:latin typeface="Arial"/>
                <a:cs typeface="Arial"/>
              </a:rPr>
              <a:t>en</a:t>
            </a:r>
            <a:r>
              <a:rPr sz="1200" spc="-9" dirty="0" smtClean="0">
                <a:latin typeface="Arial"/>
                <a:cs typeface="Arial"/>
              </a:rPr>
              <a:t>t</a:t>
            </a:r>
            <a:r>
              <a:rPr sz="1200" spc="-25" dirty="0" smtClean="0">
                <a:latin typeface="Arial"/>
                <a:cs typeface="Arial"/>
              </a:rPr>
              <a:t>a</a:t>
            </a:r>
            <a:r>
              <a:rPr sz="1200" spc="-9" dirty="0" smtClean="0">
                <a:latin typeface="Arial"/>
                <a:cs typeface="Arial"/>
              </a:rPr>
              <a:t>t</a:t>
            </a:r>
            <a:r>
              <a:rPr sz="1200" spc="-25" dirty="0" smtClean="0">
                <a:latin typeface="Arial"/>
                <a:cs typeface="Arial"/>
              </a:rPr>
              <a:t>i</a:t>
            </a:r>
            <a:r>
              <a:rPr sz="1200" spc="-39" dirty="0" smtClean="0">
                <a:latin typeface="Arial"/>
                <a:cs typeface="Arial"/>
              </a:rPr>
              <a:t>v</a:t>
            </a:r>
            <a:r>
              <a:rPr sz="1200" spc="0" dirty="0" smtClean="0">
                <a:latin typeface="Arial"/>
                <a:cs typeface="Arial"/>
              </a:rPr>
              <a:t>e</a:t>
            </a:r>
            <a:r>
              <a:rPr sz="1200" spc="202" dirty="0" smtClean="0">
                <a:latin typeface="Arial"/>
                <a:cs typeface="Arial"/>
              </a:rPr>
              <a:t> </a:t>
            </a:r>
            <a:r>
              <a:rPr sz="1200" spc="-25" dirty="0" smtClean="0">
                <a:latin typeface="Arial"/>
                <a:cs typeface="Arial"/>
              </a:rPr>
              <a:t>Language</a:t>
            </a:r>
            <a:r>
              <a:rPr sz="1200" spc="0" dirty="0" smtClean="0">
                <a:latin typeface="Arial"/>
                <a:cs typeface="Arial"/>
              </a:rPr>
              <a:t>s</a:t>
            </a:r>
            <a:endParaRPr sz="1200">
              <a:latin typeface="Arial"/>
              <a:cs typeface="Arial"/>
            </a:endParaRPr>
          </a:p>
          <a:p>
            <a:pPr marL="317817" marR="22860">
              <a:lnSpc>
                <a:spcPct val="95825"/>
              </a:lnSpc>
              <a:spcBef>
                <a:spcPts val="943"/>
              </a:spcBef>
            </a:pPr>
            <a:r>
              <a:rPr sz="1200" spc="0" dirty="0" smtClean="0">
                <a:latin typeface="Arial"/>
                <a:cs typeface="Arial"/>
              </a:rPr>
              <a:t>-</a:t>
            </a:r>
            <a:r>
              <a:rPr sz="1200" spc="-89" dirty="0" smtClean="0">
                <a:latin typeface="Arial"/>
                <a:cs typeface="Arial"/>
              </a:rPr>
              <a:t> </a:t>
            </a:r>
            <a:r>
              <a:rPr sz="1200" spc="-9" dirty="0" smtClean="0">
                <a:latin typeface="Arial"/>
                <a:cs typeface="Arial"/>
              </a:rPr>
              <a:t>T</a:t>
            </a:r>
            <a:r>
              <a:rPr sz="1200" spc="-25" dirty="0" smtClean="0">
                <a:latin typeface="Arial"/>
                <a:cs typeface="Arial"/>
              </a:rPr>
              <a:t>h</a:t>
            </a:r>
            <a:r>
              <a:rPr sz="1200" spc="0" dirty="0" smtClean="0">
                <a:latin typeface="Arial"/>
                <a:cs typeface="Arial"/>
              </a:rPr>
              <a:t>e</a:t>
            </a:r>
            <a:r>
              <a:rPr sz="1200" spc="34" dirty="0" smtClean="0">
                <a:latin typeface="Arial"/>
                <a:cs typeface="Arial"/>
              </a:rPr>
              <a:t> </a:t>
            </a:r>
            <a:r>
              <a:rPr sz="1200" spc="64" dirty="0" smtClean="0">
                <a:latin typeface="Arial"/>
                <a:cs typeface="Arial"/>
              </a:rPr>
              <a:t>W</a:t>
            </a:r>
            <a:r>
              <a:rPr sz="1200" spc="-25" dirty="0" smtClean="0">
                <a:latin typeface="Arial"/>
                <a:cs typeface="Arial"/>
              </a:rPr>
              <a:t>i</a:t>
            </a:r>
            <a:r>
              <a:rPr sz="1200" spc="0" dirty="0" smtClean="0">
                <a:latin typeface="Arial"/>
                <a:cs typeface="Arial"/>
              </a:rPr>
              <a:t>r</a:t>
            </a:r>
            <a:r>
              <a:rPr sz="1200" spc="-25" dirty="0" smtClean="0">
                <a:latin typeface="Arial"/>
                <a:cs typeface="Arial"/>
              </a:rPr>
              <a:t>ele</a:t>
            </a:r>
            <a:r>
              <a:rPr sz="1200" spc="39" dirty="0" smtClean="0">
                <a:latin typeface="Arial"/>
                <a:cs typeface="Arial"/>
              </a:rPr>
              <a:t>s</a:t>
            </a:r>
            <a:r>
              <a:rPr sz="1200" spc="0" dirty="0" smtClean="0">
                <a:latin typeface="Arial"/>
                <a:cs typeface="Arial"/>
              </a:rPr>
              <a:t>s</a:t>
            </a:r>
            <a:r>
              <a:rPr sz="1200" spc="29" dirty="0" smtClean="0">
                <a:latin typeface="Arial"/>
                <a:cs typeface="Arial"/>
              </a:rPr>
              <a:t> </a:t>
            </a:r>
            <a:r>
              <a:rPr sz="1200" spc="-119" dirty="0" smtClean="0">
                <a:latin typeface="Arial"/>
                <a:cs typeface="Arial"/>
              </a:rPr>
              <a:t>M</a:t>
            </a:r>
            <a:r>
              <a:rPr sz="1200" spc="-25" dirty="0" smtClean="0">
                <a:latin typeface="Arial"/>
                <a:cs typeface="Arial"/>
              </a:rPr>
              <a:t>a</a:t>
            </a:r>
            <a:r>
              <a:rPr sz="1200" spc="0" dirty="0" smtClean="0">
                <a:latin typeface="Arial"/>
                <a:cs typeface="Arial"/>
              </a:rPr>
              <a:t>r</a:t>
            </a:r>
            <a:r>
              <a:rPr sz="1200" spc="-34" dirty="0" smtClean="0">
                <a:latin typeface="Arial"/>
                <a:cs typeface="Arial"/>
              </a:rPr>
              <a:t>k</a:t>
            </a:r>
            <a:r>
              <a:rPr sz="1200" spc="-25" dirty="0" smtClean="0">
                <a:latin typeface="Arial"/>
                <a:cs typeface="Arial"/>
              </a:rPr>
              <a:t>u</a:t>
            </a:r>
            <a:r>
              <a:rPr sz="1200" spc="0" dirty="0" smtClean="0">
                <a:latin typeface="Arial"/>
                <a:cs typeface="Arial"/>
              </a:rPr>
              <a:t>p</a:t>
            </a:r>
            <a:r>
              <a:rPr sz="1200" spc="202" dirty="0" smtClean="0">
                <a:latin typeface="Arial"/>
                <a:cs typeface="Arial"/>
              </a:rPr>
              <a:t> </a:t>
            </a:r>
            <a:r>
              <a:rPr sz="1200" spc="-25" dirty="0" smtClean="0">
                <a:latin typeface="Arial"/>
                <a:cs typeface="Arial"/>
              </a:rPr>
              <a:t>Languag</a:t>
            </a:r>
            <a:r>
              <a:rPr sz="1200" spc="0" dirty="0" smtClean="0">
                <a:latin typeface="Arial"/>
                <a:cs typeface="Arial"/>
              </a:rPr>
              <a:t>e</a:t>
            </a:r>
            <a:r>
              <a:rPr sz="1200" spc="202" dirty="0" smtClean="0">
                <a:latin typeface="Arial"/>
                <a:cs typeface="Arial"/>
              </a:rPr>
              <a:t> </a:t>
            </a:r>
            <a:r>
              <a:rPr sz="1200" spc="0" dirty="0" smtClean="0">
                <a:latin typeface="Arial"/>
                <a:cs typeface="Arial"/>
              </a:rPr>
              <a:t>(</a:t>
            </a:r>
            <a:r>
              <a:rPr sz="1200" spc="69" dirty="0" smtClean="0">
                <a:latin typeface="Arial"/>
                <a:cs typeface="Arial"/>
              </a:rPr>
              <a:t>W</a:t>
            </a:r>
            <a:r>
              <a:rPr sz="1200" spc="-119" dirty="0" smtClean="0">
                <a:latin typeface="Arial"/>
                <a:cs typeface="Arial"/>
              </a:rPr>
              <a:t>M</a:t>
            </a:r>
            <a:r>
              <a:rPr sz="1200" spc="-25" dirty="0" smtClean="0">
                <a:latin typeface="Arial"/>
                <a:cs typeface="Arial"/>
              </a:rPr>
              <a:t>L</a:t>
            </a:r>
            <a:r>
              <a:rPr sz="1200" spc="0" dirty="0" smtClean="0">
                <a:latin typeface="Arial"/>
                <a:cs typeface="Arial"/>
              </a:rPr>
              <a:t>)</a:t>
            </a:r>
            <a:r>
              <a:rPr sz="1200" spc="69" dirty="0" smtClean="0">
                <a:latin typeface="Arial"/>
                <a:cs typeface="Arial"/>
              </a:rPr>
              <a:t> </a:t>
            </a:r>
            <a:r>
              <a:rPr sz="1200" spc="-25" dirty="0" smtClean="0">
                <a:latin typeface="Arial"/>
                <a:cs typeface="Arial"/>
              </a:rPr>
              <a:t>i</a:t>
            </a:r>
            <a:r>
              <a:rPr sz="1200" spc="0" dirty="0" smtClean="0">
                <a:latin typeface="Arial"/>
                <a:cs typeface="Arial"/>
              </a:rPr>
              <a:t>s</a:t>
            </a:r>
            <a:r>
              <a:rPr sz="1200" spc="29" dirty="0" smtClean="0">
                <a:latin typeface="Arial"/>
                <a:cs typeface="Arial"/>
              </a:rPr>
              <a:t> </a:t>
            </a:r>
            <a:r>
              <a:rPr sz="1200" spc="14" dirty="0" smtClean="0">
                <a:latin typeface="Arial"/>
                <a:cs typeface="Arial"/>
              </a:rPr>
              <a:t>w</a:t>
            </a:r>
            <a:r>
              <a:rPr sz="1200" spc="0" dirty="0" smtClean="0">
                <a:latin typeface="Arial"/>
                <a:cs typeface="Arial"/>
              </a:rPr>
              <a:t>r</a:t>
            </a:r>
            <a:r>
              <a:rPr sz="1200" spc="-25" dirty="0" smtClean="0">
                <a:latin typeface="Arial"/>
                <a:cs typeface="Arial"/>
              </a:rPr>
              <a:t>i</a:t>
            </a:r>
            <a:r>
              <a:rPr sz="1200" spc="-9" dirty="0" smtClean="0">
                <a:latin typeface="Arial"/>
                <a:cs typeface="Arial"/>
              </a:rPr>
              <a:t>tt</a:t>
            </a:r>
            <a:r>
              <a:rPr sz="1200" spc="-25" dirty="0" smtClean="0">
                <a:latin typeface="Arial"/>
                <a:cs typeface="Arial"/>
              </a:rPr>
              <a:t>e</a:t>
            </a:r>
            <a:r>
              <a:rPr sz="1200" spc="0" dirty="0" smtClean="0">
                <a:latin typeface="Arial"/>
                <a:cs typeface="Arial"/>
              </a:rPr>
              <a:t>n</a:t>
            </a:r>
            <a:r>
              <a:rPr sz="1200" spc="44" dirty="0" smtClean="0">
                <a:latin typeface="Arial"/>
                <a:cs typeface="Arial"/>
              </a:rPr>
              <a:t> </a:t>
            </a:r>
            <a:r>
              <a:rPr sz="1200" spc="-25" dirty="0" smtClean="0">
                <a:latin typeface="Arial"/>
                <a:cs typeface="Arial"/>
              </a:rPr>
              <a:t>i</a:t>
            </a:r>
            <a:r>
              <a:rPr sz="1200" spc="0" dirty="0" smtClean="0">
                <a:latin typeface="Arial"/>
                <a:cs typeface="Arial"/>
              </a:rPr>
              <a:t>n</a:t>
            </a:r>
            <a:r>
              <a:rPr sz="1200" spc="44" dirty="0" smtClean="0">
                <a:latin typeface="Arial"/>
                <a:cs typeface="Arial"/>
              </a:rPr>
              <a:t> </a:t>
            </a:r>
            <a:r>
              <a:rPr sz="1200" spc="-79" dirty="0" smtClean="0">
                <a:latin typeface="Arial"/>
                <a:cs typeface="Arial"/>
              </a:rPr>
              <a:t>X</a:t>
            </a:r>
            <a:r>
              <a:rPr sz="1200" spc="-119" dirty="0" smtClean="0">
                <a:latin typeface="Arial"/>
                <a:cs typeface="Arial"/>
              </a:rPr>
              <a:t>M</a:t>
            </a:r>
            <a:r>
              <a:rPr sz="1200" spc="0" dirty="0" smtClean="0">
                <a:latin typeface="Arial"/>
                <a:cs typeface="Arial"/>
              </a:rPr>
              <a:t>L</a:t>
            </a:r>
            <a:endParaRPr sz="1200">
              <a:latin typeface="Arial"/>
              <a:cs typeface="Arial"/>
            </a:endParaRPr>
          </a:p>
          <a:p>
            <a:pPr marL="317817" marR="22860">
              <a:lnSpc>
                <a:spcPct val="95825"/>
              </a:lnSpc>
              <a:spcBef>
                <a:spcPts val="943"/>
              </a:spcBef>
            </a:pPr>
            <a:r>
              <a:rPr sz="1200" spc="0" dirty="0" smtClean="0">
                <a:latin typeface="Arial"/>
                <a:cs typeface="Arial"/>
              </a:rPr>
              <a:t>-</a:t>
            </a:r>
            <a:r>
              <a:rPr sz="1200" spc="-9" dirty="0" smtClean="0">
                <a:latin typeface="Arial"/>
                <a:cs typeface="Arial"/>
              </a:rPr>
              <a:t> </a:t>
            </a:r>
            <a:r>
              <a:rPr sz="1200" spc="14" dirty="0" smtClean="0">
                <a:latin typeface="Arial"/>
                <a:cs typeface="Arial"/>
              </a:rPr>
              <a:t>C</a:t>
            </a:r>
            <a:r>
              <a:rPr sz="1200" spc="-119" dirty="0" smtClean="0">
                <a:latin typeface="Arial"/>
                <a:cs typeface="Arial"/>
              </a:rPr>
              <a:t>M</a:t>
            </a:r>
            <a:r>
              <a:rPr sz="1200" spc="0" dirty="0" smtClean="0">
                <a:latin typeface="Arial"/>
                <a:cs typeface="Arial"/>
              </a:rPr>
              <a:t>L</a:t>
            </a:r>
            <a:r>
              <a:rPr sz="1200" spc="34" dirty="0" smtClean="0">
                <a:latin typeface="Arial"/>
                <a:cs typeface="Arial"/>
              </a:rPr>
              <a:t> </a:t>
            </a:r>
            <a:r>
              <a:rPr sz="1200" spc="0" dirty="0" smtClean="0">
                <a:latin typeface="Arial"/>
                <a:cs typeface="Arial"/>
              </a:rPr>
              <a:t>(</a:t>
            </a:r>
            <a:r>
              <a:rPr sz="1200" spc="14" dirty="0" smtClean="0">
                <a:latin typeface="Arial"/>
                <a:cs typeface="Arial"/>
              </a:rPr>
              <a:t>C</a:t>
            </a:r>
            <a:r>
              <a:rPr sz="1200" spc="-25" dirty="0" smtClean="0">
                <a:latin typeface="Arial"/>
                <a:cs typeface="Arial"/>
              </a:rPr>
              <a:t>he</a:t>
            </a:r>
            <a:r>
              <a:rPr sz="1200" spc="39" dirty="0" smtClean="0">
                <a:latin typeface="Arial"/>
                <a:cs typeface="Arial"/>
              </a:rPr>
              <a:t>m</a:t>
            </a:r>
            <a:r>
              <a:rPr sz="1200" spc="-25" dirty="0" smtClean="0">
                <a:latin typeface="Arial"/>
                <a:cs typeface="Arial"/>
              </a:rPr>
              <a:t>i</a:t>
            </a:r>
            <a:r>
              <a:rPr sz="1200" spc="39" dirty="0" smtClean="0">
                <a:latin typeface="Arial"/>
                <a:cs typeface="Arial"/>
              </a:rPr>
              <a:t>c</a:t>
            </a:r>
            <a:r>
              <a:rPr sz="1200" spc="-25" dirty="0" smtClean="0">
                <a:latin typeface="Arial"/>
                <a:cs typeface="Arial"/>
              </a:rPr>
              <a:t>a</a:t>
            </a:r>
            <a:r>
              <a:rPr sz="1200" spc="0" dirty="0" smtClean="0">
                <a:latin typeface="Arial"/>
                <a:cs typeface="Arial"/>
              </a:rPr>
              <a:t>l</a:t>
            </a:r>
            <a:r>
              <a:rPr sz="1200" spc="-34" dirty="0" smtClean="0">
                <a:latin typeface="Arial"/>
                <a:cs typeface="Arial"/>
              </a:rPr>
              <a:t> </a:t>
            </a:r>
            <a:r>
              <a:rPr sz="1200" spc="-119" dirty="0" smtClean="0">
                <a:latin typeface="Arial"/>
                <a:cs typeface="Arial"/>
              </a:rPr>
              <a:t>M</a:t>
            </a:r>
            <a:r>
              <a:rPr sz="1200" spc="-25" dirty="0" smtClean="0">
                <a:latin typeface="Arial"/>
                <a:cs typeface="Arial"/>
              </a:rPr>
              <a:t>a</a:t>
            </a:r>
            <a:r>
              <a:rPr sz="1200" spc="0" dirty="0" smtClean="0">
                <a:latin typeface="Arial"/>
                <a:cs typeface="Arial"/>
              </a:rPr>
              <a:t>r</a:t>
            </a:r>
            <a:r>
              <a:rPr sz="1200" spc="-34" dirty="0" smtClean="0">
                <a:latin typeface="Arial"/>
                <a:cs typeface="Arial"/>
              </a:rPr>
              <a:t>k</a:t>
            </a:r>
            <a:r>
              <a:rPr sz="1200" spc="-25" dirty="0" smtClean="0">
                <a:latin typeface="Arial"/>
                <a:cs typeface="Arial"/>
              </a:rPr>
              <a:t>u</a:t>
            </a:r>
            <a:r>
              <a:rPr sz="1200" spc="0" dirty="0" smtClean="0">
                <a:latin typeface="Arial"/>
                <a:cs typeface="Arial"/>
              </a:rPr>
              <a:t>p</a:t>
            </a:r>
            <a:r>
              <a:rPr sz="1200" spc="202" dirty="0" smtClean="0">
                <a:latin typeface="Arial"/>
                <a:cs typeface="Arial"/>
              </a:rPr>
              <a:t> </a:t>
            </a:r>
            <a:r>
              <a:rPr sz="1200" spc="-25" dirty="0" smtClean="0">
                <a:latin typeface="Arial"/>
                <a:cs typeface="Arial"/>
              </a:rPr>
              <a:t>Language</a:t>
            </a:r>
            <a:r>
              <a:rPr sz="1200" spc="0" dirty="0" smtClean="0">
                <a:latin typeface="Arial"/>
                <a:cs typeface="Arial"/>
              </a:rPr>
              <a:t>).</a:t>
            </a:r>
            <a:endParaRPr sz="1200">
              <a:latin typeface="Arial"/>
              <a:cs typeface="Arial"/>
            </a:endParaRPr>
          </a:p>
        </p:txBody>
      </p:sp>
      <p:sp>
        <p:nvSpPr>
          <p:cNvPr id="6" name="object 6"/>
          <p:cNvSpPr txBox="1"/>
          <p:nvPr/>
        </p:nvSpPr>
        <p:spPr>
          <a:xfrm>
            <a:off x="6195771" y="3532838"/>
            <a:ext cx="766978" cy="177800"/>
          </a:xfrm>
          <a:prstGeom prst="rect">
            <a:avLst/>
          </a:prstGeom>
        </p:spPr>
        <p:txBody>
          <a:bodyPr wrap="square" lIns="0" tIns="0" rIns="0" bIns="0" rtlCol="0">
            <a:noAutofit/>
          </a:bodyPr>
          <a:lstStyle/>
          <a:p>
            <a:pPr marL="12700">
              <a:lnSpc>
                <a:spcPts val="1325"/>
              </a:lnSpc>
              <a:spcBef>
                <a:spcPts val="66"/>
              </a:spcBef>
            </a:pPr>
            <a:r>
              <a:rPr sz="1200" spc="-25" dirty="0" smtClean="0">
                <a:latin typeface="Arial"/>
                <a:cs typeface="Arial"/>
              </a:rPr>
              <a:t>i</a:t>
            </a:r>
            <a:r>
              <a:rPr sz="1200" spc="0" dirty="0" smtClean="0">
                <a:latin typeface="Arial"/>
                <a:cs typeface="Arial"/>
              </a:rPr>
              <a:t>n</a:t>
            </a:r>
            <a:r>
              <a:rPr sz="1200" spc="44" dirty="0" smtClean="0">
                <a:latin typeface="Arial"/>
                <a:cs typeface="Arial"/>
              </a:rPr>
              <a:t> </a:t>
            </a:r>
            <a:r>
              <a:rPr sz="1200" spc="0" dirty="0" smtClean="0">
                <a:latin typeface="Arial"/>
                <a:cs typeface="Arial"/>
              </a:rPr>
              <a:t>a</a:t>
            </a:r>
            <a:r>
              <a:rPr sz="1200" spc="-34" dirty="0" smtClean="0">
                <a:latin typeface="Arial"/>
                <a:cs typeface="Arial"/>
              </a:rPr>
              <a:t> v</a:t>
            </a:r>
            <a:r>
              <a:rPr sz="1200" spc="-25" dirty="0" smtClean="0">
                <a:latin typeface="Arial"/>
                <a:cs typeface="Arial"/>
              </a:rPr>
              <a:t>a</a:t>
            </a:r>
            <a:r>
              <a:rPr sz="1200" spc="0" dirty="0" smtClean="0">
                <a:latin typeface="Arial"/>
                <a:cs typeface="Arial"/>
              </a:rPr>
              <a:t>r</a:t>
            </a:r>
            <a:r>
              <a:rPr sz="1200" spc="-25" dirty="0" smtClean="0">
                <a:latin typeface="Arial"/>
                <a:cs typeface="Arial"/>
              </a:rPr>
              <a:t>ie</a:t>
            </a:r>
            <a:r>
              <a:rPr sz="1200" spc="-9" dirty="0" smtClean="0">
                <a:latin typeface="Arial"/>
                <a:cs typeface="Arial"/>
              </a:rPr>
              <a:t>t</a:t>
            </a:r>
            <a:r>
              <a:rPr sz="1200" spc="0" dirty="0" smtClean="0">
                <a:latin typeface="Arial"/>
                <a:cs typeface="Arial"/>
              </a:rPr>
              <a:t>y</a:t>
            </a:r>
            <a:endParaRPr sz="1200">
              <a:latin typeface="Arial"/>
              <a:cs typeface="Arial"/>
            </a:endParaRPr>
          </a:p>
        </p:txBody>
      </p:sp>
      <p:sp>
        <p:nvSpPr>
          <p:cNvPr id="5" name="object 5"/>
          <p:cNvSpPr txBox="1"/>
          <p:nvPr/>
        </p:nvSpPr>
        <p:spPr>
          <a:xfrm>
            <a:off x="6981088" y="3532838"/>
            <a:ext cx="1316837" cy="177800"/>
          </a:xfrm>
          <a:prstGeom prst="rect">
            <a:avLst/>
          </a:prstGeom>
        </p:spPr>
        <p:txBody>
          <a:bodyPr wrap="square" lIns="0" tIns="0" rIns="0" bIns="0" rtlCol="0">
            <a:noAutofit/>
          </a:bodyPr>
          <a:lstStyle/>
          <a:p>
            <a:pPr marL="12700">
              <a:lnSpc>
                <a:spcPts val="1325"/>
              </a:lnSpc>
              <a:spcBef>
                <a:spcPts val="66"/>
              </a:spcBef>
            </a:pPr>
            <a:r>
              <a:rPr sz="1200" spc="-25" dirty="0" smtClean="0">
                <a:latin typeface="Arial"/>
                <a:cs typeface="Arial"/>
              </a:rPr>
              <a:t>o</a:t>
            </a:r>
            <a:r>
              <a:rPr sz="1200" spc="0" dirty="0" smtClean="0">
                <a:latin typeface="Arial"/>
                <a:cs typeface="Arial"/>
              </a:rPr>
              <a:t>f</a:t>
            </a:r>
            <a:r>
              <a:rPr sz="1200" spc="-19" dirty="0" smtClean="0">
                <a:latin typeface="Arial"/>
                <a:cs typeface="Arial"/>
              </a:rPr>
              <a:t> </a:t>
            </a:r>
            <a:r>
              <a:rPr sz="1200" spc="14" dirty="0" smtClean="0">
                <a:latin typeface="Arial"/>
                <a:cs typeface="Arial"/>
              </a:rPr>
              <a:t>w</a:t>
            </a:r>
            <a:r>
              <a:rPr sz="1200" spc="-25" dirty="0" smtClean="0">
                <a:latin typeface="Arial"/>
                <a:cs typeface="Arial"/>
              </a:rPr>
              <a:t>e</a:t>
            </a:r>
            <a:r>
              <a:rPr sz="1200" spc="0" dirty="0" smtClean="0">
                <a:latin typeface="Arial"/>
                <a:cs typeface="Arial"/>
              </a:rPr>
              <a:t>b</a:t>
            </a:r>
            <a:r>
              <a:rPr sz="1200" spc="44" dirty="0" smtClean="0">
                <a:latin typeface="Arial"/>
                <a:cs typeface="Arial"/>
              </a:rPr>
              <a:t> </a:t>
            </a:r>
            <a:r>
              <a:rPr sz="1200" spc="-25" dirty="0" smtClean="0">
                <a:latin typeface="Arial"/>
                <a:cs typeface="Arial"/>
              </a:rPr>
              <a:t>appli</a:t>
            </a:r>
            <a:r>
              <a:rPr sz="1200" spc="39" dirty="0" smtClean="0">
                <a:latin typeface="Arial"/>
                <a:cs typeface="Arial"/>
              </a:rPr>
              <a:t>c</a:t>
            </a:r>
            <a:r>
              <a:rPr sz="1200" spc="-25" dirty="0" smtClean="0">
                <a:latin typeface="Arial"/>
                <a:cs typeface="Arial"/>
              </a:rPr>
              <a:t>a</a:t>
            </a:r>
            <a:r>
              <a:rPr sz="1200" spc="-9" dirty="0" smtClean="0">
                <a:latin typeface="Arial"/>
                <a:cs typeface="Arial"/>
              </a:rPr>
              <a:t>t</a:t>
            </a:r>
            <a:r>
              <a:rPr sz="1200" spc="-25" dirty="0" smtClean="0">
                <a:latin typeface="Arial"/>
                <a:cs typeface="Arial"/>
              </a:rPr>
              <a:t>ion</a:t>
            </a:r>
            <a:r>
              <a:rPr sz="1200" spc="0" dirty="0" smtClean="0">
                <a:latin typeface="Arial"/>
                <a:cs typeface="Arial"/>
              </a:rPr>
              <a:t>s</a:t>
            </a:r>
            <a:endParaRPr sz="1200">
              <a:latin typeface="Arial"/>
              <a:cs typeface="Arial"/>
            </a:endParaRPr>
          </a:p>
        </p:txBody>
      </p:sp>
      <p:sp>
        <p:nvSpPr>
          <p:cNvPr id="4" name="object 4"/>
          <p:cNvSpPr txBox="1"/>
          <p:nvPr/>
        </p:nvSpPr>
        <p:spPr>
          <a:xfrm>
            <a:off x="8315960" y="3532838"/>
            <a:ext cx="296062" cy="177800"/>
          </a:xfrm>
          <a:prstGeom prst="rect">
            <a:avLst/>
          </a:prstGeom>
        </p:spPr>
        <p:txBody>
          <a:bodyPr wrap="square" lIns="0" tIns="0" rIns="0" bIns="0" rtlCol="0">
            <a:noAutofit/>
          </a:bodyPr>
          <a:lstStyle/>
          <a:p>
            <a:pPr marL="12700">
              <a:lnSpc>
                <a:spcPts val="1325"/>
              </a:lnSpc>
              <a:spcBef>
                <a:spcPts val="66"/>
              </a:spcBef>
            </a:pPr>
            <a:r>
              <a:rPr sz="1200" spc="-25" dirty="0" smtClean="0">
                <a:latin typeface="Arial"/>
                <a:cs typeface="Arial"/>
              </a:rPr>
              <a:t>an</a:t>
            </a:r>
            <a:r>
              <a:rPr sz="1200" spc="0" dirty="0" smtClean="0">
                <a:latin typeface="Arial"/>
                <a:cs typeface="Arial"/>
              </a:rPr>
              <a:t>d</a:t>
            </a:r>
            <a:endParaRPr sz="1200">
              <a:latin typeface="Arial"/>
              <a:cs typeface="Arial"/>
            </a:endParaRPr>
          </a:p>
        </p:txBody>
      </p:sp>
      <p:sp>
        <p:nvSpPr>
          <p:cNvPr id="3" name="object 3"/>
          <p:cNvSpPr txBox="1"/>
          <p:nvPr/>
        </p:nvSpPr>
        <p:spPr>
          <a:xfrm>
            <a:off x="4389501" y="6630428"/>
            <a:ext cx="404216" cy="178117"/>
          </a:xfrm>
          <a:prstGeom prst="rect">
            <a:avLst/>
          </a:prstGeom>
        </p:spPr>
        <p:txBody>
          <a:bodyPr wrap="square" lIns="0" tIns="0" rIns="0" bIns="0" rtlCol="0">
            <a:noAutofit/>
          </a:bodyPr>
          <a:lstStyle/>
          <a:p>
            <a:pPr marL="12700">
              <a:lnSpc>
                <a:spcPts val="1330"/>
              </a:lnSpc>
              <a:spcBef>
                <a:spcPts val="66"/>
              </a:spcBef>
            </a:pPr>
            <a:r>
              <a:rPr sz="1200" spc="0" dirty="0" smtClean="0">
                <a:latin typeface="Arial"/>
                <a:cs typeface="Arial"/>
              </a:rPr>
              <a:t>-</a:t>
            </a:r>
            <a:r>
              <a:rPr sz="1200" spc="-14" dirty="0" smtClean="0">
                <a:latin typeface="Arial"/>
                <a:cs typeface="Arial"/>
              </a:rPr>
              <a:t> </a:t>
            </a:r>
            <a:r>
              <a:rPr sz="1200" spc="-29" dirty="0" smtClean="0">
                <a:latin typeface="Arial"/>
                <a:cs typeface="Arial"/>
              </a:rPr>
              <a:t>2</a:t>
            </a:r>
            <a:r>
              <a:rPr sz="1200" spc="0" dirty="0" smtClean="0">
                <a:latin typeface="Arial"/>
                <a:cs typeface="Arial"/>
              </a:rPr>
              <a:t>2</a:t>
            </a:r>
            <a:r>
              <a:rPr sz="1200" spc="39" dirty="0" smtClean="0">
                <a:latin typeface="Arial"/>
                <a:cs typeface="Arial"/>
              </a:rPr>
              <a:t> </a:t>
            </a:r>
            <a:r>
              <a:rPr sz="1200" spc="0" dirty="0" smtClean="0">
                <a:latin typeface="Arial"/>
                <a:cs typeface="Arial"/>
              </a:rPr>
              <a:t>-</a:t>
            </a:r>
            <a:endParaRPr sz="1200">
              <a:latin typeface="Arial"/>
              <a:cs typeface="Arial"/>
            </a:endParaRPr>
          </a:p>
        </p:txBody>
      </p:sp>
      <p:sp>
        <p:nvSpPr>
          <p:cNvPr id="2" name="object 2"/>
          <p:cNvSpPr txBox="1"/>
          <p:nvPr/>
        </p:nvSpPr>
        <p:spPr>
          <a:xfrm rot="16200000">
            <a:off x="8827526" y="6531495"/>
            <a:ext cx="513281" cy="50800"/>
          </a:xfrm>
          <a:prstGeom prst="rect">
            <a:avLst/>
          </a:prstGeom>
        </p:spPr>
        <p:txBody>
          <a:bodyPr wrap="square" lIns="0" tIns="0" rIns="0" bIns="0" rtlCol="0">
            <a:noAutofit/>
          </a:bodyPr>
          <a:lstStyle/>
          <a:p>
            <a:pPr marL="12700">
              <a:lnSpc>
                <a:spcPct val="95825"/>
              </a:lnSpc>
              <a:spcBef>
                <a:spcPts val="45"/>
              </a:spcBef>
            </a:pPr>
            <a:r>
              <a:rPr sz="400" spc="-25" dirty="0" smtClean="0">
                <a:solidFill>
                  <a:srgbClr val="AEAEAE"/>
                </a:solidFill>
                <a:latin typeface="Arial"/>
                <a:cs typeface="Arial"/>
              </a:rPr>
              <a:t>X</a:t>
            </a:r>
            <a:r>
              <a:rPr sz="400" spc="-14" dirty="0" smtClean="0">
                <a:solidFill>
                  <a:srgbClr val="AEAEAE"/>
                </a:solidFill>
                <a:latin typeface="Arial"/>
                <a:cs typeface="Arial"/>
              </a:rPr>
              <a:t>M</a:t>
            </a:r>
            <a:r>
              <a:rPr sz="400" spc="14" dirty="0" smtClean="0">
                <a:solidFill>
                  <a:srgbClr val="AEAEAE"/>
                </a:solidFill>
                <a:latin typeface="Arial"/>
                <a:cs typeface="Arial"/>
              </a:rPr>
              <a:t>L_</a:t>
            </a:r>
            <a:r>
              <a:rPr sz="400" spc="-4" dirty="0" smtClean="0">
                <a:solidFill>
                  <a:srgbClr val="AEAEAE"/>
                </a:solidFill>
                <a:latin typeface="Arial"/>
                <a:cs typeface="Arial"/>
              </a:rPr>
              <a:t>T</a:t>
            </a:r>
            <a:r>
              <a:rPr sz="400" spc="0" dirty="0" smtClean="0">
                <a:solidFill>
                  <a:srgbClr val="AEAEAE"/>
                </a:solidFill>
                <a:latin typeface="Arial"/>
                <a:cs typeface="Arial"/>
              </a:rPr>
              <a:t>R</a:t>
            </a:r>
            <a:r>
              <a:rPr sz="400" spc="-79" dirty="0" smtClean="0">
                <a:solidFill>
                  <a:srgbClr val="AEAEAE"/>
                </a:solidFill>
                <a:latin typeface="Arial"/>
                <a:cs typeface="Arial"/>
              </a:rPr>
              <a:t> </a:t>
            </a:r>
            <a:r>
              <a:rPr sz="400" spc="-25" dirty="0" smtClean="0">
                <a:solidFill>
                  <a:srgbClr val="AEAEAE"/>
                </a:solidFill>
                <a:latin typeface="Arial"/>
                <a:cs typeface="Arial"/>
              </a:rPr>
              <a:t>A</a:t>
            </a:r>
            <a:r>
              <a:rPr sz="400" spc="-29" dirty="0" smtClean="0">
                <a:solidFill>
                  <a:srgbClr val="AEAEAE"/>
                </a:solidFill>
                <a:latin typeface="Arial"/>
                <a:cs typeface="Arial"/>
              </a:rPr>
              <a:t>I</a:t>
            </a:r>
            <a:r>
              <a:rPr sz="400" spc="0" dirty="0" smtClean="0">
                <a:solidFill>
                  <a:srgbClr val="AEAEAE"/>
                </a:solidFill>
                <a:latin typeface="Arial"/>
                <a:cs typeface="Arial"/>
              </a:rPr>
              <a:t>N</a:t>
            </a:r>
            <a:r>
              <a:rPr sz="400" spc="-79" dirty="0" smtClean="0">
                <a:solidFill>
                  <a:srgbClr val="AEAEAE"/>
                </a:solidFill>
                <a:latin typeface="Arial"/>
                <a:cs typeface="Arial"/>
              </a:rPr>
              <a:t> </a:t>
            </a:r>
            <a:r>
              <a:rPr sz="400" spc="-29" dirty="0" smtClean="0">
                <a:solidFill>
                  <a:srgbClr val="AEAEAE"/>
                </a:solidFill>
                <a:latin typeface="Arial"/>
                <a:cs typeface="Arial"/>
              </a:rPr>
              <a:t>I</a:t>
            </a:r>
            <a:r>
              <a:rPr sz="400" spc="0" dirty="0" smtClean="0">
                <a:solidFill>
                  <a:srgbClr val="AEAEAE"/>
                </a:solidFill>
                <a:latin typeface="Arial"/>
                <a:cs typeface="Arial"/>
              </a:rPr>
              <a:t>N</a:t>
            </a:r>
            <a:r>
              <a:rPr sz="400" spc="-79" dirty="0" smtClean="0">
                <a:solidFill>
                  <a:srgbClr val="AEAEAE"/>
                </a:solidFill>
                <a:latin typeface="Arial"/>
                <a:cs typeface="Arial"/>
              </a:rPr>
              <a:t> </a:t>
            </a:r>
            <a:r>
              <a:rPr sz="400" spc="9" dirty="0" smtClean="0">
                <a:solidFill>
                  <a:srgbClr val="AEAEAE"/>
                </a:solidFill>
                <a:latin typeface="Arial"/>
                <a:cs typeface="Arial"/>
              </a:rPr>
              <a:t>G</a:t>
            </a:r>
            <a:r>
              <a:rPr sz="400" spc="-29" dirty="0" smtClean="0">
                <a:solidFill>
                  <a:srgbClr val="AEAEAE"/>
                </a:solidFill>
                <a:latin typeface="Arial"/>
                <a:cs typeface="Arial"/>
              </a:rPr>
              <a:t>.</a:t>
            </a:r>
            <a:r>
              <a:rPr sz="400" spc="14" dirty="0" smtClean="0">
                <a:solidFill>
                  <a:srgbClr val="AEAEAE"/>
                </a:solidFill>
                <a:latin typeface="Arial"/>
                <a:cs typeface="Arial"/>
              </a:rPr>
              <a:t>pp</a:t>
            </a:r>
            <a:r>
              <a:rPr sz="400" spc="-29" dirty="0" smtClean="0">
                <a:solidFill>
                  <a:srgbClr val="AEAEAE"/>
                </a:solidFill>
                <a:latin typeface="Arial"/>
                <a:cs typeface="Arial"/>
              </a:rPr>
              <a:t>t</a:t>
            </a:r>
            <a:r>
              <a:rPr sz="400" spc="0" dirty="0" smtClean="0">
                <a:solidFill>
                  <a:srgbClr val="AEAEAE"/>
                </a:solidFill>
                <a:latin typeface="Arial"/>
                <a:cs typeface="Arial"/>
              </a:rPr>
              <a:t>x</a:t>
            </a:r>
            <a:endParaRPr sz="400">
              <a:latin typeface="Arial"/>
              <a:cs typeface="Arial"/>
            </a:endParaRPr>
          </a:p>
        </p:txBody>
      </p:sp>
    </p:spTree>
  </p:cSld>
  <p:clrMapOvr>
    <a:masterClrMapping/>
  </p:clrMapOvr>
  <p:transition spd="slow">
    <p:wipe dir="d"/>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ADO.NET - 1</a:t>
            </a:r>
            <a:endParaRPr lang="en-US" dirty="0"/>
          </a:p>
        </p:txBody>
      </p:sp>
      <p:sp>
        <p:nvSpPr>
          <p:cNvPr id="5" name="Subtitle 4"/>
          <p:cNvSpPr>
            <a:spLocks noGrp="1"/>
          </p:cNvSpPr>
          <p:nvPr>
            <p:ph type="subTitle" idx="1"/>
          </p:nvPr>
        </p:nvSpPr>
        <p:spPr/>
        <p:txBody>
          <a:bodyPr/>
          <a:lstStyle/>
          <a:p>
            <a:r>
              <a:rPr lang="en-US" dirty="0" smtClean="0"/>
              <a:t>The Connected Layer</a:t>
            </a:r>
            <a:endParaRPr lang="en-US" dirty="0"/>
          </a:p>
        </p:txBody>
      </p:sp>
    </p:spTree>
    <p:extLst>
      <p:ext uri="{BB962C8B-B14F-4D97-AF65-F5344CB8AC3E}">
        <p14:creationId xmlns:p14="http://schemas.microsoft.com/office/powerpoint/2010/main" xmlns="" val="1679969476"/>
      </p:ext>
    </p:extLst>
  </p:cSld>
  <p:clrMapOvr>
    <a:masterClrMapping/>
  </p:clrMapOvr>
  <p:transition>
    <p:fade/>
  </p:transition>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a:t>
            </a:r>
            <a:endParaRPr lang="en-US" dirty="0"/>
          </a:p>
        </p:txBody>
      </p:sp>
      <p:sp>
        <p:nvSpPr>
          <p:cNvPr id="5" name="Content Placeholder 4"/>
          <p:cNvSpPr>
            <a:spLocks noGrp="1"/>
          </p:cNvSpPr>
          <p:nvPr>
            <p:ph idx="1"/>
          </p:nvPr>
        </p:nvSpPr>
        <p:spPr>
          <a:xfrm>
            <a:off x="381000" y="1417638"/>
            <a:ext cx="8410575" cy="3785652"/>
          </a:xfrm>
        </p:spPr>
        <p:txBody>
          <a:bodyPr>
            <a:normAutofit lnSpcReduction="10000"/>
          </a:bodyPr>
          <a:lstStyle/>
          <a:p>
            <a:r>
              <a:rPr lang="en-US" dirty="0"/>
              <a:t>ADO.NET provides consistent access to data sources such as Microsoft SQL Server and XML, as well as to data sources exposed through OLE DB and ODBC. </a:t>
            </a:r>
            <a:endParaRPr lang="en-US" dirty="0" smtClean="0"/>
          </a:p>
          <a:p>
            <a:r>
              <a:rPr lang="en-US" dirty="0" smtClean="0"/>
              <a:t>Data-sharing </a:t>
            </a:r>
            <a:r>
              <a:rPr lang="en-US" dirty="0"/>
              <a:t>consumer applications can use ADO.NET to connect to these data sources and retrieve, manipulate, and update the data that they contain.</a:t>
            </a:r>
          </a:p>
        </p:txBody>
      </p:sp>
    </p:spTree>
    <p:extLst>
      <p:ext uri="{BB962C8B-B14F-4D97-AF65-F5344CB8AC3E}">
        <p14:creationId xmlns:p14="http://schemas.microsoft.com/office/powerpoint/2010/main" xmlns="" val="1515272924"/>
      </p:ext>
    </p:extLst>
  </p:cSld>
  <p:clrMapOvr>
    <a:masterClrMapping/>
  </p:clrMapOvr>
  <p:transition spd="slow">
    <p:wipe dir="d"/>
  </p:transition>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19275" y="1914525"/>
            <a:ext cx="5505450" cy="3028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47098936"/>
      </p:ext>
    </p:extLst>
  </p:cSld>
  <p:clrMapOvr>
    <a:masterClrMapping/>
  </p:clrMapOvr>
  <p:transition spd="slow">
    <p:wipe dir="d"/>
  </p:transition>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228600"/>
            <a:ext cx="8382000" cy="757130"/>
          </a:xfrm>
        </p:spPr>
        <p:txBody>
          <a:bodyPr>
            <a:normAutofit fontScale="90000"/>
          </a:bodyPr>
          <a:lstStyle/>
          <a:p>
            <a:r>
              <a:rPr lang="en-US" dirty="0"/>
              <a:t>ADO.NET</a:t>
            </a:r>
          </a:p>
        </p:txBody>
      </p:sp>
      <p:sp>
        <p:nvSpPr>
          <p:cNvPr id="5" name="Content Placeholder 4"/>
          <p:cNvSpPr>
            <a:spLocks noGrp="1"/>
          </p:cNvSpPr>
          <p:nvPr>
            <p:ph idx="1"/>
          </p:nvPr>
        </p:nvSpPr>
        <p:spPr>
          <a:xfrm>
            <a:off x="381000" y="1417638"/>
            <a:ext cx="8410575" cy="2012859"/>
          </a:xfrm>
        </p:spPr>
        <p:txBody>
          <a:bodyPr/>
          <a:lstStyle/>
          <a:p>
            <a:r>
              <a:rPr lang="en-US" b="1" i="1" dirty="0" err="1" smtClean="0"/>
              <a:t>System.Data</a:t>
            </a:r>
            <a:r>
              <a:rPr lang="en-US" dirty="0" smtClean="0"/>
              <a:t> Namespace that allow you to interact with  local and remote relational databases.</a:t>
            </a:r>
          </a:p>
          <a:p>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14400" y="2971800"/>
            <a:ext cx="2305050" cy="2257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54179792"/>
      </p:ext>
    </p:extLst>
  </p:cSld>
  <p:clrMapOvr>
    <a:masterClrMapping/>
  </p:clrMapOvr>
  <p:transition spd="slow">
    <p:wipe dir="d"/>
  </p:transition>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ADO.NET Data providers</a:t>
            </a:r>
            <a:endParaRPr lang="en-US" dirty="0"/>
          </a:p>
        </p:txBody>
      </p:sp>
      <p:sp>
        <p:nvSpPr>
          <p:cNvPr id="3" name="Content Placeholder 2"/>
          <p:cNvSpPr>
            <a:spLocks noGrp="1"/>
          </p:cNvSpPr>
          <p:nvPr>
            <p:ph idx="1"/>
          </p:nvPr>
        </p:nvSpPr>
        <p:spPr>
          <a:xfrm>
            <a:off x="381000" y="1417638"/>
            <a:ext cx="8410575" cy="5226046"/>
          </a:xfrm>
        </p:spPr>
        <p:txBody>
          <a:bodyPr>
            <a:normAutofit lnSpcReduction="10000"/>
          </a:bodyPr>
          <a:lstStyle/>
          <a:p>
            <a:r>
              <a:rPr lang="en-US" dirty="0" smtClean="0"/>
              <a:t>ADO.NET supports </a:t>
            </a:r>
            <a:r>
              <a:rPr lang="en-US" dirty="0"/>
              <a:t>multiple </a:t>
            </a:r>
            <a:r>
              <a:rPr lang="en-US" i="1" dirty="0"/>
              <a:t>data providers</a:t>
            </a:r>
            <a:r>
              <a:rPr lang="en-US" dirty="0"/>
              <a:t>, each of which is optimized to interact with a specific DBMS</a:t>
            </a:r>
            <a:r>
              <a:rPr lang="en-US" dirty="0" smtClean="0"/>
              <a:t>.</a:t>
            </a:r>
          </a:p>
          <a:p>
            <a:pPr lvl="1"/>
            <a:r>
              <a:rPr lang="en-US" sz="2400" dirty="0"/>
              <a:t>Y</a:t>
            </a:r>
            <a:r>
              <a:rPr lang="en-US" sz="2400" dirty="0" smtClean="0"/>
              <a:t>ou </a:t>
            </a:r>
            <a:r>
              <a:rPr lang="en-US" sz="2400" dirty="0"/>
              <a:t>can program a specific data provider to access any unique features </a:t>
            </a:r>
            <a:r>
              <a:rPr lang="en-US" sz="2400" dirty="0" smtClean="0"/>
              <a:t>of a </a:t>
            </a:r>
            <a:r>
              <a:rPr lang="en-US" sz="2400" dirty="0"/>
              <a:t>particular </a:t>
            </a:r>
            <a:r>
              <a:rPr lang="en-US" sz="2400" b="1" dirty="0"/>
              <a:t>DBMS</a:t>
            </a:r>
            <a:r>
              <a:rPr lang="en-US" sz="2400" dirty="0" smtClean="0"/>
              <a:t>.</a:t>
            </a:r>
          </a:p>
          <a:p>
            <a:pPr lvl="1"/>
            <a:r>
              <a:rPr lang="en-US" sz="2400" dirty="0" smtClean="0"/>
              <a:t>A </a:t>
            </a:r>
            <a:r>
              <a:rPr lang="en-US" sz="2400" dirty="0"/>
              <a:t>specific data provider can connect directly to </a:t>
            </a:r>
            <a:r>
              <a:rPr lang="en-US" sz="2400" dirty="0" smtClean="0"/>
              <a:t>the underlying </a:t>
            </a:r>
            <a:r>
              <a:rPr lang="en-US" sz="2400" dirty="0"/>
              <a:t>engine of the DBMS </a:t>
            </a:r>
            <a:r>
              <a:rPr lang="en-US" sz="2400" dirty="0" smtClean="0"/>
              <a:t>without </a:t>
            </a:r>
            <a:r>
              <a:rPr lang="en-US" sz="2400" dirty="0"/>
              <a:t>an intermediate mapping layer standing </a:t>
            </a:r>
            <a:r>
              <a:rPr lang="en-US" sz="2400" dirty="0" smtClean="0"/>
              <a:t>between the </a:t>
            </a:r>
            <a:r>
              <a:rPr lang="en-US" sz="2400" dirty="0"/>
              <a:t>tiers</a:t>
            </a:r>
            <a:r>
              <a:rPr lang="en-US" sz="2400" dirty="0" smtClean="0"/>
              <a:t>.</a:t>
            </a:r>
          </a:p>
          <a:p>
            <a:r>
              <a:rPr lang="en-US" dirty="0" smtClean="0"/>
              <a:t>A </a:t>
            </a:r>
            <a:r>
              <a:rPr lang="en-US" i="1" dirty="0"/>
              <a:t>data provider </a:t>
            </a:r>
            <a:r>
              <a:rPr lang="en-US" dirty="0"/>
              <a:t>is a set of types defined in a given namespace that understand how </a:t>
            </a:r>
            <a:r>
              <a:rPr lang="en-US" dirty="0" smtClean="0"/>
              <a:t>to communicate </a:t>
            </a:r>
            <a:r>
              <a:rPr lang="en-US" dirty="0"/>
              <a:t>with a specific type of data source</a:t>
            </a:r>
            <a:r>
              <a:rPr lang="en-US" dirty="0" smtClean="0"/>
              <a:t>.	</a:t>
            </a:r>
            <a:endParaRPr lang="en-US" dirty="0"/>
          </a:p>
        </p:txBody>
      </p:sp>
    </p:spTree>
    <p:extLst>
      <p:ext uri="{BB962C8B-B14F-4D97-AF65-F5344CB8AC3E}">
        <p14:creationId xmlns:p14="http://schemas.microsoft.com/office/powerpoint/2010/main" xmlns="" val="834630092"/>
      </p:ext>
    </p:extLst>
  </p:cSld>
  <p:clrMapOvr>
    <a:masterClrMapping/>
  </p:clrMapOvr>
  <p:transition spd="slow">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a:t>
            </a:r>
            <a:endParaRPr lang="en-US" dirty="0"/>
          </a:p>
        </p:txBody>
      </p:sp>
      <p:sp>
        <p:nvSpPr>
          <p:cNvPr id="3" name="Content Placeholder 2"/>
          <p:cNvSpPr>
            <a:spLocks noGrp="1"/>
          </p:cNvSpPr>
          <p:nvPr>
            <p:ph idx="1"/>
          </p:nvPr>
        </p:nvSpPr>
        <p:spPr>
          <a:xfrm>
            <a:off x="381000" y="1417638"/>
            <a:ext cx="8410575" cy="4431983"/>
          </a:xfrm>
        </p:spPr>
        <p:txBody>
          <a:bodyPr/>
          <a:lstStyle/>
          <a:p>
            <a:pPr marL="0" indent="0">
              <a:buNone/>
            </a:pPr>
            <a:r>
              <a:rPr lang="en-US" sz="1400" dirty="0" smtClean="0">
                <a:latin typeface="Consolas"/>
              </a:rPr>
              <a:t>public </a:t>
            </a:r>
            <a:r>
              <a:rPr lang="en-US" sz="1400" dirty="0">
                <a:latin typeface="Consolas"/>
              </a:rPr>
              <a:t>abstract class </a:t>
            </a:r>
            <a:r>
              <a:rPr lang="en-US" sz="1400" dirty="0" smtClean="0">
                <a:solidFill>
                  <a:srgbClr val="FF0000"/>
                </a:solidFill>
                <a:latin typeface="Consolas"/>
              </a:rPr>
              <a:t>Person				//Base Class</a:t>
            </a:r>
            <a:endParaRPr lang="en-US" sz="1400" dirty="0">
              <a:solidFill>
                <a:prstClr val="black"/>
              </a:solidFill>
              <a:latin typeface="Consolas"/>
            </a:endParaRPr>
          </a:p>
          <a:p>
            <a:pPr marL="0" indent="0">
              <a:buNone/>
            </a:pPr>
            <a:r>
              <a:rPr lang="en-US" sz="1400" dirty="0">
                <a:solidFill>
                  <a:prstClr val="black"/>
                </a:solidFill>
                <a:latin typeface="Consolas"/>
              </a:rPr>
              <a:t>    {</a:t>
            </a:r>
          </a:p>
          <a:p>
            <a:pPr marL="0" indent="0">
              <a:buNone/>
            </a:pPr>
            <a:r>
              <a:rPr lang="en-US" sz="1400" dirty="0">
                <a:solidFill>
                  <a:prstClr val="black"/>
                </a:solidFill>
                <a:latin typeface="Consolas"/>
              </a:rPr>
              <a:t>        private string </a:t>
            </a:r>
            <a:r>
              <a:rPr lang="en-US" sz="1400" dirty="0" err="1">
                <a:solidFill>
                  <a:prstClr val="black"/>
                </a:solidFill>
                <a:latin typeface="Consolas"/>
              </a:rPr>
              <a:t>firstName</a:t>
            </a:r>
            <a:r>
              <a:rPr lang="en-US" sz="1400" dirty="0">
                <a:solidFill>
                  <a:prstClr val="black"/>
                </a:solidFill>
                <a:latin typeface="Consolas"/>
              </a:rPr>
              <a:t> = </a:t>
            </a:r>
            <a:r>
              <a:rPr lang="en-US" sz="1400" dirty="0" err="1">
                <a:solidFill>
                  <a:prstClr val="black"/>
                </a:solidFill>
                <a:latin typeface="Consolas"/>
              </a:rPr>
              <a:t>string.Empty</a:t>
            </a:r>
            <a:r>
              <a:rPr lang="en-US" sz="1400" dirty="0">
                <a:solidFill>
                  <a:prstClr val="black"/>
                </a:solidFill>
                <a:latin typeface="Consolas"/>
              </a:rPr>
              <a:t> ;</a:t>
            </a:r>
          </a:p>
          <a:p>
            <a:pPr marL="0" indent="0">
              <a:buNone/>
            </a:pPr>
            <a:r>
              <a:rPr lang="en-US" sz="1400" dirty="0">
                <a:solidFill>
                  <a:prstClr val="black"/>
                </a:solidFill>
                <a:latin typeface="Consolas"/>
              </a:rPr>
              <a:t>        private string </a:t>
            </a:r>
            <a:r>
              <a:rPr lang="en-US" sz="1400" dirty="0" err="1">
                <a:solidFill>
                  <a:prstClr val="black"/>
                </a:solidFill>
                <a:latin typeface="Consolas"/>
              </a:rPr>
              <a:t>lastName</a:t>
            </a:r>
            <a:r>
              <a:rPr lang="en-US" sz="1400" dirty="0">
                <a:solidFill>
                  <a:prstClr val="black"/>
                </a:solidFill>
                <a:latin typeface="Consolas"/>
              </a:rPr>
              <a:t> = </a:t>
            </a:r>
            <a:r>
              <a:rPr lang="en-US" sz="1400" dirty="0" err="1">
                <a:solidFill>
                  <a:prstClr val="black"/>
                </a:solidFill>
                <a:latin typeface="Consolas"/>
              </a:rPr>
              <a:t>string.Empty</a:t>
            </a:r>
            <a:r>
              <a:rPr lang="en-US" sz="1400" dirty="0">
                <a:solidFill>
                  <a:prstClr val="black"/>
                </a:solidFill>
                <a:latin typeface="Consolas"/>
              </a:rPr>
              <a:t>;</a:t>
            </a:r>
          </a:p>
          <a:p>
            <a:pPr marL="0" indent="0">
              <a:buNone/>
            </a:pPr>
            <a:r>
              <a:rPr lang="en-US" sz="1400" dirty="0">
                <a:solidFill>
                  <a:prstClr val="black"/>
                </a:solidFill>
                <a:latin typeface="Consolas"/>
              </a:rPr>
              <a:t>        private byte age = 0;</a:t>
            </a:r>
          </a:p>
          <a:p>
            <a:pPr marL="0" indent="0">
              <a:buNone/>
            </a:pPr>
            <a:r>
              <a:rPr lang="en-US" sz="1400" dirty="0">
                <a:solidFill>
                  <a:prstClr val="black"/>
                </a:solidFill>
                <a:latin typeface="Consolas"/>
              </a:rPr>
              <a:t>        private </a:t>
            </a:r>
            <a:r>
              <a:rPr lang="en-US" sz="1400" dirty="0" err="1">
                <a:solidFill>
                  <a:prstClr val="black"/>
                </a:solidFill>
                <a:latin typeface="Consolas"/>
              </a:rPr>
              <a:t>bool</a:t>
            </a:r>
            <a:r>
              <a:rPr lang="en-US" sz="1400" dirty="0">
                <a:solidFill>
                  <a:prstClr val="black"/>
                </a:solidFill>
                <a:latin typeface="Consolas"/>
              </a:rPr>
              <a:t> </a:t>
            </a:r>
            <a:r>
              <a:rPr lang="en-US" sz="1400" dirty="0" err="1">
                <a:solidFill>
                  <a:prstClr val="black"/>
                </a:solidFill>
                <a:latin typeface="Consolas"/>
              </a:rPr>
              <a:t>isMajor</a:t>
            </a:r>
            <a:r>
              <a:rPr lang="en-US" sz="1400" dirty="0">
                <a:solidFill>
                  <a:prstClr val="black"/>
                </a:solidFill>
                <a:latin typeface="Consolas"/>
              </a:rPr>
              <a:t> = false;</a:t>
            </a:r>
          </a:p>
          <a:p>
            <a:pPr marL="0" indent="0">
              <a:buNone/>
            </a:pPr>
            <a:r>
              <a:rPr lang="en-US" sz="1400" dirty="0">
                <a:solidFill>
                  <a:prstClr val="black"/>
                </a:solidFill>
                <a:latin typeface="Consolas"/>
              </a:rPr>
              <a:t>        private </a:t>
            </a:r>
            <a:r>
              <a:rPr lang="en-US" sz="1400" dirty="0" err="1">
                <a:solidFill>
                  <a:srgbClr val="2B91AF"/>
                </a:solidFill>
                <a:latin typeface="Consolas"/>
              </a:rPr>
              <a:t>DateTime</a:t>
            </a:r>
            <a:r>
              <a:rPr lang="en-US" sz="1400" dirty="0">
                <a:solidFill>
                  <a:prstClr val="black"/>
                </a:solidFill>
                <a:latin typeface="Consolas"/>
              </a:rPr>
              <a:t> dob;</a:t>
            </a:r>
          </a:p>
          <a:p>
            <a:pPr marL="0" indent="0">
              <a:buNone/>
            </a:pPr>
            <a:endParaRPr lang="en-US" sz="1400" dirty="0" smtClean="0">
              <a:latin typeface="Consolas"/>
            </a:endParaRPr>
          </a:p>
          <a:p>
            <a:pPr marL="0" indent="0">
              <a:buNone/>
            </a:pPr>
            <a:endParaRPr lang="en-US" sz="1400" dirty="0" smtClean="0">
              <a:latin typeface="Consolas"/>
            </a:endParaRPr>
          </a:p>
          <a:p>
            <a:pPr marL="0" indent="0">
              <a:buNone/>
            </a:pPr>
            <a:r>
              <a:rPr lang="en-US" sz="1400" dirty="0" smtClean="0">
                <a:latin typeface="Consolas"/>
              </a:rPr>
              <a:t>public </a:t>
            </a:r>
            <a:r>
              <a:rPr lang="en-US" sz="1400" dirty="0">
                <a:latin typeface="Consolas"/>
              </a:rPr>
              <a:t>class </a:t>
            </a:r>
            <a:r>
              <a:rPr lang="en-US" sz="1400" dirty="0">
                <a:solidFill>
                  <a:srgbClr val="FF0000"/>
                </a:solidFill>
                <a:latin typeface="Consolas"/>
              </a:rPr>
              <a:t>Employee</a:t>
            </a:r>
            <a:r>
              <a:rPr lang="en-US" sz="1400" dirty="0">
                <a:solidFill>
                  <a:prstClr val="black"/>
                </a:solidFill>
                <a:latin typeface="Consolas"/>
              </a:rPr>
              <a:t> : </a:t>
            </a:r>
            <a:r>
              <a:rPr lang="en-US" sz="1400" dirty="0" err="1" smtClean="0">
                <a:solidFill>
                  <a:srgbClr val="FF0000"/>
                </a:solidFill>
                <a:latin typeface="Consolas"/>
              </a:rPr>
              <a:t>Person</a:t>
            </a:r>
            <a:r>
              <a:rPr lang="en-US" sz="1400" dirty="0" err="1" smtClean="0">
                <a:solidFill>
                  <a:prstClr val="black"/>
                </a:solidFill>
                <a:latin typeface="Consolas"/>
              </a:rPr>
              <a:t>,</a:t>
            </a:r>
            <a:r>
              <a:rPr lang="en-US" sz="1400" dirty="0" err="1" smtClean="0">
                <a:solidFill>
                  <a:srgbClr val="2B91AF"/>
                </a:solidFill>
                <a:latin typeface="Consolas"/>
              </a:rPr>
              <a:t>Idisposable</a:t>
            </a:r>
            <a:r>
              <a:rPr lang="en-US" sz="1400" dirty="0" smtClean="0">
                <a:solidFill>
                  <a:srgbClr val="2B91AF"/>
                </a:solidFill>
                <a:latin typeface="Consolas"/>
              </a:rPr>
              <a:t>                        </a:t>
            </a:r>
            <a:r>
              <a:rPr lang="en-US" sz="1400" dirty="0" smtClean="0">
                <a:solidFill>
                  <a:schemeClr val="bg2"/>
                </a:solidFill>
                <a:latin typeface="Consolas"/>
              </a:rPr>
              <a:t>//Derived class</a:t>
            </a:r>
            <a:endParaRPr lang="en-US" sz="1400" dirty="0">
              <a:solidFill>
                <a:schemeClr val="bg2"/>
              </a:solidFill>
              <a:latin typeface="Consolas"/>
            </a:endParaRPr>
          </a:p>
          <a:p>
            <a:pPr marL="0" indent="0">
              <a:buNone/>
            </a:pPr>
            <a:r>
              <a:rPr lang="en-US" sz="1400" dirty="0">
                <a:solidFill>
                  <a:prstClr val="black"/>
                </a:solidFill>
                <a:latin typeface="Consolas"/>
              </a:rPr>
              <a:t>    </a:t>
            </a:r>
            <a:r>
              <a:rPr lang="en-US" sz="1400" dirty="0" smtClean="0">
                <a:solidFill>
                  <a:prstClr val="black"/>
                </a:solidFill>
                <a:latin typeface="Consolas"/>
              </a:rPr>
              <a:t>{</a:t>
            </a:r>
            <a:br>
              <a:rPr lang="en-US" sz="1400" dirty="0" smtClean="0">
                <a:solidFill>
                  <a:prstClr val="black"/>
                </a:solidFill>
                <a:latin typeface="Consolas"/>
              </a:rPr>
            </a:br>
            <a:r>
              <a:rPr lang="en-US" sz="1400" dirty="0" smtClean="0">
                <a:solidFill>
                  <a:prstClr val="black"/>
                </a:solidFill>
                <a:latin typeface="Consolas"/>
              </a:rPr>
              <a:t>       Public </a:t>
            </a:r>
            <a:r>
              <a:rPr lang="en-US" sz="1400" dirty="0">
                <a:solidFill>
                  <a:prstClr val="black"/>
                </a:solidFill>
                <a:latin typeface="Consolas"/>
              </a:rPr>
              <a:t>Employee()</a:t>
            </a:r>
          </a:p>
          <a:p>
            <a:pPr marL="0" indent="0">
              <a:buNone/>
            </a:pPr>
            <a:r>
              <a:rPr lang="en-US" sz="1400" dirty="0">
                <a:solidFill>
                  <a:prstClr val="black"/>
                </a:solidFill>
                <a:latin typeface="Consolas"/>
              </a:rPr>
              <a:t>       {</a:t>
            </a:r>
          </a:p>
          <a:p>
            <a:pPr marL="0" indent="0">
              <a:buNone/>
            </a:pPr>
            <a:r>
              <a:rPr lang="en-US" sz="1400" dirty="0">
                <a:solidFill>
                  <a:prstClr val="black"/>
                </a:solidFill>
                <a:latin typeface="Consolas"/>
              </a:rPr>
              <a:t>           </a:t>
            </a:r>
            <a:r>
              <a:rPr lang="en-US" sz="1400" dirty="0" err="1">
                <a:solidFill>
                  <a:prstClr val="black"/>
                </a:solidFill>
                <a:latin typeface="Consolas"/>
              </a:rPr>
              <a:t>this.emplyoeeID</a:t>
            </a:r>
            <a:r>
              <a:rPr lang="en-US" sz="1400" dirty="0">
                <a:solidFill>
                  <a:prstClr val="black"/>
                </a:solidFill>
                <a:latin typeface="Consolas"/>
              </a:rPr>
              <a:t> = </a:t>
            </a:r>
            <a:r>
              <a:rPr lang="en-US" sz="1400" dirty="0" err="1">
                <a:solidFill>
                  <a:srgbClr val="2B91AF"/>
                </a:solidFill>
                <a:latin typeface="Consolas"/>
              </a:rPr>
              <a:t>Guid</a:t>
            </a:r>
            <a:r>
              <a:rPr lang="en-US" sz="1400" dirty="0" err="1">
                <a:solidFill>
                  <a:prstClr val="black"/>
                </a:solidFill>
                <a:latin typeface="Consolas"/>
              </a:rPr>
              <a:t>.NewGuid</a:t>
            </a:r>
            <a:r>
              <a:rPr lang="en-US" sz="1400" dirty="0">
                <a:solidFill>
                  <a:prstClr val="black"/>
                </a:solidFill>
                <a:latin typeface="Consolas"/>
              </a:rPr>
              <a:t>();</a:t>
            </a:r>
          </a:p>
          <a:p>
            <a:pPr marL="0" indent="0">
              <a:buNone/>
            </a:pPr>
            <a:r>
              <a:rPr lang="en-US" sz="1400" dirty="0">
                <a:solidFill>
                  <a:prstClr val="black"/>
                </a:solidFill>
                <a:latin typeface="Consolas"/>
              </a:rPr>
              <a:t>       }</a:t>
            </a:r>
          </a:p>
          <a:p>
            <a:endParaRPr lang="en-US" dirty="0"/>
          </a:p>
        </p:txBody>
      </p:sp>
    </p:spTree>
    <p:extLst>
      <p:ext uri="{BB962C8B-B14F-4D97-AF65-F5344CB8AC3E}">
        <p14:creationId xmlns:p14="http://schemas.microsoft.com/office/powerpoint/2010/main" xmlns="" val="2467112258"/>
      </p:ext>
    </p:extLst>
  </p:cSld>
  <p:clrMapOvr>
    <a:masterClrMapping/>
  </p:clrMapOvr>
  <p:transition spd="slow">
    <p:wipe dir="d"/>
  </p:transition>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57130"/>
          </a:xfrm>
        </p:spPr>
        <p:txBody>
          <a:bodyPr>
            <a:normAutofit fontScale="90000"/>
          </a:bodyPr>
          <a:lstStyle/>
          <a:p>
            <a:r>
              <a:rPr lang="en-US" dirty="0" smtClean="0"/>
              <a:t>.</a:t>
            </a:r>
            <a:r>
              <a:rPr lang="en-US" dirty="0"/>
              <a:t>NET Framework data provider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1385726125"/>
              </p:ext>
            </p:extLst>
          </p:nvPr>
        </p:nvGraphicFramePr>
        <p:xfrm>
          <a:off x="381000" y="1824038"/>
          <a:ext cx="8410575" cy="2377440"/>
        </p:xfrm>
        <a:graphic>
          <a:graphicData uri="http://schemas.openxmlformats.org/drawingml/2006/table">
            <a:tbl>
              <a:tblPr firstRow="1" bandRow="1">
                <a:tableStyleId>{5C22544A-7EE6-4342-B048-85BDC9FD1C3A}</a:tableStyleId>
              </a:tblPr>
              <a:tblGrid>
                <a:gridCol w="2133600"/>
                <a:gridCol w="3124200"/>
                <a:gridCol w="3152775"/>
              </a:tblGrid>
              <a:tr h="370840">
                <a:tc>
                  <a:txBody>
                    <a:bodyPr/>
                    <a:lstStyle/>
                    <a:p>
                      <a:r>
                        <a:rPr lang="en-US" sz="2000" dirty="0" smtClean="0">
                          <a:latin typeface="Calibri" pitchFamily="34" charset="0"/>
                          <a:cs typeface="Calibri" pitchFamily="34" charset="0"/>
                        </a:rPr>
                        <a:t>Data Provider</a:t>
                      </a:r>
                      <a:endParaRPr lang="en-US" sz="2000" dirty="0">
                        <a:latin typeface="Calibri" pitchFamily="34" charset="0"/>
                        <a:cs typeface="Calibri" pitchFamily="34" charset="0"/>
                      </a:endParaRPr>
                    </a:p>
                  </a:txBody>
                  <a:tcPr/>
                </a:tc>
                <a:tc>
                  <a:txBody>
                    <a:bodyPr/>
                    <a:lstStyle/>
                    <a:p>
                      <a:r>
                        <a:rPr lang="en-US" sz="2000" dirty="0" err="1" smtClean="0">
                          <a:latin typeface="Calibri" pitchFamily="34" charset="0"/>
                          <a:cs typeface="Calibri" pitchFamily="34" charset="0"/>
                        </a:rPr>
                        <a:t>NameSpace</a:t>
                      </a:r>
                      <a:endParaRPr lang="en-US" sz="2000" dirty="0">
                        <a:latin typeface="Calibri" pitchFamily="34" charset="0"/>
                        <a:cs typeface="Calibri" pitchFamily="34" charset="0"/>
                      </a:endParaRPr>
                    </a:p>
                  </a:txBody>
                  <a:tcPr/>
                </a:tc>
                <a:tc>
                  <a:txBody>
                    <a:bodyPr/>
                    <a:lstStyle/>
                    <a:p>
                      <a:r>
                        <a:rPr lang="en-US" sz="2000" dirty="0" smtClean="0">
                          <a:latin typeface="Calibri" pitchFamily="34" charset="0"/>
                          <a:cs typeface="Calibri" pitchFamily="34" charset="0"/>
                        </a:rPr>
                        <a:t>Assembly</a:t>
                      </a:r>
                      <a:endParaRPr lang="en-US" sz="2000" dirty="0">
                        <a:latin typeface="Calibri" pitchFamily="34" charset="0"/>
                        <a:cs typeface="Calibri" pitchFamily="34" charset="0"/>
                      </a:endParaRPr>
                    </a:p>
                  </a:txBody>
                  <a:tcPr/>
                </a:tc>
              </a:tr>
              <a:tr h="370840">
                <a:tc>
                  <a:txBody>
                    <a:bodyPr/>
                    <a:lstStyle/>
                    <a:p>
                      <a:r>
                        <a:rPr lang="en-US" sz="2000" dirty="0" smtClean="0">
                          <a:latin typeface="Calibri" pitchFamily="34" charset="0"/>
                          <a:cs typeface="Calibri" pitchFamily="34" charset="0"/>
                        </a:rPr>
                        <a:t>OLE DB</a:t>
                      </a:r>
                      <a:endParaRPr lang="en-US" sz="2000" dirty="0">
                        <a:latin typeface="Calibri" pitchFamily="34" charset="0"/>
                        <a:cs typeface="Calibri" pitchFamily="34" charset="0"/>
                      </a:endParaRPr>
                    </a:p>
                  </a:txBody>
                  <a:tcPr/>
                </a:tc>
                <a:tc>
                  <a:txBody>
                    <a:bodyPr/>
                    <a:lstStyle/>
                    <a:p>
                      <a:pPr algn="l"/>
                      <a:r>
                        <a:rPr lang="en-US" sz="2000" b="0" i="0" u="none" strike="noStrike" baseline="0" dirty="0" err="1" smtClean="0">
                          <a:latin typeface="Calibri" pitchFamily="34" charset="0"/>
                          <a:cs typeface="Calibri" pitchFamily="34" charset="0"/>
                        </a:rPr>
                        <a:t>System.Data.OleDb</a:t>
                      </a:r>
                      <a:endParaRPr lang="en-US" sz="2000" b="0" i="0" u="none" strike="noStrike" baseline="0" dirty="0" smtClean="0">
                        <a:latin typeface="Calibri" pitchFamily="34" charset="0"/>
                        <a:cs typeface="Calibri" pitchFamily="34" charset="0"/>
                      </a:endParaRPr>
                    </a:p>
                  </a:txBody>
                  <a:tcPr/>
                </a:tc>
                <a:tc>
                  <a:txBody>
                    <a:bodyPr/>
                    <a:lstStyle/>
                    <a:p>
                      <a:r>
                        <a:rPr lang="en-US" sz="2000" dirty="0" smtClean="0">
                          <a:latin typeface="Calibri" pitchFamily="34" charset="0"/>
                          <a:cs typeface="Calibri" pitchFamily="34" charset="0"/>
                        </a:rPr>
                        <a:t>System.Data.dll</a:t>
                      </a:r>
                      <a:endParaRPr lang="en-US" sz="2000" dirty="0">
                        <a:latin typeface="Calibri" pitchFamily="34" charset="0"/>
                        <a:cs typeface="Calibri" pitchFamily="34" charset="0"/>
                      </a:endParaRPr>
                    </a:p>
                  </a:txBody>
                  <a:tcPr/>
                </a:tc>
              </a:tr>
              <a:tr h="370840">
                <a:tc>
                  <a:txBody>
                    <a:bodyPr/>
                    <a:lstStyle/>
                    <a:p>
                      <a:r>
                        <a:rPr lang="en-US" sz="2000" dirty="0" smtClean="0">
                          <a:latin typeface="Calibri" pitchFamily="34" charset="0"/>
                          <a:cs typeface="Calibri" pitchFamily="34" charset="0"/>
                        </a:rPr>
                        <a:t>SQL</a:t>
                      </a:r>
                      <a:r>
                        <a:rPr lang="en-US" sz="2000" baseline="0" dirty="0" smtClean="0">
                          <a:latin typeface="Calibri" pitchFamily="34" charset="0"/>
                          <a:cs typeface="Calibri" pitchFamily="34" charset="0"/>
                        </a:rPr>
                        <a:t> Server</a:t>
                      </a:r>
                      <a:endParaRPr lang="en-US" sz="2000" dirty="0">
                        <a:latin typeface="Calibri" pitchFamily="34" charset="0"/>
                        <a:cs typeface="Calibri" pitchFamily="34" charset="0"/>
                      </a:endParaRPr>
                    </a:p>
                  </a:txBody>
                  <a:tcPr/>
                </a:tc>
                <a:tc>
                  <a:txBody>
                    <a:bodyPr/>
                    <a:lstStyle/>
                    <a:p>
                      <a:pPr algn="l"/>
                      <a:r>
                        <a:rPr lang="en-US" sz="2000" b="0" i="0" u="none" strike="noStrike" baseline="0" dirty="0" err="1" smtClean="0">
                          <a:latin typeface="Calibri" pitchFamily="34" charset="0"/>
                          <a:cs typeface="Calibri" pitchFamily="34" charset="0"/>
                        </a:rPr>
                        <a:t>System.Data.SqlClient</a:t>
                      </a:r>
                      <a:endParaRPr lang="en-US" sz="2000" b="0" i="0" u="none" strike="noStrike" baseline="0" dirty="0" smtClean="0">
                        <a:latin typeface="Calibri" pitchFamily="34" charset="0"/>
                        <a:cs typeface="Calibri" pitchFamily="34" charset="0"/>
                      </a:endParaRPr>
                    </a:p>
                  </a:txBody>
                  <a:tcPr/>
                </a:tc>
                <a:tc>
                  <a:txBody>
                    <a:bodyPr/>
                    <a:lstStyle/>
                    <a:p>
                      <a:r>
                        <a:rPr lang="en-US" sz="2000" dirty="0" smtClean="0">
                          <a:latin typeface="Calibri" pitchFamily="34" charset="0"/>
                          <a:cs typeface="Calibri" pitchFamily="34" charset="0"/>
                        </a:rPr>
                        <a:t>System.Data.dll</a:t>
                      </a:r>
                      <a:endParaRPr lang="en-US" sz="2000" dirty="0">
                        <a:latin typeface="Calibri" pitchFamily="34" charset="0"/>
                        <a:cs typeface="Calibri" pitchFamily="34" charset="0"/>
                      </a:endParaRPr>
                    </a:p>
                  </a:txBody>
                  <a:tcPr/>
                </a:tc>
              </a:tr>
              <a:tr h="370840">
                <a:tc>
                  <a:txBody>
                    <a:bodyPr/>
                    <a:lstStyle/>
                    <a:p>
                      <a:r>
                        <a:rPr lang="en-US" sz="2000" dirty="0" smtClean="0">
                          <a:latin typeface="Calibri" pitchFamily="34" charset="0"/>
                          <a:cs typeface="Calibri" pitchFamily="34" charset="0"/>
                        </a:rPr>
                        <a:t>SQL Server</a:t>
                      </a:r>
                      <a:r>
                        <a:rPr lang="en-US" sz="2000" baseline="0" dirty="0" smtClean="0">
                          <a:latin typeface="Calibri" pitchFamily="34" charset="0"/>
                          <a:cs typeface="Calibri" pitchFamily="34" charset="0"/>
                        </a:rPr>
                        <a:t> Mobile</a:t>
                      </a:r>
                      <a:endParaRPr lang="en-US" sz="2000" dirty="0">
                        <a:latin typeface="Calibri" pitchFamily="34" charset="0"/>
                        <a:cs typeface="Calibri" pitchFamily="34" charset="0"/>
                      </a:endParaRPr>
                    </a:p>
                  </a:txBody>
                  <a:tcPr/>
                </a:tc>
                <a:tc>
                  <a:txBody>
                    <a:bodyPr/>
                    <a:lstStyle/>
                    <a:p>
                      <a:pPr algn="l"/>
                      <a:r>
                        <a:rPr lang="en-US" sz="2000" b="0" i="0" u="none" strike="noStrike" baseline="0" dirty="0" err="1" smtClean="0">
                          <a:latin typeface="Calibri" pitchFamily="34" charset="0"/>
                          <a:cs typeface="Calibri" pitchFamily="34" charset="0"/>
                        </a:rPr>
                        <a:t>System.Data.SqlServerCe</a:t>
                      </a:r>
                      <a:endParaRPr lang="en-US" sz="2000" b="0" i="0" u="none" strike="noStrike" baseline="0" dirty="0" smtClean="0">
                        <a:latin typeface="Calibri" pitchFamily="34" charset="0"/>
                        <a:cs typeface="Calibri" pitchFamily="34" charset="0"/>
                      </a:endParaRPr>
                    </a:p>
                  </a:txBody>
                  <a:tcPr/>
                </a:tc>
                <a:tc>
                  <a:txBody>
                    <a:bodyPr/>
                    <a:lstStyle/>
                    <a:p>
                      <a:r>
                        <a:rPr lang="en-US" sz="2000" dirty="0" smtClean="0">
                          <a:latin typeface="Calibri" pitchFamily="34" charset="0"/>
                          <a:cs typeface="Calibri" pitchFamily="34" charset="0"/>
                        </a:rPr>
                        <a:t>System.Data.SqlServerCe.dll</a:t>
                      </a:r>
                      <a:endParaRPr lang="en-US" sz="2000" dirty="0">
                        <a:latin typeface="Calibri" pitchFamily="34" charset="0"/>
                        <a:cs typeface="Calibri" pitchFamily="34" charset="0"/>
                      </a:endParaRPr>
                    </a:p>
                  </a:txBody>
                  <a:tcPr/>
                </a:tc>
              </a:tr>
              <a:tr h="370840">
                <a:tc>
                  <a:txBody>
                    <a:bodyPr/>
                    <a:lstStyle/>
                    <a:p>
                      <a:r>
                        <a:rPr lang="en-US" sz="2000" dirty="0" smtClean="0">
                          <a:latin typeface="Calibri" pitchFamily="34" charset="0"/>
                          <a:cs typeface="Calibri" pitchFamily="34" charset="0"/>
                        </a:rPr>
                        <a:t>ODBC</a:t>
                      </a:r>
                      <a:endParaRPr lang="en-US" sz="2000" dirty="0">
                        <a:latin typeface="Calibri" pitchFamily="34" charset="0"/>
                        <a:cs typeface="Calibri" pitchFamily="34" charset="0"/>
                      </a:endParaRPr>
                    </a:p>
                  </a:txBody>
                  <a:tcPr/>
                </a:tc>
                <a:tc>
                  <a:txBody>
                    <a:bodyPr/>
                    <a:lstStyle/>
                    <a:p>
                      <a:pPr algn="l"/>
                      <a:r>
                        <a:rPr lang="en-US" sz="2000" b="0" i="0" u="none" strike="noStrike" baseline="0" dirty="0" err="1" smtClean="0">
                          <a:latin typeface="Calibri" pitchFamily="34" charset="0"/>
                          <a:cs typeface="Calibri" pitchFamily="34" charset="0"/>
                        </a:rPr>
                        <a:t>System.Data.Odbc</a:t>
                      </a:r>
                      <a:endParaRPr lang="en-US" sz="2000" dirty="0">
                        <a:latin typeface="Calibri" pitchFamily="34" charset="0"/>
                        <a:cs typeface="Calibri" pitchFamily="34" charset="0"/>
                      </a:endParaRPr>
                    </a:p>
                  </a:txBody>
                  <a:tcPr/>
                </a:tc>
                <a:tc>
                  <a:txBody>
                    <a:bodyPr/>
                    <a:lstStyle/>
                    <a:p>
                      <a:r>
                        <a:rPr lang="en-US" sz="2000" dirty="0" smtClean="0">
                          <a:latin typeface="Calibri" pitchFamily="34" charset="0"/>
                          <a:cs typeface="Calibri" pitchFamily="34" charset="0"/>
                        </a:rPr>
                        <a:t>System.Data.dll</a:t>
                      </a:r>
                      <a:endParaRPr lang="en-US" sz="2000" dirty="0">
                        <a:latin typeface="Calibri" pitchFamily="34" charset="0"/>
                        <a:cs typeface="Calibri" pitchFamily="34" charset="0"/>
                      </a:endParaRPr>
                    </a:p>
                  </a:txBody>
                  <a:tcPr/>
                </a:tc>
              </a:tr>
              <a:tr h="370840">
                <a:tc>
                  <a:txBody>
                    <a:bodyPr/>
                    <a:lstStyle/>
                    <a:p>
                      <a:r>
                        <a:rPr lang="en-US" sz="2000" dirty="0" smtClean="0">
                          <a:latin typeface="Calibri" pitchFamily="34" charset="0"/>
                          <a:cs typeface="Calibri" pitchFamily="34" charset="0"/>
                        </a:rPr>
                        <a:t>Oracle 8.1.7 +</a:t>
                      </a:r>
                      <a:endParaRPr lang="en-US" sz="2000" dirty="0">
                        <a:latin typeface="Calibri" pitchFamily="34" charset="0"/>
                        <a:cs typeface="Calibri" pitchFamily="34" charset="0"/>
                      </a:endParaRPr>
                    </a:p>
                  </a:txBody>
                  <a:tcPr/>
                </a:tc>
                <a:tc>
                  <a:txBody>
                    <a:bodyPr/>
                    <a:lstStyle/>
                    <a:p>
                      <a:pPr algn="l"/>
                      <a:r>
                        <a:rPr lang="en-US" sz="2000" dirty="0" err="1" smtClean="0"/>
                        <a:t>System.Data.OracleClient</a:t>
                      </a:r>
                      <a:endParaRPr lang="en-US" sz="2000" dirty="0">
                        <a:latin typeface="Calibri" pitchFamily="34" charset="0"/>
                        <a:cs typeface="Calibri" pitchFamily="34" charset="0"/>
                      </a:endParaRPr>
                    </a:p>
                  </a:txBody>
                  <a:tcPr/>
                </a:tc>
                <a:tc>
                  <a:txBody>
                    <a:bodyPr/>
                    <a:lstStyle/>
                    <a:p>
                      <a:r>
                        <a:rPr lang="en-US" sz="2000" dirty="0" err="1" smtClean="0">
                          <a:latin typeface="Calibri" pitchFamily="34" charset="0"/>
                          <a:cs typeface="Calibri" pitchFamily="34" charset="0"/>
                        </a:rPr>
                        <a:t>System.Data.OracleClient</a:t>
                      </a:r>
                      <a:endParaRPr lang="en-US" sz="2000" dirty="0">
                        <a:latin typeface="Calibri" pitchFamily="34" charset="0"/>
                        <a:cs typeface="Calibri" pitchFamily="34" charset="0"/>
                      </a:endParaRPr>
                    </a:p>
                  </a:txBody>
                  <a:tcPr/>
                </a:tc>
              </a:tr>
            </a:tbl>
          </a:graphicData>
        </a:graphic>
      </p:graphicFrame>
    </p:spTree>
    <p:extLst>
      <p:ext uri="{BB962C8B-B14F-4D97-AF65-F5344CB8AC3E}">
        <p14:creationId xmlns:p14="http://schemas.microsoft.com/office/powerpoint/2010/main" xmlns="" val="1050904722"/>
      </p:ext>
    </p:extLst>
  </p:cSld>
  <p:clrMapOvr>
    <a:masterClrMapping/>
  </p:clrMapOvr>
  <p:transition spd="slow">
    <p:wipe dir="d"/>
  </p:transition>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421928"/>
          </a:xfrm>
        </p:spPr>
        <p:txBody>
          <a:bodyPr>
            <a:normAutofit fontScale="90000"/>
          </a:bodyPr>
          <a:lstStyle/>
          <a:p>
            <a:r>
              <a:rPr lang="en-US" dirty="0"/>
              <a:t>The Core Objects of an ADO.NET Data Provider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2244837455"/>
              </p:ext>
            </p:extLst>
          </p:nvPr>
        </p:nvGraphicFramePr>
        <p:xfrm>
          <a:off x="381000" y="1747838"/>
          <a:ext cx="8305800" cy="4150042"/>
        </p:xfrm>
        <a:graphic>
          <a:graphicData uri="http://schemas.openxmlformats.org/drawingml/2006/table">
            <a:tbl>
              <a:tblPr firstRow="1" bandRow="1">
                <a:tableStyleId>{5C22544A-7EE6-4342-B048-85BDC9FD1C3A}</a:tableStyleId>
              </a:tblPr>
              <a:tblGrid>
                <a:gridCol w="1752600"/>
                <a:gridCol w="6553200"/>
              </a:tblGrid>
              <a:tr h="316230">
                <a:tc>
                  <a:txBody>
                    <a:bodyPr/>
                    <a:lstStyle/>
                    <a:p>
                      <a:r>
                        <a:rPr lang="en-US" sz="1700" dirty="0" smtClean="0"/>
                        <a:t>Type of Object</a:t>
                      </a:r>
                      <a:endParaRPr lang="en-US" sz="1700" dirty="0"/>
                    </a:p>
                  </a:txBody>
                  <a:tcPr/>
                </a:tc>
                <a:tc>
                  <a:txBody>
                    <a:bodyPr/>
                    <a:lstStyle/>
                    <a:p>
                      <a:r>
                        <a:rPr lang="en-US" sz="1700" dirty="0" smtClean="0"/>
                        <a:t>Usage</a:t>
                      </a:r>
                      <a:endParaRPr lang="en-US" sz="1700" dirty="0"/>
                    </a:p>
                  </a:txBody>
                  <a:tcPr/>
                </a:tc>
              </a:tr>
              <a:tr h="316230">
                <a:tc>
                  <a:txBody>
                    <a:bodyPr/>
                    <a:lstStyle/>
                    <a:p>
                      <a:r>
                        <a:rPr lang="en-US" sz="1700" dirty="0" smtClean="0"/>
                        <a:t>Connection</a:t>
                      </a:r>
                      <a:endParaRPr lang="en-US" sz="1700" dirty="0"/>
                    </a:p>
                  </a:txBody>
                  <a:tcPr/>
                </a:tc>
                <a:tc>
                  <a:txBody>
                    <a:bodyPr/>
                    <a:lstStyle/>
                    <a:p>
                      <a:r>
                        <a:rPr lang="en-US" sz="1700" dirty="0" smtClean="0"/>
                        <a:t>Provides connectivity to a data source.</a:t>
                      </a:r>
                      <a:endParaRPr lang="en-US" sz="1700" dirty="0"/>
                    </a:p>
                  </a:txBody>
                  <a:tcPr/>
                </a:tc>
              </a:tr>
              <a:tr h="705802">
                <a:tc>
                  <a:txBody>
                    <a:bodyPr/>
                    <a:lstStyle/>
                    <a:p>
                      <a:r>
                        <a:rPr lang="en-US" sz="1700" dirty="0" smtClean="0"/>
                        <a:t>Command</a:t>
                      </a:r>
                      <a:endParaRPr lang="en-US" sz="1700" dirty="0"/>
                    </a:p>
                  </a:txBody>
                  <a:tcPr/>
                </a:tc>
                <a:tc>
                  <a:txBody>
                    <a:bodyPr/>
                    <a:lstStyle/>
                    <a:p>
                      <a:r>
                        <a:rPr lang="en-US" sz="1700" dirty="0" smtClean="0"/>
                        <a:t>Enables access to database commands to return data, modify data, run stored procedures, and send or retrieve parameter information. </a:t>
                      </a:r>
                      <a:endParaRPr lang="en-US" sz="1700" dirty="0"/>
                    </a:p>
                  </a:txBody>
                  <a:tcPr/>
                </a:tc>
              </a:tr>
              <a:tr h="553402">
                <a:tc>
                  <a:txBody>
                    <a:bodyPr/>
                    <a:lstStyle/>
                    <a:p>
                      <a:r>
                        <a:rPr lang="en-US" sz="1700" dirty="0" err="1" smtClean="0"/>
                        <a:t>DataReader</a:t>
                      </a:r>
                      <a:endParaRPr lang="en-US" sz="1700" dirty="0"/>
                    </a:p>
                  </a:txBody>
                  <a:tcPr/>
                </a:tc>
                <a:tc>
                  <a:txBody>
                    <a:bodyPr/>
                    <a:lstStyle/>
                    <a:p>
                      <a:r>
                        <a:rPr lang="en-US" sz="1700" b="0" i="0" u="none" strike="noStrike" kern="1200" baseline="0" dirty="0" smtClean="0">
                          <a:solidFill>
                            <a:schemeClr val="dk1"/>
                          </a:solidFill>
                          <a:latin typeface="+mn-lt"/>
                          <a:ea typeface="+mn-ea"/>
                          <a:cs typeface="+mn-cs"/>
                        </a:rPr>
                        <a:t>Provides forward-only, read-only access to data using a server-side cursor.</a:t>
                      </a:r>
                      <a:endParaRPr lang="en-US" sz="1700" dirty="0"/>
                    </a:p>
                  </a:txBody>
                  <a:tcPr/>
                </a:tc>
              </a:tr>
              <a:tr h="1173480">
                <a:tc>
                  <a:txBody>
                    <a:bodyPr/>
                    <a:lstStyle/>
                    <a:p>
                      <a:r>
                        <a:rPr lang="en-US" sz="1700" dirty="0" err="1" smtClean="0"/>
                        <a:t>DataAdapter</a:t>
                      </a:r>
                      <a:endParaRPr lang="en-US" sz="1700" dirty="0"/>
                    </a:p>
                  </a:txBody>
                  <a:tcPr/>
                </a:tc>
                <a:tc>
                  <a:txBody>
                    <a:bodyPr/>
                    <a:lstStyle/>
                    <a:p>
                      <a:r>
                        <a:rPr lang="en-US" sz="1700" dirty="0" smtClean="0"/>
                        <a:t>Provides the bridge between the </a:t>
                      </a:r>
                      <a:r>
                        <a:rPr lang="en-US" sz="1700" b="1" dirty="0" err="1" smtClean="0"/>
                        <a:t>DataSet</a:t>
                      </a:r>
                      <a:r>
                        <a:rPr lang="en-US" sz="1700" dirty="0" smtClean="0"/>
                        <a:t> object and the </a:t>
                      </a:r>
                      <a:r>
                        <a:rPr lang="en-US" sz="1700" b="1" dirty="0" smtClean="0"/>
                        <a:t>data source</a:t>
                      </a:r>
                      <a:r>
                        <a:rPr lang="en-US" sz="1700" dirty="0" smtClean="0"/>
                        <a:t>. </a:t>
                      </a:r>
                    </a:p>
                    <a:p>
                      <a:r>
                        <a:rPr lang="en-US" sz="1700" dirty="0" smtClean="0"/>
                        <a:t>The </a:t>
                      </a:r>
                      <a:r>
                        <a:rPr lang="en-US" sz="1700" dirty="0" err="1" smtClean="0"/>
                        <a:t>DataAdapter</a:t>
                      </a:r>
                      <a:r>
                        <a:rPr lang="en-US" sz="1700" dirty="0" smtClean="0"/>
                        <a:t> uses Command objects to execute SQL commands at the data source to both load the </a:t>
                      </a:r>
                      <a:r>
                        <a:rPr lang="en-US" sz="1700" dirty="0" err="1" smtClean="0"/>
                        <a:t>DataSet</a:t>
                      </a:r>
                      <a:r>
                        <a:rPr lang="en-US" sz="1700" dirty="0" smtClean="0"/>
                        <a:t> with data, and reconcile changes made to the data in the </a:t>
                      </a:r>
                      <a:r>
                        <a:rPr lang="en-US" sz="1700" dirty="0" err="1" smtClean="0"/>
                        <a:t>DataSet</a:t>
                      </a:r>
                      <a:r>
                        <a:rPr lang="en-US" sz="1700" dirty="0" smtClean="0"/>
                        <a:t> back to the data source.</a:t>
                      </a:r>
                      <a:endParaRPr lang="en-US" sz="1700" dirty="0"/>
                    </a:p>
                  </a:txBody>
                  <a:tcPr/>
                </a:tc>
              </a:tr>
              <a:tr h="553402">
                <a:tc>
                  <a:txBody>
                    <a:bodyPr/>
                    <a:lstStyle/>
                    <a:p>
                      <a:r>
                        <a:rPr lang="en-US" sz="1700" dirty="0" smtClean="0"/>
                        <a:t>Parameter</a:t>
                      </a:r>
                      <a:endParaRPr lang="en-US" sz="1700" dirty="0"/>
                    </a:p>
                  </a:txBody>
                  <a:tcPr/>
                </a:tc>
                <a:tc>
                  <a:txBody>
                    <a:bodyPr/>
                    <a:lstStyle/>
                    <a:p>
                      <a:r>
                        <a:rPr lang="en-US" sz="1700" b="0" i="0" u="none" strike="noStrike" kern="1200" baseline="0" dirty="0" smtClean="0">
                          <a:solidFill>
                            <a:schemeClr val="dk1"/>
                          </a:solidFill>
                          <a:latin typeface="+mn-lt"/>
                          <a:ea typeface="+mn-ea"/>
                          <a:cs typeface="+mn-cs"/>
                        </a:rPr>
                        <a:t>Represents a named parameter within</a:t>
                      </a:r>
                    </a:p>
                    <a:p>
                      <a:r>
                        <a:rPr lang="en-US" sz="1700" b="0" i="0" u="none" strike="noStrike" kern="1200" baseline="0" dirty="0" smtClean="0">
                          <a:solidFill>
                            <a:schemeClr val="dk1"/>
                          </a:solidFill>
                          <a:latin typeface="+mn-lt"/>
                          <a:ea typeface="+mn-ea"/>
                          <a:cs typeface="+mn-cs"/>
                        </a:rPr>
                        <a:t>a parameterized query</a:t>
                      </a:r>
                      <a:endParaRPr lang="en-US" sz="1700" dirty="0"/>
                    </a:p>
                  </a:txBody>
                  <a:tcPr/>
                </a:tc>
              </a:tr>
              <a:tr h="316230">
                <a:tc>
                  <a:txBody>
                    <a:bodyPr/>
                    <a:lstStyle/>
                    <a:p>
                      <a:r>
                        <a:rPr lang="en-US" sz="1700" dirty="0" smtClean="0"/>
                        <a:t>Transaction</a:t>
                      </a:r>
                      <a:endParaRPr lang="en-US" sz="1700" dirty="0"/>
                    </a:p>
                  </a:txBody>
                  <a:tcPr/>
                </a:tc>
                <a:tc>
                  <a:txBody>
                    <a:bodyPr/>
                    <a:lstStyle/>
                    <a:p>
                      <a:r>
                        <a:rPr lang="en-US" sz="1700" b="0" i="0" u="none" strike="noStrike" kern="1200" baseline="0" dirty="0" smtClean="0">
                          <a:solidFill>
                            <a:schemeClr val="dk1"/>
                          </a:solidFill>
                          <a:latin typeface="+mn-lt"/>
                          <a:ea typeface="+mn-ea"/>
                          <a:cs typeface="+mn-cs"/>
                        </a:rPr>
                        <a:t>Encapsulates a database transaction</a:t>
                      </a:r>
                      <a:endParaRPr lang="en-US" sz="1700" dirty="0"/>
                    </a:p>
                  </a:txBody>
                  <a:tcPr/>
                </a:tc>
              </a:tr>
            </a:tbl>
          </a:graphicData>
        </a:graphic>
      </p:graphicFrame>
    </p:spTree>
    <p:extLst>
      <p:ext uri="{BB962C8B-B14F-4D97-AF65-F5344CB8AC3E}">
        <p14:creationId xmlns:p14="http://schemas.microsoft.com/office/powerpoint/2010/main" xmlns="" val="1803410872"/>
      </p:ext>
    </p:extLst>
  </p:cSld>
  <p:clrMapOvr>
    <a:masterClrMapping/>
  </p:clrMapOvr>
  <p:transition spd="slow">
    <p:wipe dir="d"/>
  </p:transition>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57130"/>
          </a:xfrm>
        </p:spPr>
        <p:txBody>
          <a:bodyPr>
            <a:normAutofit fontScale="90000"/>
          </a:bodyPr>
          <a:lstStyle/>
          <a:p>
            <a:r>
              <a:rPr lang="en-US" dirty="0"/>
              <a:t>Connection Objects</a:t>
            </a:r>
          </a:p>
        </p:txBody>
      </p:sp>
      <p:sp>
        <p:nvSpPr>
          <p:cNvPr id="3" name="Content Placeholder 2"/>
          <p:cNvSpPr>
            <a:spLocks noGrp="1"/>
          </p:cNvSpPr>
          <p:nvPr>
            <p:ph idx="1"/>
          </p:nvPr>
        </p:nvSpPr>
        <p:spPr>
          <a:xfrm>
            <a:off x="381000" y="1417638"/>
            <a:ext cx="8410575" cy="4330416"/>
          </a:xfrm>
        </p:spPr>
        <p:txBody>
          <a:bodyPr>
            <a:normAutofit lnSpcReduction="10000"/>
          </a:bodyPr>
          <a:lstStyle/>
          <a:p>
            <a:r>
              <a:rPr lang="en-US" sz="1800" dirty="0" err="1"/>
              <a:t>BeginTransaction</a:t>
            </a:r>
            <a:r>
              <a:rPr lang="en-US" sz="1800" dirty="0"/>
              <a:t>() </a:t>
            </a:r>
            <a:r>
              <a:rPr lang="en-US" sz="1800" dirty="0" smtClean="0"/>
              <a:t>: You </a:t>
            </a:r>
            <a:r>
              <a:rPr lang="en-US" sz="1800" dirty="0"/>
              <a:t>use this method to begin a database transaction.</a:t>
            </a:r>
          </a:p>
          <a:p>
            <a:r>
              <a:rPr lang="en-US" sz="1800" dirty="0" err="1"/>
              <a:t>ChangeDatabase</a:t>
            </a:r>
            <a:r>
              <a:rPr lang="en-US" sz="1800" dirty="0"/>
              <a:t>() </a:t>
            </a:r>
            <a:r>
              <a:rPr lang="en-US" sz="1800" dirty="0" smtClean="0"/>
              <a:t> : You </a:t>
            </a:r>
            <a:r>
              <a:rPr lang="en-US" sz="1800" dirty="0"/>
              <a:t>use this method to change the database on an open connection.</a:t>
            </a:r>
          </a:p>
          <a:p>
            <a:r>
              <a:rPr lang="en-US" sz="1800" dirty="0" err="1"/>
              <a:t>ConnectionTimeout</a:t>
            </a:r>
            <a:r>
              <a:rPr lang="en-US" sz="1800" dirty="0"/>
              <a:t> </a:t>
            </a:r>
            <a:r>
              <a:rPr lang="en-US" sz="1800" dirty="0" smtClean="0"/>
              <a:t> : This </a:t>
            </a:r>
            <a:r>
              <a:rPr lang="en-US" sz="1800" dirty="0"/>
              <a:t>read-only property returns the amount of time to wait </a:t>
            </a:r>
            <a:r>
              <a:rPr lang="en-US" sz="1800" dirty="0" smtClean="0"/>
              <a:t>while establishing </a:t>
            </a:r>
            <a:r>
              <a:rPr lang="en-US" sz="1800" dirty="0"/>
              <a:t>a connection before terminating and generating an </a:t>
            </a:r>
            <a:r>
              <a:rPr lang="en-US" sz="1800" dirty="0" smtClean="0"/>
              <a:t>error (the </a:t>
            </a:r>
            <a:r>
              <a:rPr lang="en-US" sz="1800" dirty="0"/>
              <a:t>default value is 15 seconds). If you wish to change the </a:t>
            </a:r>
            <a:r>
              <a:rPr lang="en-US" sz="1800" dirty="0" err="1" smtClean="0"/>
              <a:t>default,specify</a:t>
            </a:r>
            <a:r>
              <a:rPr lang="en-US" sz="1800" dirty="0" smtClean="0"/>
              <a:t> </a:t>
            </a:r>
            <a:r>
              <a:rPr lang="en-US" sz="1800" dirty="0"/>
              <a:t>a Connect Timeout segment in the connection string (e.g</a:t>
            </a:r>
            <a:r>
              <a:rPr lang="en-US" sz="1800" dirty="0" smtClean="0"/>
              <a:t>.,  Connect </a:t>
            </a:r>
            <a:r>
              <a:rPr lang="en-US" sz="1800" dirty="0"/>
              <a:t>Timeout=30).</a:t>
            </a:r>
          </a:p>
          <a:p>
            <a:r>
              <a:rPr lang="en-US" sz="1800" dirty="0"/>
              <a:t>Database </a:t>
            </a:r>
            <a:r>
              <a:rPr lang="en-US" sz="1800" dirty="0" smtClean="0"/>
              <a:t> : This </a:t>
            </a:r>
            <a:r>
              <a:rPr lang="en-US" sz="1800" dirty="0"/>
              <a:t>read-only property gets the name of the database maintained </a:t>
            </a:r>
            <a:r>
              <a:rPr lang="en-US" sz="1800" dirty="0" smtClean="0"/>
              <a:t>by the </a:t>
            </a:r>
            <a:r>
              <a:rPr lang="en-US" sz="1800" dirty="0"/>
              <a:t>connection object.</a:t>
            </a:r>
          </a:p>
          <a:p>
            <a:r>
              <a:rPr lang="en-US" sz="1800" dirty="0" err="1"/>
              <a:t>DataSource</a:t>
            </a:r>
            <a:r>
              <a:rPr lang="en-US" sz="1800" dirty="0"/>
              <a:t> </a:t>
            </a:r>
            <a:r>
              <a:rPr lang="en-US" sz="1800" dirty="0" smtClean="0"/>
              <a:t> : This </a:t>
            </a:r>
            <a:r>
              <a:rPr lang="en-US" sz="1800" dirty="0"/>
              <a:t>read-only property gets the location of the database </a:t>
            </a:r>
            <a:r>
              <a:rPr lang="en-US" sz="1800" dirty="0" smtClean="0"/>
              <a:t>maintained by </a:t>
            </a:r>
            <a:r>
              <a:rPr lang="en-US" sz="1800" dirty="0"/>
              <a:t>the connection object.</a:t>
            </a:r>
          </a:p>
          <a:p>
            <a:r>
              <a:rPr lang="en-US" sz="1800" dirty="0" err="1"/>
              <a:t>GetSchema</a:t>
            </a:r>
            <a:r>
              <a:rPr lang="en-US" sz="1800" dirty="0" smtClean="0"/>
              <a:t>() : </a:t>
            </a:r>
            <a:r>
              <a:rPr lang="en-US" sz="1800" dirty="0"/>
              <a:t>This method returns a </a:t>
            </a:r>
            <a:r>
              <a:rPr lang="en-US" sz="1800" dirty="0" err="1"/>
              <a:t>DataTable</a:t>
            </a:r>
            <a:r>
              <a:rPr lang="en-US" sz="1800" dirty="0"/>
              <a:t> object that contains </a:t>
            </a:r>
            <a:r>
              <a:rPr lang="en-US" sz="1800" dirty="0" smtClean="0"/>
              <a:t>schema information </a:t>
            </a:r>
            <a:r>
              <a:rPr lang="en-US" sz="1800" dirty="0"/>
              <a:t>from the data source.</a:t>
            </a:r>
          </a:p>
          <a:p>
            <a:r>
              <a:rPr lang="en-US" sz="1800" dirty="0" smtClean="0"/>
              <a:t>State : </a:t>
            </a:r>
            <a:r>
              <a:rPr lang="en-US" sz="1800" dirty="0"/>
              <a:t>This read-only property gets the current state of the connection, </a:t>
            </a:r>
            <a:r>
              <a:rPr lang="en-US" sz="1800" dirty="0" smtClean="0"/>
              <a:t>which is </a:t>
            </a:r>
            <a:r>
              <a:rPr lang="en-US" sz="1800" dirty="0"/>
              <a:t>represented by the </a:t>
            </a:r>
            <a:r>
              <a:rPr lang="en-US" sz="1800" dirty="0" err="1"/>
              <a:t>ConnectionState</a:t>
            </a:r>
            <a:r>
              <a:rPr lang="en-US" sz="1800" dirty="0"/>
              <a:t> enumeration.</a:t>
            </a:r>
          </a:p>
        </p:txBody>
      </p:sp>
    </p:spTree>
    <p:extLst>
      <p:ext uri="{BB962C8B-B14F-4D97-AF65-F5344CB8AC3E}">
        <p14:creationId xmlns:p14="http://schemas.microsoft.com/office/powerpoint/2010/main" xmlns="" val="1938534298"/>
      </p:ext>
    </p:extLst>
  </p:cSld>
  <p:clrMapOvr>
    <a:masterClrMapping/>
  </p:clrMapOvr>
  <p:transition spd="slow">
    <p:wipe dir="d"/>
  </p:transition>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57130"/>
          </a:xfrm>
        </p:spPr>
        <p:txBody>
          <a:bodyPr>
            <a:normAutofit fontScale="90000"/>
          </a:bodyPr>
          <a:lstStyle/>
          <a:p>
            <a:r>
              <a:rPr lang="en-US" dirty="0"/>
              <a:t>Command Objects</a:t>
            </a:r>
          </a:p>
        </p:txBody>
      </p:sp>
      <p:sp>
        <p:nvSpPr>
          <p:cNvPr id="3" name="Content Placeholder 2"/>
          <p:cNvSpPr>
            <a:spLocks noGrp="1"/>
          </p:cNvSpPr>
          <p:nvPr>
            <p:ph idx="1"/>
          </p:nvPr>
        </p:nvSpPr>
        <p:spPr>
          <a:xfrm>
            <a:off x="381000" y="1417638"/>
            <a:ext cx="8410575" cy="3785652"/>
          </a:xfrm>
        </p:spPr>
        <p:txBody>
          <a:bodyPr>
            <a:normAutofit lnSpcReduction="10000"/>
          </a:bodyPr>
          <a:lstStyle/>
          <a:p>
            <a:r>
              <a:rPr lang="en-US" sz="2000" dirty="0" err="1" smtClean="0"/>
              <a:t>CommandTimeout</a:t>
            </a:r>
            <a:r>
              <a:rPr lang="en-US" sz="2000" dirty="0" smtClean="0"/>
              <a:t> : Gets </a:t>
            </a:r>
            <a:r>
              <a:rPr lang="en-US" sz="2000" dirty="0"/>
              <a:t>or sets the time to wait while executing the command </a:t>
            </a:r>
            <a:r>
              <a:rPr lang="en-US" sz="2000" dirty="0" smtClean="0"/>
              <a:t>before terminating </a:t>
            </a:r>
            <a:r>
              <a:rPr lang="en-US" sz="2000" dirty="0"/>
              <a:t>the attempt and generating an error. The default is 30 seconds.</a:t>
            </a:r>
          </a:p>
          <a:p>
            <a:r>
              <a:rPr lang="en-US" sz="2000" dirty="0" smtClean="0"/>
              <a:t>Connection :  </a:t>
            </a:r>
            <a:r>
              <a:rPr lang="en-US" sz="2000" dirty="0"/>
              <a:t>Gets or sets the </a:t>
            </a:r>
            <a:r>
              <a:rPr lang="en-US" sz="2000" dirty="0" err="1"/>
              <a:t>DbConnection</a:t>
            </a:r>
            <a:r>
              <a:rPr lang="en-US" sz="2000" dirty="0"/>
              <a:t> used by this instance of the </a:t>
            </a:r>
            <a:r>
              <a:rPr lang="en-US" sz="2000" dirty="0" err="1"/>
              <a:t>DbCommand</a:t>
            </a:r>
            <a:r>
              <a:rPr lang="en-US" sz="2000" dirty="0"/>
              <a:t>.</a:t>
            </a:r>
          </a:p>
          <a:p>
            <a:r>
              <a:rPr lang="en-US" sz="2000" dirty="0"/>
              <a:t>Parameters </a:t>
            </a:r>
            <a:r>
              <a:rPr lang="en-US" sz="2000" dirty="0" smtClean="0"/>
              <a:t>: Gets </a:t>
            </a:r>
            <a:r>
              <a:rPr lang="en-US" sz="2000" dirty="0"/>
              <a:t>the collection of </a:t>
            </a:r>
            <a:r>
              <a:rPr lang="en-US" sz="2000" dirty="0" err="1"/>
              <a:t>DbParameter</a:t>
            </a:r>
            <a:r>
              <a:rPr lang="en-US" sz="2000" dirty="0"/>
              <a:t> objects used for a parameterized query.</a:t>
            </a:r>
          </a:p>
          <a:p>
            <a:r>
              <a:rPr lang="en-US" sz="2000" dirty="0"/>
              <a:t>Cancel</a:t>
            </a:r>
            <a:r>
              <a:rPr lang="en-US" sz="2000" dirty="0" smtClean="0"/>
              <a:t>() : </a:t>
            </a:r>
            <a:r>
              <a:rPr lang="en-US" sz="2000" dirty="0"/>
              <a:t>Cancels the execution of a command.</a:t>
            </a:r>
          </a:p>
          <a:p>
            <a:r>
              <a:rPr lang="en-US" sz="2000" dirty="0" smtClean="0"/>
              <a:t>Prepare</a:t>
            </a:r>
            <a:r>
              <a:rPr lang="en-US" sz="2000" dirty="0"/>
              <a:t>() Creates a prepared (or compiled) version of the command on the </a:t>
            </a:r>
            <a:r>
              <a:rPr lang="en-US" sz="2000" dirty="0" err="1" smtClean="0"/>
              <a:t>datasource</a:t>
            </a:r>
            <a:r>
              <a:rPr lang="en-US" sz="2000" dirty="0"/>
              <a:t>. As you might know, a </a:t>
            </a:r>
            <a:r>
              <a:rPr lang="en-US" sz="2000" i="1" dirty="0"/>
              <a:t>prepared query </a:t>
            </a:r>
            <a:r>
              <a:rPr lang="en-US" sz="2000" dirty="0"/>
              <a:t>executes slightly faster and </a:t>
            </a:r>
            <a:r>
              <a:rPr lang="en-US" sz="2000" dirty="0" smtClean="0"/>
              <a:t>is useful </a:t>
            </a:r>
            <a:r>
              <a:rPr lang="en-US" sz="2000" dirty="0"/>
              <a:t>when you wish to execute the same query multiple times (</a:t>
            </a:r>
            <a:r>
              <a:rPr lang="en-US" sz="2000" dirty="0" smtClean="0"/>
              <a:t>typically with </a:t>
            </a:r>
            <a:r>
              <a:rPr lang="en-US" sz="2000" dirty="0"/>
              <a:t>different parameters each time).</a:t>
            </a:r>
          </a:p>
        </p:txBody>
      </p:sp>
    </p:spTree>
    <p:extLst>
      <p:ext uri="{BB962C8B-B14F-4D97-AF65-F5344CB8AC3E}">
        <p14:creationId xmlns:p14="http://schemas.microsoft.com/office/powerpoint/2010/main" xmlns="" val="87869125"/>
      </p:ext>
    </p:extLst>
  </p:cSld>
  <p:clrMapOvr>
    <a:masterClrMapping/>
  </p:clrMapOvr>
  <p:transition spd="slow">
    <p:wipe dir="d"/>
  </p:transition>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 Object Contd..</a:t>
            </a:r>
            <a:endParaRPr lang="en-US" dirty="0"/>
          </a:p>
        </p:txBody>
      </p:sp>
      <p:sp>
        <p:nvSpPr>
          <p:cNvPr id="3" name="Content Placeholder 2"/>
          <p:cNvSpPr>
            <a:spLocks noGrp="1"/>
          </p:cNvSpPr>
          <p:nvPr>
            <p:ph idx="1"/>
          </p:nvPr>
        </p:nvSpPr>
        <p:spPr>
          <a:xfrm>
            <a:off x="381000" y="1417638"/>
            <a:ext cx="8410575" cy="4053417"/>
          </a:xfrm>
        </p:spPr>
        <p:txBody>
          <a:bodyPr>
            <a:normAutofit lnSpcReduction="10000"/>
          </a:bodyPr>
          <a:lstStyle/>
          <a:p>
            <a:r>
              <a:rPr lang="en-US" sz="2600" dirty="0" err="1" smtClean="0"/>
              <a:t>CommandType</a:t>
            </a:r>
            <a:r>
              <a:rPr lang="en-US" sz="2600" dirty="0" smtClean="0"/>
              <a:t> : </a:t>
            </a:r>
            <a:r>
              <a:rPr lang="en-US" sz="2600" dirty="0"/>
              <a:t>OO representation of a SQL query, table name, or stored procedure</a:t>
            </a:r>
            <a:endParaRPr lang="en-US" sz="2600" dirty="0" smtClean="0"/>
          </a:p>
          <a:p>
            <a:r>
              <a:rPr lang="en-US" sz="2600" dirty="0" err="1" smtClean="0"/>
              <a:t>ExecuteReader</a:t>
            </a:r>
            <a:r>
              <a:rPr lang="en-US" sz="2600" dirty="0"/>
              <a:t>() : Executes a SQL query and returns the data provider’s </a:t>
            </a:r>
            <a:r>
              <a:rPr lang="en-US" sz="2600" dirty="0" err="1"/>
              <a:t>DbDataReader</a:t>
            </a:r>
            <a:r>
              <a:rPr lang="en-US" sz="2600" dirty="0"/>
              <a:t> object, which provides forward-only, read-only access for the result of the query. </a:t>
            </a:r>
            <a:endParaRPr lang="en-US" sz="2600" dirty="0" smtClean="0"/>
          </a:p>
          <a:p>
            <a:r>
              <a:rPr lang="en-US" sz="2600" dirty="0" err="1" smtClean="0"/>
              <a:t>ExecuteNonQuery</a:t>
            </a:r>
            <a:r>
              <a:rPr lang="en-US" sz="2600" dirty="0" smtClean="0"/>
              <a:t>() : </a:t>
            </a:r>
            <a:r>
              <a:rPr lang="en-US" sz="2600" dirty="0"/>
              <a:t>Executes a SQL non-query (e.g., an insert, update, delete, or create table).</a:t>
            </a:r>
          </a:p>
          <a:p>
            <a:r>
              <a:rPr lang="en-US" sz="2600" dirty="0" err="1"/>
              <a:t>ExecuteScalar</a:t>
            </a:r>
            <a:r>
              <a:rPr lang="en-US" sz="2600" dirty="0"/>
              <a:t>() </a:t>
            </a:r>
            <a:r>
              <a:rPr lang="en-US" sz="2600" dirty="0" smtClean="0"/>
              <a:t> : A </a:t>
            </a:r>
            <a:r>
              <a:rPr lang="en-US" sz="2600" dirty="0"/>
              <a:t>lightweight version of the </a:t>
            </a:r>
            <a:r>
              <a:rPr lang="en-US" sz="2600" dirty="0" err="1"/>
              <a:t>ExecuteReader</a:t>
            </a:r>
            <a:r>
              <a:rPr lang="en-US" sz="2600" dirty="0"/>
              <a:t>() method that was </a:t>
            </a:r>
            <a:r>
              <a:rPr lang="en-US" sz="2600" dirty="0" smtClean="0"/>
              <a:t>designed specifically </a:t>
            </a:r>
            <a:r>
              <a:rPr lang="en-US" sz="2600" dirty="0"/>
              <a:t>for singleton queries (e.g., obtaining a record count</a:t>
            </a:r>
            <a:r>
              <a:rPr lang="en-US" sz="2600" dirty="0" smtClean="0"/>
              <a:t>).</a:t>
            </a:r>
          </a:p>
        </p:txBody>
      </p:sp>
    </p:spTree>
    <p:extLst>
      <p:ext uri="{BB962C8B-B14F-4D97-AF65-F5344CB8AC3E}">
        <p14:creationId xmlns:p14="http://schemas.microsoft.com/office/powerpoint/2010/main" xmlns="" val="4169837378"/>
      </p:ext>
    </p:extLst>
  </p:cSld>
  <p:clrMapOvr>
    <a:masterClrMapping/>
  </p:clrMapOvr>
  <p:transition spd="slow">
    <p:wipe dir="d"/>
  </p:transition>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DataReader</a:t>
            </a:r>
            <a:endParaRPr lang="en-US" dirty="0"/>
          </a:p>
        </p:txBody>
      </p:sp>
      <p:sp>
        <p:nvSpPr>
          <p:cNvPr id="3" name="Content Placeholder 2"/>
          <p:cNvSpPr>
            <a:spLocks noGrp="1"/>
          </p:cNvSpPr>
          <p:nvPr>
            <p:ph idx="1"/>
          </p:nvPr>
        </p:nvSpPr>
        <p:spPr>
          <a:xfrm>
            <a:off x="381000" y="1417638"/>
            <a:ext cx="8410575" cy="2012859"/>
          </a:xfrm>
        </p:spPr>
        <p:txBody>
          <a:bodyPr>
            <a:normAutofit lnSpcReduction="10000"/>
          </a:bodyPr>
          <a:lstStyle/>
          <a:p>
            <a:pPr>
              <a:buFont typeface="Wingdings"/>
              <a:buChar char="J"/>
            </a:pPr>
            <a:r>
              <a:rPr lang="en-US" dirty="0" smtClean="0"/>
              <a:t>Once </a:t>
            </a:r>
            <a:r>
              <a:rPr lang="en-US" dirty="0"/>
              <a:t>you establish the active connection and SQL command, the next step is to submit the query to </a:t>
            </a:r>
            <a:r>
              <a:rPr lang="en-US" dirty="0" smtClean="0"/>
              <a:t>the data source</a:t>
            </a:r>
          </a:p>
          <a:p>
            <a:pPr marL="0" indent="0">
              <a:buNone/>
            </a:pPr>
            <a:r>
              <a:rPr lang="en-US" dirty="0" smtClean="0"/>
              <a:t>Demo</a:t>
            </a:r>
            <a:endParaRPr lang="en-US" dirty="0"/>
          </a:p>
        </p:txBody>
      </p:sp>
    </p:spTree>
    <p:extLst>
      <p:ext uri="{BB962C8B-B14F-4D97-AF65-F5344CB8AC3E}">
        <p14:creationId xmlns:p14="http://schemas.microsoft.com/office/powerpoint/2010/main" xmlns="" val="3223615181"/>
      </p:ext>
    </p:extLst>
  </p:cSld>
  <p:clrMapOvr>
    <a:masterClrMapping/>
  </p:clrMapOvr>
  <p:transition spd="slow">
    <p:wipe dir="d"/>
  </p:transition>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57130"/>
          </a:xfrm>
        </p:spPr>
        <p:txBody>
          <a:bodyPr>
            <a:normAutofit fontScale="90000"/>
          </a:bodyPr>
          <a:lstStyle/>
          <a:p>
            <a:r>
              <a:rPr lang="en-US" dirty="0" err="1" smtClean="0"/>
              <a:t>DbParameter</a:t>
            </a:r>
            <a:r>
              <a:rPr lang="en-US" dirty="0" smtClean="0"/>
              <a:t> </a:t>
            </a:r>
            <a:r>
              <a:rPr lang="en-US" dirty="0"/>
              <a:t>Type</a:t>
            </a:r>
          </a:p>
        </p:txBody>
      </p:sp>
      <p:sp>
        <p:nvSpPr>
          <p:cNvPr id="3" name="Content Placeholder 2"/>
          <p:cNvSpPr>
            <a:spLocks noGrp="1"/>
          </p:cNvSpPr>
          <p:nvPr>
            <p:ph idx="1"/>
          </p:nvPr>
        </p:nvSpPr>
        <p:spPr>
          <a:xfrm>
            <a:off x="381000" y="1417638"/>
            <a:ext cx="8410575" cy="5013680"/>
          </a:xfrm>
        </p:spPr>
        <p:txBody>
          <a:bodyPr>
            <a:normAutofit lnSpcReduction="10000"/>
          </a:bodyPr>
          <a:lstStyle/>
          <a:p>
            <a:r>
              <a:rPr lang="en-US" sz="2600" dirty="0" err="1" smtClean="0"/>
              <a:t>DbType</a:t>
            </a:r>
            <a:r>
              <a:rPr lang="en-US" sz="2600" dirty="0" smtClean="0"/>
              <a:t> :  </a:t>
            </a:r>
            <a:r>
              <a:rPr lang="en-US" sz="2600" dirty="0"/>
              <a:t>Gets or sets the native data type of the parameter, represented as a CLR data type.</a:t>
            </a:r>
          </a:p>
          <a:p>
            <a:r>
              <a:rPr lang="en-US" sz="2600" dirty="0" smtClean="0"/>
              <a:t>Direction :  </a:t>
            </a:r>
            <a:r>
              <a:rPr lang="en-US" sz="2600" dirty="0"/>
              <a:t>Gets or sets whether the parameter is input-only, output-only, bidirectional, or </a:t>
            </a:r>
            <a:r>
              <a:rPr lang="en-US" sz="2600" dirty="0" smtClean="0"/>
              <a:t>a return </a:t>
            </a:r>
            <a:r>
              <a:rPr lang="en-US" sz="2600" dirty="0"/>
              <a:t>value parameter.</a:t>
            </a:r>
          </a:p>
          <a:p>
            <a:r>
              <a:rPr lang="en-US" sz="2600" dirty="0" err="1"/>
              <a:t>IsNullable</a:t>
            </a:r>
            <a:r>
              <a:rPr lang="en-US" sz="2600" dirty="0"/>
              <a:t> </a:t>
            </a:r>
            <a:r>
              <a:rPr lang="en-US" sz="2600" dirty="0" smtClean="0"/>
              <a:t>: Gets </a:t>
            </a:r>
            <a:r>
              <a:rPr lang="en-US" sz="2600" dirty="0"/>
              <a:t>or sets whether the parameter accepts null values.</a:t>
            </a:r>
          </a:p>
          <a:p>
            <a:r>
              <a:rPr lang="en-US" sz="2600" dirty="0" err="1"/>
              <a:t>ParameterName</a:t>
            </a:r>
            <a:r>
              <a:rPr lang="en-US" sz="2600" dirty="0"/>
              <a:t> </a:t>
            </a:r>
            <a:r>
              <a:rPr lang="en-US" sz="2600" dirty="0" smtClean="0"/>
              <a:t>: Gets </a:t>
            </a:r>
            <a:r>
              <a:rPr lang="en-US" sz="2600" dirty="0"/>
              <a:t>or sets the name of the </a:t>
            </a:r>
            <a:r>
              <a:rPr lang="en-US" sz="2600" dirty="0" err="1"/>
              <a:t>DbParameter</a:t>
            </a:r>
            <a:r>
              <a:rPr lang="en-US" sz="2600" dirty="0"/>
              <a:t>.</a:t>
            </a:r>
          </a:p>
          <a:p>
            <a:r>
              <a:rPr lang="en-US" sz="2600" dirty="0"/>
              <a:t>Size </a:t>
            </a:r>
            <a:r>
              <a:rPr lang="en-US" sz="2600" dirty="0" smtClean="0"/>
              <a:t>: Gets </a:t>
            </a:r>
            <a:r>
              <a:rPr lang="en-US" sz="2600" dirty="0"/>
              <a:t>or sets the maximum parameter size of the data in bytes; this is only </a:t>
            </a:r>
            <a:r>
              <a:rPr lang="en-US" sz="2600" dirty="0" smtClean="0"/>
              <a:t>useful for </a:t>
            </a:r>
            <a:r>
              <a:rPr lang="en-US" sz="2600" dirty="0"/>
              <a:t>textual data.</a:t>
            </a:r>
          </a:p>
          <a:p>
            <a:r>
              <a:rPr lang="en-US" sz="2600" dirty="0"/>
              <a:t>Value </a:t>
            </a:r>
            <a:r>
              <a:rPr lang="en-US" sz="2600" dirty="0" smtClean="0"/>
              <a:t>: Gets </a:t>
            </a:r>
            <a:r>
              <a:rPr lang="en-US" sz="2600" dirty="0"/>
              <a:t>or sets the value of the parameter.</a:t>
            </a:r>
          </a:p>
        </p:txBody>
      </p:sp>
    </p:spTree>
    <p:extLst>
      <p:ext uri="{BB962C8B-B14F-4D97-AF65-F5344CB8AC3E}">
        <p14:creationId xmlns:p14="http://schemas.microsoft.com/office/powerpoint/2010/main" xmlns="" val="1028649365"/>
      </p:ext>
    </p:extLst>
  </p:cSld>
  <p:clrMapOvr>
    <a:masterClrMapping/>
  </p:clrMapOvr>
  <p:transition spd="slow">
    <p:wipe dir="d"/>
  </p:transition>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Dataset</a:t>
            </a:r>
            <a:endParaRPr lang="en-US" dirty="0"/>
          </a:p>
        </p:txBody>
      </p:sp>
      <p:sp>
        <p:nvSpPr>
          <p:cNvPr id="5" name="Subtitle 4"/>
          <p:cNvSpPr>
            <a:spLocks noGrp="1"/>
          </p:cNvSpPr>
          <p:nvPr>
            <p:ph type="subTitle" idx="1"/>
          </p:nvPr>
        </p:nvSpPr>
        <p:spPr>
          <a:xfrm>
            <a:off x="1371600" y="3886200"/>
            <a:ext cx="6400800" cy="978729"/>
          </a:xfrm>
        </p:spPr>
        <p:txBody>
          <a:bodyPr/>
          <a:lstStyle/>
          <a:p>
            <a:r>
              <a:rPr lang="en-US" dirty="0"/>
              <a:t>D</a:t>
            </a:r>
            <a:r>
              <a:rPr lang="en-US" dirty="0" smtClean="0"/>
              <a:t>isconnected layer: Model </a:t>
            </a:r>
            <a:r>
              <a:rPr lang="en-US" dirty="0"/>
              <a:t>relational data using an in-memory object</a:t>
            </a:r>
          </a:p>
        </p:txBody>
      </p:sp>
    </p:spTree>
    <p:extLst>
      <p:ext uri="{BB962C8B-B14F-4D97-AF65-F5344CB8AC3E}">
        <p14:creationId xmlns:p14="http://schemas.microsoft.com/office/powerpoint/2010/main" xmlns="" val="1435149884"/>
      </p:ext>
    </p:extLst>
  </p:cSld>
  <p:clrMapOvr>
    <a:masterClrMapping/>
  </p:clrMapOvr>
  <p:transition>
    <p:fade/>
  </p:transition>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228600"/>
            <a:ext cx="8382000" cy="757130"/>
          </a:xfrm>
        </p:spPr>
        <p:txBody>
          <a:bodyPr>
            <a:normAutofit fontScale="90000"/>
          </a:bodyPr>
          <a:lstStyle/>
          <a:p>
            <a:r>
              <a:rPr lang="en-US" dirty="0"/>
              <a:t>Understanding </a:t>
            </a:r>
            <a:r>
              <a:rPr lang="en-US" dirty="0" err="1" smtClean="0"/>
              <a:t>DataSet</a:t>
            </a:r>
            <a:r>
              <a:rPr lang="en-US" dirty="0" smtClean="0"/>
              <a:t> : Role</a:t>
            </a:r>
            <a:endParaRPr lang="en-US" dirty="0"/>
          </a:p>
        </p:txBody>
      </p:sp>
      <p:sp>
        <p:nvSpPr>
          <p:cNvPr id="5" name="Content Placeholder 4"/>
          <p:cNvSpPr>
            <a:spLocks noGrp="1"/>
          </p:cNvSpPr>
          <p:nvPr>
            <p:ph idx="1"/>
          </p:nvPr>
        </p:nvSpPr>
        <p:spPr>
          <a:xfrm>
            <a:off x="381000" y="1417638"/>
            <a:ext cx="8410575" cy="4007251"/>
          </a:xfrm>
        </p:spPr>
        <p:txBody>
          <a:bodyPr>
            <a:normAutofit lnSpcReduction="10000"/>
          </a:bodyPr>
          <a:lstStyle/>
          <a:p>
            <a:r>
              <a:rPr lang="en-US" dirty="0" smtClean="0"/>
              <a:t>A </a:t>
            </a:r>
            <a:r>
              <a:rPr lang="en-US" dirty="0" err="1"/>
              <a:t>DataSet</a:t>
            </a:r>
            <a:r>
              <a:rPr lang="en-US" dirty="0"/>
              <a:t> is an in-memory representation of relational data. </a:t>
            </a:r>
            <a:endParaRPr lang="en-US" dirty="0" smtClean="0"/>
          </a:p>
          <a:p>
            <a:r>
              <a:rPr lang="en-US" dirty="0" smtClean="0"/>
              <a:t>More </a:t>
            </a:r>
            <a:r>
              <a:rPr lang="en-US" dirty="0"/>
              <a:t>specifically, </a:t>
            </a:r>
            <a:r>
              <a:rPr lang="en-US" dirty="0" smtClean="0"/>
              <a:t>a </a:t>
            </a:r>
            <a:r>
              <a:rPr lang="en-US" dirty="0" err="1" smtClean="0"/>
              <a:t>DataSet</a:t>
            </a:r>
            <a:r>
              <a:rPr lang="en-US" dirty="0" smtClean="0"/>
              <a:t> </a:t>
            </a:r>
            <a:r>
              <a:rPr lang="en-US" dirty="0"/>
              <a:t>is a class type that internally maintains three strongly typed </a:t>
            </a:r>
            <a:r>
              <a:rPr lang="en-US" dirty="0" smtClean="0"/>
              <a:t>collections</a:t>
            </a:r>
          </a:p>
          <a:p>
            <a:pPr lvl="1"/>
            <a:r>
              <a:rPr lang="en-US" dirty="0" err="1" smtClean="0"/>
              <a:t>DataTableCollection</a:t>
            </a:r>
            <a:endParaRPr lang="en-US" dirty="0" smtClean="0"/>
          </a:p>
          <a:p>
            <a:pPr lvl="1"/>
            <a:r>
              <a:rPr lang="en-US" dirty="0" err="1" smtClean="0"/>
              <a:t>DataRelationCollection</a:t>
            </a:r>
            <a:endParaRPr lang="en-US" dirty="0" smtClean="0"/>
          </a:p>
          <a:p>
            <a:pPr lvl="1"/>
            <a:r>
              <a:rPr lang="en-US" dirty="0" err="1" smtClean="0"/>
              <a:t>PropertyCollection</a:t>
            </a:r>
            <a:endParaRPr lang="en-US" dirty="0"/>
          </a:p>
        </p:txBody>
      </p:sp>
    </p:spTree>
    <p:extLst>
      <p:ext uri="{BB962C8B-B14F-4D97-AF65-F5344CB8AC3E}">
        <p14:creationId xmlns:p14="http://schemas.microsoft.com/office/powerpoint/2010/main" xmlns="" val="2352120116"/>
      </p:ext>
    </p:extLst>
  </p:cSld>
  <p:clrMapOvr>
    <a:masterClrMapping/>
  </p:clrMapOvr>
  <p:transition spd="slow">
    <p:wipe dir="d"/>
  </p:transition>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a:t>
            </a:r>
            <a:endParaRPr lang="en-US" dirty="0"/>
          </a:p>
        </p:txBody>
      </p:sp>
      <p:sp>
        <p:nvSpPr>
          <p:cNvPr id="3" name="Content Placeholder 2"/>
          <p:cNvSpPr>
            <a:spLocks noGrp="1"/>
          </p:cNvSpPr>
          <p:nvPr>
            <p:ph idx="1"/>
          </p:nvPr>
        </p:nvSpPr>
        <p:spPr>
          <a:xfrm>
            <a:off x="381000" y="1417638"/>
            <a:ext cx="8410575" cy="4533549"/>
          </a:xfrm>
        </p:spPr>
        <p:txBody>
          <a:bodyPr/>
          <a:lstStyle/>
          <a:p>
            <a:r>
              <a:rPr lang="en-US" sz="2600" dirty="0"/>
              <a:t>Tables property of the </a:t>
            </a:r>
            <a:r>
              <a:rPr lang="en-US" sz="2600" dirty="0" err="1"/>
              <a:t>DataSet</a:t>
            </a:r>
            <a:r>
              <a:rPr lang="en-US" sz="2600" dirty="0"/>
              <a:t> allows you to access the </a:t>
            </a:r>
            <a:r>
              <a:rPr lang="en-US" sz="2600" dirty="0" err="1"/>
              <a:t>DataTableCollection</a:t>
            </a:r>
            <a:r>
              <a:rPr lang="en-US" sz="2600" dirty="0"/>
              <a:t> </a:t>
            </a:r>
            <a:endParaRPr lang="en-US" sz="2600" dirty="0" smtClean="0"/>
          </a:p>
          <a:p>
            <a:r>
              <a:rPr lang="en-US" sz="2600" dirty="0" err="1" smtClean="0"/>
              <a:t>DataTableCollection</a:t>
            </a:r>
            <a:r>
              <a:rPr lang="en-US" sz="2600" dirty="0" smtClean="0"/>
              <a:t>  </a:t>
            </a:r>
            <a:r>
              <a:rPr lang="en-US" sz="2600" dirty="0"/>
              <a:t>contains </a:t>
            </a:r>
            <a:r>
              <a:rPr lang="en-US" sz="2600" dirty="0" smtClean="0"/>
              <a:t>the individual </a:t>
            </a:r>
            <a:r>
              <a:rPr lang="en-US" sz="2600" dirty="0" err="1"/>
              <a:t>DataTables</a:t>
            </a:r>
            <a:r>
              <a:rPr lang="en-US" sz="2600" dirty="0" smtClean="0"/>
              <a:t>.</a:t>
            </a:r>
          </a:p>
          <a:p>
            <a:r>
              <a:rPr lang="en-US" sz="2600" dirty="0" err="1" smtClean="0"/>
              <a:t>DataRelationCollection</a:t>
            </a:r>
            <a:r>
              <a:rPr lang="en-US" sz="2600" dirty="0"/>
              <a:t> </a:t>
            </a:r>
            <a:r>
              <a:rPr lang="en-US" sz="2600" dirty="0" smtClean="0"/>
              <a:t>is used to represent the parent/child relationships </a:t>
            </a:r>
          </a:p>
          <a:p>
            <a:r>
              <a:rPr lang="en-US" sz="2600" dirty="0"/>
              <a:t>You can add </a:t>
            </a:r>
            <a:r>
              <a:rPr lang="en-US" sz="2600" dirty="0" err="1" smtClean="0"/>
              <a:t>DataRelation</a:t>
            </a:r>
            <a:r>
              <a:rPr lang="en-US" sz="2600" dirty="0" smtClean="0"/>
              <a:t> Type  </a:t>
            </a:r>
            <a:r>
              <a:rPr lang="en-US" sz="2600" dirty="0"/>
              <a:t>to the </a:t>
            </a:r>
            <a:r>
              <a:rPr lang="en-US" sz="2600" dirty="0" err="1"/>
              <a:t>DataRelationCollection</a:t>
            </a:r>
            <a:r>
              <a:rPr lang="en-US" sz="2600" dirty="0"/>
              <a:t> with the Relations </a:t>
            </a:r>
            <a:r>
              <a:rPr lang="en-US" sz="2600" dirty="0" smtClean="0"/>
              <a:t>property</a:t>
            </a:r>
          </a:p>
          <a:p>
            <a:r>
              <a:rPr lang="en-US" sz="2600" dirty="0" err="1"/>
              <a:t>ExtendedProperties</a:t>
            </a:r>
            <a:r>
              <a:rPr lang="en-US" sz="2600" dirty="0"/>
              <a:t> property provides access to the </a:t>
            </a:r>
            <a:r>
              <a:rPr lang="en-US" sz="2600" dirty="0" err="1"/>
              <a:t>PropertyCollection</a:t>
            </a:r>
            <a:r>
              <a:rPr lang="en-US" sz="2600" dirty="0"/>
              <a:t> object, which </a:t>
            </a:r>
            <a:r>
              <a:rPr lang="en-US" sz="2600" dirty="0" smtClean="0"/>
              <a:t>allows you </a:t>
            </a:r>
            <a:r>
              <a:rPr lang="en-US" sz="2600" dirty="0"/>
              <a:t>to associate any extra information to the </a:t>
            </a:r>
            <a:r>
              <a:rPr lang="en-US" sz="2600" dirty="0" err="1"/>
              <a:t>DataSet</a:t>
            </a:r>
            <a:r>
              <a:rPr lang="en-US" sz="2600" dirty="0"/>
              <a:t> as name/value pairs.</a:t>
            </a:r>
          </a:p>
        </p:txBody>
      </p:sp>
    </p:spTree>
    <p:extLst>
      <p:ext uri="{BB962C8B-B14F-4D97-AF65-F5344CB8AC3E}">
        <p14:creationId xmlns:p14="http://schemas.microsoft.com/office/powerpoint/2010/main" xmlns="" val="2699939431"/>
      </p:ext>
    </p:extLst>
  </p:cSld>
  <p:clrMapOvr>
    <a:masterClrMapping/>
  </p:clrMapOvr>
  <p:transition spd="slow">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Xtra</a:t>
            </a:r>
            <a:r>
              <a:rPr lang="en-US" dirty="0" smtClean="0"/>
              <a:t>:</a:t>
            </a:r>
            <a:endParaRPr lang="en-US" dirty="0"/>
          </a:p>
        </p:txBody>
      </p:sp>
      <p:sp>
        <p:nvSpPr>
          <p:cNvPr id="3" name="Content Placeholder 2"/>
          <p:cNvSpPr>
            <a:spLocks noGrp="1"/>
          </p:cNvSpPr>
          <p:nvPr>
            <p:ph idx="1"/>
          </p:nvPr>
        </p:nvSpPr>
        <p:spPr>
          <a:xfrm>
            <a:off x="381000" y="1417638"/>
            <a:ext cx="8410575" cy="5706177"/>
          </a:xfrm>
        </p:spPr>
        <p:txBody>
          <a:bodyPr>
            <a:normAutofit lnSpcReduction="10000"/>
          </a:bodyPr>
          <a:lstStyle/>
          <a:p>
            <a:r>
              <a:rPr lang="en-US" dirty="0" smtClean="0"/>
              <a:t>Constructors </a:t>
            </a:r>
            <a:r>
              <a:rPr lang="en-US" dirty="0"/>
              <a:t>are not </a:t>
            </a:r>
            <a:r>
              <a:rPr lang="en-US" dirty="0" smtClean="0"/>
              <a:t>inherited</a:t>
            </a:r>
          </a:p>
          <a:p>
            <a:r>
              <a:rPr lang="en-US" dirty="0" smtClean="0"/>
              <a:t>Inherited </a:t>
            </a:r>
            <a:r>
              <a:rPr lang="en-US" dirty="0"/>
              <a:t>methods can be overridden </a:t>
            </a:r>
            <a:endParaRPr lang="en-US" dirty="0" smtClean="0"/>
          </a:p>
          <a:p>
            <a:r>
              <a:rPr lang="en-US" dirty="0" smtClean="0"/>
              <a:t>Single </a:t>
            </a:r>
            <a:r>
              <a:rPr lang="en-US" dirty="0"/>
              <a:t>inheritance: a class can only inherit from one base class, but it can implement multiple </a:t>
            </a:r>
            <a:r>
              <a:rPr lang="en-US" dirty="0" smtClean="0"/>
              <a:t>interfaces.</a:t>
            </a:r>
          </a:p>
          <a:p>
            <a:r>
              <a:rPr lang="en-US" dirty="0" smtClean="0"/>
              <a:t>A </a:t>
            </a:r>
            <a:r>
              <a:rPr lang="en-US" dirty="0"/>
              <a:t>class can only inherit from a class, not from a </a:t>
            </a:r>
            <a:r>
              <a:rPr lang="en-US" dirty="0" err="1" smtClean="0"/>
              <a:t>struct</a:t>
            </a:r>
            <a:r>
              <a:rPr lang="en-US" dirty="0" smtClean="0"/>
              <a:t>.</a:t>
            </a:r>
          </a:p>
          <a:p>
            <a:r>
              <a:rPr lang="en-US" dirty="0" err="1" smtClean="0"/>
              <a:t>Structs</a:t>
            </a:r>
            <a:r>
              <a:rPr lang="en-US" dirty="0" smtClean="0"/>
              <a:t> </a:t>
            </a:r>
            <a:r>
              <a:rPr lang="en-US" dirty="0"/>
              <a:t>cannot inherit from another type, but they can </a:t>
            </a:r>
            <a:r>
              <a:rPr lang="en-US" dirty="0" smtClean="0"/>
              <a:t>implement multiple interfaces.</a:t>
            </a:r>
          </a:p>
          <a:p>
            <a:r>
              <a:rPr lang="en-US" dirty="0" smtClean="0"/>
              <a:t>A </a:t>
            </a:r>
            <a:r>
              <a:rPr lang="en-US" dirty="0"/>
              <a:t>class without explicit base class inherits from </a:t>
            </a:r>
            <a:r>
              <a:rPr lang="en-US" dirty="0" smtClean="0"/>
              <a:t>object</a:t>
            </a:r>
            <a:endParaRPr lang="en-US" dirty="0"/>
          </a:p>
        </p:txBody>
      </p:sp>
    </p:spTree>
    <p:extLst>
      <p:ext uri="{BB962C8B-B14F-4D97-AF65-F5344CB8AC3E}">
        <p14:creationId xmlns:p14="http://schemas.microsoft.com/office/powerpoint/2010/main" xmlns="" val="637193621"/>
      </p:ext>
    </p:extLst>
  </p:cSld>
  <p:clrMapOvr>
    <a:masterClrMapping/>
  </p:clrMapOvr>
  <p:transition spd="slow">
    <p:wipe dir="d"/>
  </p:transition>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DataColumn</a:t>
            </a:r>
            <a:endParaRPr lang="en-US" dirty="0"/>
          </a:p>
        </p:txBody>
      </p:sp>
      <p:sp>
        <p:nvSpPr>
          <p:cNvPr id="3" name="Content Placeholder 2"/>
          <p:cNvSpPr>
            <a:spLocks noGrp="1"/>
          </p:cNvSpPr>
          <p:nvPr>
            <p:ph idx="1"/>
          </p:nvPr>
        </p:nvSpPr>
        <p:spPr>
          <a:xfrm>
            <a:off x="381000" y="1417638"/>
            <a:ext cx="8410575" cy="4376583"/>
          </a:xfrm>
        </p:spPr>
        <p:txBody>
          <a:bodyPr/>
          <a:lstStyle/>
          <a:p>
            <a:r>
              <a:rPr lang="en-US" dirty="0"/>
              <a:t>The </a:t>
            </a:r>
            <a:r>
              <a:rPr lang="en-US" dirty="0" err="1"/>
              <a:t>DataColumn</a:t>
            </a:r>
            <a:r>
              <a:rPr lang="en-US" dirty="0"/>
              <a:t> type represents a single column within a </a:t>
            </a:r>
            <a:r>
              <a:rPr lang="en-US" dirty="0" err="1"/>
              <a:t>DataTable</a:t>
            </a:r>
            <a:r>
              <a:rPr lang="en-US" dirty="0"/>
              <a:t>. </a:t>
            </a:r>
            <a:endParaRPr lang="en-US" dirty="0" smtClean="0"/>
          </a:p>
          <a:p>
            <a:r>
              <a:rPr lang="en-US" dirty="0" smtClean="0"/>
              <a:t>Collectively </a:t>
            </a:r>
            <a:r>
              <a:rPr lang="en-US" dirty="0"/>
              <a:t>speaking, the set of </a:t>
            </a:r>
            <a:r>
              <a:rPr lang="en-US" dirty="0" smtClean="0"/>
              <a:t>all </a:t>
            </a:r>
            <a:r>
              <a:rPr lang="en-US" dirty="0" err="1" smtClean="0"/>
              <a:t>DataColumn</a:t>
            </a:r>
            <a:r>
              <a:rPr lang="en-US" dirty="0" smtClean="0"/>
              <a:t> </a:t>
            </a:r>
            <a:r>
              <a:rPr lang="en-US" dirty="0"/>
              <a:t>types bound to a given </a:t>
            </a:r>
            <a:r>
              <a:rPr lang="en-US" dirty="0" err="1"/>
              <a:t>DataTable</a:t>
            </a:r>
            <a:r>
              <a:rPr lang="en-US" dirty="0"/>
              <a:t> represents the foundation of a table’s </a:t>
            </a:r>
            <a:r>
              <a:rPr lang="en-US" i="1" dirty="0"/>
              <a:t>schema </a:t>
            </a:r>
            <a:r>
              <a:rPr lang="en-US" dirty="0"/>
              <a:t>information</a:t>
            </a:r>
            <a:r>
              <a:rPr lang="en-US" dirty="0" smtClean="0"/>
              <a:t>.</a:t>
            </a:r>
          </a:p>
          <a:p>
            <a:r>
              <a:rPr lang="en-US" dirty="0"/>
              <a:t>The </a:t>
            </a:r>
            <a:r>
              <a:rPr lang="en-US" dirty="0" err="1"/>
              <a:t>DataColumn</a:t>
            </a:r>
            <a:r>
              <a:rPr lang="en-US" dirty="0"/>
              <a:t> type does not typically exist as a stand-alone entity; however, you do typically insert </a:t>
            </a:r>
            <a:r>
              <a:rPr lang="en-US" dirty="0" smtClean="0"/>
              <a:t>it into </a:t>
            </a:r>
            <a:r>
              <a:rPr lang="en-US" dirty="0"/>
              <a:t>a related </a:t>
            </a:r>
            <a:r>
              <a:rPr lang="en-US" dirty="0" err="1"/>
              <a:t>DataTable</a:t>
            </a:r>
            <a:r>
              <a:rPr lang="en-US" dirty="0"/>
              <a:t>.</a:t>
            </a:r>
          </a:p>
        </p:txBody>
      </p:sp>
    </p:spTree>
    <p:extLst>
      <p:ext uri="{BB962C8B-B14F-4D97-AF65-F5344CB8AC3E}">
        <p14:creationId xmlns:p14="http://schemas.microsoft.com/office/powerpoint/2010/main" xmlns="" val="1941693092"/>
      </p:ext>
    </p:extLst>
  </p:cSld>
  <p:clrMapOvr>
    <a:masterClrMapping/>
  </p:clrMapOvr>
  <p:transition spd="slow">
    <p:wipe dir="d"/>
  </p:transition>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DataRow</a:t>
            </a:r>
            <a:endParaRPr lang="en-US" dirty="0"/>
          </a:p>
        </p:txBody>
      </p:sp>
      <p:sp>
        <p:nvSpPr>
          <p:cNvPr id="3" name="Content Placeholder 2"/>
          <p:cNvSpPr>
            <a:spLocks noGrp="1"/>
          </p:cNvSpPr>
          <p:nvPr>
            <p:ph idx="1"/>
          </p:nvPr>
        </p:nvSpPr>
        <p:spPr>
          <a:xfrm>
            <a:off x="381000" y="1417638"/>
            <a:ext cx="8410575" cy="2456057"/>
          </a:xfrm>
        </p:spPr>
        <p:txBody>
          <a:bodyPr/>
          <a:lstStyle/>
          <a:p>
            <a:r>
              <a:rPr lang="en-US" dirty="0" smtClean="0"/>
              <a:t>A collection </a:t>
            </a:r>
            <a:r>
              <a:rPr lang="en-US" dirty="0"/>
              <a:t>of </a:t>
            </a:r>
            <a:r>
              <a:rPr lang="en-US" dirty="0" err="1"/>
              <a:t>DataColumn</a:t>
            </a:r>
            <a:r>
              <a:rPr lang="en-US" dirty="0"/>
              <a:t> objects represents the schema of a </a:t>
            </a:r>
            <a:r>
              <a:rPr lang="en-US" dirty="0" err="1"/>
              <a:t>DataTable</a:t>
            </a:r>
            <a:r>
              <a:rPr lang="en-US" dirty="0"/>
              <a:t>. </a:t>
            </a:r>
            <a:r>
              <a:rPr lang="en-US" dirty="0" smtClean="0"/>
              <a:t>In </a:t>
            </a:r>
            <a:r>
              <a:rPr lang="en-US" dirty="0"/>
              <a:t>contrast, </a:t>
            </a:r>
            <a:r>
              <a:rPr lang="en-US" dirty="0" smtClean="0"/>
              <a:t>a</a:t>
            </a:r>
            <a:r>
              <a:rPr lang="en-US" dirty="0"/>
              <a:t> </a:t>
            </a:r>
            <a:r>
              <a:rPr lang="en-US" dirty="0" smtClean="0"/>
              <a:t>collection </a:t>
            </a:r>
            <a:r>
              <a:rPr lang="en-US" dirty="0"/>
              <a:t>of </a:t>
            </a:r>
            <a:r>
              <a:rPr lang="en-US" dirty="0" err="1"/>
              <a:t>DataRow</a:t>
            </a:r>
            <a:r>
              <a:rPr lang="en-US" dirty="0"/>
              <a:t> objects represents the actual data in the table</a:t>
            </a:r>
            <a:r>
              <a:rPr lang="en-US" dirty="0" smtClean="0"/>
              <a:t>.</a:t>
            </a:r>
          </a:p>
          <a:p>
            <a:endParaRPr lang="en-US" dirty="0"/>
          </a:p>
        </p:txBody>
      </p:sp>
    </p:spTree>
    <p:extLst>
      <p:ext uri="{BB962C8B-B14F-4D97-AF65-F5344CB8AC3E}">
        <p14:creationId xmlns:p14="http://schemas.microsoft.com/office/powerpoint/2010/main" xmlns="" val="4220191294"/>
      </p:ext>
    </p:extLst>
  </p:cSld>
  <p:clrMapOvr>
    <a:masterClrMapping/>
  </p:clrMapOvr>
  <p:transition spd="slow">
    <p:wipe dir="d"/>
  </p:transition>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60648"/>
            <a:ext cx="8382000" cy="757130"/>
          </a:xfrm>
        </p:spPr>
        <p:txBody>
          <a:bodyPr>
            <a:normAutofit fontScale="90000"/>
          </a:bodyPr>
          <a:lstStyle/>
          <a:p>
            <a:r>
              <a:rPr lang="en-US" dirty="0" err="1"/>
              <a:t>DataRowVersion</a:t>
            </a:r>
            <a:r>
              <a:rPr lang="en-US" dirty="0"/>
              <a:t> Property</a:t>
            </a:r>
          </a:p>
        </p:txBody>
      </p:sp>
      <p:sp>
        <p:nvSpPr>
          <p:cNvPr id="3" name="Content Placeholder 2"/>
          <p:cNvSpPr>
            <a:spLocks noGrp="1"/>
          </p:cNvSpPr>
          <p:nvPr>
            <p:ph idx="1"/>
          </p:nvPr>
        </p:nvSpPr>
        <p:spPr>
          <a:xfrm>
            <a:off x="733425" y="1412776"/>
            <a:ext cx="8410575" cy="5133713"/>
          </a:xfrm>
        </p:spPr>
        <p:txBody>
          <a:bodyPr>
            <a:normAutofit lnSpcReduction="10000"/>
          </a:bodyPr>
          <a:lstStyle/>
          <a:p>
            <a:r>
              <a:rPr lang="en-US" sz="2800" dirty="0" smtClean="0"/>
              <a:t>Current : </a:t>
            </a:r>
            <a:r>
              <a:rPr lang="en-US" sz="2800" dirty="0"/>
              <a:t>This represents the current value of a row, even after changes have been made.</a:t>
            </a:r>
          </a:p>
          <a:p>
            <a:r>
              <a:rPr lang="en-US" sz="2800" dirty="0"/>
              <a:t>Default </a:t>
            </a:r>
            <a:r>
              <a:rPr lang="en-US" sz="2800" dirty="0" smtClean="0"/>
              <a:t>:This </a:t>
            </a:r>
            <a:r>
              <a:rPr lang="en-US" sz="2800" dirty="0"/>
              <a:t>is the default version of </a:t>
            </a:r>
            <a:r>
              <a:rPr lang="en-US" sz="2800" dirty="0" err="1"/>
              <a:t>DataRowState</a:t>
            </a:r>
            <a:r>
              <a:rPr lang="en-US" sz="2800" dirty="0"/>
              <a:t>. For a </a:t>
            </a:r>
            <a:r>
              <a:rPr lang="en-US" sz="2800" dirty="0" err="1"/>
              <a:t>DataRowState</a:t>
            </a:r>
            <a:r>
              <a:rPr lang="en-US" sz="2800" dirty="0"/>
              <a:t> value of </a:t>
            </a:r>
            <a:r>
              <a:rPr lang="en-US" sz="2800" dirty="0" err="1" smtClean="0"/>
              <a:t>Added,Modified</a:t>
            </a:r>
            <a:r>
              <a:rPr lang="en-US" sz="2800" dirty="0"/>
              <a:t>, or Deleted, the default version is Current. For a </a:t>
            </a:r>
            <a:r>
              <a:rPr lang="en-US" sz="2800" dirty="0" err="1"/>
              <a:t>DataRowState</a:t>
            </a:r>
            <a:r>
              <a:rPr lang="en-US" sz="2800" dirty="0"/>
              <a:t> value </a:t>
            </a:r>
            <a:r>
              <a:rPr lang="en-US" sz="2800" dirty="0" smtClean="0"/>
              <a:t>of Detached</a:t>
            </a:r>
            <a:r>
              <a:rPr lang="en-US" sz="2800" dirty="0"/>
              <a:t>, the version is Proposed.</a:t>
            </a:r>
          </a:p>
          <a:p>
            <a:r>
              <a:rPr lang="en-US" sz="2800" dirty="0" smtClean="0"/>
              <a:t>Original : </a:t>
            </a:r>
            <a:r>
              <a:rPr lang="en-US" sz="2800" dirty="0"/>
              <a:t>This represents the value first inserted into a </a:t>
            </a:r>
            <a:r>
              <a:rPr lang="en-US" sz="2800" dirty="0" err="1"/>
              <a:t>DataRow</a:t>
            </a:r>
            <a:r>
              <a:rPr lang="en-US" sz="2800" dirty="0"/>
              <a:t> or the value the last </a:t>
            </a:r>
            <a:r>
              <a:rPr lang="en-US" sz="2800" dirty="0" smtClean="0"/>
              <a:t>time </a:t>
            </a:r>
            <a:r>
              <a:rPr lang="en-US" sz="2800" dirty="0" err="1" smtClean="0"/>
              <a:t>AcceptChanges</a:t>
            </a:r>
            <a:r>
              <a:rPr lang="en-US" sz="2800" dirty="0"/>
              <a:t>() was called.</a:t>
            </a:r>
          </a:p>
          <a:p>
            <a:r>
              <a:rPr lang="en-US" sz="2800" dirty="0"/>
              <a:t>Proposed </a:t>
            </a:r>
            <a:r>
              <a:rPr lang="en-US" sz="2800" dirty="0" smtClean="0"/>
              <a:t>: This </a:t>
            </a:r>
            <a:r>
              <a:rPr lang="en-US" sz="2800" dirty="0"/>
              <a:t>is the value of a row currently being edited due to a call to </a:t>
            </a:r>
            <a:r>
              <a:rPr lang="en-US" sz="2800" dirty="0" err="1"/>
              <a:t>BeginEdit</a:t>
            </a:r>
            <a:r>
              <a:rPr lang="en-US" sz="2800" dirty="0"/>
              <a:t>().</a:t>
            </a:r>
          </a:p>
        </p:txBody>
      </p:sp>
    </p:spTree>
    <p:extLst>
      <p:ext uri="{BB962C8B-B14F-4D97-AF65-F5344CB8AC3E}">
        <p14:creationId xmlns:p14="http://schemas.microsoft.com/office/powerpoint/2010/main" xmlns="" val="2565795765"/>
      </p:ext>
    </p:extLst>
  </p:cSld>
  <p:clrMapOvr>
    <a:masterClrMapping/>
  </p:clrMapOvr>
  <p:transition spd="slow">
    <p:wipe dir="d"/>
  </p:transition>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E767D3E-7861-4DB6-8325-04FB69F9582F}" type="slidenum">
              <a:rPr lang="en-US" smtClean="0"/>
              <a:pPr>
                <a:defRPr/>
              </a:pPr>
              <a:t>363</a:t>
            </a:fld>
            <a:endParaRPr lang="en-US" dirty="0"/>
          </a:p>
        </p:txBody>
      </p:sp>
      <p:sp>
        <p:nvSpPr>
          <p:cNvPr id="3" name="Title 1"/>
          <p:cNvSpPr txBox="1">
            <a:spLocks/>
          </p:cNvSpPr>
          <p:nvPr/>
        </p:nvSpPr>
        <p:spPr>
          <a:xfrm>
            <a:off x="914400" y="227013"/>
            <a:ext cx="8229600" cy="1143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0" i="0" u="none" strike="noStrike" kern="1200" cap="small" spc="0" normalizeH="0" baseline="0" noProof="0" dirty="0" smtClean="0">
                <a:ln>
                  <a:noFill/>
                </a:ln>
                <a:solidFill>
                  <a:schemeClr val="tx2"/>
                </a:solidFill>
                <a:effectLst/>
                <a:uLnTx/>
                <a:uFillTx/>
                <a:latin typeface="+mj-lt"/>
                <a:ea typeface="+mj-ea"/>
                <a:cs typeface="+mj-cs"/>
              </a:rPr>
              <a:t>ORM</a:t>
            </a:r>
            <a:endParaRPr kumimoji="0" lang="en-IN" sz="3000" b="0" i="0" u="none" strike="noStrike" kern="1200" cap="small" spc="0" normalizeH="0" baseline="0" noProof="0" dirty="0">
              <a:ln>
                <a:noFill/>
              </a:ln>
              <a:solidFill>
                <a:schemeClr val="tx2"/>
              </a:solidFill>
              <a:effectLst/>
              <a:uLnTx/>
              <a:uFillTx/>
              <a:latin typeface="+mj-lt"/>
              <a:ea typeface="+mj-ea"/>
              <a:cs typeface="+mj-cs"/>
            </a:endParaRPr>
          </a:p>
        </p:txBody>
      </p:sp>
      <p:sp>
        <p:nvSpPr>
          <p:cNvPr id="4" name="Content Placeholder 2"/>
          <p:cNvSpPr txBox="1">
            <a:spLocks/>
          </p:cNvSpPr>
          <p:nvPr/>
        </p:nvSpPr>
        <p:spPr>
          <a:xfrm>
            <a:off x="1115616" y="1628622"/>
            <a:ext cx="8229600" cy="4525963"/>
          </a:xfrm>
          <a:prstGeom prst="rect">
            <a:avLst/>
          </a:prstGeom>
        </p:spPr>
        <p:txBody>
          <a:bodyPr/>
          <a:lstStyle/>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Object Relational Mapper</a:t>
            </a:r>
          </a:p>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Drawbacks of ADO.NET</a:t>
            </a:r>
          </a:p>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Drawbacks of LINQ</a:t>
            </a:r>
          </a:p>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Features of Entity Framework</a:t>
            </a:r>
            <a:endParaRPr kumimoji="0" lang="en-IN"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slow">
    <p:wipe dir="d"/>
  </p:transition>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E767D3E-7861-4DB6-8325-04FB69F9582F}" type="slidenum">
              <a:rPr lang="en-US" smtClean="0"/>
              <a:pPr>
                <a:defRPr/>
              </a:pPr>
              <a:t>364</a:t>
            </a:fld>
            <a:endParaRPr lang="en-US" dirty="0"/>
          </a:p>
        </p:txBody>
      </p:sp>
      <p:sp>
        <p:nvSpPr>
          <p:cNvPr id="3" name="Title 1"/>
          <p:cNvSpPr txBox="1">
            <a:spLocks/>
          </p:cNvSpPr>
          <p:nvPr/>
        </p:nvSpPr>
        <p:spPr>
          <a:xfrm>
            <a:off x="755576" y="277406"/>
            <a:ext cx="8229600" cy="1143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0" i="0" u="none" strike="noStrike" kern="1200" cap="small" spc="0" normalizeH="0" baseline="0" noProof="0" dirty="0" smtClean="0">
                <a:ln>
                  <a:noFill/>
                </a:ln>
                <a:solidFill>
                  <a:schemeClr val="tx2"/>
                </a:solidFill>
                <a:effectLst/>
                <a:uLnTx/>
                <a:uFillTx/>
                <a:latin typeface="+mj-lt"/>
                <a:ea typeface="+mj-ea"/>
                <a:cs typeface="+mj-cs"/>
              </a:rPr>
              <a:t>Entity Framework Architecture</a:t>
            </a:r>
            <a:endParaRPr kumimoji="0" lang="en-IN" sz="3000" b="0" i="0" u="none" strike="noStrike" kern="1200" cap="small" spc="0" normalizeH="0" baseline="0" noProof="0" dirty="0">
              <a:ln>
                <a:noFill/>
              </a:ln>
              <a:solidFill>
                <a:schemeClr val="tx2"/>
              </a:solidFill>
              <a:effectLst/>
              <a:uLnTx/>
              <a:uFillTx/>
              <a:latin typeface="+mj-lt"/>
              <a:ea typeface="+mj-ea"/>
              <a:cs typeface="+mj-cs"/>
            </a:endParaRPr>
          </a:p>
        </p:txBody>
      </p:sp>
      <p:pic>
        <p:nvPicPr>
          <p:cNvPr id="4" name="Content Placeholder 3" descr="EFArchitecture.PNG"/>
          <p:cNvPicPr>
            <a:picLocks noChangeAspect="1"/>
          </p:cNvPicPr>
          <p:nvPr/>
        </p:nvPicPr>
        <p:blipFill>
          <a:blip r:embed="rId2" cstate="print"/>
          <a:stretch>
            <a:fillRect/>
          </a:stretch>
        </p:blipFill>
        <p:spPr>
          <a:xfrm>
            <a:off x="2371725" y="2000240"/>
            <a:ext cx="4400550" cy="3196441"/>
          </a:xfrm>
          <a:prstGeom prst="rect">
            <a:avLst/>
          </a:prstGeom>
        </p:spPr>
      </p:pic>
    </p:spTree>
  </p:cSld>
  <p:clrMapOvr>
    <a:masterClrMapping/>
  </p:clrMapOvr>
  <p:transition spd="slow">
    <p:wipe dir="d"/>
  </p:transition>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E767D3E-7861-4DB6-8325-04FB69F9582F}" type="slidenum">
              <a:rPr lang="en-US" smtClean="0"/>
              <a:pPr>
                <a:defRPr/>
              </a:pPr>
              <a:t>365</a:t>
            </a:fld>
            <a:endParaRPr lang="en-US" dirty="0"/>
          </a:p>
        </p:txBody>
      </p:sp>
      <p:sp>
        <p:nvSpPr>
          <p:cNvPr id="3" name="Title 1"/>
          <p:cNvSpPr txBox="1">
            <a:spLocks/>
          </p:cNvSpPr>
          <p:nvPr/>
        </p:nvSpPr>
        <p:spPr>
          <a:xfrm>
            <a:off x="914400" y="303213"/>
            <a:ext cx="8229600" cy="1143000"/>
          </a:xfrm>
          <a:prstGeom prst="rect">
            <a:avLst/>
          </a:prstGeom>
        </p:spPr>
        <p:txBody>
          <a:bodyPr>
            <a:normAutofit fontScale="97500"/>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0" i="0" u="none" strike="noStrike" kern="1200" cap="small" spc="0" normalizeH="0" baseline="0" noProof="0" dirty="0" smtClean="0">
                <a:ln>
                  <a:noFill/>
                </a:ln>
                <a:solidFill>
                  <a:schemeClr val="tx2"/>
                </a:solidFill>
                <a:effectLst/>
                <a:uLnTx/>
                <a:uFillTx/>
                <a:latin typeface="+mj-lt"/>
                <a:ea typeface="+mj-ea"/>
                <a:cs typeface="+mj-cs"/>
              </a:rPr>
              <a:t>EDM Architecture</a:t>
            </a:r>
            <a:br>
              <a:rPr kumimoji="0" lang="en-US" sz="3000" b="0" i="0" u="none" strike="noStrike" kern="1200" cap="small" spc="0" normalizeH="0" baseline="0" noProof="0" dirty="0" smtClean="0">
                <a:ln>
                  <a:noFill/>
                </a:ln>
                <a:solidFill>
                  <a:schemeClr val="tx2"/>
                </a:solidFill>
                <a:effectLst/>
                <a:uLnTx/>
                <a:uFillTx/>
                <a:latin typeface="+mj-lt"/>
                <a:ea typeface="+mj-ea"/>
                <a:cs typeface="+mj-cs"/>
              </a:rPr>
            </a:br>
            <a:endParaRPr kumimoji="0" lang="en-IN" sz="3000" b="0" i="0" u="none" strike="noStrike" kern="1200" cap="small" spc="0" normalizeH="0" baseline="0" noProof="0" dirty="0">
              <a:ln>
                <a:noFill/>
              </a:ln>
              <a:solidFill>
                <a:schemeClr val="tx2"/>
              </a:solidFill>
              <a:effectLst/>
              <a:uLnTx/>
              <a:uFillTx/>
              <a:latin typeface="+mj-lt"/>
              <a:ea typeface="+mj-ea"/>
              <a:cs typeface="+mj-cs"/>
            </a:endParaRPr>
          </a:p>
        </p:txBody>
      </p:sp>
      <p:sp>
        <p:nvSpPr>
          <p:cNvPr id="4" name="Content Placeholder 2"/>
          <p:cNvSpPr txBox="1">
            <a:spLocks/>
          </p:cNvSpPr>
          <p:nvPr/>
        </p:nvSpPr>
        <p:spPr>
          <a:xfrm>
            <a:off x="457200" y="1066800"/>
            <a:ext cx="8229600" cy="4525963"/>
          </a:xfrm>
          <a:prstGeom prst="rect">
            <a:avLst/>
          </a:prstGeom>
        </p:spPr>
        <p:txBody>
          <a:bodyPr>
            <a:noAutofit/>
          </a:bodyPr>
          <a:lstStyle/>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r>
              <a:rPr kumimoji="0" lang="en-IN" sz="1800" b="1" i="0" u="none" strike="noStrike" kern="1200" cap="none" spc="0" normalizeH="0" baseline="0" noProof="0" dirty="0" smtClean="0">
                <a:ln>
                  <a:noFill/>
                </a:ln>
                <a:solidFill>
                  <a:schemeClr val="tx1"/>
                </a:solidFill>
                <a:effectLst/>
                <a:uLnTx/>
                <a:uFillTx/>
                <a:latin typeface="+mn-lt"/>
                <a:ea typeface="+mn-ea"/>
                <a:cs typeface="+mn-cs"/>
              </a:rPr>
              <a:t>Entity Framework Architecture</a:t>
            </a:r>
          </a:p>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r>
              <a:rPr kumimoji="0" lang="en-IN" sz="1800" b="0" i="0" u="none" strike="noStrike" kern="1200" cap="none" spc="0" normalizeH="0" baseline="0" noProof="0" dirty="0" smtClean="0">
                <a:ln>
                  <a:noFill/>
                </a:ln>
                <a:solidFill>
                  <a:schemeClr val="tx1"/>
                </a:solidFill>
                <a:effectLst/>
                <a:uLnTx/>
                <a:uFillTx/>
                <a:latin typeface="+mn-lt"/>
                <a:ea typeface="+mn-ea"/>
                <a:cs typeface="+mn-cs"/>
              </a:rPr>
              <a:t>Following figure shows the overall architecture of the Entity Framework. Let’s see each component of the architecture</a:t>
            </a:r>
            <a:br>
              <a:rPr kumimoji="0" lang="en-IN" sz="1800" b="0" i="0" u="none" strike="noStrike" kern="1200" cap="none" spc="0" normalizeH="0" baseline="0" noProof="0" dirty="0" smtClean="0">
                <a:ln>
                  <a:noFill/>
                </a:ln>
                <a:solidFill>
                  <a:schemeClr val="tx1"/>
                </a:solidFill>
                <a:effectLst/>
                <a:uLnTx/>
                <a:uFillTx/>
                <a:latin typeface="+mn-lt"/>
                <a:ea typeface="+mn-ea"/>
                <a:cs typeface="+mn-cs"/>
              </a:rPr>
            </a:br>
            <a:r>
              <a:rPr kumimoji="0" lang="en-IN" sz="1800" b="0" i="0" u="none" strike="noStrike" kern="1200" cap="none" spc="0" normalizeH="0" baseline="0" noProof="0" dirty="0" smtClean="0">
                <a:ln>
                  <a:noFill/>
                </a:ln>
                <a:solidFill>
                  <a:schemeClr val="tx1"/>
                </a:solidFill>
                <a:effectLst/>
                <a:uLnTx/>
                <a:uFillTx/>
                <a:latin typeface="+mn-lt"/>
                <a:ea typeface="+mn-ea"/>
                <a:cs typeface="+mn-cs"/>
              </a:rPr>
              <a:t> </a:t>
            </a:r>
          </a:p>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r>
              <a:rPr kumimoji="0" lang="en-IN" sz="1800" b="1" i="0" u="none" strike="noStrike" kern="1200" cap="none" spc="0" normalizeH="0" baseline="0" noProof="0" dirty="0" smtClean="0">
                <a:ln>
                  <a:noFill/>
                </a:ln>
                <a:solidFill>
                  <a:schemeClr val="tx1"/>
                </a:solidFill>
                <a:effectLst/>
                <a:uLnTx/>
                <a:uFillTx/>
                <a:latin typeface="+mn-lt"/>
                <a:ea typeface="+mn-ea"/>
                <a:cs typeface="+mn-cs"/>
              </a:rPr>
              <a:t>EDM (Entity Data Model): </a:t>
            </a:r>
            <a:r>
              <a:rPr kumimoji="0" lang="en-IN" sz="1800" b="0" i="0" u="none" strike="noStrike" kern="1200" cap="none" spc="0" normalizeH="0" baseline="0" noProof="0" dirty="0" smtClean="0">
                <a:ln>
                  <a:noFill/>
                </a:ln>
                <a:solidFill>
                  <a:schemeClr val="tx1"/>
                </a:solidFill>
                <a:effectLst/>
                <a:uLnTx/>
                <a:uFillTx/>
                <a:latin typeface="+mn-lt"/>
                <a:ea typeface="+mn-ea"/>
                <a:cs typeface="+mn-cs"/>
              </a:rPr>
              <a:t>EDM consist three main parts- Conceptual model, Mapping and Storage model. </a:t>
            </a:r>
          </a:p>
          <a:p>
            <a:pPr marL="273050" marR="0" lvl="0" indent="-273050" algn="l" defTabSz="914400" rtl="0" eaLnBrk="0" fontAlgn="base" latinLnBrk="0" hangingPunct="0">
              <a:lnSpc>
                <a:spcPct val="100000"/>
              </a:lnSpc>
              <a:spcBef>
                <a:spcPts val="600"/>
              </a:spcBef>
              <a:spcAft>
                <a:spcPct val="0"/>
              </a:spcAft>
              <a:buClr>
                <a:schemeClr val="accent1"/>
              </a:buClr>
              <a:buSzPct val="70000"/>
              <a:tabLst/>
              <a:defRPr/>
            </a:pPr>
            <a:endParaRPr kumimoji="0" lang="en-IN" sz="1800" b="0" i="0" u="none" strike="noStrike" kern="1200" cap="none" spc="0" normalizeH="0" baseline="0" noProof="0" dirty="0" smtClean="0">
              <a:ln>
                <a:noFill/>
              </a:ln>
              <a:solidFill>
                <a:schemeClr val="tx1"/>
              </a:solidFill>
              <a:effectLst/>
              <a:uLnTx/>
              <a:uFillTx/>
              <a:latin typeface="+mn-lt"/>
              <a:ea typeface="+mn-ea"/>
              <a:cs typeface="+mn-cs"/>
            </a:endParaRPr>
          </a:p>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r>
              <a:rPr kumimoji="0" lang="en-IN" sz="1800" b="1" i="0" u="none" strike="noStrike" kern="1200" cap="none" spc="0" normalizeH="0" baseline="0" noProof="0" dirty="0" smtClean="0">
                <a:ln>
                  <a:noFill/>
                </a:ln>
                <a:solidFill>
                  <a:schemeClr val="tx1"/>
                </a:solidFill>
                <a:effectLst/>
                <a:uLnTx/>
                <a:uFillTx/>
                <a:latin typeface="+mn-lt"/>
                <a:ea typeface="+mn-ea"/>
                <a:cs typeface="+mn-cs"/>
              </a:rPr>
              <a:t>Conceptual Model: </a:t>
            </a:r>
            <a:r>
              <a:rPr kumimoji="0" lang="en-IN" sz="1800" b="0" i="0" u="none" strike="noStrike" kern="1200" cap="none" spc="0" normalizeH="0" baseline="0" noProof="0" dirty="0" smtClean="0">
                <a:ln>
                  <a:noFill/>
                </a:ln>
                <a:solidFill>
                  <a:schemeClr val="tx1"/>
                </a:solidFill>
                <a:effectLst/>
                <a:uLnTx/>
                <a:uFillTx/>
                <a:latin typeface="+mn-lt"/>
                <a:ea typeface="+mn-ea"/>
                <a:cs typeface="+mn-cs"/>
              </a:rPr>
              <a:t>Conceptual model is your model classes and their relationships. This will be independent from your database table design.</a:t>
            </a:r>
          </a:p>
          <a:p>
            <a:pPr marL="273050" marR="0" lvl="0" indent="-273050" algn="l" defTabSz="914400" rtl="0" eaLnBrk="0" fontAlgn="base" latinLnBrk="0" hangingPunct="0">
              <a:lnSpc>
                <a:spcPct val="100000"/>
              </a:lnSpc>
              <a:spcBef>
                <a:spcPts val="600"/>
              </a:spcBef>
              <a:spcAft>
                <a:spcPct val="0"/>
              </a:spcAft>
              <a:buClr>
                <a:schemeClr val="accent1"/>
              </a:buClr>
              <a:buSzPct val="70000"/>
              <a:tabLst/>
              <a:defRPr/>
            </a:pPr>
            <a:r>
              <a:rPr kumimoji="0" lang="en-IN" sz="1800" b="0" i="0" u="none" strike="noStrike" kern="1200" cap="none" spc="0" normalizeH="0" baseline="0" noProof="0" dirty="0" smtClean="0">
                <a:ln>
                  <a:noFill/>
                </a:ln>
                <a:solidFill>
                  <a:schemeClr val="tx1"/>
                </a:solidFill>
                <a:effectLst/>
                <a:uLnTx/>
                <a:uFillTx/>
                <a:latin typeface="+mn-lt"/>
                <a:ea typeface="+mn-ea"/>
                <a:cs typeface="+mn-cs"/>
              </a:rPr>
              <a:t> </a:t>
            </a:r>
          </a:p>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r>
              <a:rPr kumimoji="0" lang="en-IN" sz="1800" b="1" i="0" u="none" strike="noStrike" kern="1200" cap="none" spc="0" normalizeH="0" baseline="0" noProof="0" dirty="0" smtClean="0">
                <a:ln>
                  <a:noFill/>
                </a:ln>
                <a:solidFill>
                  <a:schemeClr val="tx1"/>
                </a:solidFill>
                <a:effectLst/>
                <a:uLnTx/>
                <a:uFillTx/>
                <a:latin typeface="+mn-lt"/>
                <a:ea typeface="+mn-ea"/>
                <a:cs typeface="+mn-cs"/>
              </a:rPr>
              <a:t>Storage Model:</a:t>
            </a:r>
            <a:r>
              <a:rPr kumimoji="0" lang="en-IN" sz="1800" b="0" i="0" u="none" strike="noStrike" kern="1200" cap="none" spc="0" normalizeH="0" baseline="0" noProof="0" dirty="0" smtClean="0">
                <a:ln>
                  <a:noFill/>
                </a:ln>
                <a:solidFill>
                  <a:schemeClr val="tx1"/>
                </a:solidFill>
                <a:effectLst/>
                <a:uLnTx/>
                <a:uFillTx/>
                <a:latin typeface="+mn-lt"/>
                <a:ea typeface="+mn-ea"/>
                <a:cs typeface="+mn-cs"/>
              </a:rPr>
              <a:t> Storage model is your database design model which includes tables, views, stored procedures and their relationships and keys.</a:t>
            </a:r>
          </a:p>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r>
              <a:rPr kumimoji="0" lang="en-IN" sz="1800" b="1" i="0" u="none" strike="noStrike" kern="1200" cap="none" spc="0" normalizeH="0" baseline="0" noProof="0" dirty="0" smtClean="0">
                <a:ln>
                  <a:noFill/>
                </a:ln>
                <a:solidFill>
                  <a:schemeClr val="tx1"/>
                </a:solidFill>
                <a:effectLst/>
                <a:uLnTx/>
                <a:uFillTx/>
                <a:latin typeface="+mn-lt"/>
                <a:ea typeface="+mn-ea"/>
                <a:cs typeface="+mn-cs"/>
              </a:rPr>
              <a:t>Mapping: </a:t>
            </a:r>
            <a:r>
              <a:rPr kumimoji="0" lang="en-IN" sz="1800" b="0" i="0" u="none" strike="noStrike" kern="1200" cap="none" spc="0" normalizeH="0" baseline="0" noProof="0" dirty="0" smtClean="0">
                <a:ln>
                  <a:noFill/>
                </a:ln>
                <a:solidFill>
                  <a:schemeClr val="tx1"/>
                </a:solidFill>
                <a:effectLst/>
                <a:uLnTx/>
                <a:uFillTx/>
                <a:latin typeface="+mn-lt"/>
                <a:ea typeface="+mn-ea"/>
                <a:cs typeface="+mn-cs"/>
              </a:rPr>
              <a:t>Mapping consist information about how your conceptual model is mapped to storage model.</a:t>
            </a:r>
          </a:p>
          <a:p>
            <a:pPr marL="273050" marR="0" lvl="0" indent="-273050" algn="l" defTabSz="914400" rtl="0" eaLnBrk="0" fontAlgn="base" latinLnBrk="0" hangingPunct="0">
              <a:lnSpc>
                <a:spcPct val="100000"/>
              </a:lnSpc>
              <a:spcBef>
                <a:spcPts val="600"/>
              </a:spcBef>
              <a:spcAft>
                <a:spcPct val="0"/>
              </a:spcAft>
              <a:buClr>
                <a:schemeClr val="accent1"/>
              </a:buClr>
              <a:buSzPct val="70000"/>
              <a:tabLst/>
              <a:defRPr/>
            </a:pPr>
            <a:r>
              <a:rPr kumimoji="0" lang="en-IN" sz="1800" b="0" i="0" u="none" strike="noStrike" kern="1200" cap="none" spc="0" normalizeH="0" baseline="0" noProof="0" dirty="0" smtClean="0">
                <a:ln>
                  <a:noFill/>
                </a:ln>
                <a:solidFill>
                  <a:schemeClr val="tx1"/>
                </a:solidFill>
                <a:effectLst/>
                <a:uLnTx/>
                <a:uFillTx/>
                <a:latin typeface="+mn-lt"/>
                <a:ea typeface="+mn-ea"/>
                <a:cs typeface="+mn-cs"/>
              </a:rPr>
              <a:t> </a:t>
            </a:r>
          </a:p>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endParaRPr kumimoji="0" lang="en-IN" sz="1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slow">
    <p:wipe dir="d"/>
  </p:transition>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E767D3E-7861-4DB6-8325-04FB69F9582F}" type="slidenum">
              <a:rPr lang="en-US" smtClean="0"/>
              <a:pPr>
                <a:defRPr/>
              </a:pPr>
              <a:t>366</a:t>
            </a:fld>
            <a:endParaRPr lang="en-US" dirty="0"/>
          </a:p>
        </p:txBody>
      </p:sp>
      <p:sp>
        <p:nvSpPr>
          <p:cNvPr id="3" name="Title 1"/>
          <p:cNvSpPr txBox="1">
            <a:spLocks/>
          </p:cNvSpPr>
          <p:nvPr/>
        </p:nvSpPr>
        <p:spPr>
          <a:xfrm>
            <a:off x="457200" y="274638"/>
            <a:ext cx="8229600" cy="1143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0" i="0" u="none" strike="noStrike" kern="1200" cap="small" spc="0" normalizeH="0" baseline="0" noProof="0" smtClean="0">
                <a:ln>
                  <a:noFill/>
                </a:ln>
                <a:solidFill>
                  <a:schemeClr val="tx2"/>
                </a:solidFill>
                <a:effectLst/>
                <a:uLnTx/>
                <a:uFillTx/>
                <a:latin typeface="+mj-lt"/>
                <a:ea typeface="+mj-ea"/>
                <a:cs typeface="+mj-cs"/>
              </a:rPr>
              <a:t>EDM Architecture</a:t>
            </a:r>
            <a:endParaRPr kumimoji="0" lang="en-IN" sz="3000" b="0" i="0" u="none" strike="noStrike" kern="1200" cap="small" spc="0" normalizeH="0" baseline="0" noProof="0" dirty="0">
              <a:ln>
                <a:noFill/>
              </a:ln>
              <a:solidFill>
                <a:schemeClr val="tx2"/>
              </a:solidFill>
              <a:effectLst/>
              <a:uLnTx/>
              <a:uFillTx/>
              <a:latin typeface="+mj-lt"/>
              <a:ea typeface="+mj-ea"/>
              <a:cs typeface="+mj-cs"/>
            </a:endParaRPr>
          </a:p>
        </p:txBody>
      </p:sp>
      <p:sp>
        <p:nvSpPr>
          <p:cNvPr id="4" name="Content Placeholder 2"/>
          <p:cNvSpPr txBox="1">
            <a:spLocks/>
          </p:cNvSpPr>
          <p:nvPr/>
        </p:nvSpPr>
        <p:spPr>
          <a:xfrm>
            <a:off x="457200" y="1066800"/>
            <a:ext cx="8229600" cy="4525963"/>
          </a:xfrm>
          <a:prstGeom prst="rect">
            <a:avLst/>
          </a:prstGeom>
        </p:spPr>
        <p:txBody>
          <a:bodyPr>
            <a:normAutofit fontScale="70000" lnSpcReduction="20000"/>
          </a:bodyPr>
          <a:lstStyle/>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r>
              <a:rPr kumimoji="0" lang="en-IN" sz="2400" b="1" i="0" u="none" strike="noStrike" kern="1200" cap="none" spc="0" normalizeH="0" baseline="0" noProof="0" dirty="0" smtClean="0">
                <a:ln>
                  <a:noFill/>
                </a:ln>
                <a:solidFill>
                  <a:schemeClr val="tx1"/>
                </a:solidFill>
                <a:effectLst/>
                <a:uLnTx/>
                <a:uFillTx/>
                <a:latin typeface="+mn-lt"/>
                <a:ea typeface="+mn-ea"/>
                <a:cs typeface="+mn-cs"/>
              </a:rPr>
              <a:t>LINQ to </a:t>
            </a:r>
            <a:r>
              <a:rPr kumimoji="0" lang="en-IN" sz="2400" b="1" i="0" u="none" strike="noStrike" kern="1200" cap="none" spc="0" normalizeH="0" baseline="0" noProof="0" dirty="0" err="1" smtClean="0">
                <a:ln>
                  <a:noFill/>
                </a:ln>
                <a:solidFill>
                  <a:schemeClr val="tx1"/>
                </a:solidFill>
                <a:effectLst/>
                <a:uLnTx/>
                <a:uFillTx/>
                <a:latin typeface="+mn-lt"/>
                <a:ea typeface="+mn-ea"/>
                <a:cs typeface="+mn-cs"/>
              </a:rPr>
              <a:t>Entities:</a:t>
            </a:r>
            <a:r>
              <a:rPr kumimoji="0" lang="en-IN" sz="2400" b="0" i="0" u="none" strike="noStrike" kern="1200" cap="none" spc="0" normalizeH="0" baseline="0" noProof="0" dirty="0" err="1" smtClean="0">
                <a:ln>
                  <a:noFill/>
                </a:ln>
                <a:solidFill>
                  <a:schemeClr val="tx1"/>
                </a:solidFill>
                <a:effectLst/>
                <a:uLnTx/>
                <a:uFillTx/>
                <a:latin typeface="+mn-lt"/>
                <a:ea typeface="+mn-ea"/>
                <a:cs typeface="+mn-cs"/>
              </a:rPr>
              <a:t>LINQ</a:t>
            </a:r>
            <a:r>
              <a:rPr kumimoji="0" lang="en-IN" sz="2400" b="0" i="0" u="none" strike="noStrike" kern="1200" cap="none" spc="0" normalizeH="0" baseline="0" noProof="0" dirty="0" smtClean="0">
                <a:ln>
                  <a:noFill/>
                </a:ln>
                <a:solidFill>
                  <a:schemeClr val="tx1"/>
                </a:solidFill>
                <a:effectLst/>
                <a:uLnTx/>
                <a:uFillTx/>
                <a:latin typeface="+mn-lt"/>
                <a:ea typeface="+mn-ea"/>
                <a:cs typeface="+mn-cs"/>
              </a:rPr>
              <a:t> to Entities is query language used to write queries against the object model. It returns entities which are defined in the conceptual model. You can use your LINQ skills here.</a:t>
            </a:r>
          </a:p>
          <a:p>
            <a:pPr marL="273050" marR="0" lvl="0" indent="-273050" algn="l" defTabSz="914400" rtl="0" eaLnBrk="0" fontAlgn="base" latinLnBrk="0" hangingPunct="0">
              <a:lnSpc>
                <a:spcPct val="100000"/>
              </a:lnSpc>
              <a:spcBef>
                <a:spcPts val="600"/>
              </a:spcBef>
              <a:spcAft>
                <a:spcPct val="0"/>
              </a:spcAft>
              <a:buClr>
                <a:schemeClr val="accent1"/>
              </a:buClr>
              <a:buSzPct val="70000"/>
              <a:tabLst/>
              <a:defRPr/>
            </a:pPr>
            <a:endParaRPr kumimoji="0" lang="en-IN" sz="2400" b="0" i="0" u="none" strike="noStrike" kern="1200" cap="none" spc="0" normalizeH="0" baseline="0" noProof="0" dirty="0" smtClean="0">
              <a:ln>
                <a:noFill/>
              </a:ln>
              <a:solidFill>
                <a:schemeClr val="tx1"/>
              </a:solidFill>
              <a:effectLst/>
              <a:uLnTx/>
              <a:uFillTx/>
              <a:latin typeface="+mn-lt"/>
              <a:ea typeface="+mn-ea"/>
              <a:cs typeface="+mn-cs"/>
            </a:endParaRPr>
          </a:p>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r>
              <a:rPr kumimoji="0" lang="en-IN" sz="2400" b="1" i="0" u="none" strike="noStrike" kern="1200" cap="none" spc="0" normalizeH="0" baseline="0" noProof="0" dirty="0" smtClean="0">
                <a:ln>
                  <a:noFill/>
                </a:ln>
                <a:solidFill>
                  <a:schemeClr val="tx1"/>
                </a:solidFill>
                <a:effectLst/>
                <a:uLnTx/>
                <a:uFillTx/>
                <a:latin typeface="+mn-lt"/>
                <a:ea typeface="+mn-ea"/>
                <a:cs typeface="+mn-cs"/>
              </a:rPr>
              <a:t>Entity </a:t>
            </a:r>
            <a:r>
              <a:rPr kumimoji="0" lang="en-IN" sz="2400" b="1" i="0" u="none" strike="noStrike" kern="1200" cap="none" spc="0" normalizeH="0" baseline="0" noProof="0" dirty="0" err="1" smtClean="0">
                <a:ln>
                  <a:noFill/>
                </a:ln>
                <a:solidFill>
                  <a:schemeClr val="tx1"/>
                </a:solidFill>
                <a:effectLst/>
                <a:uLnTx/>
                <a:uFillTx/>
                <a:latin typeface="+mn-lt"/>
                <a:ea typeface="+mn-ea"/>
                <a:cs typeface="+mn-cs"/>
              </a:rPr>
              <a:t>SQL:</a:t>
            </a:r>
            <a:r>
              <a:rPr kumimoji="0" lang="en-IN" sz="2400" b="0" i="0" u="none" strike="noStrike" kern="1200" cap="none" spc="0" normalizeH="0" baseline="0" noProof="0" dirty="0" err="1" smtClean="0">
                <a:ln>
                  <a:noFill/>
                </a:ln>
                <a:solidFill>
                  <a:schemeClr val="tx1"/>
                </a:solidFill>
                <a:effectLst/>
                <a:uLnTx/>
                <a:uFillTx/>
                <a:latin typeface="+mn-lt"/>
                <a:ea typeface="+mn-ea"/>
                <a:cs typeface="+mn-cs"/>
              </a:rPr>
              <a:t>Entity</a:t>
            </a:r>
            <a:r>
              <a:rPr kumimoji="0" lang="en-IN" sz="2400" b="0" i="0" u="none" strike="noStrike" kern="1200" cap="none" spc="0" normalizeH="0" baseline="0" noProof="0" dirty="0" smtClean="0">
                <a:ln>
                  <a:noFill/>
                </a:ln>
                <a:solidFill>
                  <a:schemeClr val="tx1"/>
                </a:solidFill>
                <a:effectLst/>
                <a:uLnTx/>
                <a:uFillTx/>
                <a:latin typeface="+mn-lt"/>
                <a:ea typeface="+mn-ea"/>
                <a:cs typeface="+mn-cs"/>
              </a:rPr>
              <a:t> SQL is again a query language same as LINQ to Entities. However it is little more difficult than L2E and also developer need to learn it separately. </a:t>
            </a:r>
          </a:p>
          <a:p>
            <a:pPr marL="273050" marR="0" lvl="0" indent="-273050" algn="l" defTabSz="914400" rtl="0" eaLnBrk="0" fontAlgn="base" latinLnBrk="0" hangingPunct="0">
              <a:lnSpc>
                <a:spcPct val="100000"/>
              </a:lnSpc>
              <a:spcBef>
                <a:spcPts val="600"/>
              </a:spcBef>
              <a:spcAft>
                <a:spcPct val="0"/>
              </a:spcAft>
              <a:buClr>
                <a:schemeClr val="accent1"/>
              </a:buClr>
              <a:buSzPct val="70000"/>
              <a:tabLst/>
              <a:defRPr/>
            </a:pPr>
            <a:r>
              <a:rPr kumimoji="0" lang="en-IN" sz="2400" b="0" i="0" u="none" strike="noStrike" kern="1200" cap="none" spc="0" normalizeH="0" baseline="0" noProof="0" dirty="0" smtClean="0">
                <a:ln>
                  <a:noFill/>
                </a:ln>
                <a:solidFill>
                  <a:schemeClr val="tx1"/>
                </a:solidFill>
                <a:effectLst/>
                <a:uLnTx/>
                <a:uFillTx/>
                <a:latin typeface="+mn-lt"/>
                <a:ea typeface="+mn-ea"/>
                <a:cs typeface="+mn-cs"/>
              </a:rPr>
              <a:t> </a:t>
            </a:r>
          </a:p>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r>
              <a:rPr kumimoji="0" lang="en-IN" sz="2400" b="1" i="0" u="none" strike="noStrike" kern="1200" cap="none" spc="0" normalizeH="0" baseline="0" noProof="0" dirty="0" smtClean="0">
                <a:ln>
                  <a:noFill/>
                </a:ln>
                <a:solidFill>
                  <a:schemeClr val="tx1"/>
                </a:solidFill>
                <a:effectLst/>
                <a:uLnTx/>
                <a:uFillTx/>
                <a:latin typeface="+mn-lt"/>
                <a:ea typeface="+mn-ea"/>
                <a:cs typeface="+mn-cs"/>
              </a:rPr>
              <a:t>Object </a:t>
            </a:r>
            <a:r>
              <a:rPr kumimoji="0" lang="en-IN" sz="2400" b="1" i="0" u="none" strike="noStrike" kern="1200" cap="none" spc="0" normalizeH="0" baseline="0" noProof="0" dirty="0" err="1" smtClean="0">
                <a:ln>
                  <a:noFill/>
                </a:ln>
                <a:solidFill>
                  <a:schemeClr val="tx1"/>
                </a:solidFill>
                <a:effectLst/>
                <a:uLnTx/>
                <a:uFillTx/>
                <a:latin typeface="+mn-lt"/>
                <a:ea typeface="+mn-ea"/>
                <a:cs typeface="+mn-cs"/>
              </a:rPr>
              <a:t>Service:</a:t>
            </a:r>
            <a:r>
              <a:rPr kumimoji="0" lang="en-IN" sz="2400" b="0" i="0" u="none" strike="noStrike" kern="1200" cap="none" spc="0" normalizeH="0" baseline="0" noProof="0" dirty="0" err="1" smtClean="0">
                <a:ln>
                  <a:noFill/>
                </a:ln>
                <a:solidFill>
                  <a:schemeClr val="tx1"/>
                </a:solidFill>
                <a:effectLst/>
                <a:uLnTx/>
                <a:uFillTx/>
                <a:latin typeface="+mn-lt"/>
                <a:ea typeface="+mn-ea"/>
                <a:cs typeface="+mn-cs"/>
              </a:rPr>
              <a:t>Object</a:t>
            </a:r>
            <a:r>
              <a:rPr kumimoji="0" lang="en-IN" sz="2400" b="0" i="0" u="none" strike="noStrike" kern="1200" cap="none" spc="0" normalizeH="0" baseline="0" noProof="0" dirty="0" smtClean="0">
                <a:ln>
                  <a:noFill/>
                </a:ln>
                <a:solidFill>
                  <a:schemeClr val="tx1"/>
                </a:solidFill>
                <a:effectLst/>
                <a:uLnTx/>
                <a:uFillTx/>
                <a:latin typeface="+mn-lt"/>
                <a:ea typeface="+mn-ea"/>
                <a:cs typeface="+mn-cs"/>
              </a:rPr>
              <a:t> service is a main entry point for accessing data from database and to return it back. Object service is responsible for materialization which is process of converting data returned from entity client data provider (next layer) to an entity object structure. </a:t>
            </a:r>
          </a:p>
          <a:p>
            <a:pPr marL="273050" marR="0" lvl="0" indent="-273050" algn="l" defTabSz="914400" rtl="0" eaLnBrk="0" fontAlgn="base" latinLnBrk="0" hangingPunct="0">
              <a:lnSpc>
                <a:spcPct val="100000"/>
              </a:lnSpc>
              <a:spcBef>
                <a:spcPts val="600"/>
              </a:spcBef>
              <a:spcAft>
                <a:spcPct val="0"/>
              </a:spcAft>
              <a:buClr>
                <a:schemeClr val="accent1"/>
              </a:buClr>
              <a:buSzPct val="70000"/>
              <a:tabLst/>
              <a:defRPr/>
            </a:pPr>
            <a:r>
              <a:rPr kumimoji="0" lang="en-IN" sz="2400" b="0" i="0" u="none" strike="noStrike" kern="1200" cap="none" spc="0" normalizeH="0" baseline="0" noProof="0" dirty="0" smtClean="0">
                <a:ln>
                  <a:noFill/>
                </a:ln>
                <a:solidFill>
                  <a:schemeClr val="tx1"/>
                </a:solidFill>
                <a:effectLst/>
                <a:uLnTx/>
                <a:uFillTx/>
                <a:latin typeface="+mn-lt"/>
                <a:ea typeface="+mn-ea"/>
                <a:cs typeface="+mn-cs"/>
              </a:rPr>
              <a:t> </a:t>
            </a:r>
          </a:p>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r>
              <a:rPr kumimoji="0" lang="en-IN" sz="2400" b="1" i="0" u="none" strike="noStrike" kern="1200" cap="none" spc="0" normalizeH="0" baseline="0" noProof="0" dirty="0" smtClean="0">
                <a:ln>
                  <a:noFill/>
                </a:ln>
                <a:solidFill>
                  <a:schemeClr val="tx1"/>
                </a:solidFill>
                <a:effectLst/>
                <a:uLnTx/>
                <a:uFillTx/>
                <a:latin typeface="+mn-lt"/>
                <a:ea typeface="+mn-ea"/>
                <a:cs typeface="+mn-cs"/>
              </a:rPr>
              <a:t>Entity Client Data </a:t>
            </a:r>
            <a:r>
              <a:rPr kumimoji="0" lang="en-IN" sz="2400" b="1" i="0" u="none" strike="noStrike" kern="1200" cap="none" spc="0" normalizeH="0" baseline="0" noProof="0" dirty="0" err="1" smtClean="0">
                <a:ln>
                  <a:noFill/>
                </a:ln>
                <a:solidFill>
                  <a:schemeClr val="tx1"/>
                </a:solidFill>
                <a:effectLst/>
                <a:uLnTx/>
                <a:uFillTx/>
                <a:latin typeface="+mn-lt"/>
                <a:ea typeface="+mn-ea"/>
                <a:cs typeface="+mn-cs"/>
              </a:rPr>
              <a:t>Provider:</a:t>
            </a:r>
            <a:r>
              <a:rPr kumimoji="0" lang="en-IN" sz="2400" b="0" i="0" u="none" strike="noStrike" kern="1200" cap="none" spc="0" normalizeH="0" baseline="0" noProof="0" dirty="0" err="1" smtClean="0">
                <a:ln>
                  <a:noFill/>
                </a:ln>
                <a:solidFill>
                  <a:schemeClr val="tx1"/>
                </a:solidFill>
                <a:effectLst/>
                <a:uLnTx/>
                <a:uFillTx/>
                <a:latin typeface="+mn-lt"/>
                <a:ea typeface="+mn-ea"/>
                <a:cs typeface="+mn-cs"/>
              </a:rPr>
              <a:t>The</a:t>
            </a:r>
            <a:r>
              <a:rPr kumimoji="0" lang="en-IN" sz="2400" b="0" i="0" u="none" strike="noStrike" kern="1200" cap="none" spc="0" normalizeH="0" baseline="0" noProof="0" dirty="0" smtClean="0">
                <a:ln>
                  <a:noFill/>
                </a:ln>
                <a:solidFill>
                  <a:schemeClr val="tx1"/>
                </a:solidFill>
                <a:effectLst/>
                <a:uLnTx/>
                <a:uFillTx/>
                <a:latin typeface="+mn-lt"/>
                <a:ea typeface="+mn-ea"/>
                <a:cs typeface="+mn-cs"/>
              </a:rPr>
              <a:t> main responsibility of this layer is to convert L2E or Entity SQL queries into SQL query which is understood by underlying database. It communicates with </a:t>
            </a:r>
            <a:r>
              <a:rPr kumimoji="0" lang="en-IN" sz="2400" b="0" i="0" u="none" strike="noStrike" kern="1200" cap="none" spc="0" normalizeH="0" baseline="0" noProof="0" dirty="0" err="1" smtClean="0">
                <a:ln>
                  <a:noFill/>
                </a:ln>
                <a:solidFill>
                  <a:schemeClr val="tx1"/>
                </a:solidFill>
                <a:effectLst/>
                <a:uLnTx/>
                <a:uFillTx/>
                <a:latin typeface="+mn-lt"/>
                <a:ea typeface="+mn-ea"/>
                <a:cs typeface="+mn-cs"/>
              </a:rPr>
              <a:t>ADO.Net</a:t>
            </a:r>
            <a:r>
              <a:rPr kumimoji="0" lang="en-IN" sz="2400" b="0" i="0" u="none" strike="noStrike" kern="1200" cap="none" spc="0" normalizeH="0" baseline="0" noProof="0" dirty="0" smtClean="0">
                <a:ln>
                  <a:noFill/>
                </a:ln>
                <a:solidFill>
                  <a:schemeClr val="tx1"/>
                </a:solidFill>
                <a:effectLst/>
                <a:uLnTx/>
                <a:uFillTx/>
                <a:latin typeface="+mn-lt"/>
                <a:ea typeface="+mn-ea"/>
                <a:cs typeface="+mn-cs"/>
              </a:rPr>
              <a:t> data provider which in turn sends or retrieves data from database.</a:t>
            </a:r>
          </a:p>
          <a:p>
            <a:pPr marL="273050" marR="0" lvl="0" indent="-273050" algn="l" defTabSz="914400" rtl="0" eaLnBrk="0" fontAlgn="base" latinLnBrk="0" hangingPunct="0">
              <a:lnSpc>
                <a:spcPct val="100000"/>
              </a:lnSpc>
              <a:spcBef>
                <a:spcPts val="600"/>
              </a:spcBef>
              <a:spcAft>
                <a:spcPct val="0"/>
              </a:spcAft>
              <a:buClr>
                <a:schemeClr val="accent1"/>
              </a:buClr>
              <a:buSzPct val="70000"/>
              <a:tabLst/>
              <a:defRPr/>
            </a:pPr>
            <a:r>
              <a:rPr kumimoji="0" lang="en-IN" sz="2400" b="0" i="0" u="none" strike="noStrike" kern="1200" cap="none" spc="0" normalizeH="0" baseline="0" noProof="0" dirty="0" smtClean="0">
                <a:ln>
                  <a:noFill/>
                </a:ln>
                <a:solidFill>
                  <a:schemeClr val="tx1"/>
                </a:solidFill>
                <a:effectLst/>
                <a:uLnTx/>
                <a:uFillTx/>
                <a:latin typeface="+mn-lt"/>
                <a:ea typeface="+mn-ea"/>
                <a:cs typeface="+mn-cs"/>
              </a:rPr>
              <a:t> </a:t>
            </a:r>
          </a:p>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r>
              <a:rPr kumimoji="0" lang="en-IN" sz="2400" b="1" i="0" u="none" strike="noStrike" kern="1200" cap="none" spc="0" normalizeH="0" baseline="0" noProof="0" dirty="0" err="1" smtClean="0">
                <a:ln>
                  <a:noFill/>
                </a:ln>
                <a:solidFill>
                  <a:schemeClr val="tx1"/>
                </a:solidFill>
                <a:effectLst/>
                <a:uLnTx/>
                <a:uFillTx/>
                <a:latin typeface="+mn-lt"/>
                <a:ea typeface="+mn-ea"/>
                <a:cs typeface="+mn-cs"/>
              </a:rPr>
              <a:t>ADO.Net</a:t>
            </a:r>
            <a:r>
              <a:rPr kumimoji="0" lang="en-IN" sz="2400" b="1" i="0" u="none" strike="noStrike" kern="1200" cap="none" spc="0" normalizeH="0" baseline="0" noProof="0" dirty="0" smtClean="0">
                <a:ln>
                  <a:noFill/>
                </a:ln>
                <a:solidFill>
                  <a:schemeClr val="tx1"/>
                </a:solidFill>
                <a:effectLst/>
                <a:uLnTx/>
                <a:uFillTx/>
                <a:latin typeface="+mn-lt"/>
                <a:ea typeface="+mn-ea"/>
                <a:cs typeface="+mn-cs"/>
              </a:rPr>
              <a:t> Data </a:t>
            </a:r>
            <a:r>
              <a:rPr kumimoji="0" lang="en-IN" sz="2400" b="1" i="0" u="none" strike="noStrike" kern="1200" cap="none" spc="0" normalizeH="0" baseline="0" noProof="0" dirty="0" err="1" smtClean="0">
                <a:ln>
                  <a:noFill/>
                </a:ln>
                <a:solidFill>
                  <a:schemeClr val="tx1"/>
                </a:solidFill>
                <a:effectLst/>
                <a:uLnTx/>
                <a:uFillTx/>
                <a:latin typeface="+mn-lt"/>
                <a:ea typeface="+mn-ea"/>
                <a:cs typeface="+mn-cs"/>
              </a:rPr>
              <a:t>Provider:</a:t>
            </a:r>
            <a:r>
              <a:rPr kumimoji="0" lang="en-IN" sz="2400" b="0" i="0" u="none" strike="noStrike" kern="1200" cap="none" spc="0" normalizeH="0" baseline="0" noProof="0" dirty="0" err="1" smtClean="0">
                <a:ln>
                  <a:noFill/>
                </a:ln>
                <a:solidFill>
                  <a:schemeClr val="tx1"/>
                </a:solidFill>
                <a:effectLst/>
                <a:uLnTx/>
                <a:uFillTx/>
                <a:latin typeface="+mn-lt"/>
                <a:ea typeface="+mn-ea"/>
                <a:cs typeface="+mn-cs"/>
              </a:rPr>
              <a:t>This</a:t>
            </a:r>
            <a:r>
              <a:rPr kumimoji="0" lang="en-IN" sz="2400" b="0" i="0" u="none" strike="noStrike" kern="1200" cap="none" spc="0" normalizeH="0" baseline="0" noProof="0" dirty="0" smtClean="0">
                <a:ln>
                  <a:noFill/>
                </a:ln>
                <a:solidFill>
                  <a:schemeClr val="tx1"/>
                </a:solidFill>
                <a:effectLst/>
                <a:uLnTx/>
                <a:uFillTx/>
                <a:latin typeface="+mn-lt"/>
                <a:ea typeface="+mn-ea"/>
                <a:cs typeface="+mn-cs"/>
              </a:rPr>
              <a:t> layer communicates with database using standard </a:t>
            </a:r>
            <a:r>
              <a:rPr kumimoji="0" lang="en-IN" sz="2400" b="0" i="0" u="none" strike="noStrike" kern="1200" cap="none" spc="0" normalizeH="0" baseline="0" noProof="0" dirty="0" err="1" smtClean="0">
                <a:ln>
                  <a:noFill/>
                </a:ln>
                <a:solidFill>
                  <a:schemeClr val="tx1"/>
                </a:solidFill>
                <a:effectLst/>
                <a:uLnTx/>
                <a:uFillTx/>
                <a:latin typeface="+mn-lt"/>
                <a:ea typeface="+mn-ea"/>
                <a:cs typeface="+mn-cs"/>
              </a:rPr>
              <a:t>ADO.Net</a:t>
            </a:r>
            <a:r>
              <a:rPr kumimoji="0" lang="en-IN" sz="2400" b="0" i="0" u="none" strike="noStrike" kern="1200" cap="none" spc="0" normalizeH="0" baseline="0" noProof="0" dirty="0" smtClean="0">
                <a:ln>
                  <a:noFill/>
                </a:ln>
                <a:solidFill>
                  <a:schemeClr val="tx1"/>
                </a:solidFill>
                <a:effectLst/>
                <a:uLnTx/>
                <a:uFillTx/>
                <a:latin typeface="+mn-lt"/>
                <a:ea typeface="+mn-ea"/>
                <a:cs typeface="+mn-cs"/>
              </a:rPr>
              <a:t>.</a:t>
            </a:r>
          </a:p>
        </p:txBody>
      </p:sp>
    </p:spTree>
  </p:cSld>
  <p:clrMapOvr>
    <a:masterClrMapping/>
  </p:clrMapOvr>
  <p:transition spd="slow">
    <p:wipe dir="d"/>
  </p:transition>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E767D3E-7861-4DB6-8325-04FB69F9582F}" type="slidenum">
              <a:rPr lang="en-US" smtClean="0"/>
              <a:pPr>
                <a:defRPr/>
              </a:pPr>
              <a:t>367</a:t>
            </a:fld>
            <a:endParaRPr lang="en-US" dirty="0"/>
          </a:p>
        </p:txBody>
      </p:sp>
      <p:sp>
        <p:nvSpPr>
          <p:cNvPr id="3" name="Title 1"/>
          <p:cNvSpPr txBox="1">
            <a:spLocks/>
          </p:cNvSpPr>
          <p:nvPr/>
        </p:nvSpPr>
        <p:spPr>
          <a:xfrm>
            <a:off x="935502" y="227013"/>
            <a:ext cx="8229600" cy="1143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0" i="0" u="none" strike="noStrike" kern="1200" cap="small" spc="0" normalizeH="0" baseline="0" noProof="0" dirty="0" smtClean="0">
                <a:ln>
                  <a:noFill/>
                </a:ln>
                <a:solidFill>
                  <a:schemeClr val="tx2"/>
                </a:solidFill>
                <a:effectLst/>
                <a:uLnTx/>
                <a:uFillTx/>
                <a:latin typeface="+mj-lt"/>
                <a:ea typeface="+mj-ea"/>
                <a:cs typeface="+mj-cs"/>
              </a:rPr>
              <a:t>Types of Entities</a:t>
            </a:r>
            <a:endParaRPr kumimoji="0" lang="en-IN" sz="3000" b="0" i="0" u="none" strike="noStrike" kern="1200" cap="small" spc="0" normalizeH="0" baseline="0" noProof="0" dirty="0">
              <a:ln>
                <a:noFill/>
              </a:ln>
              <a:solidFill>
                <a:schemeClr val="tx2"/>
              </a:solidFill>
              <a:effectLst/>
              <a:uLnTx/>
              <a:uFillTx/>
              <a:latin typeface="+mj-lt"/>
              <a:ea typeface="+mj-ea"/>
              <a:cs typeface="+mj-cs"/>
            </a:endParaRPr>
          </a:p>
        </p:txBody>
      </p:sp>
      <p:sp>
        <p:nvSpPr>
          <p:cNvPr id="4" name="Content Placeholder 2"/>
          <p:cNvSpPr txBox="1">
            <a:spLocks/>
          </p:cNvSpPr>
          <p:nvPr/>
        </p:nvSpPr>
        <p:spPr>
          <a:xfrm>
            <a:off x="914400" y="1600200"/>
            <a:ext cx="8229600" cy="4525963"/>
          </a:xfrm>
          <a:prstGeom prst="rect">
            <a:avLst/>
          </a:prstGeom>
        </p:spPr>
        <p:txBody>
          <a:bodyPr/>
          <a:lstStyle/>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Code First</a:t>
            </a:r>
          </a:p>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Model First</a:t>
            </a:r>
          </a:p>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Database First</a:t>
            </a:r>
            <a:endParaRPr kumimoji="0" lang="en-IN"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slow">
    <p:wipe dir="d"/>
  </p:transition>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E767D3E-7861-4DB6-8325-04FB69F9582F}" type="slidenum">
              <a:rPr lang="en-US" smtClean="0"/>
              <a:pPr>
                <a:defRPr/>
              </a:pPr>
              <a:t>368</a:t>
            </a:fld>
            <a:endParaRPr lang="en-US" dirty="0"/>
          </a:p>
        </p:txBody>
      </p:sp>
      <p:sp>
        <p:nvSpPr>
          <p:cNvPr id="3" name="Title 1"/>
          <p:cNvSpPr txBox="1">
            <a:spLocks/>
          </p:cNvSpPr>
          <p:nvPr/>
        </p:nvSpPr>
        <p:spPr>
          <a:xfrm>
            <a:off x="899592" y="332656"/>
            <a:ext cx="7787208" cy="1084982"/>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0" i="0" u="none" strike="noStrike" kern="1200" cap="small" spc="0" normalizeH="0" baseline="0" noProof="0" dirty="0" smtClean="0">
                <a:ln>
                  <a:noFill/>
                </a:ln>
                <a:solidFill>
                  <a:schemeClr val="tx2"/>
                </a:solidFill>
                <a:effectLst/>
                <a:uLnTx/>
                <a:uFillTx/>
                <a:latin typeface="+mj-lt"/>
                <a:ea typeface="+mj-ea"/>
                <a:cs typeface="+mj-cs"/>
              </a:rPr>
              <a:t>Code First</a:t>
            </a:r>
            <a:endParaRPr kumimoji="0" lang="en-IN" sz="3000" b="0" i="0" u="none" strike="noStrike" kern="1200" cap="small" spc="0" normalizeH="0" baseline="0" noProof="0" dirty="0">
              <a:ln>
                <a:noFill/>
              </a:ln>
              <a:solidFill>
                <a:schemeClr val="tx2"/>
              </a:solidFill>
              <a:effectLst/>
              <a:uLnTx/>
              <a:uFillTx/>
              <a:latin typeface="+mj-lt"/>
              <a:ea typeface="+mj-ea"/>
              <a:cs typeface="+mj-cs"/>
            </a:endParaRPr>
          </a:p>
        </p:txBody>
      </p:sp>
      <p:sp>
        <p:nvSpPr>
          <p:cNvPr id="4" name="Content Placeholder 2"/>
          <p:cNvSpPr txBox="1">
            <a:spLocks/>
          </p:cNvSpPr>
          <p:nvPr/>
        </p:nvSpPr>
        <p:spPr>
          <a:xfrm>
            <a:off x="457200" y="1600200"/>
            <a:ext cx="8229600" cy="4525963"/>
          </a:xfrm>
          <a:prstGeom prst="rect">
            <a:avLst/>
          </a:prstGeom>
        </p:spPr>
        <p:txBody>
          <a:bodyPr>
            <a:normAutofit fontScale="92500" lnSpcReduction="10000"/>
          </a:bodyPr>
          <a:lstStyle/>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r>
              <a:rPr kumimoji="0" lang="en-IN" sz="2400" b="1" i="0" u="none" strike="noStrike" kern="1200" cap="none" spc="0" normalizeH="0" baseline="0" noProof="0" smtClean="0">
                <a:ln>
                  <a:noFill/>
                </a:ln>
                <a:solidFill>
                  <a:schemeClr val="tx1"/>
                </a:solidFill>
                <a:effectLst/>
                <a:uLnTx/>
                <a:uFillTx/>
                <a:latin typeface="+mn-lt"/>
                <a:ea typeface="+mn-ea"/>
                <a:cs typeface="+mn-cs"/>
              </a:rPr>
              <a:t>Code First:</a:t>
            </a:r>
            <a:r>
              <a:rPr kumimoji="0" lang="en-IN" sz="2400" b="0" i="0" u="none" strike="noStrike" kern="1200" cap="none" spc="0" normalizeH="0" baseline="0" noProof="0" smtClean="0">
                <a:ln>
                  <a:noFill/>
                </a:ln>
                <a:solidFill>
                  <a:schemeClr val="tx1"/>
                </a:solidFill>
                <a:effectLst/>
                <a:uLnTx/>
                <a:uFillTx/>
                <a:latin typeface="+mn-lt"/>
                <a:ea typeface="+mn-ea"/>
                <a:cs typeface="+mn-cs"/>
              </a:rPr>
              <a:t> In the Code First approach, you avoid working with visual model designer (EDMX) completely. You write your POCO classes first and then create database from these POCO classes. Developers who follow the path of Domain-Driven Design (DDD) principles prefer to begin by coding their classes first and then generating the database required to persist their data. </a:t>
            </a:r>
          </a:p>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r>
              <a:rPr kumimoji="0" lang="en-IN" sz="2400" b="0" i="0" u="none" strike="noStrike" kern="1200" cap="none" spc="0" normalizeH="0" baseline="0" noProof="0" smtClean="0">
                <a:ln>
                  <a:noFill/>
                </a:ln>
                <a:solidFill>
                  <a:schemeClr val="tx1"/>
                </a:solidFill>
                <a:effectLst/>
                <a:uLnTx/>
                <a:uFillTx/>
                <a:latin typeface="+mn-lt"/>
                <a:ea typeface="+mn-ea"/>
                <a:cs typeface="+mn-cs"/>
              </a:rPr>
              <a:t> </a:t>
            </a:r>
            <a:br>
              <a:rPr kumimoji="0" lang="en-IN" sz="2400" b="0" i="0" u="none" strike="noStrike" kern="1200" cap="none" spc="0" normalizeH="0" baseline="0" noProof="0" smtClean="0">
                <a:ln>
                  <a:noFill/>
                </a:ln>
                <a:solidFill>
                  <a:schemeClr val="tx1"/>
                </a:solidFill>
                <a:effectLst/>
                <a:uLnTx/>
                <a:uFillTx/>
                <a:latin typeface="+mn-lt"/>
                <a:ea typeface="+mn-ea"/>
                <a:cs typeface="+mn-cs"/>
              </a:rPr>
            </a:br>
            <a:r>
              <a:rPr kumimoji="0" lang="en-IN" sz="2400" b="0" i="0" u="none" strike="noStrike" kern="1200" cap="none" spc="0" normalizeH="0" baseline="0" noProof="0" smtClean="0">
                <a:ln>
                  <a:noFill/>
                </a:ln>
                <a:solidFill>
                  <a:schemeClr val="tx1"/>
                </a:solidFill>
                <a:effectLst/>
                <a:uLnTx/>
                <a:uFillTx/>
                <a:latin typeface="+mn-lt"/>
                <a:ea typeface="+mn-ea"/>
                <a:cs typeface="+mn-cs"/>
              </a:rPr>
              <a:t>One important thing to understand is that there are two new types introduced for Code First approach, DbContext and DbSet. DbContext is a simplified alternative to ObjectContext and is the primary object for interacting with a database using a specific model. DbSet(Of TEntity) is a simplified alternative to ObjectSet(Of TEntity) and is used to perform CRUD operations against a specific type from the model in Code First approach. </a:t>
            </a:r>
          </a:p>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endParaRPr kumimoji="0" lang="en-IN"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slow">
    <p:wipe dir="d"/>
  </p:transition>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E767D3E-7861-4DB6-8325-04FB69F9582F}" type="slidenum">
              <a:rPr lang="en-US" smtClean="0"/>
              <a:pPr>
                <a:defRPr/>
              </a:pPr>
              <a:t>369</a:t>
            </a:fld>
            <a:endParaRPr lang="en-US" dirty="0"/>
          </a:p>
        </p:txBody>
      </p:sp>
      <p:sp>
        <p:nvSpPr>
          <p:cNvPr id="3" name="Title 1"/>
          <p:cNvSpPr txBox="1">
            <a:spLocks/>
          </p:cNvSpPr>
          <p:nvPr/>
        </p:nvSpPr>
        <p:spPr>
          <a:xfrm>
            <a:off x="457200" y="274638"/>
            <a:ext cx="8229600" cy="1143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0" i="0" u="none" strike="noStrike" kern="1200" cap="small" spc="0" normalizeH="0" baseline="0" noProof="0" smtClean="0">
                <a:ln>
                  <a:noFill/>
                </a:ln>
                <a:solidFill>
                  <a:schemeClr val="tx2"/>
                </a:solidFill>
                <a:effectLst/>
                <a:uLnTx/>
                <a:uFillTx/>
                <a:latin typeface="+mj-lt"/>
                <a:ea typeface="+mj-ea"/>
                <a:cs typeface="+mj-cs"/>
              </a:rPr>
              <a:t>Model First</a:t>
            </a:r>
            <a:endParaRPr kumimoji="0" lang="en-IN" sz="3000" b="0" i="0" u="none" strike="noStrike" kern="1200" cap="small" spc="0" normalizeH="0" baseline="0" noProof="0" dirty="0">
              <a:ln>
                <a:noFill/>
              </a:ln>
              <a:solidFill>
                <a:schemeClr val="tx2"/>
              </a:solidFill>
              <a:effectLst/>
              <a:uLnTx/>
              <a:uFillTx/>
              <a:latin typeface="+mj-lt"/>
              <a:ea typeface="+mj-ea"/>
              <a:cs typeface="+mj-cs"/>
            </a:endParaRPr>
          </a:p>
        </p:txBody>
      </p:sp>
      <p:sp>
        <p:nvSpPr>
          <p:cNvPr id="4" name="Content Placeholder 2"/>
          <p:cNvSpPr txBox="1">
            <a:spLocks/>
          </p:cNvSpPr>
          <p:nvPr/>
        </p:nvSpPr>
        <p:spPr>
          <a:xfrm>
            <a:off x="457200" y="1600200"/>
            <a:ext cx="8229600" cy="4525963"/>
          </a:xfrm>
          <a:prstGeom prst="rect">
            <a:avLst/>
          </a:prstGeom>
        </p:spPr>
        <p:txBody>
          <a:bodyPr>
            <a:normAutofit/>
          </a:bodyPr>
          <a:lstStyle/>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r>
              <a:rPr kumimoji="0" lang="en-IN" sz="2400" b="1" i="0" u="none" strike="noStrike" kern="1200" cap="none" spc="0" normalizeH="0" baseline="0" noProof="0" smtClean="0">
                <a:ln>
                  <a:noFill/>
                </a:ln>
                <a:solidFill>
                  <a:schemeClr val="tx1"/>
                </a:solidFill>
                <a:effectLst/>
                <a:uLnTx/>
                <a:uFillTx/>
                <a:latin typeface="+mn-lt"/>
                <a:ea typeface="+mn-ea"/>
                <a:cs typeface="+mn-cs"/>
              </a:rPr>
              <a:t>Model First:</a:t>
            </a:r>
            <a:r>
              <a:rPr kumimoji="0" lang="en-IN" sz="2400" b="0" i="0" u="none" strike="noStrike" kern="1200" cap="none" spc="0" normalizeH="0" baseline="0" noProof="0" smtClean="0">
                <a:ln>
                  <a:noFill/>
                </a:ln>
                <a:solidFill>
                  <a:schemeClr val="tx1"/>
                </a:solidFill>
                <a:effectLst/>
                <a:uLnTx/>
                <a:uFillTx/>
                <a:latin typeface="+mn-lt"/>
                <a:ea typeface="+mn-ea"/>
                <a:cs typeface="+mn-cs"/>
              </a:rPr>
              <a:t> In Model First approach, you create Entities, relationships, and inheritance hierarchies directly on the design surface of EDMX. So in Model First approach, when you add ADO.NET Entity Data Model, you should select ‘Empty Model’ instead of ‘Generate from database’. </a:t>
            </a:r>
          </a:p>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endParaRPr kumimoji="0" lang="en-IN"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slow">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57130"/>
          </a:xfrm>
        </p:spPr>
        <p:txBody>
          <a:bodyPr>
            <a:normAutofit fontScale="90000"/>
          </a:bodyPr>
          <a:lstStyle/>
          <a:p>
            <a:r>
              <a:rPr lang="en-US" dirty="0" err="1"/>
              <a:t>Asignments</a:t>
            </a:r>
            <a:r>
              <a:rPr lang="en-US" dirty="0"/>
              <a:t> and Type </a:t>
            </a:r>
            <a:r>
              <a:rPr lang="en-US" dirty="0" smtClean="0"/>
              <a:t>Checks</a:t>
            </a:r>
            <a:endParaRPr lang="en-US" dirty="0"/>
          </a:p>
        </p:txBody>
      </p:sp>
      <p:sp>
        <p:nvSpPr>
          <p:cNvPr id="3" name="Content Placeholder 2"/>
          <p:cNvSpPr>
            <a:spLocks noGrp="1"/>
          </p:cNvSpPr>
          <p:nvPr>
            <p:ph idx="1"/>
          </p:nvPr>
        </p:nvSpPr>
        <p:spPr>
          <a:xfrm>
            <a:off x="381000" y="1417638"/>
            <a:ext cx="8410575" cy="4468916"/>
          </a:xfrm>
        </p:spPr>
        <p:txBody>
          <a:bodyPr/>
          <a:lstStyle/>
          <a:p>
            <a:r>
              <a:rPr lang="en-US" sz="2800" dirty="0" smtClean="0"/>
              <a:t>class </a:t>
            </a:r>
            <a:r>
              <a:rPr lang="en-US" sz="2800" dirty="0"/>
              <a:t>A {.}..</a:t>
            </a:r>
          </a:p>
          <a:p>
            <a:r>
              <a:rPr lang="en-US" sz="2800" dirty="0"/>
              <a:t>class B : A {...}</a:t>
            </a:r>
          </a:p>
          <a:p>
            <a:r>
              <a:rPr lang="en-US" sz="2800" dirty="0"/>
              <a:t>class C: B {...}</a:t>
            </a:r>
          </a:p>
          <a:p>
            <a:r>
              <a:rPr lang="en-US" b="1" dirty="0"/>
              <a:t>Assignments</a:t>
            </a:r>
            <a:endParaRPr lang="en-US" dirty="0"/>
          </a:p>
          <a:p>
            <a:r>
              <a:rPr lang="en-US" dirty="0"/>
              <a:t>A </a:t>
            </a:r>
            <a:r>
              <a:rPr lang="en-US" dirty="0" err="1"/>
              <a:t>a</a:t>
            </a:r>
            <a:r>
              <a:rPr lang="en-US" dirty="0"/>
              <a:t> = new A</a:t>
            </a:r>
            <a:r>
              <a:rPr lang="en-US" dirty="0" smtClean="0"/>
              <a:t>();</a:t>
            </a:r>
            <a:r>
              <a:rPr lang="en-US" sz="1600" dirty="0" smtClean="0">
                <a:solidFill>
                  <a:schemeClr val="bg2"/>
                </a:solidFill>
              </a:rPr>
              <a:t>// </a:t>
            </a:r>
            <a:r>
              <a:rPr lang="en-US" sz="1600" dirty="0">
                <a:solidFill>
                  <a:schemeClr val="bg2"/>
                </a:solidFill>
              </a:rPr>
              <a:t>static </a:t>
            </a:r>
            <a:r>
              <a:rPr lang="en-US" sz="1600" dirty="0" err="1">
                <a:solidFill>
                  <a:schemeClr val="bg2"/>
                </a:solidFill>
              </a:rPr>
              <a:t>typeof</a:t>
            </a:r>
            <a:r>
              <a:rPr lang="en-US" sz="1600" dirty="0">
                <a:solidFill>
                  <a:schemeClr val="bg2"/>
                </a:solidFill>
              </a:rPr>
              <a:t> a: the type specified in the declaration (here A)</a:t>
            </a:r>
          </a:p>
          <a:p>
            <a:r>
              <a:rPr lang="en-US" dirty="0" smtClean="0"/>
              <a:t>a </a:t>
            </a:r>
            <a:r>
              <a:rPr lang="en-US" dirty="0"/>
              <a:t>= new B</a:t>
            </a:r>
            <a:r>
              <a:rPr lang="en-US" dirty="0" smtClean="0"/>
              <a:t>();		</a:t>
            </a:r>
            <a:r>
              <a:rPr lang="en-US" sz="2000" dirty="0" smtClean="0">
                <a:solidFill>
                  <a:schemeClr val="bg2"/>
                </a:solidFill>
              </a:rPr>
              <a:t>// </a:t>
            </a:r>
            <a:r>
              <a:rPr lang="en-US" sz="2000" dirty="0">
                <a:solidFill>
                  <a:schemeClr val="bg2"/>
                </a:solidFill>
              </a:rPr>
              <a:t>dynamic type of </a:t>
            </a:r>
            <a:r>
              <a:rPr lang="en-US" sz="2000" dirty="0" smtClean="0">
                <a:solidFill>
                  <a:schemeClr val="bg2"/>
                </a:solidFill>
              </a:rPr>
              <a:t>a is </a:t>
            </a:r>
            <a:r>
              <a:rPr lang="en-US" sz="2000" dirty="0">
                <a:solidFill>
                  <a:schemeClr val="bg2"/>
                </a:solidFill>
              </a:rPr>
              <a:t>B</a:t>
            </a:r>
          </a:p>
          <a:p>
            <a:r>
              <a:rPr lang="en-US" dirty="0"/>
              <a:t>a = new C</a:t>
            </a:r>
            <a:r>
              <a:rPr lang="en-US" dirty="0" smtClean="0"/>
              <a:t>();		</a:t>
            </a:r>
            <a:r>
              <a:rPr lang="en-US" sz="2000" dirty="0" smtClean="0">
                <a:solidFill>
                  <a:schemeClr val="bg2"/>
                </a:solidFill>
              </a:rPr>
              <a:t>// dynamic </a:t>
            </a:r>
            <a:r>
              <a:rPr lang="en-US" sz="2000" dirty="0">
                <a:solidFill>
                  <a:schemeClr val="bg2"/>
                </a:solidFill>
              </a:rPr>
              <a:t>type of </a:t>
            </a:r>
            <a:r>
              <a:rPr lang="en-US" sz="2000" dirty="0" smtClean="0">
                <a:solidFill>
                  <a:schemeClr val="bg2"/>
                </a:solidFill>
              </a:rPr>
              <a:t>a is </a:t>
            </a:r>
            <a:r>
              <a:rPr lang="en-US" sz="2000" dirty="0">
                <a:solidFill>
                  <a:schemeClr val="bg2"/>
                </a:solidFill>
              </a:rPr>
              <a:t>C</a:t>
            </a:r>
          </a:p>
          <a:p>
            <a:r>
              <a:rPr lang="en-US" dirty="0"/>
              <a:t>B </a:t>
            </a:r>
            <a:r>
              <a:rPr lang="en-US" dirty="0" err="1"/>
              <a:t>b</a:t>
            </a:r>
            <a:r>
              <a:rPr lang="en-US" dirty="0"/>
              <a:t> = a</a:t>
            </a:r>
            <a:r>
              <a:rPr lang="en-US" dirty="0" smtClean="0"/>
              <a:t>;			</a:t>
            </a:r>
            <a:r>
              <a:rPr lang="en-US" sz="2000" dirty="0" smtClean="0">
                <a:solidFill>
                  <a:schemeClr val="bg2"/>
                </a:solidFill>
              </a:rPr>
              <a:t>// </a:t>
            </a:r>
            <a:r>
              <a:rPr lang="en-US" sz="2000" dirty="0">
                <a:solidFill>
                  <a:schemeClr val="bg2"/>
                </a:solidFill>
              </a:rPr>
              <a:t>forbidden; compilation </a:t>
            </a:r>
            <a:r>
              <a:rPr lang="en-US" sz="2000" dirty="0" smtClean="0">
                <a:solidFill>
                  <a:schemeClr val="bg2"/>
                </a:solidFill>
              </a:rPr>
              <a:t>error</a:t>
            </a:r>
            <a:endParaRPr lang="en-US" sz="2000" dirty="0">
              <a:solidFill>
                <a:schemeClr val="bg2"/>
              </a:solidFill>
            </a:endParaRPr>
          </a:p>
        </p:txBody>
      </p:sp>
    </p:spTree>
    <p:extLst>
      <p:ext uri="{BB962C8B-B14F-4D97-AF65-F5344CB8AC3E}">
        <p14:creationId xmlns:p14="http://schemas.microsoft.com/office/powerpoint/2010/main" xmlns="" val="2590311299"/>
      </p:ext>
    </p:extLst>
  </p:cSld>
  <p:clrMapOvr>
    <a:masterClrMapping/>
  </p:clrMapOvr>
  <p:transition spd="slow">
    <p:wipe dir="d"/>
  </p:transition>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E767D3E-7861-4DB6-8325-04FB69F9582F}" type="slidenum">
              <a:rPr lang="en-US" smtClean="0"/>
              <a:pPr>
                <a:defRPr/>
              </a:pPr>
              <a:t>370</a:t>
            </a:fld>
            <a:endParaRPr lang="en-US" dirty="0"/>
          </a:p>
        </p:txBody>
      </p:sp>
      <p:sp>
        <p:nvSpPr>
          <p:cNvPr id="3" name="Title 1"/>
          <p:cNvSpPr txBox="1">
            <a:spLocks/>
          </p:cNvSpPr>
          <p:nvPr/>
        </p:nvSpPr>
        <p:spPr>
          <a:xfrm>
            <a:off x="457200" y="274638"/>
            <a:ext cx="8229600" cy="1143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000" b="0" i="0" u="none" strike="noStrike" kern="1200" cap="small" spc="0" normalizeH="0" baseline="0" noProof="0" smtClean="0">
                <a:ln>
                  <a:noFill/>
                </a:ln>
                <a:solidFill>
                  <a:schemeClr val="tx2"/>
                </a:solidFill>
                <a:effectLst/>
                <a:uLnTx/>
                <a:uFillTx/>
                <a:latin typeface="+mj-lt"/>
                <a:ea typeface="+mj-ea"/>
                <a:cs typeface="+mj-cs"/>
              </a:rPr>
              <a:t>Database First </a:t>
            </a:r>
            <a:endParaRPr kumimoji="0" lang="en-IN" sz="3000" b="0" i="0" u="none" strike="noStrike" kern="1200" cap="small" spc="0" normalizeH="0" baseline="0" noProof="0" dirty="0">
              <a:ln>
                <a:noFill/>
              </a:ln>
              <a:solidFill>
                <a:schemeClr val="tx2"/>
              </a:solidFill>
              <a:effectLst/>
              <a:uLnTx/>
              <a:uFillTx/>
              <a:latin typeface="+mj-lt"/>
              <a:ea typeface="+mj-ea"/>
              <a:cs typeface="+mj-cs"/>
            </a:endParaRPr>
          </a:p>
        </p:txBody>
      </p:sp>
      <p:sp>
        <p:nvSpPr>
          <p:cNvPr id="4" name="Content Placeholder 2"/>
          <p:cNvSpPr txBox="1">
            <a:spLocks/>
          </p:cNvSpPr>
          <p:nvPr/>
        </p:nvSpPr>
        <p:spPr>
          <a:xfrm>
            <a:off x="457200" y="1600200"/>
            <a:ext cx="8229600" cy="4525963"/>
          </a:xfrm>
          <a:prstGeom prst="rect">
            <a:avLst/>
          </a:prstGeom>
        </p:spPr>
        <p:txBody>
          <a:bodyPr/>
          <a:lstStyle/>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Char char=""/>
              <a:tabLst/>
              <a:defRPr/>
            </a:pPr>
            <a:r>
              <a:rPr kumimoji="0" lang="en-IN" sz="2400" b="0" i="0" u="none" strike="noStrike" kern="1200" cap="none" spc="0" normalizeH="0" baseline="0" noProof="0" smtClean="0">
                <a:ln>
                  <a:noFill/>
                </a:ln>
                <a:solidFill>
                  <a:schemeClr val="tx1"/>
                </a:solidFill>
                <a:effectLst/>
                <a:uLnTx/>
                <a:uFillTx/>
                <a:latin typeface="+mn-lt"/>
                <a:ea typeface="+mn-ea"/>
                <a:cs typeface="+mn-cs"/>
              </a:rPr>
              <a:t>So when you generate EDMX from existing database then it is a Database First approach.</a:t>
            </a:r>
          </a:p>
          <a:p>
            <a:pPr marL="273050" marR="0" lvl="0" indent="-273050" algn="l" defTabSz="914400" rtl="0" eaLnBrk="0" fontAlgn="base" latinLnBrk="0" hangingPunct="0">
              <a:lnSpc>
                <a:spcPct val="100000"/>
              </a:lnSpc>
              <a:spcBef>
                <a:spcPts val="600"/>
              </a:spcBef>
              <a:spcAft>
                <a:spcPct val="0"/>
              </a:spcAft>
              <a:buClr>
                <a:schemeClr val="accent1"/>
              </a:buClr>
              <a:buSzPct val="70000"/>
              <a:buFont typeface="Wingdings" pitchFamily="2" charset="2"/>
              <a:buNone/>
              <a:tabLst/>
              <a:defRPr/>
            </a:pPr>
            <a:endParaRPr kumimoji="0" lang="en-IN"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slow">
    <p:wipe dir="d"/>
  </p:transition>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ctrTitle"/>
          </p:nvPr>
        </p:nvSpPr>
        <p:spPr/>
        <p:txBody>
          <a:bodyPr>
            <a:normAutofit fontScale="90000"/>
          </a:bodyPr>
          <a:lstStyle/>
          <a:p>
            <a:r>
              <a:rPr lang="en-GB" smtClean="0"/>
              <a:t>Language Integrated Query (LINQ)</a:t>
            </a:r>
          </a:p>
        </p:txBody>
      </p:sp>
      <p:sp>
        <p:nvSpPr>
          <p:cNvPr id="3" name="Subtitle 2"/>
          <p:cNvSpPr>
            <a:spLocks noGrp="1"/>
          </p:cNvSpPr>
          <p:nvPr>
            <p:ph type="subTitle" idx="1"/>
          </p:nvPr>
        </p:nvSpPr>
        <p:spPr>
          <a:xfrm>
            <a:off x="714375" y="3671888"/>
            <a:ext cx="6400800" cy="2257425"/>
          </a:xfrm>
        </p:spPr>
        <p:txBody>
          <a:bodyPr rtlCol="0">
            <a:normAutofit/>
          </a:bodyPr>
          <a:lstStyle/>
          <a:p>
            <a:pPr fontAlgn="auto">
              <a:spcAft>
                <a:spcPts val="0"/>
              </a:spcAft>
              <a:defRPr/>
            </a:pPr>
            <a:endParaRPr lang="en-GB" dirty="0"/>
          </a:p>
        </p:txBody>
      </p:sp>
    </p:spTree>
  </p:cSld>
  <p:clrMapOvr>
    <a:masterClrMapping/>
  </p:clrMapOvr>
  <p:transition>
    <p:fade/>
  </p:transition>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t>What is LINQ?</a:t>
            </a:r>
          </a:p>
        </p:txBody>
      </p:sp>
      <p:sp>
        <p:nvSpPr>
          <p:cNvPr id="76803" name="Rectangle 3"/>
          <p:cNvSpPr>
            <a:spLocks noGrp="1" noChangeArrowheads="1"/>
          </p:cNvSpPr>
          <p:nvPr>
            <p:ph idx="1"/>
          </p:nvPr>
        </p:nvSpPr>
        <p:spPr>
          <a:xfrm>
            <a:off x="457200" y="1295400"/>
            <a:ext cx="6477000" cy="4953000"/>
          </a:xfrm>
        </p:spPr>
        <p:txBody>
          <a:bodyPr/>
          <a:lstStyle/>
          <a:p>
            <a:pPr>
              <a:buFontTx/>
              <a:buNone/>
            </a:pPr>
            <a:r>
              <a:rPr lang="en-US"/>
              <a:t>“Language Integrated Query”</a:t>
            </a:r>
          </a:p>
          <a:p>
            <a:pPr>
              <a:buFontTx/>
              <a:buNone/>
            </a:pPr>
            <a:endParaRPr lang="en-US"/>
          </a:p>
          <a:p>
            <a:pPr>
              <a:buFontTx/>
              <a:buNone/>
            </a:pPr>
            <a:r>
              <a:rPr lang="en-US"/>
              <a:t>Evolution of application data management</a:t>
            </a:r>
          </a:p>
          <a:p>
            <a:pPr>
              <a:buFontTx/>
              <a:buNone/>
            </a:pPr>
            <a:endParaRPr lang="en-US"/>
          </a:p>
          <a:p>
            <a:pPr>
              <a:buFontTx/>
              <a:buNone/>
            </a:pPr>
            <a:r>
              <a:rPr lang="en-US"/>
              <a:t>Coming with C# 3.0 and VB.NET 9.0</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anim calcmode="lin" valueType="num">
                                      <p:cBhvr>
                                        <p:cTn id="7" dur="1000" fill="hold"/>
                                        <p:tgtEl>
                                          <p:spTgt spid="7680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7680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76803">
                                            <p:txEl>
                                              <p:pRg st="0" end="0"/>
                                            </p:txEl>
                                          </p:spTgt>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76803">
                                            <p:txEl>
                                              <p:pRg st="2" end="2"/>
                                            </p:txEl>
                                          </p:spTgt>
                                        </p:tgtEl>
                                        <p:attrNameLst>
                                          <p:attrName>style.visibility</p:attrName>
                                        </p:attrNameLst>
                                      </p:cBhvr>
                                      <p:to>
                                        <p:strVal val="visible"/>
                                      </p:to>
                                    </p:set>
                                    <p:anim calcmode="lin" valueType="num">
                                      <p:cBhvr>
                                        <p:cTn id="13" dur="1000" fill="hold"/>
                                        <p:tgtEl>
                                          <p:spTgt spid="76803">
                                            <p:txEl>
                                              <p:pRg st="2" end="2"/>
                                            </p:txEl>
                                          </p:spTgt>
                                        </p:tgtEl>
                                        <p:attrNameLst>
                                          <p:attrName>ppt_w</p:attrName>
                                        </p:attrNameLst>
                                      </p:cBhvr>
                                      <p:tavLst>
                                        <p:tav tm="0">
                                          <p:val>
                                            <p:strVal val="#ppt_w*0.70"/>
                                          </p:val>
                                        </p:tav>
                                        <p:tav tm="100000">
                                          <p:val>
                                            <p:strVal val="#ppt_w"/>
                                          </p:val>
                                        </p:tav>
                                      </p:tavLst>
                                    </p:anim>
                                    <p:anim calcmode="lin" valueType="num">
                                      <p:cBhvr>
                                        <p:cTn id="14" dur="1000" fill="hold"/>
                                        <p:tgtEl>
                                          <p:spTgt spid="76803">
                                            <p:txEl>
                                              <p:pRg st="2" end="2"/>
                                            </p:txEl>
                                          </p:spTgt>
                                        </p:tgtEl>
                                        <p:attrNameLst>
                                          <p:attrName>ppt_h</p:attrName>
                                        </p:attrNameLst>
                                      </p:cBhvr>
                                      <p:tavLst>
                                        <p:tav tm="0">
                                          <p:val>
                                            <p:strVal val="#ppt_h"/>
                                          </p:val>
                                        </p:tav>
                                        <p:tav tm="100000">
                                          <p:val>
                                            <p:strVal val="#ppt_h"/>
                                          </p:val>
                                        </p:tav>
                                      </p:tavLst>
                                    </p:anim>
                                    <p:animEffect transition="in" filter="fade">
                                      <p:cBhvr>
                                        <p:cTn id="15" dur="1000"/>
                                        <p:tgtEl>
                                          <p:spTgt spid="76803">
                                            <p:txEl>
                                              <p:pRg st="2" end="2"/>
                                            </p:txEl>
                                          </p:spTgt>
                                        </p:tgtEl>
                                      </p:cBhvr>
                                    </p:animEffect>
                                  </p:childTnLst>
                                </p:cTn>
                              </p:par>
                            </p:childTnLst>
                          </p:cTn>
                        </p:par>
                        <p:par>
                          <p:cTn id="16" fill="hold">
                            <p:stCondLst>
                              <p:cond delay="2000"/>
                            </p:stCondLst>
                            <p:childTnLst>
                              <p:par>
                                <p:cTn id="17" presetID="55" presetClass="entr" presetSubtype="0" fill="hold" grpId="0" nodeType="afterEffect">
                                  <p:stCondLst>
                                    <p:cond delay="0"/>
                                  </p:stCondLst>
                                  <p:childTnLst>
                                    <p:set>
                                      <p:cBhvr>
                                        <p:cTn id="18" dur="1" fill="hold">
                                          <p:stCondLst>
                                            <p:cond delay="0"/>
                                          </p:stCondLst>
                                        </p:cTn>
                                        <p:tgtEl>
                                          <p:spTgt spid="76803">
                                            <p:txEl>
                                              <p:pRg st="4" end="4"/>
                                            </p:txEl>
                                          </p:spTgt>
                                        </p:tgtEl>
                                        <p:attrNameLst>
                                          <p:attrName>style.visibility</p:attrName>
                                        </p:attrNameLst>
                                      </p:cBhvr>
                                      <p:to>
                                        <p:strVal val="visible"/>
                                      </p:to>
                                    </p:set>
                                    <p:anim calcmode="lin" valueType="num">
                                      <p:cBhvr>
                                        <p:cTn id="19" dur="1000" fill="hold"/>
                                        <p:tgtEl>
                                          <p:spTgt spid="76803">
                                            <p:txEl>
                                              <p:pRg st="4" end="4"/>
                                            </p:txEl>
                                          </p:spTgt>
                                        </p:tgtEl>
                                        <p:attrNameLst>
                                          <p:attrName>ppt_w</p:attrName>
                                        </p:attrNameLst>
                                      </p:cBhvr>
                                      <p:tavLst>
                                        <p:tav tm="0">
                                          <p:val>
                                            <p:strVal val="#ppt_w*0.70"/>
                                          </p:val>
                                        </p:tav>
                                        <p:tav tm="100000">
                                          <p:val>
                                            <p:strVal val="#ppt_w"/>
                                          </p:val>
                                        </p:tav>
                                      </p:tavLst>
                                    </p:anim>
                                    <p:anim calcmode="lin" valueType="num">
                                      <p:cBhvr>
                                        <p:cTn id="20" dur="1000" fill="hold"/>
                                        <p:tgtEl>
                                          <p:spTgt spid="76803">
                                            <p:txEl>
                                              <p:pRg st="4" end="4"/>
                                            </p:txEl>
                                          </p:spTgt>
                                        </p:tgtEl>
                                        <p:attrNameLst>
                                          <p:attrName>ppt_h</p:attrName>
                                        </p:attrNameLst>
                                      </p:cBhvr>
                                      <p:tavLst>
                                        <p:tav tm="0">
                                          <p:val>
                                            <p:strVal val="#ppt_h"/>
                                          </p:val>
                                        </p:tav>
                                        <p:tav tm="100000">
                                          <p:val>
                                            <p:strVal val="#ppt_h"/>
                                          </p:val>
                                        </p:tav>
                                      </p:tavLst>
                                    </p:anim>
                                    <p:animEffect transition="in" filter="fade">
                                      <p:cBhvr>
                                        <p:cTn id="21" dur="1000"/>
                                        <p:tgtEl>
                                          <p:spTgt spid="768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The Problem</a:t>
            </a:r>
          </a:p>
        </p:txBody>
      </p:sp>
      <p:sp>
        <p:nvSpPr>
          <p:cNvPr id="93187" name="Rectangle 3"/>
          <p:cNvSpPr>
            <a:spLocks noGrp="1" noChangeArrowheads="1"/>
          </p:cNvSpPr>
          <p:nvPr>
            <p:ph idx="1"/>
          </p:nvPr>
        </p:nvSpPr>
        <p:spPr/>
        <p:txBody>
          <a:bodyPr/>
          <a:lstStyle/>
          <a:p>
            <a:pPr lvl="1">
              <a:lnSpc>
                <a:spcPct val="90000"/>
              </a:lnSpc>
            </a:pPr>
            <a:r>
              <a:rPr lang="en-US"/>
              <a:t>Worlds of OO and data access are far, far apart</a:t>
            </a:r>
          </a:p>
          <a:p>
            <a:pPr lvl="1">
              <a:lnSpc>
                <a:spcPct val="90000"/>
              </a:lnSpc>
            </a:pPr>
            <a:r>
              <a:rPr lang="en-US"/>
              <a:t>OO language types and native database types are often different</a:t>
            </a:r>
          </a:p>
          <a:p>
            <a:pPr lvl="1">
              <a:lnSpc>
                <a:spcPct val="90000"/>
              </a:lnSpc>
            </a:pPr>
            <a:r>
              <a:rPr lang="en-US"/>
              <a:t>SQL code is “inside the quotes”</a:t>
            </a:r>
          </a:p>
          <a:p>
            <a:pPr lvl="2">
              <a:lnSpc>
                <a:spcPct val="90000"/>
              </a:lnSpc>
            </a:pPr>
            <a:r>
              <a:rPr lang="en-US"/>
              <a:t>No strong typing or compile-time type checking</a:t>
            </a:r>
          </a:p>
          <a:p>
            <a:pPr lvl="2">
              <a:lnSpc>
                <a:spcPct val="90000"/>
              </a:lnSpc>
            </a:pPr>
            <a:r>
              <a:rPr lang="en-US"/>
              <a:t>No Intellisense</a:t>
            </a:r>
          </a:p>
          <a:p>
            <a:pPr lvl="2">
              <a:lnSpc>
                <a:spcPct val="90000"/>
              </a:lnSpc>
            </a:pPr>
            <a:r>
              <a:rPr lang="en-US"/>
              <a:t>No Statement completion</a:t>
            </a:r>
          </a:p>
          <a:p>
            <a:pPr lvl="1">
              <a:lnSpc>
                <a:spcPct val="90000"/>
              </a:lnSpc>
            </a:pPr>
            <a:r>
              <a:rPr lang="en-US"/>
              <a:t>SQL and XML have query languages, objects to not</a:t>
            </a:r>
          </a:p>
          <a:p>
            <a:pPr>
              <a:lnSpc>
                <a:spcPct val="90000"/>
              </a:lnSpc>
              <a:buFontTx/>
              <a:buNone/>
            </a:pPr>
            <a:endParaRPr lang="en-US"/>
          </a:p>
        </p:txBody>
      </p:sp>
      <p:sp>
        <p:nvSpPr>
          <p:cNvPr id="93188" name="Text Box 4"/>
          <p:cNvSpPr txBox="1">
            <a:spLocks noChangeArrowheads="1"/>
          </p:cNvSpPr>
          <p:nvPr/>
        </p:nvSpPr>
        <p:spPr bwMode="auto">
          <a:xfrm>
            <a:off x="1143000" y="5897563"/>
            <a:ext cx="7010400" cy="579437"/>
          </a:xfrm>
          <a:prstGeom prst="rect">
            <a:avLst/>
          </a:prstGeom>
          <a:noFill/>
          <a:ln w="9525" algn="ctr">
            <a:noFill/>
            <a:miter lim="800000"/>
            <a:headEnd/>
            <a:tailEnd/>
          </a:ln>
          <a:effectLst/>
        </p:spPr>
        <p:txBody>
          <a:bodyPr>
            <a:spAutoFit/>
          </a:bodyPr>
          <a:lstStyle/>
          <a:p>
            <a:pPr marL="342900" indent="-342900">
              <a:spcBef>
                <a:spcPct val="50000"/>
              </a:spcBef>
            </a:pPr>
            <a:r>
              <a:rPr lang="en-US"/>
              <a:t>LINQ seeks to bridge the gap</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anim calcmode="lin" valueType="num">
                                      <p:cBhvr>
                                        <p:cTn id="7" dur="1000" fill="hold"/>
                                        <p:tgtEl>
                                          <p:spTgt spid="9318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9318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9318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93187">
                                            <p:txEl>
                                              <p:pRg st="1" end="1"/>
                                            </p:txEl>
                                          </p:spTgt>
                                        </p:tgtEl>
                                        <p:attrNameLst>
                                          <p:attrName>style.visibility</p:attrName>
                                        </p:attrNameLst>
                                      </p:cBhvr>
                                      <p:to>
                                        <p:strVal val="visible"/>
                                      </p:to>
                                    </p:set>
                                    <p:anim calcmode="lin" valueType="num">
                                      <p:cBhvr>
                                        <p:cTn id="14" dur="1000" fill="hold"/>
                                        <p:tgtEl>
                                          <p:spTgt spid="93187">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93187">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9318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93187">
                                            <p:txEl>
                                              <p:pRg st="2" end="2"/>
                                            </p:txEl>
                                          </p:spTgt>
                                        </p:tgtEl>
                                        <p:attrNameLst>
                                          <p:attrName>style.visibility</p:attrName>
                                        </p:attrNameLst>
                                      </p:cBhvr>
                                      <p:to>
                                        <p:strVal val="visible"/>
                                      </p:to>
                                    </p:set>
                                    <p:anim calcmode="lin" valueType="num">
                                      <p:cBhvr>
                                        <p:cTn id="21" dur="1000" fill="hold"/>
                                        <p:tgtEl>
                                          <p:spTgt spid="93187">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93187">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93187">
                                            <p:txEl>
                                              <p:pRg st="2" end="2"/>
                                            </p:txEl>
                                          </p:spTgt>
                                        </p:tgtEl>
                                      </p:cBhvr>
                                    </p:animEffect>
                                  </p:childTnLst>
                                </p:cTn>
                              </p:par>
                              <p:par>
                                <p:cTn id="24" presetID="55" presetClass="entr" presetSubtype="0" fill="hold" grpId="0" nodeType="withEffect">
                                  <p:stCondLst>
                                    <p:cond delay="0"/>
                                  </p:stCondLst>
                                  <p:childTnLst>
                                    <p:set>
                                      <p:cBhvr>
                                        <p:cTn id="25" dur="1" fill="hold">
                                          <p:stCondLst>
                                            <p:cond delay="0"/>
                                          </p:stCondLst>
                                        </p:cTn>
                                        <p:tgtEl>
                                          <p:spTgt spid="93187">
                                            <p:txEl>
                                              <p:pRg st="3" end="3"/>
                                            </p:txEl>
                                          </p:spTgt>
                                        </p:tgtEl>
                                        <p:attrNameLst>
                                          <p:attrName>style.visibility</p:attrName>
                                        </p:attrNameLst>
                                      </p:cBhvr>
                                      <p:to>
                                        <p:strVal val="visible"/>
                                      </p:to>
                                    </p:set>
                                    <p:anim calcmode="lin" valueType="num">
                                      <p:cBhvr>
                                        <p:cTn id="26" dur="1000" fill="hold"/>
                                        <p:tgtEl>
                                          <p:spTgt spid="93187">
                                            <p:txEl>
                                              <p:pRg st="3" end="3"/>
                                            </p:txEl>
                                          </p:spTgt>
                                        </p:tgtEl>
                                        <p:attrNameLst>
                                          <p:attrName>ppt_w</p:attrName>
                                        </p:attrNameLst>
                                      </p:cBhvr>
                                      <p:tavLst>
                                        <p:tav tm="0">
                                          <p:val>
                                            <p:strVal val="#ppt_w*0.70"/>
                                          </p:val>
                                        </p:tav>
                                        <p:tav tm="100000">
                                          <p:val>
                                            <p:strVal val="#ppt_w"/>
                                          </p:val>
                                        </p:tav>
                                      </p:tavLst>
                                    </p:anim>
                                    <p:anim calcmode="lin" valueType="num">
                                      <p:cBhvr>
                                        <p:cTn id="27" dur="1000" fill="hold"/>
                                        <p:tgtEl>
                                          <p:spTgt spid="93187">
                                            <p:txEl>
                                              <p:pRg st="3" end="3"/>
                                            </p:txEl>
                                          </p:spTgt>
                                        </p:tgtEl>
                                        <p:attrNameLst>
                                          <p:attrName>ppt_h</p:attrName>
                                        </p:attrNameLst>
                                      </p:cBhvr>
                                      <p:tavLst>
                                        <p:tav tm="0">
                                          <p:val>
                                            <p:strVal val="#ppt_h"/>
                                          </p:val>
                                        </p:tav>
                                        <p:tav tm="100000">
                                          <p:val>
                                            <p:strVal val="#ppt_h"/>
                                          </p:val>
                                        </p:tav>
                                      </p:tavLst>
                                    </p:anim>
                                    <p:animEffect transition="in" filter="fade">
                                      <p:cBhvr>
                                        <p:cTn id="28" dur="1000"/>
                                        <p:tgtEl>
                                          <p:spTgt spid="93187">
                                            <p:txEl>
                                              <p:pRg st="3" end="3"/>
                                            </p:txEl>
                                          </p:spTgt>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93187">
                                            <p:txEl>
                                              <p:pRg st="4" end="4"/>
                                            </p:txEl>
                                          </p:spTgt>
                                        </p:tgtEl>
                                        <p:attrNameLst>
                                          <p:attrName>style.visibility</p:attrName>
                                        </p:attrNameLst>
                                      </p:cBhvr>
                                      <p:to>
                                        <p:strVal val="visible"/>
                                      </p:to>
                                    </p:set>
                                    <p:anim calcmode="lin" valueType="num">
                                      <p:cBhvr>
                                        <p:cTn id="31" dur="1000" fill="hold"/>
                                        <p:tgtEl>
                                          <p:spTgt spid="93187">
                                            <p:txEl>
                                              <p:pRg st="4" end="4"/>
                                            </p:txEl>
                                          </p:spTgt>
                                        </p:tgtEl>
                                        <p:attrNameLst>
                                          <p:attrName>ppt_w</p:attrName>
                                        </p:attrNameLst>
                                      </p:cBhvr>
                                      <p:tavLst>
                                        <p:tav tm="0">
                                          <p:val>
                                            <p:strVal val="#ppt_w*0.70"/>
                                          </p:val>
                                        </p:tav>
                                        <p:tav tm="100000">
                                          <p:val>
                                            <p:strVal val="#ppt_w"/>
                                          </p:val>
                                        </p:tav>
                                      </p:tavLst>
                                    </p:anim>
                                    <p:anim calcmode="lin" valueType="num">
                                      <p:cBhvr>
                                        <p:cTn id="32" dur="1000" fill="hold"/>
                                        <p:tgtEl>
                                          <p:spTgt spid="93187">
                                            <p:txEl>
                                              <p:pRg st="4" end="4"/>
                                            </p:txEl>
                                          </p:spTgt>
                                        </p:tgtEl>
                                        <p:attrNameLst>
                                          <p:attrName>ppt_h</p:attrName>
                                        </p:attrNameLst>
                                      </p:cBhvr>
                                      <p:tavLst>
                                        <p:tav tm="0">
                                          <p:val>
                                            <p:strVal val="#ppt_h"/>
                                          </p:val>
                                        </p:tav>
                                        <p:tav tm="100000">
                                          <p:val>
                                            <p:strVal val="#ppt_h"/>
                                          </p:val>
                                        </p:tav>
                                      </p:tavLst>
                                    </p:anim>
                                    <p:animEffect transition="in" filter="fade">
                                      <p:cBhvr>
                                        <p:cTn id="33" dur="1000"/>
                                        <p:tgtEl>
                                          <p:spTgt spid="93187">
                                            <p:txEl>
                                              <p:pRg st="4" end="4"/>
                                            </p:txEl>
                                          </p:spTgt>
                                        </p:tgtEl>
                                      </p:cBhvr>
                                    </p:animEffect>
                                  </p:childTnLst>
                                </p:cTn>
                              </p:par>
                              <p:par>
                                <p:cTn id="34" presetID="55" presetClass="entr" presetSubtype="0" fill="hold" grpId="0" nodeType="withEffect">
                                  <p:stCondLst>
                                    <p:cond delay="0"/>
                                  </p:stCondLst>
                                  <p:childTnLst>
                                    <p:set>
                                      <p:cBhvr>
                                        <p:cTn id="35" dur="1" fill="hold">
                                          <p:stCondLst>
                                            <p:cond delay="0"/>
                                          </p:stCondLst>
                                        </p:cTn>
                                        <p:tgtEl>
                                          <p:spTgt spid="93187">
                                            <p:txEl>
                                              <p:pRg st="5" end="5"/>
                                            </p:txEl>
                                          </p:spTgt>
                                        </p:tgtEl>
                                        <p:attrNameLst>
                                          <p:attrName>style.visibility</p:attrName>
                                        </p:attrNameLst>
                                      </p:cBhvr>
                                      <p:to>
                                        <p:strVal val="visible"/>
                                      </p:to>
                                    </p:set>
                                    <p:anim calcmode="lin" valueType="num">
                                      <p:cBhvr>
                                        <p:cTn id="36" dur="1000" fill="hold"/>
                                        <p:tgtEl>
                                          <p:spTgt spid="93187">
                                            <p:txEl>
                                              <p:pRg st="5" end="5"/>
                                            </p:txEl>
                                          </p:spTgt>
                                        </p:tgtEl>
                                        <p:attrNameLst>
                                          <p:attrName>ppt_w</p:attrName>
                                        </p:attrNameLst>
                                      </p:cBhvr>
                                      <p:tavLst>
                                        <p:tav tm="0">
                                          <p:val>
                                            <p:strVal val="#ppt_w*0.70"/>
                                          </p:val>
                                        </p:tav>
                                        <p:tav tm="100000">
                                          <p:val>
                                            <p:strVal val="#ppt_w"/>
                                          </p:val>
                                        </p:tav>
                                      </p:tavLst>
                                    </p:anim>
                                    <p:anim calcmode="lin" valueType="num">
                                      <p:cBhvr>
                                        <p:cTn id="37" dur="1000" fill="hold"/>
                                        <p:tgtEl>
                                          <p:spTgt spid="93187">
                                            <p:txEl>
                                              <p:pRg st="5" end="5"/>
                                            </p:txEl>
                                          </p:spTgt>
                                        </p:tgtEl>
                                        <p:attrNameLst>
                                          <p:attrName>ppt_h</p:attrName>
                                        </p:attrNameLst>
                                      </p:cBhvr>
                                      <p:tavLst>
                                        <p:tav tm="0">
                                          <p:val>
                                            <p:strVal val="#ppt_h"/>
                                          </p:val>
                                        </p:tav>
                                        <p:tav tm="100000">
                                          <p:val>
                                            <p:strVal val="#ppt_h"/>
                                          </p:val>
                                        </p:tav>
                                      </p:tavLst>
                                    </p:anim>
                                    <p:animEffect transition="in" filter="fade">
                                      <p:cBhvr>
                                        <p:cTn id="38" dur="1000"/>
                                        <p:tgtEl>
                                          <p:spTgt spid="93187">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5" presetClass="entr" presetSubtype="0" fill="hold" grpId="0" nodeType="clickEffect">
                                  <p:stCondLst>
                                    <p:cond delay="0"/>
                                  </p:stCondLst>
                                  <p:childTnLst>
                                    <p:set>
                                      <p:cBhvr>
                                        <p:cTn id="42" dur="1" fill="hold">
                                          <p:stCondLst>
                                            <p:cond delay="0"/>
                                          </p:stCondLst>
                                        </p:cTn>
                                        <p:tgtEl>
                                          <p:spTgt spid="93187">
                                            <p:txEl>
                                              <p:pRg st="6" end="6"/>
                                            </p:txEl>
                                          </p:spTgt>
                                        </p:tgtEl>
                                        <p:attrNameLst>
                                          <p:attrName>style.visibility</p:attrName>
                                        </p:attrNameLst>
                                      </p:cBhvr>
                                      <p:to>
                                        <p:strVal val="visible"/>
                                      </p:to>
                                    </p:set>
                                    <p:anim calcmode="lin" valueType="num">
                                      <p:cBhvr>
                                        <p:cTn id="43" dur="1000" fill="hold"/>
                                        <p:tgtEl>
                                          <p:spTgt spid="93187">
                                            <p:txEl>
                                              <p:pRg st="6" end="6"/>
                                            </p:txEl>
                                          </p:spTgt>
                                        </p:tgtEl>
                                        <p:attrNameLst>
                                          <p:attrName>ppt_w</p:attrName>
                                        </p:attrNameLst>
                                      </p:cBhvr>
                                      <p:tavLst>
                                        <p:tav tm="0">
                                          <p:val>
                                            <p:strVal val="#ppt_w*0.70"/>
                                          </p:val>
                                        </p:tav>
                                        <p:tav tm="100000">
                                          <p:val>
                                            <p:strVal val="#ppt_w"/>
                                          </p:val>
                                        </p:tav>
                                      </p:tavLst>
                                    </p:anim>
                                    <p:anim calcmode="lin" valueType="num">
                                      <p:cBhvr>
                                        <p:cTn id="44" dur="1000" fill="hold"/>
                                        <p:tgtEl>
                                          <p:spTgt spid="93187">
                                            <p:txEl>
                                              <p:pRg st="6" end="6"/>
                                            </p:txEl>
                                          </p:spTgt>
                                        </p:tgtEl>
                                        <p:attrNameLst>
                                          <p:attrName>ppt_h</p:attrName>
                                        </p:attrNameLst>
                                      </p:cBhvr>
                                      <p:tavLst>
                                        <p:tav tm="0">
                                          <p:val>
                                            <p:strVal val="#ppt_h"/>
                                          </p:val>
                                        </p:tav>
                                        <p:tav tm="100000">
                                          <p:val>
                                            <p:strVal val="#ppt_h"/>
                                          </p:val>
                                        </p:tav>
                                      </p:tavLst>
                                    </p:anim>
                                    <p:animEffect transition="in" filter="fade">
                                      <p:cBhvr>
                                        <p:cTn id="45" dur="1000"/>
                                        <p:tgtEl>
                                          <p:spTgt spid="93187">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55" presetClass="entr" presetSubtype="0" fill="hold" grpId="0" nodeType="clickEffect">
                                  <p:stCondLst>
                                    <p:cond delay="0"/>
                                  </p:stCondLst>
                                  <p:childTnLst>
                                    <p:set>
                                      <p:cBhvr>
                                        <p:cTn id="49" dur="1" fill="hold">
                                          <p:stCondLst>
                                            <p:cond delay="0"/>
                                          </p:stCondLst>
                                        </p:cTn>
                                        <p:tgtEl>
                                          <p:spTgt spid="93188"/>
                                        </p:tgtEl>
                                        <p:attrNameLst>
                                          <p:attrName>style.visibility</p:attrName>
                                        </p:attrNameLst>
                                      </p:cBhvr>
                                      <p:to>
                                        <p:strVal val="visible"/>
                                      </p:to>
                                    </p:set>
                                    <p:anim calcmode="lin" valueType="num">
                                      <p:cBhvr>
                                        <p:cTn id="50" dur="1000" fill="hold"/>
                                        <p:tgtEl>
                                          <p:spTgt spid="93188"/>
                                        </p:tgtEl>
                                        <p:attrNameLst>
                                          <p:attrName>ppt_w</p:attrName>
                                        </p:attrNameLst>
                                      </p:cBhvr>
                                      <p:tavLst>
                                        <p:tav tm="0">
                                          <p:val>
                                            <p:strVal val="#ppt_w*0.70"/>
                                          </p:val>
                                        </p:tav>
                                        <p:tav tm="100000">
                                          <p:val>
                                            <p:strVal val="#ppt_w"/>
                                          </p:val>
                                        </p:tav>
                                      </p:tavLst>
                                    </p:anim>
                                    <p:anim calcmode="lin" valueType="num">
                                      <p:cBhvr>
                                        <p:cTn id="51" dur="1000" fill="hold"/>
                                        <p:tgtEl>
                                          <p:spTgt spid="93188"/>
                                        </p:tgtEl>
                                        <p:attrNameLst>
                                          <p:attrName>ppt_h</p:attrName>
                                        </p:attrNameLst>
                                      </p:cBhvr>
                                      <p:tavLst>
                                        <p:tav tm="0">
                                          <p:val>
                                            <p:strVal val="#ppt_h"/>
                                          </p:val>
                                        </p:tav>
                                        <p:tav tm="100000">
                                          <p:val>
                                            <p:strVal val="#ppt_h"/>
                                          </p:val>
                                        </p:tav>
                                      </p:tavLst>
                                    </p:anim>
                                    <p:animEffect transition="in" filter="fade">
                                      <p:cBhvr>
                                        <p:cTn id="52" dur="1000"/>
                                        <p:tgtEl>
                                          <p:spTgt spid="93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p:bldP spid="93188" grpId="0"/>
    </p:bld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t>What is LINQ?</a:t>
            </a:r>
          </a:p>
        </p:txBody>
      </p:sp>
      <p:sp>
        <p:nvSpPr>
          <p:cNvPr id="78852" name="AutoShape 4"/>
          <p:cNvSpPr>
            <a:spLocks noChangeArrowheads="1"/>
          </p:cNvSpPr>
          <p:nvPr/>
        </p:nvSpPr>
        <p:spPr bwMode="auto">
          <a:xfrm>
            <a:off x="609600" y="2209800"/>
            <a:ext cx="7848600" cy="2209800"/>
          </a:xfrm>
          <a:prstGeom prst="roundRect">
            <a:avLst>
              <a:gd name="adj" fmla="val 9375"/>
            </a:avLst>
          </a:prstGeom>
          <a:solidFill>
            <a:srgbClr val="808080">
              <a:alpha val="25000"/>
            </a:srgbClr>
          </a:solidFill>
          <a:ln w="12700">
            <a:solidFill>
              <a:schemeClr val="tx1"/>
            </a:solidFill>
            <a:round/>
            <a:headEnd type="none" w="sm" len="sm"/>
            <a:tailEnd type="none" w="sm" len="sm"/>
          </a:ln>
          <a:effectLst/>
        </p:spPr>
        <p:txBody>
          <a:bodyPr wrap="none"/>
          <a:lstStyle/>
          <a:p>
            <a:pPr algn="ctr">
              <a:spcBef>
                <a:spcPct val="0"/>
              </a:spcBef>
            </a:pPr>
            <a:endParaRPr lang="en-US" b="0">
              <a:effectLst>
                <a:outerShdw blurRad="38100" dist="38100" dir="2700000" algn="tl">
                  <a:srgbClr val="000000"/>
                </a:outerShdw>
              </a:effectLst>
            </a:endParaRPr>
          </a:p>
        </p:txBody>
      </p:sp>
      <p:sp>
        <p:nvSpPr>
          <p:cNvPr id="78853" name="AutoShape 5"/>
          <p:cNvSpPr>
            <a:spLocks noChangeArrowheads="1"/>
          </p:cNvSpPr>
          <p:nvPr/>
        </p:nvSpPr>
        <p:spPr bwMode="auto">
          <a:xfrm>
            <a:off x="914400" y="3048000"/>
            <a:ext cx="2209800" cy="1143000"/>
          </a:xfrm>
          <a:prstGeom prst="roundRect">
            <a:avLst>
              <a:gd name="adj" fmla="val 16667"/>
            </a:avLst>
          </a:prstGeom>
          <a:gradFill rotWithShape="0">
            <a:gsLst>
              <a:gs pos="0">
                <a:schemeClr val="hlink">
                  <a:gamma/>
                  <a:shade val="46275"/>
                  <a:invGamma/>
                </a:schemeClr>
              </a:gs>
              <a:gs pos="100000">
                <a:schemeClr val="hlink"/>
              </a:gs>
            </a:gsLst>
            <a:lin ang="2700000" scaled="1"/>
          </a:gradFill>
          <a:ln w="25400" algn="ctr">
            <a:solidFill>
              <a:schemeClr val="hlink"/>
            </a:solidFill>
            <a:round/>
            <a:headEnd/>
            <a:tailEnd/>
          </a:ln>
          <a:effectLst/>
        </p:spPr>
        <p:txBody>
          <a:bodyPr wrap="none" anchor="ctr"/>
          <a:lstStyle/>
          <a:p>
            <a:pPr algn="ctr" eaLnBrk="0" hangingPunct="0">
              <a:spcBef>
                <a:spcPct val="0"/>
              </a:spcBef>
            </a:pPr>
            <a:r>
              <a:rPr lang="en-US" sz="2000" b="0">
                <a:effectLst>
                  <a:outerShdw blurRad="38100" dist="38100" dir="2700000" algn="tl">
                    <a:srgbClr val="000000"/>
                  </a:outerShdw>
                </a:effectLst>
              </a:rPr>
              <a:t>Standard</a:t>
            </a:r>
            <a:br>
              <a:rPr lang="en-US" sz="2000" b="0">
                <a:effectLst>
                  <a:outerShdw blurRad="38100" dist="38100" dir="2700000" algn="tl">
                    <a:srgbClr val="000000"/>
                  </a:outerShdw>
                </a:effectLst>
              </a:rPr>
            </a:br>
            <a:r>
              <a:rPr lang="en-US" sz="2000" b="0">
                <a:effectLst>
                  <a:outerShdw blurRad="38100" dist="38100" dir="2700000" algn="tl">
                    <a:srgbClr val="000000"/>
                  </a:outerShdw>
                </a:effectLst>
              </a:rPr>
              <a:t>Query</a:t>
            </a:r>
            <a:br>
              <a:rPr lang="en-US" sz="2000" b="0">
                <a:effectLst>
                  <a:outerShdw blurRad="38100" dist="38100" dir="2700000" algn="tl">
                    <a:srgbClr val="000000"/>
                  </a:outerShdw>
                </a:effectLst>
              </a:rPr>
            </a:br>
            <a:r>
              <a:rPr lang="en-US" sz="2000" b="0">
                <a:effectLst>
                  <a:outerShdw blurRad="38100" dist="38100" dir="2700000" algn="tl">
                    <a:srgbClr val="000000"/>
                  </a:outerShdw>
                </a:effectLst>
              </a:rPr>
              <a:t>Operators</a:t>
            </a:r>
          </a:p>
        </p:txBody>
      </p:sp>
      <p:grpSp>
        <p:nvGrpSpPr>
          <p:cNvPr id="2" name="Group 6"/>
          <p:cNvGrpSpPr>
            <a:grpSpLocks/>
          </p:cNvGrpSpPr>
          <p:nvPr/>
        </p:nvGrpSpPr>
        <p:grpSpPr bwMode="auto">
          <a:xfrm>
            <a:off x="1295400" y="4800600"/>
            <a:ext cx="1524000" cy="1709738"/>
            <a:chOff x="2352" y="3120"/>
            <a:chExt cx="960" cy="1077"/>
          </a:xfrm>
        </p:grpSpPr>
        <p:sp>
          <p:nvSpPr>
            <p:cNvPr id="78855" name="Oval 7"/>
            <p:cNvSpPr>
              <a:spLocks noChangeArrowheads="1"/>
            </p:cNvSpPr>
            <p:nvPr/>
          </p:nvSpPr>
          <p:spPr bwMode="auto">
            <a:xfrm>
              <a:off x="2688" y="3120"/>
              <a:ext cx="240" cy="240"/>
            </a:xfrm>
            <a:prstGeom prst="ellipse">
              <a:avLst/>
            </a:prstGeom>
            <a:gradFill rotWithShape="1">
              <a:gsLst>
                <a:gs pos="0">
                  <a:schemeClr val="accent2">
                    <a:gamma/>
                    <a:shade val="46275"/>
                    <a:invGamma/>
                  </a:schemeClr>
                </a:gs>
                <a:gs pos="100000">
                  <a:schemeClr val="accent2"/>
                </a:gs>
              </a:gsLst>
              <a:lin ang="2700000" scaled="1"/>
            </a:gradFill>
            <a:ln w="25400" algn="ctr">
              <a:solidFill>
                <a:schemeClr val="accent2"/>
              </a:solidFill>
              <a:round/>
              <a:headEnd/>
              <a:tailEnd/>
            </a:ln>
            <a:effectLst/>
          </p:spPr>
          <p:txBody>
            <a:bodyPr anchor="ctr"/>
            <a:lstStyle/>
            <a:p>
              <a:endParaRPr lang="en-IN"/>
            </a:p>
          </p:txBody>
        </p:sp>
        <p:sp>
          <p:nvSpPr>
            <p:cNvPr id="78856" name="Oval 8"/>
            <p:cNvSpPr>
              <a:spLocks noChangeArrowheads="1"/>
            </p:cNvSpPr>
            <p:nvPr/>
          </p:nvSpPr>
          <p:spPr bwMode="auto">
            <a:xfrm>
              <a:off x="2400" y="3497"/>
              <a:ext cx="240" cy="240"/>
            </a:xfrm>
            <a:prstGeom prst="ellipse">
              <a:avLst/>
            </a:prstGeom>
            <a:gradFill rotWithShape="1">
              <a:gsLst>
                <a:gs pos="0">
                  <a:schemeClr val="accent2">
                    <a:gamma/>
                    <a:shade val="46275"/>
                    <a:invGamma/>
                  </a:schemeClr>
                </a:gs>
                <a:gs pos="100000">
                  <a:schemeClr val="accent2"/>
                </a:gs>
              </a:gsLst>
              <a:lin ang="2700000" scaled="1"/>
            </a:gradFill>
            <a:ln w="25400" algn="ctr">
              <a:solidFill>
                <a:schemeClr val="accent2"/>
              </a:solidFill>
              <a:round/>
              <a:headEnd/>
              <a:tailEnd/>
            </a:ln>
            <a:effectLst/>
          </p:spPr>
          <p:txBody>
            <a:bodyPr anchor="ctr"/>
            <a:lstStyle/>
            <a:p>
              <a:endParaRPr lang="en-IN"/>
            </a:p>
          </p:txBody>
        </p:sp>
        <p:sp>
          <p:nvSpPr>
            <p:cNvPr id="78857" name="Oval 9"/>
            <p:cNvSpPr>
              <a:spLocks noChangeArrowheads="1"/>
            </p:cNvSpPr>
            <p:nvPr/>
          </p:nvSpPr>
          <p:spPr bwMode="auto">
            <a:xfrm>
              <a:off x="2976" y="3497"/>
              <a:ext cx="240" cy="240"/>
            </a:xfrm>
            <a:prstGeom prst="ellipse">
              <a:avLst/>
            </a:prstGeom>
            <a:gradFill rotWithShape="1">
              <a:gsLst>
                <a:gs pos="0">
                  <a:schemeClr val="accent2">
                    <a:gamma/>
                    <a:shade val="46275"/>
                    <a:invGamma/>
                  </a:schemeClr>
                </a:gs>
                <a:gs pos="100000">
                  <a:schemeClr val="accent2"/>
                </a:gs>
              </a:gsLst>
              <a:lin ang="2700000" scaled="1"/>
            </a:gradFill>
            <a:ln w="25400" algn="ctr">
              <a:solidFill>
                <a:schemeClr val="accent2"/>
              </a:solidFill>
              <a:round/>
              <a:headEnd/>
              <a:tailEnd/>
            </a:ln>
            <a:effectLst/>
          </p:spPr>
          <p:txBody>
            <a:bodyPr anchor="ctr"/>
            <a:lstStyle/>
            <a:p>
              <a:endParaRPr lang="en-IN"/>
            </a:p>
          </p:txBody>
        </p:sp>
        <p:cxnSp>
          <p:nvCxnSpPr>
            <p:cNvPr id="78858" name="AutoShape 10"/>
            <p:cNvCxnSpPr>
              <a:cxnSpLocks noChangeShapeType="1"/>
              <a:stCxn id="78856" idx="7"/>
              <a:endCxn id="78855" idx="3"/>
            </p:cNvCxnSpPr>
            <p:nvPr/>
          </p:nvCxnSpPr>
          <p:spPr bwMode="auto">
            <a:xfrm flipV="1">
              <a:off x="2605" y="3333"/>
              <a:ext cx="118" cy="191"/>
            </a:xfrm>
            <a:prstGeom prst="straightConnector1">
              <a:avLst/>
            </a:prstGeom>
            <a:noFill/>
            <a:ln w="25400">
              <a:solidFill>
                <a:schemeClr val="accent2"/>
              </a:solidFill>
              <a:round/>
              <a:headEnd/>
              <a:tailEnd/>
            </a:ln>
            <a:effectLst/>
          </p:spPr>
        </p:cxnSp>
        <p:cxnSp>
          <p:nvCxnSpPr>
            <p:cNvPr id="78859" name="AutoShape 11"/>
            <p:cNvCxnSpPr>
              <a:cxnSpLocks noChangeShapeType="1"/>
              <a:stCxn id="78857" idx="1"/>
              <a:endCxn id="78855" idx="5"/>
            </p:cNvCxnSpPr>
            <p:nvPr/>
          </p:nvCxnSpPr>
          <p:spPr bwMode="auto">
            <a:xfrm flipH="1" flipV="1">
              <a:off x="2893" y="3333"/>
              <a:ext cx="118" cy="191"/>
            </a:xfrm>
            <a:prstGeom prst="straightConnector1">
              <a:avLst/>
            </a:prstGeom>
            <a:noFill/>
            <a:ln w="25400">
              <a:solidFill>
                <a:schemeClr val="accent2"/>
              </a:solidFill>
              <a:round/>
              <a:headEnd/>
              <a:tailEnd/>
            </a:ln>
            <a:effectLst/>
          </p:spPr>
        </p:cxnSp>
        <p:sp>
          <p:nvSpPr>
            <p:cNvPr id="78860" name="Text Box 12"/>
            <p:cNvSpPr txBox="1">
              <a:spLocks noChangeArrowheads="1"/>
            </p:cNvSpPr>
            <p:nvPr/>
          </p:nvSpPr>
          <p:spPr bwMode="auto">
            <a:xfrm>
              <a:off x="2352" y="3833"/>
              <a:ext cx="960" cy="364"/>
            </a:xfrm>
            <a:prstGeom prst="rect">
              <a:avLst/>
            </a:prstGeom>
            <a:noFill/>
            <a:ln w="12700" algn="ctr">
              <a:noFill/>
              <a:miter lim="800000"/>
              <a:headEnd/>
              <a:tailEnd/>
            </a:ln>
            <a:effectLst/>
          </p:spPr>
          <p:txBody>
            <a:bodyPr lIns="182880" tIns="137160" rIns="182880" bIns="137160">
              <a:spAutoFit/>
            </a:bodyPr>
            <a:lstStyle/>
            <a:p>
              <a:pPr algn="ctr">
                <a:spcBef>
                  <a:spcPct val="0"/>
                </a:spcBef>
              </a:pPr>
              <a:r>
                <a:rPr lang="en-US" sz="2000" b="0">
                  <a:effectLst>
                    <a:outerShdw blurRad="38100" dist="38100" dir="2700000" algn="tl">
                      <a:srgbClr val="000000"/>
                    </a:outerShdw>
                  </a:effectLst>
                </a:rPr>
                <a:t>Objects</a:t>
              </a:r>
            </a:p>
          </p:txBody>
        </p:sp>
      </p:grpSp>
      <p:sp>
        <p:nvSpPr>
          <p:cNvPr id="78861" name="AutoShape 13"/>
          <p:cNvSpPr>
            <a:spLocks noChangeArrowheads="1"/>
          </p:cNvSpPr>
          <p:nvPr/>
        </p:nvSpPr>
        <p:spPr bwMode="auto">
          <a:xfrm>
            <a:off x="3429000" y="3048000"/>
            <a:ext cx="2209800" cy="1143000"/>
          </a:xfrm>
          <a:prstGeom prst="roundRect">
            <a:avLst>
              <a:gd name="adj" fmla="val 16667"/>
            </a:avLst>
          </a:prstGeom>
          <a:gradFill rotWithShape="0">
            <a:gsLst>
              <a:gs pos="0">
                <a:schemeClr val="hlink">
                  <a:gamma/>
                  <a:shade val="46275"/>
                  <a:invGamma/>
                </a:schemeClr>
              </a:gs>
              <a:gs pos="100000">
                <a:schemeClr val="hlink"/>
              </a:gs>
            </a:gsLst>
            <a:lin ang="2700000" scaled="1"/>
          </a:gradFill>
          <a:ln w="25400" algn="ctr">
            <a:solidFill>
              <a:schemeClr val="hlink"/>
            </a:solidFill>
            <a:round/>
            <a:headEnd/>
            <a:tailEnd/>
          </a:ln>
          <a:effectLst/>
        </p:spPr>
        <p:txBody>
          <a:bodyPr wrap="none" anchor="ctr"/>
          <a:lstStyle/>
          <a:p>
            <a:pPr algn="ctr" eaLnBrk="0" hangingPunct="0">
              <a:spcBef>
                <a:spcPct val="0"/>
              </a:spcBef>
            </a:pPr>
            <a:r>
              <a:rPr lang="en-US" sz="2000" b="0">
                <a:effectLst>
                  <a:outerShdw blurRad="38100" dist="38100" dir="2700000" algn="tl">
                    <a:srgbClr val="000000"/>
                  </a:outerShdw>
                </a:effectLst>
              </a:rPr>
              <a:t>DLinq</a:t>
            </a:r>
            <a:br>
              <a:rPr lang="en-US" sz="2000" b="0">
                <a:effectLst>
                  <a:outerShdw blurRad="38100" dist="38100" dir="2700000" algn="tl">
                    <a:srgbClr val="000000"/>
                  </a:outerShdw>
                </a:effectLst>
              </a:rPr>
            </a:br>
            <a:r>
              <a:rPr lang="en-US" sz="2000" b="0">
                <a:effectLst>
                  <a:outerShdw blurRad="38100" dist="38100" dir="2700000" algn="tl">
                    <a:srgbClr val="000000"/>
                  </a:outerShdw>
                </a:effectLst>
              </a:rPr>
              <a:t>(ADO.NET)</a:t>
            </a:r>
          </a:p>
        </p:txBody>
      </p:sp>
      <p:sp>
        <p:nvSpPr>
          <p:cNvPr id="78862" name="AutoShape 14"/>
          <p:cNvSpPr>
            <a:spLocks noChangeArrowheads="1"/>
          </p:cNvSpPr>
          <p:nvPr/>
        </p:nvSpPr>
        <p:spPr bwMode="auto">
          <a:xfrm>
            <a:off x="5943600" y="3048000"/>
            <a:ext cx="2209800" cy="1143000"/>
          </a:xfrm>
          <a:prstGeom prst="roundRect">
            <a:avLst>
              <a:gd name="adj" fmla="val 16667"/>
            </a:avLst>
          </a:prstGeom>
          <a:gradFill rotWithShape="0">
            <a:gsLst>
              <a:gs pos="0">
                <a:schemeClr val="hlink">
                  <a:gamma/>
                  <a:shade val="46275"/>
                  <a:invGamma/>
                </a:schemeClr>
              </a:gs>
              <a:gs pos="100000">
                <a:schemeClr val="hlink"/>
              </a:gs>
            </a:gsLst>
            <a:lin ang="2700000" scaled="1"/>
          </a:gradFill>
          <a:ln w="25400" algn="ctr">
            <a:solidFill>
              <a:schemeClr val="hlink"/>
            </a:solidFill>
            <a:round/>
            <a:headEnd/>
            <a:tailEnd/>
          </a:ln>
          <a:effectLst/>
        </p:spPr>
        <p:txBody>
          <a:bodyPr wrap="none" anchor="ctr"/>
          <a:lstStyle/>
          <a:p>
            <a:pPr algn="ctr" eaLnBrk="0" hangingPunct="0">
              <a:spcBef>
                <a:spcPct val="0"/>
              </a:spcBef>
            </a:pPr>
            <a:r>
              <a:rPr lang="en-US" sz="2000" b="0">
                <a:effectLst>
                  <a:outerShdw blurRad="38100" dist="38100" dir="2700000" algn="tl">
                    <a:srgbClr val="000000"/>
                  </a:outerShdw>
                </a:effectLst>
              </a:rPr>
              <a:t>XLinq</a:t>
            </a:r>
          </a:p>
          <a:p>
            <a:pPr algn="ctr" eaLnBrk="0" hangingPunct="0">
              <a:spcBef>
                <a:spcPct val="0"/>
              </a:spcBef>
            </a:pPr>
            <a:r>
              <a:rPr lang="en-US" sz="2000" b="0">
                <a:effectLst>
                  <a:outerShdw blurRad="38100" dist="38100" dir="2700000" algn="tl">
                    <a:srgbClr val="000000"/>
                  </a:outerShdw>
                </a:effectLst>
              </a:rPr>
              <a:t>(System.Xml)</a:t>
            </a:r>
          </a:p>
        </p:txBody>
      </p:sp>
      <p:grpSp>
        <p:nvGrpSpPr>
          <p:cNvPr id="3" name="Group 15"/>
          <p:cNvGrpSpPr>
            <a:grpSpLocks/>
          </p:cNvGrpSpPr>
          <p:nvPr/>
        </p:nvGrpSpPr>
        <p:grpSpPr bwMode="auto">
          <a:xfrm>
            <a:off x="6477000" y="4648200"/>
            <a:ext cx="1143000" cy="1873250"/>
            <a:chOff x="4080" y="3024"/>
            <a:chExt cx="720" cy="1180"/>
          </a:xfrm>
        </p:grpSpPr>
        <p:sp>
          <p:nvSpPr>
            <p:cNvPr id="78864" name="AutoShape 16"/>
            <p:cNvSpPr>
              <a:spLocks noChangeArrowheads="1"/>
            </p:cNvSpPr>
            <p:nvPr/>
          </p:nvSpPr>
          <p:spPr bwMode="auto">
            <a:xfrm>
              <a:off x="4080" y="3024"/>
              <a:ext cx="720" cy="791"/>
            </a:xfrm>
            <a:prstGeom prst="foldedCorner">
              <a:avLst>
                <a:gd name="adj" fmla="val 12500"/>
              </a:avLst>
            </a:prstGeom>
            <a:gradFill rotWithShape="1">
              <a:gsLst>
                <a:gs pos="0">
                  <a:schemeClr val="accent2">
                    <a:gamma/>
                    <a:shade val="46275"/>
                    <a:invGamma/>
                  </a:schemeClr>
                </a:gs>
                <a:gs pos="100000">
                  <a:schemeClr val="accent2"/>
                </a:gs>
              </a:gsLst>
              <a:lin ang="2700000" scaled="1"/>
            </a:gradFill>
            <a:ln w="25400">
              <a:solidFill>
                <a:schemeClr val="accent2"/>
              </a:solidFill>
              <a:round/>
              <a:headEnd/>
              <a:tailEnd/>
            </a:ln>
            <a:effectLst/>
          </p:spPr>
          <p:txBody>
            <a:bodyPr anchor="ctr"/>
            <a:lstStyle/>
            <a:p>
              <a:pPr>
                <a:spcBef>
                  <a:spcPct val="0"/>
                </a:spcBef>
              </a:pPr>
              <a:r>
                <a:rPr lang="en-US" sz="1000" b="0"/>
                <a:t>&lt;book&gt;</a:t>
              </a:r>
            </a:p>
            <a:p>
              <a:pPr>
                <a:spcBef>
                  <a:spcPct val="0"/>
                </a:spcBef>
              </a:pPr>
              <a:r>
                <a:rPr lang="en-US" sz="1000" b="0"/>
                <a:t>    &lt;title/&gt;</a:t>
              </a:r>
            </a:p>
            <a:p>
              <a:pPr>
                <a:spcBef>
                  <a:spcPct val="0"/>
                </a:spcBef>
              </a:pPr>
              <a:r>
                <a:rPr lang="en-US" sz="1000" b="0"/>
                <a:t>    &lt;author/&gt;</a:t>
              </a:r>
            </a:p>
            <a:p>
              <a:pPr>
                <a:spcBef>
                  <a:spcPct val="0"/>
                </a:spcBef>
              </a:pPr>
              <a:r>
                <a:rPr lang="en-US" sz="1000" b="0"/>
                <a:t>    &lt;year/&gt;</a:t>
              </a:r>
            </a:p>
            <a:p>
              <a:pPr>
                <a:spcBef>
                  <a:spcPct val="0"/>
                </a:spcBef>
              </a:pPr>
              <a:r>
                <a:rPr lang="en-US" sz="1000" b="0"/>
                <a:t>    &lt;price/&gt;</a:t>
              </a:r>
            </a:p>
            <a:p>
              <a:pPr>
                <a:spcBef>
                  <a:spcPct val="0"/>
                </a:spcBef>
              </a:pPr>
              <a:r>
                <a:rPr lang="en-US" sz="1000" b="0"/>
                <a:t>&lt;/book&gt;</a:t>
              </a:r>
            </a:p>
          </p:txBody>
        </p:sp>
        <p:sp>
          <p:nvSpPr>
            <p:cNvPr id="78865" name="Text Box 17"/>
            <p:cNvSpPr txBox="1">
              <a:spLocks noChangeArrowheads="1"/>
            </p:cNvSpPr>
            <p:nvPr/>
          </p:nvSpPr>
          <p:spPr bwMode="auto">
            <a:xfrm>
              <a:off x="4080" y="3840"/>
              <a:ext cx="720" cy="364"/>
            </a:xfrm>
            <a:prstGeom prst="rect">
              <a:avLst/>
            </a:prstGeom>
            <a:noFill/>
            <a:ln w="12700" algn="ctr">
              <a:noFill/>
              <a:miter lim="800000"/>
              <a:headEnd/>
              <a:tailEnd/>
            </a:ln>
            <a:effectLst/>
          </p:spPr>
          <p:txBody>
            <a:bodyPr lIns="182880" tIns="137160" rIns="182880" bIns="137160">
              <a:spAutoFit/>
            </a:bodyPr>
            <a:lstStyle/>
            <a:p>
              <a:pPr algn="ctr">
                <a:spcBef>
                  <a:spcPct val="0"/>
                </a:spcBef>
              </a:pPr>
              <a:r>
                <a:rPr lang="en-US" sz="2000" b="0">
                  <a:effectLst>
                    <a:outerShdw blurRad="38100" dist="38100" dir="2700000" algn="tl">
                      <a:srgbClr val="000000"/>
                    </a:outerShdw>
                  </a:effectLst>
                </a:rPr>
                <a:t>XML</a:t>
              </a:r>
            </a:p>
          </p:txBody>
        </p:sp>
      </p:grpSp>
      <p:sp>
        <p:nvSpPr>
          <p:cNvPr id="78866" name="Text Box 18"/>
          <p:cNvSpPr txBox="1">
            <a:spLocks noChangeArrowheads="1"/>
          </p:cNvSpPr>
          <p:nvPr/>
        </p:nvSpPr>
        <p:spPr bwMode="auto">
          <a:xfrm>
            <a:off x="457200" y="2209800"/>
            <a:ext cx="8001000" cy="700088"/>
          </a:xfrm>
          <a:prstGeom prst="rect">
            <a:avLst/>
          </a:prstGeom>
          <a:noFill/>
          <a:ln w="12700" algn="ctr">
            <a:noFill/>
            <a:miter lim="800000"/>
            <a:headEnd/>
            <a:tailEnd/>
          </a:ln>
          <a:effectLst/>
        </p:spPr>
        <p:txBody>
          <a:bodyPr lIns="182880" tIns="137160" rIns="182880" bIns="137160">
            <a:spAutoFit/>
          </a:bodyPr>
          <a:lstStyle/>
          <a:p>
            <a:pPr algn="ctr">
              <a:spcBef>
                <a:spcPct val="0"/>
              </a:spcBef>
            </a:pPr>
            <a:r>
              <a:rPr lang="en-US" sz="2800" b="0">
                <a:effectLst>
                  <a:outerShdw blurRad="38100" dist="38100" dir="2700000" algn="tl">
                    <a:srgbClr val="000000"/>
                  </a:outerShdw>
                </a:effectLst>
              </a:rPr>
              <a:t>.NET Language Integrated Query</a:t>
            </a:r>
          </a:p>
        </p:txBody>
      </p:sp>
      <p:sp>
        <p:nvSpPr>
          <p:cNvPr id="78867" name="AutoShape 19"/>
          <p:cNvSpPr>
            <a:spLocks noChangeArrowheads="1"/>
          </p:cNvSpPr>
          <p:nvPr/>
        </p:nvSpPr>
        <p:spPr bwMode="auto">
          <a:xfrm>
            <a:off x="914400" y="1219200"/>
            <a:ext cx="2209800" cy="762000"/>
          </a:xfrm>
          <a:prstGeom prst="roundRect">
            <a:avLst>
              <a:gd name="adj" fmla="val 16667"/>
            </a:avLst>
          </a:prstGeom>
          <a:gradFill rotWithShape="0">
            <a:gsLst>
              <a:gs pos="0">
                <a:schemeClr val="hlink">
                  <a:gamma/>
                  <a:shade val="46275"/>
                  <a:invGamma/>
                </a:schemeClr>
              </a:gs>
              <a:gs pos="100000">
                <a:schemeClr val="hlink"/>
              </a:gs>
            </a:gsLst>
            <a:lin ang="2700000" scaled="1"/>
          </a:gradFill>
          <a:ln w="25400" algn="ctr">
            <a:solidFill>
              <a:schemeClr val="hlink"/>
            </a:solidFill>
            <a:round/>
            <a:headEnd/>
            <a:tailEnd/>
          </a:ln>
          <a:effectLst/>
        </p:spPr>
        <p:txBody>
          <a:bodyPr wrap="none" anchor="ctr"/>
          <a:lstStyle/>
          <a:p>
            <a:pPr algn="ctr" eaLnBrk="0" hangingPunct="0">
              <a:spcBef>
                <a:spcPct val="0"/>
              </a:spcBef>
            </a:pPr>
            <a:r>
              <a:rPr lang="en-US" sz="2000" b="0">
                <a:effectLst>
                  <a:outerShdw blurRad="38100" dist="38100" dir="2700000" algn="tl">
                    <a:srgbClr val="000000"/>
                  </a:outerShdw>
                </a:effectLst>
              </a:rPr>
              <a:t>C#</a:t>
            </a:r>
          </a:p>
        </p:txBody>
      </p:sp>
      <p:sp>
        <p:nvSpPr>
          <p:cNvPr id="78868" name="AutoShape 20"/>
          <p:cNvSpPr>
            <a:spLocks noChangeArrowheads="1"/>
          </p:cNvSpPr>
          <p:nvPr/>
        </p:nvSpPr>
        <p:spPr bwMode="auto">
          <a:xfrm>
            <a:off x="3429000" y="1219200"/>
            <a:ext cx="2209800" cy="762000"/>
          </a:xfrm>
          <a:prstGeom prst="roundRect">
            <a:avLst>
              <a:gd name="adj" fmla="val 16667"/>
            </a:avLst>
          </a:prstGeom>
          <a:gradFill rotWithShape="0">
            <a:gsLst>
              <a:gs pos="0">
                <a:schemeClr val="hlink">
                  <a:gamma/>
                  <a:shade val="46275"/>
                  <a:invGamma/>
                </a:schemeClr>
              </a:gs>
              <a:gs pos="100000">
                <a:schemeClr val="hlink"/>
              </a:gs>
            </a:gsLst>
            <a:lin ang="2700000" scaled="1"/>
          </a:gradFill>
          <a:ln w="25400" algn="ctr">
            <a:solidFill>
              <a:schemeClr val="hlink"/>
            </a:solidFill>
            <a:round/>
            <a:headEnd/>
            <a:tailEnd/>
          </a:ln>
          <a:effectLst/>
        </p:spPr>
        <p:txBody>
          <a:bodyPr wrap="none" anchor="ctr"/>
          <a:lstStyle/>
          <a:p>
            <a:pPr algn="ctr" eaLnBrk="0" hangingPunct="0">
              <a:spcBef>
                <a:spcPct val="0"/>
              </a:spcBef>
            </a:pPr>
            <a:r>
              <a:rPr lang="en-US" sz="2000" b="0">
                <a:effectLst>
                  <a:outerShdw blurRad="38100" dist="38100" dir="2700000" algn="tl">
                    <a:srgbClr val="000000"/>
                  </a:outerShdw>
                </a:effectLst>
              </a:rPr>
              <a:t>VB</a:t>
            </a:r>
          </a:p>
        </p:txBody>
      </p:sp>
      <p:sp>
        <p:nvSpPr>
          <p:cNvPr id="78869" name="AutoShape 21"/>
          <p:cNvSpPr>
            <a:spLocks noChangeArrowheads="1"/>
          </p:cNvSpPr>
          <p:nvPr/>
        </p:nvSpPr>
        <p:spPr bwMode="auto">
          <a:xfrm>
            <a:off x="5943600" y="1219200"/>
            <a:ext cx="2209800" cy="762000"/>
          </a:xfrm>
          <a:prstGeom prst="roundRect">
            <a:avLst>
              <a:gd name="adj" fmla="val 16667"/>
            </a:avLst>
          </a:prstGeom>
          <a:gradFill rotWithShape="0">
            <a:gsLst>
              <a:gs pos="0">
                <a:schemeClr val="hlink">
                  <a:gamma/>
                  <a:shade val="46275"/>
                  <a:invGamma/>
                </a:schemeClr>
              </a:gs>
              <a:gs pos="100000">
                <a:schemeClr val="hlink"/>
              </a:gs>
            </a:gsLst>
            <a:lin ang="2700000" scaled="1"/>
          </a:gradFill>
          <a:ln w="25400" algn="ctr">
            <a:solidFill>
              <a:schemeClr val="hlink"/>
            </a:solidFill>
            <a:round/>
            <a:headEnd/>
            <a:tailEnd/>
          </a:ln>
          <a:effectLst/>
        </p:spPr>
        <p:txBody>
          <a:bodyPr wrap="none" anchor="ctr"/>
          <a:lstStyle/>
          <a:p>
            <a:pPr algn="ctr" eaLnBrk="0" hangingPunct="0">
              <a:spcBef>
                <a:spcPct val="0"/>
              </a:spcBef>
            </a:pPr>
            <a:r>
              <a:rPr lang="en-US" sz="2000" b="0">
                <a:effectLst>
                  <a:outerShdw blurRad="38100" dist="38100" dir="2700000" algn="tl">
                    <a:srgbClr val="000000"/>
                  </a:outerShdw>
                </a:effectLst>
              </a:rPr>
              <a:t>Others…</a:t>
            </a:r>
          </a:p>
        </p:txBody>
      </p:sp>
      <p:grpSp>
        <p:nvGrpSpPr>
          <p:cNvPr id="4" name="Group 22"/>
          <p:cNvGrpSpPr>
            <a:grpSpLocks/>
          </p:cNvGrpSpPr>
          <p:nvPr/>
        </p:nvGrpSpPr>
        <p:grpSpPr bwMode="auto">
          <a:xfrm>
            <a:off x="3429000" y="4724400"/>
            <a:ext cx="2286000" cy="1797050"/>
            <a:chOff x="2160" y="2976"/>
            <a:chExt cx="1440" cy="1132"/>
          </a:xfrm>
        </p:grpSpPr>
        <p:sp>
          <p:nvSpPr>
            <p:cNvPr id="78871" name="AutoShape 23"/>
            <p:cNvSpPr>
              <a:spLocks noChangeArrowheads="1"/>
            </p:cNvSpPr>
            <p:nvPr/>
          </p:nvSpPr>
          <p:spPr bwMode="auto">
            <a:xfrm>
              <a:off x="2544" y="2976"/>
              <a:ext cx="624" cy="528"/>
            </a:xfrm>
            <a:prstGeom prst="flowChartMagneticDisk">
              <a:avLst/>
            </a:prstGeom>
            <a:gradFill rotWithShape="1">
              <a:gsLst>
                <a:gs pos="0">
                  <a:schemeClr val="accent2">
                    <a:gamma/>
                    <a:shade val="46275"/>
                    <a:invGamma/>
                  </a:schemeClr>
                </a:gs>
                <a:gs pos="100000">
                  <a:schemeClr val="accent2"/>
                </a:gs>
              </a:gsLst>
              <a:lin ang="2700000" scaled="1"/>
            </a:gradFill>
            <a:ln w="25400">
              <a:solidFill>
                <a:schemeClr val="accent2"/>
              </a:solidFill>
              <a:round/>
              <a:headEnd/>
              <a:tailEnd/>
            </a:ln>
            <a:effectLst/>
          </p:spPr>
          <p:txBody>
            <a:bodyPr anchor="ctr"/>
            <a:lstStyle/>
            <a:p>
              <a:pPr algn="ctr">
                <a:spcBef>
                  <a:spcPct val="0"/>
                </a:spcBef>
              </a:pPr>
              <a:endParaRPr lang="en-US" sz="2000" b="0"/>
            </a:p>
          </p:txBody>
        </p:sp>
        <p:sp>
          <p:nvSpPr>
            <p:cNvPr id="78872" name="AutoShape 24"/>
            <p:cNvSpPr>
              <a:spLocks noChangeArrowheads="1"/>
            </p:cNvSpPr>
            <p:nvPr/>
          </p:nvSpPr>
          <p:spPr bwMode="auto">
            <a:xfrm>
              <a:off x="2160" y="3168"/>
              <a:ext cx="624" cy="528"/>
            </a:xfrm>
            <a:prstGeom prst="flowChartMagneticDisk">
              <a:avLst/>
            </a:prstGeom>
            <a:gradFill rotWithShape="1">
              <a:gsLst>
                <a:gs pos="0">
                  <a:schemeClr val="accent2">
                    <a:gamma/>
                    <a:shade val="46275"/>
                    <a:invGamma/>
                  </a:schemeClr>
                </a:gs>
                <a:gs pos="100000">
                  <a:schemeClr val="accent2"/>
                </a:gs>
              </a:gsLst>
              <a:lin ang="2700000" scaled="1"/>
            </a:gradFill>
            <a:ln w="25400">
              <a:solidFill>
                <a:schemeClr val="accent2"/>
              </a:solidFill>
              <a:round/>
              <a:headEnd/>
              <a:tailEnd/>
            </a:ln>
            <a:effectLst/>
          </p:spPr>
          <p:txBody>
            <a:bodyPr anchor="ctr"/>
            <a:lstStyle/>
            <a:p>
              <a:pPr algn="ctr">
                <a:spcBef>
                  <a:spcPct val="0"/>
                </a:spcBef>
              </a:pPr>
              <a:endParaRPr lang="en-US" sz="2000" b="0"/>
            </a:p>
          </p:txBody>
        </p:sp>
        <p:sp>
          <p:nvSpPr>
            <p:cNvPr id="78873" name="Text Box 25"/>
            <p:cNvSpPr txBox="1">
              <a:spLocks noChangeArrowheads="1"/>
            </p:cNvSpPr>
            <p:nvPr/>
          </p:nvSpPr>
          <p:spPr bwMode="auto">
            <a:xfrm>
              <a:off x="2160" y="3744"/>
              <a:ext cx="624" cy="364"/>
            </a:xfrm>
            <a:prstGeom prst="rect">
              <a:avLst/>
            </a:prstGeom>
            <a:noFill/>
            <a:ln w="12700" algn="ctr">
              <a:noFill/>
              <a:miter lim="800000"/>
              <a:headEnd/>
              <a:tailEnd/>
            </a:ln>
            <a:effectLst/>
          </p:spPr>
          <p:txBody>
            <a:bodyPr lIns="182880" tIns="137160" rIns="182880" bIns="137160">
              <a:spAutoFit/>
            </a:bodyPr>
            <a:lstStyle/>
            <a:p>
              <a:pPr algn="ctr">
                <a:spcBef>
                  <a:spcPct val="0"/>
                </a:spcBef>
              </a:pPr>
              <a:r>
                <a:rPr lang="en-US" sz="2000" b="0">
                  <a:effectLst>
                    <a:outerShdw blurRad="38100" dist="38100" dir="2700000" algn="tl">
                      <a:srgbClr val="000000"/>
                    </a:outerShdw>
                  </a:effectLst>
                </a:rPr>
                <a:t>SQL</a:t>
              </a:r>
            </a:p>
          </p:txBody>
        </p:sp>
        <p:sp>
          <p:nvSpPr>
            <p:cNvPr id="78874" name="AutoShape 26"/>
            <p:cNvSpPr>
              <a:spLocks noChangeArrowheads="1"/>
            </p:cNvSpPr>
            <p:nvPr/>
          </p:nvSpPr>
          <p:spPr bwMode="auto">
            <a:xfrm>
              <a:off x="2928" y="3168"/>
              <a:ext cx="624" cy="528"/>
            </a:xfrm>
            <a:prstGeom prst="flowChartMagneticDisk">
              <a:avLst/>
            </a:prstGeom>
            <a:gradFill rotWithShape="1">
              <a:gsLst>
                <a:gs pos="0">
                  <a:schemeClr val="accent2">
                    <a:gamma/>
                    <a:shade val="46275"/>
                    <a:invGamma/>
                  </a:schemeClr>
                </a:gs>
                <a:gs pos="100000">
                  <a:schemeClr val="accent2"/>
                </a:gs>
              </a:gsLst>
              <a:lin ang="2700000" scaled="1"/>
            </a:gradFill>
            <a:ln w="25400">
              <a:solidFill>
                <a:schemeClr val="accent2"/>
              </a:solidFill>
              <a:round/>
              <a:headEnd/>
              <a:tailEnd/>
            </a:ln>
            <a:effectLst/>
          </p:spPr>
          <p:txBody>
            <a:bodyPr anchor="ctr"/>
            <a:lstStyle/>
            <a:p>
              <a:pPr algn="ctr">
                <a:spcBef>
                  <a:spcPct val="0"/>
                </a:spcBef>
              </a:pPr>
              <a:endParaRPr lang="en-US" sz="2000" b="0"/>
            </a:p>
          </p:txBody>
        </p:sp>
        <p:sp>
          <p:nvSpPr>
            <p:cNvPr id="78875" name="Text Box 27"/>
            <p:cNvSpPr txBox="1">
              <a:spLocks noChangeArrowheads="1"/>
            </p:cNvSpPr>
            <p:nvPr/>
          </p:nvSpPr>
          <p:spPr bwMode="auto">
            <a:xfrm>
              <a:off x="2880" y="3744"/>
              <a:ext cx="720" cy="345"/>
            </a:xfrm>
            <a:prstGeom prst="rect">
              <a:avLst/>
            </a:prstGeom>
            <a:noFill/>
            <a:ln w="12700" algn="ctr">
              <a:noFill/>
              <a:miter lim="800000"/>
              <a:headEnd/>
              <a:tailEnd/>
            </a:ln>
            <a:effectLst/>
          </p:spPr>
          <p:txBody>
            <a:bodyPr lIns="182880" tIns="137160" rIns="182880" bIns="137160">
              <a:spAutoFit/>
            </a:bodyPr>
            <a:lstStyle/>
            <a:p>
              <a:pPr algn="ctr">
                <a:spcBef>
                  <a:spcPct val="0"/>
                </a:spcBef>
              </a:pPr>
              <a:r>
                <a:rPr lang="en-US" sz="1800" b="0">
                  <a:effectLst>
                    <a:outerShdw blurRad="38100" dist="38100" dir="2700000" algn="tl">
                      <a:srgbClr val="000000"/>
                    </a:outerShdw>
                  </a:effectLst>
                </a:rPr>
                <a:t>WinFS</a:t>
              </a:r>
            </a:p>
          </p:txBody>
        </p:sp>
      </p:grpSp>
      <p:sp>
        <p:nvSpPr>
          <p:cNvPr id="78876" name="Text Box 28"/>
          <p:cNvSpPr txBox="1">
            <a:spLocks noChangeArrowheads="1"/>
          </p:cNvSpPr>
          <p:nvPr/>
        </p:nvSpPr>
        <p:spPr bwMode="auto">
          <a:xfrm>
            <a:off x="4038600" y="6369050"/>
            <a:ext cx="5105400" cy="336550"/>
          </a:xfrm>
          <a:prstGeom prst="rect">
            <a:avLst/>
          </a:prstGeom>
          <a:noFill/>
          <a:ln w="9525" algn="ctr">
            <a:noFill/>
            <a:miter lim="800000"/>
            <a:headEnd/>
            <a:tailEnd/>
          </a:ln>
          <a:effectLst/>
        </p:spPr>
        <p:txBody>
          <a:bodyPr>
            <a:spAutoFit/>
          </a:bodyPr>
          <a:lstStyle/>
          <a:p>
            <a:pPr marL="342900" indent="-342900">
              <a:spcBef>
                <a:spcPct val="50000"/>
              </a:spcBef>
            </a:pPr>
            <a:r>
              <a:rPr lang="en-US" sz="1600" b="0"/>
              <a:t>Source: Anders Hejlsberg’s PDC Presentation</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8867"/>
                                        </p:tgtEl>
                                        <p:attrNameLst>
                                          <p:attrName>style.visibility</p:attrName>
                                        </p:attrNameLst>
                                      </p:cBhvr>
                                      <p:to>
                                        <p:strVal val="visible"/>
                                      </p:to>
                                    </p:set>
                                    <p:anim calcmode="lin" valueType="num">
                                      <p:cBhvr>
                                        <p:cTn id="7" dur="1000" fill="hold"/>
                                        <p:tgtEl>
                                          <p:spTgt spid="78867"/>
                                        </p:tgtEl>
                                        <p:attrNameLst>
                                          <p:attrName>ppt_w</p:attrName>
                                        </p:attrNameLst>
                                      </p:cBhvr>
                                      <p:tavLst>
                                        <p:tav tm="0">
                                          <p:val>
                                            <p:strVal val="#ppt_w*0.70"/>
                                          </p:val>
                                        </p:tav>
                                        <p:tav tm="100000">
                                          <p:val>
                                            <p:strVal val="#ppt_w"/>
                                          </p:val>
                                        </p:tav>
                                      </p:tavLst>
                                    </p:anim>
                                    <p:anim calcmode="lin" valueType="num">
                                      <p:cBhvr>
                                        <p:cTn id="8" dur="1000" fill="hold"/>
                                        <p:tgtEl>
                                          <p:spTgt spid="78867"/>
                                        </p:tgtEl>
                                        <p:attrNameLst>
                                          <p:attrName>ppt_h</p:attrName>
                                        </p:attrNameLst>
                                      </p:cBhvr>
                                      <p:tavLst>
                                        <p:tav tm="0">
                                          <p:val>
                                            <p:strVal val="#ppt_h"/>
                                          </p:val>
                                        </p:tav>
                                        <p:tav tm="100000">
                                          <p:val>
                                            <p:strVal val="#ppt_h"/>
                                          </p:val>
                                        </p:tav>
                                      </p:tavLst>
                                    </p:anim>
                                    <p:animEffect transition="in" filter="fade">
                                      <p:cBhvr>
                                        <p:cTn id="9" dur="1000"/>
                                        <p:tgtEl>
                                          <p:spTgt spid="78867"/>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78868"/>
                                        </p:tgtEl>
                                        <p:attrNameLst>
                                          <p:attrName>style.visibility</p:attrName>
                                        </p:attrNameLst>
                                      </p:cBhvr>
                                      <p:to>
                                        <p:strVal val="visible"/>
                                      </p:to>
                                    </p:set>
                                    <p:anim calcmode="lin" valueType="num">
                                      <p:cBhvr>
                                        <p:cTn id="13" dur="1000" fill="hold"/>
                                        <p:tgtEl>
                                          <p:spTgt spid="78868"/>
                                        </p:tgtEl>
                                        <p:attrNameLst>
                                          <p:attrName>ppt_w</p:attrName>
                                        </p:attrNameLst>
                                      </p:cBhvr>
                                      <p:tavLst>
                                        <p:tav tm="0">
                                          <p:val>
                                            <p:strVal val="#ppt_w*0.70"/>
                                          </p:val>
                                        </p:tav>
                                        <p:tav tm="100000">
                                          <p:val>
                                            <p:strVal val="#ppt_w"/>
                                          </p:val>
                                        </p:tav>
                                      </p:tavLst>
                                    </p:anim>
                                    <p:anim calcmode="lin" valueType="num">
                                      <p:cBhvr>
                                        <p:cTn id="14" dur="1000" fill="hold"/>
                                        <p:tgtEl>
                                          <p:spTgt spid="78868"/>
                                        </p:tgtEl>
                                        <p:attrNameLst>
                                          <p:attrName>ppt_h</p:attrName>
                                        </p:attrNameLst>
                                      </p:cBhvr>
                                      <p:tavLst>
                                        <p:tav tm="0">
                                          <p:val>
                                            <p:strVal val="#ppt_h"/>
                                          </p:val>
                                        </p:tav>
                                        <p:tav tm="100000">
                                          <p:val>
                                            <p:strVal val="#ppt_h"/>
                                          </p:val>
                                        </p:tav>
                                      </p:tavLst>
                                    </p:anim>
                                    <p:animEffect transition="in" filter="fade">
                                      <p:cBhvr>
                                        <p:cTn id="15" dur="1000"/>
                                        <p:tgtEl>
                                          <p:spTgt spid="78868"/>
                                        </p:tgtEl>
                                      </p:cBhvr>
                                    </p:animEffect>
                                  </p:childTnLst>
                                </p:cTn>
                              </p:par>
                            </p:childTnLst>
                          </p:cTn>
                        </p:par>
                        <p:par>
                          <p:cTn id="16" fill="hold">
                            <p:stCondLst>
                              <p:cond delay="2000"/>
                            </p:stCondLst>
                            <p:childTnLst>
                              <p:par>
                                <p:cTn id="17" presetID="55" presetClass="entr" presetSubtype="0" fill="hold" grpId="0" nodeType="afterEffect">
                                  <p:stCondLst>
                                    <p:cond delay="0"/>
                                  </p:stCondLst>
                                  <p:childTnLst>
                                    <p:set>
                                      <p:cBhvr>
                                        <p:cTn id="18" dur="1" fill="hold">
                                          <p:stCondLst>
                                            <p:cond delay="0"/>
                                          </p:stCondLst>
                                        </p:cTn>
                                        <p:tgtEl>
                                          <p:spTgt spid="78869"/>
                                        </p:tgtEl>
                                        <p:attrNameLst>
                                          <p:attrName>style.visibility</p:attrName>
                                        </p:attrNameLst>
                                      </p:cBhvr>
                                      <p:to>
                                        <p:strVal val="visible"/>
                                      </p:to>
                                    </p:set>
                                    <p:anim calcmode="lin" valueType="num">
                                      <p:cBhvr>
                                        <p:cTn id="19" dur="1000" fill="hold"/>
                                        <p:tgtEl>
                                          <p:spTgt spid="78869"/>
                                        </p:tgtEl>
                                        <p:attrNameLst>
                                          <p:attrName>ppt_w</p:attrName>
                                        </p:attrNameLst>
                                      </p:cBhvr>
                                      <p:tavLst>
                                        <p:tav tm="0">
                                          <p:val>
                                            <p:strVal val="#ppt_w*0.70"/>
                                          </p:val>
                                        </p:tav>
                                        <p:tav tm="100000">
                                          <p:val>
                                            <p:strVal val="#ppt_w"/>
                                          </p:val>
                                        </p:tav>
                                      </p:tavLst>
                                    </p:anim>
                                    <p:anim calcmode="lin" valueType="num">
                                      <p:cBhvr>
                                        <p:cTn id="20" dur="1000" fill="hold"/>
                                        <p:tgtEl>
                                          <p:spTgt spid="78869"/>
                                        </p:tgtEl>
                                        <p:attrNameLst>
                                          <p:attrName>ppt_h</p:attrName>
                                        </p:attrNameLst>
                                      </p:cBhvr>
                                      <p:tavLst>
                                        <p:tav tm="0">
                                          <p:val>
                                            <p:strVal val="#ppt_h"/>
                                          </p:val>
                                        </p:tav>
                                        <p:tav tm="100000">
                                          <p:val>
                                            <p:strVal val="#ppt_h"/>
                                          </p:val>
                                        </p:tav>
                                      </p:tavLst>
                                    </p:anim>
                                    <p:animEffect transition="in" filter="fade">
                                      <p:cBhvr>
                                        <p:cTn id="21" dur="1000"/>
                                        <p:tgtEl>
                                          <p:spTgt spid="78869"/>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78853"/>
                                        </p:tgtEl>
                                        <p:attrNameLst>
                                          <p:attrName>style.visibility</p:attrName>
                                        </p:attrNameLst>
                                      </p:cBhvr>
                                      <p:to>
                                        <p:strVal val="visible"/>
                                      </p:to>
                                    </p:set>
                                    <p:anim calcmode="lin" valueType="num">
                                      <p:cBhvr>
                                        <p:cTn id="26" dur="1000" fill="hold"/>
                                        <p:tgtEl>
                                          <p:spTgt spid="78853"/>
                                        </p:tgtEl>
                                        <p:attrNameLst>
                                          <p:attrName>ppt_w</p:attrName>
                                        </p:attrNameLst>
                                      </p:cBhvr>
                                      <p:tavLst>
                                        <p:tav tm="0">
                                          <p:val>
                                            <p:strVal val="#ppt_w*0.70"/>
                                          </p:val>
                                        </p:tav>
                                        <p:tav tm="100000">
                                          <p:val>
                                            <p:strVal val="#ppt_w"/>
                                          </p:val>
                                        </p:tav>
                                      </p:tavLst>
                                    </p:anim>
                                    <p:anim calcmode="lin" valueType="num">
                                      <p:cBhvr>
                                        <p:cTn id="27" dur="1000" fill="hold"/>
                                        <p:tgtEl>
                                          <p:spTgt spid="78853"/>
                                        </p:tgtEl>
                                        <p:attrNameLst>
                                          <p:attrName>ppt_h</p:attrName>
                                        </p:attrNameLst>
                                      </p:cBhvr>
                                      <p:tavLst>
                                        <p:tav tm="0">
                                          <p:val>
                                            <p:strVal val="#ppt_h"/>
                                          </p:val>
                                        </p:tav>
                                        <p:tav tm="100000">
                                          <p:val>
                                            <p:strVal val="#ppt_h"/>
                                          </p:val>
                                        </p:tav>
                                      </p:tavLst>
                                    </p:anim>
                                    <p:animEffect transition="in" filter="fade">
                                      <p:cBhvr>
                                        <p:cTn id="28" dur="1000"/>
                                        <p:tgtEl>
                                          <p:spTgt spid="78853"/>
                                        </p:tgtEl>
                                      </p:cBhvr>
                                    </p:animEffect>
                                  </p:childTnLst>
                                </p:cTn>
                              </p:par>
                              <p:par>
                                <p:cTn id="29" presetID="55"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1000" fill="hold"/>
                                        <p:tgtEl>
                                          <p:spTgt spid="2"/>
                                        </p:tgtEl>
                                        <p:attrNameLst>
                                          <p:attrName>ppt_w</p:attrName>
                                        </p:attrNameLst>
                                      </p:cBhvr>
                                      <p:tavLst>
                                        <p:tav tm="0">
                                          <p:val>
                                            <p:strVal val="#ppt_w*0.70"/>
                                          </p:val>
                                        </p:tav>
                                        <p:tav tm="100000">
                                          <p:val>
                                            <p:strVal val="#ppt_w"/>
                                          </p:val>
                                        </p:tav>
                                      </p:tavLst>
                                    </p:anim>
                                    <p:anim calcmode="lin" valueType="num">
                                      <p:cBhvr>
                                        <p:cTn id="32" dur="1000" fill="hold"/>
                                        <p:tgtEl>
                                          <p:spTgt spid="2"/>
                                        </p:tgtEl>
                                        <p:attrNameLst>
                                          <p:attrName>ppt_h</p:attrName>
                                        </p:attrNameLst>
                                      </p:cBhvr>
                                      <p:tavLst>
                                        <p:tav tm="0">
                                          <p:val>
                                            <p:strVal val="#ppt_h"/>
                                          </p:val>
                                        </p:tav>
                                        <p:tav tm="100000">
                                          <p:val>
                                            <p:strVal val="#ppt_h"/>
                                          </p:val>
                                        </p:tav>
                                      </p:tavLst>
                                    </p:anim>
                                    <p:animEffect transition="in" filter="fade">
                                      <p:cBhvr>
                                        <p:cTn id="33" dur="10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78861"/>
                                        </p:tgtEl>
                                        <p:attrNameLst>
                                          <p:attrName>style.visibility</p:attrName>
                                        </p:attrNameLst>
                                      </p:cBhvr>
                                      <p:to>
                                        <p:strVal val="visible"/>
                                      </p:to>
                                    </p:set>
                                    <p:anim calcmode="lin" valueType="num">
                                      <p:cBhvr>
                                        <p:cTn id="38" dur="1000" fill="hold"/>
                                        <p:tgtEl>
                                          <p:spTgt spid="78861"/>
                                        </p:tgtEl>
                                        <p:attrNameLst>
                                          <p:attrName>ppt_w</p:attrName>
                                        </p:attrNameLst>
                                      </p:cBhvr>
                                      <p:tavLst>
                                        <p:tav tm="0">
                                          <p:val>
                                            <p:strVal val="#ppt_w*0.70"/>
                                          </p:val>
                                        </p:tav>
                                        <p:tav tm="100000">
                                          <p:val>
                                            <p:strVal val="#ppt_w"/>
                                          </p:val>
                                        </p:tav>
                                      </p:tavLst>
                                    </p:anim>
                                    <p:anim calcmode="lin" valueType="num">
                                      <p:cBhvr>
                                        <p:cTn id="39" dur="1000" fill="hold"/>
                                        <p:tgtEl>
                                          <p:spTgt spid="78861"/>
                                        </p:tgtEl>
                                        <p:attrNameLst>
                                          <p:attrName>ppt_h</p:attrName>
                                        </p:attrNameLst>
                                      </p:cBhvr>
                                      <p:tavLst>
                                        <p:tav tm="0">
                                          <p:val>
                                            <p:strVal val="#ppt_h"/>
                                          </p:val>
                                        </p:tav>
                                        <p:tav tm="100000">
                                          <p:val>
                                            <p:strVal val="#ppt_h"/>
                                          </p:val>
                                        </p:tav>
                                      </p:tavLst>
                                    </p:anim>
                                    <p:animEffect transition="in" filter="fade">
                                      <p:cBhvr>
                                        <p:cTn id="40" dur="1000"/>
                                        <p:tgtEl>
                                          <p:spTgt spid="78861"/>
                                        </p:tgtEl>
                                      </p:cBhvr>
                                    </p:animEffect>
                                  </p:childTnLst>
                                </p:cTn>
                              </p:par>
                              <p:par>
                                <p:cTn id="41" presetID="55"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1000" fill="hold"/>
                                        <p:tgtEl>
                                          <p:spTgt spid="4"/>
                                        </p:tgtEl>
                                        <p:attrNameLst>
                                          <p:attrName>ppt_w</p:attrName>
                                        </p:attrNameLst>
                                      </p:cBhvr>
                                      <p:tavLst>
                                        <p:tav tm="0">
                                          <p:val>
                                            <p:strVal val="#ppt_w*0.70"/>
                                          </p:val>
                                        </p:tav>
                                        <p:tav tm="100000">
                                          <p:val>
                                            <p:strVal val="#ppt_w"/>
                                          </p:val>
                                        </p:tav>
                                      </p:tavLst>
                                    </p:anim>
                                    <p:anim calcmode="lin" valueType="num">
                                      <p:cBhvr>
                                        <p:cTn id="44" dur="1000" fill="hold"/>
                                        <p:tgtEl>
                                          <p:spTgt spid="4"/>
                                        </p:tgtEl>
                                        <p:attrNameLst>
                                          <p:attrName>ppt_h</p:attrName>
                                        </p:attrNameLst>
                                      </p:cBhvr>
                                      <p:tavLst>
                                        <p:tav tm="0">
                                          <p:val>
                                            <p:strVal val="#ppt_h"/>
                                          </p:val>
                                        </p:tav>
                                        <p:tav tm="100000">
                                          <p:val>
                                            <p:strVal val="#ppt_h"/>
                                          </p:val>
                                        </p:tav>
                                      </p:tavLst>
                                    </p:anim>
                                    <p:animEffect transition="in" filter="fade">
                                      <p:cBhvr>
                                        <p:cTn id="45" dur="10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55" presetClass="entr" presetSubtype="0" fill="hold" grpId="0" nodeType="clickEffect">
                                  <p:stCondLst>
                                    <p:cond delay="0"/>
                                  </p:stCondLst>
                                  <p:childTnLst>
                                    <p:set>
                                      <p:cBhvr>
                                        <p:cTn id="49" dur="1" fill="hold">
                                          <p:stCondLst>
                                            <p:cond delay="0"/>
                                          </p:stCondLst>
                                        </p:cTn>
                                        <p:tgtEl>
                                          <p:spTgt spid="78862"/>
                                        </p:tgtEl>
                                        <p:attrNameLst>
                                          <p:attrName>style.visibility</p:attrName>
                                        </p:attrNameLst>
                                      </p:cBhvr>
                                      <p:to>
                                        <p:strVal val="visible"/>
                                      </p:to>
                                    </p:set>
                                    <p:anim calcmode="lin" valueType="num">
                                      <p:cBhvr>
                                        <p:cTn id="50" dur="1000" fill="hold"/>
                                        <p:tgtEl>
                                          <p:spTgt spid="78862"/>
                                        </p:tgtEl>
                                        <p:attrNameLst>
                                          <p:attrName>ppt_w</p:attrName>
                                        </p:attrNameLst>
                                      </p:cBhvr>
                                      <p:tavLst>
                                        <p:tav tm="0">
                                          <p:val>
                                            <p:strVal val="#ppt_w*0.70"/>
                                          </p:val>
                                        </p:tav>
                                        <p:tav tm="100000">
                                          <p:val>
                                            <p:strVal val="#ppt_w"/>
                                          </p:val>
                                        </p:tav>
                                      </p:tavLst>
                                    </p:anim>
                                    <p:anim calcmode="lin" valueType="num">
                                      <p:cBhvr>
                                        <p:cTn id="51" dur="1000" fill="hold"/>
                                        <p:tgtEl>
                                          <p:spTgt spid="78862"/>
                                        </p:tgtEl>
                                        <p:attrNameLst>
                                          <p:attrName>ppt_h</p:attrName>
                                        </p:attrNameLst>
                                      </p:cBhvr>
                                      <p:tavLst>
                                        <p:tav tm="0">
                                          <p:val>
                                            <p:strVal val="#ppt_h"/>
                                          </p:val>
                                        </p:tav>
                                        <p:tav tm="100000">
                                          <p:val>
                                            <p:strVal val="#ppt_h"/>
                                          </p:val>
                                        </p:tav>
                                      </p:tavLst>
                                    </p:anim>
                                    <p:animEffect transition="in" filter="fade">
                                      <p:cBhvr>
                                        <p:cTn id="52" dur="1000"/>
                                        <p:tgtEl>
                                          <p:spTgt spid="78862"/>
                                        </p:tgtEl>
                                      </p:cBhvr>
                                    </p:animEffect>
                                  </p:childTnLst>
                                </p:cTn>
                              </p:par>
                              <p:par>
                                <p:cTn id="53" presetID="55"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p:cTn id="55" dur="1000" fill="hold"/>
                                        <p:tgtEl>
                                          <p:spTgt spid="3"/>
                                        </p:tgtEl>
                                        <p:attrNameLst>
                                          <p:attrName>ppt_w</p:attrName>
                                        </p:attrNameLst>
                                      </p:cBhvr>
                                      <p:tavLst>
                                        <p:tav tm="0">
                                          <p:val>
                                            <p:strVal val="#ppt_w*0.70"/>
                                          </p:val>
                                        </p:tav>
                                        <p:tav tm="100000">
                                          <p:val>
                                            <p:strVal val="#ppt_w"/>
                                          </p:val>
                                        </p:tav>
                                      </p:tavLst>
                                    </p:anim>
                                    <p:anim calcmode="lin" valueType="num">
                                      <p:cBhvr>
                                        <p:cTn id="56" dur="1000" fill="hold"/>
                                        <p:tgtEl>
                                          <p:spTgt spid="3"/>
                                        </p:tgtEl>
                                        <p:attrNameLst>
                                          <p:attrName>ppt_h</p:attrName>
                                        </p:attrNameLst>
                                      </p:cBhvr>
                                      <p:tavLst>
                                        <p:tav tm="0">
                                          <p:val>
                                            <p:strVal val="#ppt_h"/>
                                          </p:val>
                                        </p:tav>
                                        <p:tav tm="100000">
                                          <p:val>
                                            <p:strVal val="#ppt_h"/>
                                          </p:val>
                                        </p:tav>
                                      </p:tavLst>
                                    </p:anim>
                                    <p:animEffect transition="in" filter="fade">
                                      <p:cBhvr>
                                        <p:cTn id="5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3" grpId="0" animBg="1"/>
      <p:bldP spid="78861" grpId="0" animBg="1"/>
      <p:bldP spid="78862" grpId="0" animBg="1"/>
      <p:bldP spid="78867" grpId="0" animBg="1"/>
      <p:bldP spid="78868" grpId="0" animBg="1"/>
      <p:bldP spid="78869" grpId="0" animBg="1"/>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15" name="AutoShape 19"/>
          <p:cNvSpPr>
            <a:spLocks noChangeArrowheads="1"/>
          </p:cNvSpPr>
          <p:nvPr/>
        </p:nvSpPr>
        <p:spPr bwMode="auto">
          <a:xfrm>
            <a:off x="5334000" y="4267200"/>
            <a:ext cx="3429000" cy="1828800"/>
          </a:xfrm>
          <a:prstGeom prst="flowChartAlternateProcess">
            <a:avLst/>
          </a:prstGeom>
          <a:noFill/>
          <a:ln w="9525" algn="ctr">
            <a:solidFill>
              <a:schemeClr val="tx1"/>
            </a:solidFill>
            <a:miter lim="800000"/>
            <a:headEnd/>
            <a:tailEnd/>
          </a:ln>
          <a:effectLst/>
        </p:spPr>
        <p:txBody>
          <a:bodyPr wrap="none" anchor="ctr"/>
          <a:lstStyle/>
          <a:p>
            <a:endParaRPr lang="en-IN"/>
          </a:p>
        </p:txBody>
      </p:sp>
      <p:sp>
        <p:nvSpPr>
          <p:cNvPr id="80898" name="Rectangle 2"/>
          <p:cNvSpPr>
            <a:spLocks noGrp="1" noChangeArrowheads="1"/>
          </p:cNvSpPr>
          <p:nvPr>
            <p:ph type="title"/>
          </p:nvPr>
        </p:nvSpPr>
        <p:spPr/>
        <p:txBody>
          <a:bodyPr/>
          <a:lstStyle/>
          <a:p>
            <a:r>
              <a:rPr lang="en-US"/>
              <a:t>Language Enhancements</a:t>
            </a:r>
          </a:p>
        </p:txBody>
      </p:sp>
      <p:sp>
        <p:nvSpPr>
          <p:cNvPr id="80899" name="Rectangle 3"/>
          <p:cNvSpPr>
            <a:spLocks noGrp="1" noChangeArrowheads="1"/>
          </p:cNvSpPr>
          <p:nvPr>
            <p:ph idx="1"/>
          </p:nvPr>
        </p:nvSpPr>
        <p:spPr/>
        <p:txBody>
          <a:bodyPr/>
          <a:lstStyle/>
          <a:p>
            <a:pPr>
              <a:buFontTx/>
              <a:buNone/>
            </a:pPr>
            <a:r>
              <a:rPr lang="en-US"/>
              <a:t>Lambda Expressions</a:t>
            </a:r>
          </a:p>
          <a:p>
            <a:pPr>
              <a:buFontTx/>
              <a:buNone/>
            </a:pPr>
            <a:r>
              <a:rPr lang="en-US"/>
              <a:t>Extension Methods</a:t>
            </a:r>
          </a:p>
          <a:p>
            <a:pPr>
              <a:buFontTx/>
              <a:buNone/>
            </a:pPr>
            <a:r>
              <a:rPr lang="en-US"/>
              <a:t>Local Variable Type Inference</a:t>
            </a:r>
          </a:p>
          <a:p>
            <a:pPr>
              <a:buFontTx/>
              <a:buNone/>
            </a:pPr>
            <a:r>
              <a:rPr lang="en-US"/>
              <a:t>Object Initializers</a:t>
            </a:r>
          </a:p>
          <a:p>
            <a:pPr>
              <a:buFontTx/>
              <a:buNone/>
            </a:pPr>
            <a:r>
              <a:rPr lang="en-US"/>
              <a:t>Anonymous Types</a:t>
            </a:r>
          </a:p>
          <a:p>
            <a:pPr>
              <a:buFontTx/>
              <a:buNone/>
            </a:pPr>
            <a:r>
              <a:rPr lang="en-US"/>
              <a:t>Query Expressions</a:t>
            </a:r>
          </a:p>
        </p:txBody>
      </p:sp>
      <p:sp>
        <p:nvSpPr>
          <p:cNvPr id="80903" name="AutoShape 7"/>
          <p:cNvSpPr>
            <a:spLocks noChangeArrowheads="1"/>
          </p:cNvSpPr>
          <p:nvPr/>
        </p:nvSpPr>
        <p:spPr bwMode="auto">
          <a:xfrm>
            <a:off x="5334000" y="4267200"/>
            <a:ext cx="3429000" cy="1828800"/>
          </a:xfrm>
          <a:prstGeom prst="flowChartAlternateProcess">
            <a:avLst/>
          </a:prstGeom>
          <a:noFill/>
          <a:ln w="9525" algn="ctr">
            <a:solidFill>
              <a:schemeClr val="tx1"/>
            </a:solidFill>
            <a:miter lim="800000"/>
            <a:headEnd/>
            <a:tailEnd/>
          </a:ln>
          <a:effectLst/>
        </p:spPr>
        <p:txBody>
          <a:bodyPr wrap="none" anchor="ctr"/>
          <a:lstStyle/>
          <a:p>
            <a:endParaRPr lang="en-IN"/>
          </a:p>
        </p:txBody>
      </p:sp>
      <p:sp>
        <p:nvSpPr>
          <p:cNvPr id="80904" name="Text Box 8"/>
          <p:cNvSpPr txBox="1">
            <a:spLocks noChangeArrowheads="1"/>
          </p:cNvSpPr>
          <p:nvPr/>
        </p:nvSpPr>
        <p:spPr bwMode="auto">
          <a:xfrm>
            <a:off x="5486400" y="4860925"/>
            <a:ext cx="3200400" cy="579438"/>
          </a:xfrm>
          <a:prstGeom prst="rect">
            <a:avLst/>
          </a:prstGeom>
          <a:noFill/>
          <a:ln w="9525" algn="ctr">
            <a:noFill/>
            <a:miter lim="800000"/>
            <a:headEnd/>
            <a:tailEnd/>
          </a:ln>
          <a:effectLst/>
        </p:spPr>
        <p:txBody>
          <a:bodyPr>
            <a:spAutoFit/>
          </a:bodyPr>
          <a:lstStyle/>
          <a:p>
            <a:pPr marL="342900" indent="-342900">
              <a:spcBef>
                <a:spcPct val="50000"/>
              </a:spcBef>
            </a:pPr>
            <a:r>
              <a:rPr lang="en-US" b="0"/>
              <a:t>C =&gt; c.Name</a:t>
            </a:r>
          </a:p>
        </p:txBody>
      </p:sp>
      <p:sp>
        <p:nvSpPr>
          <p:cNvPr id="80905" name="AutoShape 9"/>
          <p:cNvSpPr>
            <a:spLocks noChangeArrowheads="1"/>
          </p:cNvSpPr>
          <p:nvPr/>
        </p:nvSpPr>
        <p:spPr bwMode="auto">
          <a:xfrm>
            <a:off x="5334000" y="4267200"/>
            <a:ext cx="3429000" cy="1828800"/>
          </a:xfrm>
          <a:prstGeom prst="flowChartAlternateProcess">
            <a:avLst/>
          </a:prstGeom>
          <a:noFill/>
          <a:ln w="9525" algn="ctr">
            <a:solidFill>
              <a:schemeClr val="tx1"/>
            </a:solidFill>
            <a:miter lim="800000"/>
            <a:headEnd/>
            <a:tailEnd/>
          </a:ln>
          <a:effectLst/>
        </p:spPr>
        <p:txBody>
          <a:bodyPr wrap="none" anchor="ctr"/>
          <a:lstStyle/>
          <a:p>
            <a:endParaRPr lang="en-IN"/>
          </a:p>
        </p:txBody>
      </p:sp>
      <p:sp>
        <p:nvSpPr>
          <p:cNvPr id="80906" name="Text Box 10"/>
          <p:cNvSpPr txBox="1">
            <a:spLocks noChangeArrowheads="1"/>
          </p:cNvSpPr>
          <p:nvPr/>
        </p:nvSpPr>
        <p:spPr bwMode="auto">
          <a:xfrm>
            <a:off x="5486400" y="4860925"/>
            <a:ext cx="3200400" cy="701675"/>
          </a:xfrm>
          <a:prstGeom prst="rect">
            <a:avLst/>
          </a:prstGeom>
          <a:noFill/>
          <a:ln w="9525" algn="ctr">
            <a:noFill/>
            <a:miter lim="800000"/>
            <a:headEnd/>
            <a:tailEnd/>
          </a:ln>
          <a:effectLst/>
        </p:spPr>
        <p:txBody>
          <a:bodyPr>
            <a:spAutoFit/>
          </a:bodyPr>
          <a:lstStyle/>
          <a:p>
            <a:pPr marL="342900" indent="-342900">
              <a:spcBef>
                <a:spcPct val="50000"/>
              </a:spcBef>
            </a:pPr>
            <a:r>
              <a:rPr lang="en-US" sz="2000" b="0"/>
              <a:t>c.Customers.Where(…).Select(…)</a:t>
            </a:r>
          </a:p>
        </p:txBody>
      </p:sp>
      <p:sp>
        <p:nvSpPr>
          <p:cNvPr id="80907" name="AutoShape 11"/>
          <p:cNvSpPr>
            <a:spLocks noChangeArrowheads="1"/>
          </p:cNvSpPr>
          <p:nvPr/>
        </p:nvSpPr>
        <p:spPr bwMode="auto">
          <a:xfrm>
            <a:off x="5334000" y="4267200"/>
            <a:ext cx="3429000" cy="1828800"/>
          </a:xfrm>
          <a:prstGeom prst="flowChartAlternateProcess">
            <a:avLst/>
          </a:prstGeom>
          <a:noFill/>
          <a:ln w="9525" algn="ctr">
            <a:solidFill>
              <a:schemeClr val="tx1"/>
            </a:solidFill>
            <a:miter lim="800000"/>
            <a:headEnd/>
            <a:tailEnd/>
          </a:ln>
          <a:effectLst/>
        </p:spPr>
        <p:txBody>
          <a:bodyPr wrap="none" anchor="ctr"/>
          <a:lstStyle/>
          <a:p>
            <a:endParaRPr lang="en-IN"/>
          </a:p>
        </p:txBody>
      </p:sp>
      <p:sp>
        <p:nvSpPr>
          <p:cNvPr id="80908" name="Text Box 12"/>
          <p:cNvSpPr txBox="1">
            <a:spLocks noChangeArrowheads="1"/>
          </p:cNvSpPr>
          <p:nvPr/>
        </p:nvSpPr>
        <p:spPr bwMode="auto">
          <a:xfrm>
            <a:off x="5486400" y="4860925"/>
            <a:ext cx="3200400" cy="579438"/>
          </a:xfrm>
          <a:prstGeom prst="rect">
            <a:avLst/>
          </a:prstGeom>
          <a:noFill/>
          <a:ln w="9525" algn="ctr">
            <a:noFill/>
            <a:miter lim="800000"/>
            <a:headEnd/>
            <a:tailEnd/>
          </a:ln>
          <a:effectLst/>
        </p:spPr>
        <p:txBody>
          <a:bodyPr>
            <a:spAutoFit/>
          </a:bodyPr>
          <a:lstStyle/>
          <a:p>
            <a:pPr marL="342900" indent="-342900">
              <a:spcBef>
                <a:spcPct val="50000"/>
              </a:spcBef>
            </a:pPr>
            <a:r>
              <a:rPr lang="en-US" b="0"/>
              <a:t>var n = 5;</a:t>
            </a:r>
          </a:p>
        </p:txBody>
      </p:sp>
      <p:sp>
        <p:nvSpPr>
          <p:cNvPr id="80909" name="AutoShape 13"/>
          <p:cNvSpPr>
            <a:spLocks noChangeArrowheads="1"/>
          </p:cNvSpPr>
          <p:nvPr/>
        </p:nvSpPr>
        <p:spPr bwMode="auto">
          <a:xfrm>
            <a:off x="5334000" y="4267200"/>
            <a:ext cx="3429000" cy="1828800"/>
          </a:xfrm>
          <a:prstGeom prst="flowChartAlternateProcess">
            <a:avLst/>
          </a:prstGeom>
          <a:noFill/>
          <a:ln w="9525" algn="ctr">
            <a:solidFill>
              <a:schemeClr val="tx1"/>
            </a:solidFill>
            <a:miter lim="800000"/>
            <a:headEnd/>
            <a:tailEnd/>
          </a:ln>
          <a:effectLst/>
        </p:spPr>
        <p:txBody>
          <a:bodyPr wrap="none" anchor="ctr"/>
          <a:lstStyle/>
          <a:p>
            <a:endParaRPr lang="en-IN"/>
          </a:p>
        </p:txBody>
      </p:sp>
      <p:sp>
        <p:nvSpPr>
          <p:cNvPr id="80910" name="Text Box 14"/>
          <p:cNvSpPr txBox="1">
            <a:spLocks noChangeArrowheads="1"/>
          </p:cNvSpPr>
          <p:nvPr/>
        </p:nvSpPr>
        <p:spPr bwMode="auto">
          <a:xfrm>
            <a:off x="5486400" y="5013325"/>
            <a:ext cx="3200400" cy="396875"/>
          </a:xfrm>
          <a:prstGeom prst="rect">
            <a:avLst/>
          </a:prstGeom>
          <a:noFill/>
          <a:ln w="9525" algn="ctr">
            <a:noFill/>
            <a:miter lim="800000"/>
            <a:headEnd/>
            <a:tailEnd/>
          </a:ln>
          <a:effectLst/>
        </p:spPr>
        <p:txBody>
          <a:bodyPr>
            <a:spAutoFit/>
          </a:bodyPr>
          <a:lstStyle/>
          <a:p>
            <a:pPr marL="342900" indent="-342900">
              <a:spcBef>
                <a:spcPct val="50000"/>
              </a:spcBef>
            </a:pPr>
            <a:r>
              <a:rPr lang="en-US" sz="2000" b="0"/>
              <a:t>new Point {x=1, y=2}</a:t>
            </a:r>
          </a:p>
        </p:txBody>
      </p:sp>
      <p:sp>
        <p:nvSpPr>
          <p:cNvPr id="80911" name="AutoShape 15"/>
          <p:cNvSpPr>
            <a:spLocks noChangeArrowheads="1"/>
          </p:cNvSpPr>
          <p:nvPr/>
        </p:nvSpPr>
        <p:spPr bwMode="auto">
          <a:xfrm>
            <a:off x="5334000" y="4267200"/>
            <a:ext cx="3429000" cy="1828800"/>
          </a:xfrm>
          <a:prstGeom prst="flowChartAlternateProcess">
            <a:avLst/>
          </a:prstGeom>
          <a:noFill/>
          <a:ln w="9525" algn="ctr">
            <a:solidFill>
              <a:schemeClr val="tx1"/>
            </a:solidFill>
            <a:miter lim="800000"/>
            <a:headEnd/>
            <a:tailEnd/>
          </a:ln>
          <a:effectLst/>
        </p:spPr>
        <p:txBody>
          <a:bodyPr wrap="none" anchor="ctr"/>
          <a:lstStyle/>
          <a:p>
            <a:endParaRPr lang="en-IN"/>
          </a:p>
        </p:txBody>
      </p:sp>
      <p:sp>
        <p:nvSpPr>
          <p:cNvPr id="80912" name="Text Box 16"/>
          <p:cNvSpPr txBox="1">
            <a:spLocks noChangeArrowheads="1"/>
          </p:cNvSpPr>
          <p:nvPr/>
        </p:nvSpPr>
        <p:spPr bwMode="auto">
          <a:xfrm>
            <a:off x="5410200" y="4937125"/>
            <a:ext cx="3352800" cy="396875"/>
          </a:xfrm>
          <a:prstGeom prst="rect">
            <a:avLst/>
          </a:prstGeom>
          <a:noFill/>
          <a:ln w="9525" algn="ctr">
            <a:noFill/>
            <a:miter lim="800000"/>
            <a:headEnd/>
            <a:tailEnd/>
          </a:ln>
          <a:effectLst/>
        </p:spPr>
        <p:txBody>
          <a:bodyPr>
            <a:spAutoFit/>
          </a:bodyPr>
          <a:lstStyle/>
          <a:p>
            <a:pPr marL="342900" indent="-342900">
              <a:spcBef>
                <a:spcPct val="50000"/>
              </a:spcBef>
            </a:pPr>
            <a:r>
              <a:rPr lang="en-US" sz="2000" b="0"/>
              <a:t>New {c.Name, c.Phone}</a:t>
            </a:r>
          </a:p>
        </p:txBody>
      </p:sp>
      <p:sp>
        <p:nvSpPr>
          <p:cNvPr id="80914" name="Text Box 18"/>
          <p:cNvSpPr txBox="1">
            <a:spLocks noChangeArrowheads="1"/>
          </p:cNvSpPr>
          <p:nvPr/>
        </p:nvSpPr>
        <p:spPr bwMode="auto">
          <a:xfrm>
            <a:off x="5486400" y="4937125"/>
            <a:ext cx="3200400" cy="396875"/>
          </a:xfrm>
          <a:prstGeom prst="rect">
            <a:avLst/>
          </a:prstGeom>
          <a:noFill/>
          <a:ln w="9525" algn="ctr">
            <a:noFill/>
            <a:miter lim="800000"/>
            <a:headEnd/>
            <a:tailEnd/>
          </a:ln>
          <a:effectLst/>
        </p:spPr>
        <p:txBody>
          <a:bodyPr>
            <a:spAutoFit/>
          </a:bodyPr>
          <a:lstStyle/>
          <a:p>
            <a:pPr marL="342900" indent="-342900">
              <a:spcBef>
                <a:spcPct val="50000"/>
              </a:spcBef>
            </a:pPr>
            <a:r>
              <a:rPr lang="en-US" sz="2000" b="0"/>
              <a:t>from..where…select</a:t>
            </a:r>
          </a:p>
        </p:txBody>
      </p:sp>
      <p:sp>
        <p:nvSpPr>
          <p:cNvPr id="80919" name="AutoShape 23"/>
          <p:cNvSpPr>
            <a:spLocks noChangeArrowheads="1"/>
          </p:cNvSpPr>
          <p:nvPr/>
        </p:nvSpPr>
        <p:spPr bwMode="auto">
          <a:xfrm>
            <a:off x="4953000" y="1447800"/>
            <a:ext cx="609600" cy="381000"/>
          </a:xfrm>
          <a:prstGeom prst="leftArrow">
            <a:avLst>
              <a:gd name="adj1" fmla="val 50000"/>
              <a:gd name="adj2" fmla="val 40000"/>
            </a:avLst>
          </a:prstGeom>
          <a:gradFill rotWithShape="1">
            <a:gsLst>
              <a:gs pos="0">
                <a:srgbClr val="FF0000"/>
              </a:gs>
              <a:gs pos="100000">
                <a:srgbClr val="FF0000">
                  <a:gamma/>
                  <a:shade val="46275"/>
                  <a:invGamma/>
                </a:srgbClr>
              </a:gs>
            </a:gsLst>
            <a:lin ang="2700000" scaled="1"/>
          </a:gradFill>
          <a:ln w="9525" algn="ctr">
            <a:noFill/>
            <a:miter lim="800000"/>
            <a:headEnd/>
            <a:tailEnd/>
          </a:ln>
          <a:effectLst/>
        </p:spPr>
        <p:txBody>
          <a:bodyPr wrap="none" anchor="ctr"/>
          <a:lstStyle/>
          <a:p>
            <a:endParaRPr lang="en-IN"/>
          </a:p>
        </p:txBody>
      </p:sp>
      <p:sp>
        <p:nvSpPr>
          <p:cNvPr id="80920" name="AutoShape 24"/>
          <p:cNvSpPr>
            <a:spLocks noChangeArrowheads="1"/>
          </p:cNvSpPr>
          <p:nvPr/>
        </p:nvSpPr>
        <p:spPr bwMode="auto">
          <a:xfrm>
            <a:off x="4648200" y="1981200"/>
            <a:ext cx="609600" cy="381000"/>
          </a:xfrm>
          <a:prstGeom prst="leftArrow">
            <a:avLst>
              <a:gd name="adj1" fmla="val 50000"/>
              <a:gd name="adj2" fmla="val 40000"/>
            </a:avLst>
          </a:prstGeom>
          <a:gradFill rotWithShape="1">
            <a:gsLst>
              <a:gs pos="0">
                <a:srgbClr val="FF0000"/>
              </a:gs>
              <a:gs pos="100000">
                <a:srgbClr val="FF0000">
                  <a:gamma/>
                  <a:shade val="46275"/>
                  <a:invGamma/>
                </a:srgbClr>
              </a:gs>
            </a:gsLst>
            <a:lin ang="2700000" scaled="1"/>
          </a:gradFill>
          <a:ln w="9525" algn="ctr">
            <a:noFill/>
            <a:miter lim="800000"/>
            <a:headEnd/>
            <a:tailEnd/>
          </a:ln>
          <a:effectLst/>
        </p:spPr>
        <p:txBody>
          <a:bodyPr wrap="none" anchor="ctr"/>
          <a:lstStyle/>
          <a:p>
            <a:endParaRPr lang="en-IN"/>
          </a:p>
        </p:txBody>
      </p:sp>
      <p:sp>
        <p:nvSpPr>
          <p:cNvPr id="80921" name="AutoShape 25"/>
          <p:cNvSpPr>
            <a:spLocks noChangeArrowheads="1"/>
          </p:cNvSpPr>
          <p:nvPr/>
        </p:nvSpPr>
        <p:spPr bwMode="auto">
          <a:xfrm>
            <a:off x="6781800" y="2590800"/>
            <a:ext cx="609600" cy="381000"/>
          </a:xfrm>
          <a:prstGeom prst="leftArrow">
            <a:avLst>
              <a:gd name="adj1" fmla="val 50000"/>
              <a:gd name="adj2" fmla="val 40000"/>
            </a:avLst>
          </a:prstGeom>
          <a:gradFill rotWithShape="1">
            <a:gsLst>
              <a:gs pos="0">
                <a:srgbClr val="FF0000"/>
              </a:gs>
              <a:gs pos="100000">
                <a:srgbClr val="FF0000">
                  <a:gamma/>
                  <a:shade val="46275"/>
                  <a:invGamma/>
                </a:srgbClr>
              </a:gs>
            </a:gsLst>
            <a:lin ang="2700000" scaled="1"/>
          </a:gradFill>
          <a:ln w="9525" algn="ctr">
            <a:noFill/>
            <a:miter lim="800000"/>
            <a:headEnd/>
            <a:tailEnd/>
          </a:ln>
          <a:effectLst/>
        </p:spPr>
        <p:txBody>
          <a:bodyPr wrap="none" anchor="ctr"/>
          <a:lstStyle/>
          <a:p>
            <a:endParaRPr lang="en-IN"/>
          </a:p>
        </p:txBody>
      </p:sp>
      <p:sp>
        <p:nvSpPr>
          <p:cNvPr id="80922" name="AutoShape 26"/>
          <p:cNvSpPr>
            <a:spLocks noChangeArrowheads="1"/>
          </p:cNvSpPr>
          <p:nvPr/>
        </p:nvSpPr>
        <p:spPr bwMode="auto">
          <a:xfrm>
            <a:off x="4343400" y="3200400"/>
            <a:ext cx="609600" cy="381000"/>
          </a:xfrm>
          <a:prstGeom prst="leftArrow">
            <a:avLst>
              <a:gd name="adj1" fmla="val 50000"/>
              <a:gd name="adj2" fmla="val 40000"/>
            </a:avLst>
          </a:prstGeom>
          <a:gradFill rotWithShape="1">
            <a:gsLst>
              <a:gs pos="0">
                <a:srgbClr val="FF0000"/>
              </a:gs>
              <a:gs pos="100000">
                <a:srgbClr val="FF0000">
                  <a:gamma/>
                  <a:shade val="46275"/>
                  <a:invGamma/>
                </a:srgbClr>
              </a:gs>
            </a:gsLst>
            <a:lin ang="2700000" scaled="1"/>
          </a:gradFill>
          <a:ln w="9525" algn="ctr">
            <a:noFill/>
            <a:miter lim="800000"/>
            <a:headEnd/>
            <a:tailEnd/>
          </a:ln>
          <a:effectLst/>
        </p:spPr>
        <p:txBody>
          <a:bodyPr wrap="none" anchor="ctr"/>
          <a:lstStyle/>
          <a:p>
            <a:endParaRPr lang="en-IN"/>
          </a:p>
        </p:txBody>
      </p:sp>
      <p:sp>
        <p:nvSpPr>
          <p:cNvPr id="80923" name="AutoShape 27"/>
          <p:cNvSpPr>
            <a:spLocks noChangeArrowheads="1"/>
          </p:cNvSpPr>
          <p:nvPr/>
        </p:nvSpPr>
        <p:spPr bwMode="auto">
          <a:xfrm>
            <a:off x="4495800" y="3733800"/>
            <a:ext cx="609600" cy="381000"/>
          </a:xfrm>
          <a:prstGeom prst="leftArrow">
            <a:avLst>
              <a:gd name="adj1" fmla="val 50000"/>
              <a:gd name="adj2" fmla="val 40000"/>
            </a:avLst>
          </a:prstGeom>
          <a:gradFill rotWithShape="1">
            <a:gsLst>
              <a:gs pos="0">
                <a:srgbClr val="FF0000"/>
              </a:gs>
              <a:gs pos="100000">
                <a:srgbClr val="FF0000">
                  <a:gamma/>
                  <a:shade val="46275"/>
                  <a:invGamma/>
                </a:srgbClr>
              </a:gs>
            </a:gsLst>
            <a:lin ang="2700000" scaled="1"/>
          </a:gradFill>
          <a:ln w="9525" algn="ctr">
            <a:noFill/>
            <a:miter lim="800000"/>
            <a:headEnd/>
            <a:tailEnd/>
          </a:ln>
          <a:effectLst/>
        </p:spPr>
        <p:txBody>
          <a:bodyPr wrap="none" anchor="ctr"/>
          <a:lstStyle/>
          <a:p>
            <a:endParaRPr lang="en-IN"/>
          </a:p>
        </p:txBody>
      </p:sp>
      <p:sp>
        <p:nvSpPr>
          <p:cNvPr id="80924" name="AutoShape 28"/>
          <p:cNvSpPr>
            <a:spLocks noChangeArrowheads="1"/>
          </p:cNvSpPr>
          <p:nvPr/>
        </p:nvSpPr>
        <p:spPr bwMode="auto">
          <a:xfrm>
            <a:off x="4495800" y="4343400"/>
            <a:ext cx="609600" cy="381000"/>
          </a:xfrm>
          <a:prstGeom prst="leftArrow">
            <a:avLst>
              <a:gd name="adj1" fmla="val 50000"/>
              <a:gd name="adj2" fmla="val 40000"/>
            </a:avLst>
          </a:prstGeom>
          <a:gradFill rotWithShape="1">
            <a:gsLst>
              <a:gs pos="0">
                <a:srgbClr val="FF0000"/>
              </a:gs>
              <a:gs pos="100000">
                <a:srgbClr val="FF0000">
                  <a:gamma/>
                  <a:shade val="46275"/>
                  <a:invGamma/>
                </a:srgbClr>
              </a:gs>
            </a:gsLst>
            <a:lin ang="2700000" scaled="1"/>
          </a:gradFill>
          <a:ln w="9525" algn="ctr">
            <a:noFill/>
            <a:miter lim="800000"/>
            <a:headEnd/>
            <a:tailEnd/>
          </a:ln>
          <a:effectLst/>
        </p:spPr>
        <p:txBody>
          <a:bodyPr wrap="none" anchor="ctr"/>
          <a:lstStyle/>
          <a:p>
            <a:endParaRPr lang="en-IN"/>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 calcmode="lin" valueType="num">
                                      <p:cBhvr>
                                        <p:cTn id="7" dur="1000" fill="hold"/>
                                        <p:tgtEl>
                                          <p:spTgt spid="80899">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80899">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80899">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80899">
                                            <p:txEl>
                                              <p:pRg st="1" end="1"/>
                                            </p:txEl>
                                          </p:spTgt>
                                        </p:tgtEl>
                                        <p:attrNameLst>
                                          <p:attrName>style.visibility</p:attrName>
                                        </p:attrNameLst>
                                      </p:cBhvr>
                                      <p:to>
                                        <p:strVal val="visible"/>
                                      </p:to>
                                    </p:set>
                                    <p:anim calcmode="lin" valueType="num">
                                      <p:cBhvr>
                                        <p:cTn id="12" dur="1000" fill="hold"/>
                                        <p:tgtEl>
                                          <p:spTgt spid="80899">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80899">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80899">
                                            <p:txEl>
                                              <p:pRg st="1" end="1"/>
                                            </p:txEl>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80899">
                                            <p:txEl>
                                              <p:pRg st="2" end="2"/>
                                            </p:txEl>
                                          </p:spTgt>
                                        </p:tgtEl>
                                        <p:attrNameLst>
                                          <p:attrName>style.visibility</p:attrName>
                                        </p:attrNameLst>
                                      </p:cBhvr>
                                      <p:to>
                                        <p:strVal val="visible"/>
                                      </p:to>
                                    </p:set>
                                    <p:anim calcmode="lin" valueType="num">
                                      <p:cBhvr>
                                        <p:cTn id="17" dur="1000" fill="hold"/>
                                        <p:tgtEl>
                                          <p:spTgt spid="80899">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80899">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80899">
                                            <p:txEl>
                                              <p:pRg st="2" end="2"/>
                                            </p:txEl>
                                          </p:spTgt>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80899">
                                            <p:txEl>
                                              <p:pRg st="3" end="3"/>
                                            </p:txEl>
                                          </p:spTgt>
                                        </p:tgtEl>
                                        <p:attrNameLst>
                                          <p:attrName>style.visibility</p:attrName>
                                        </p:attrNameLst>
                                      </p:cBhvr>
                                      <p:to>
                                        <p:strVal val="visible"/>
                                      </p:to>
                                    </p:set>
                                    <p:anim calcmode="lin" valueType="num">
                                      <p:cBhvr>
                                        <p:cTn id="22" dur="1000" fill="hold"/>
                                        <p:tgtEl>
                                          <p:spTgt spid="80899">
                                            <p:txEl>
                                              <p:pRg st="3" end="3"/>
                                            </p:txEl>
                                          </p:spTgt>
                                        </p:tgtEl>
                                        <p:attrNameLst>
                                          <p:attrName>ppt_w</p:attrName>
                                        </p:attrNameLst>
                                      </p:cBhvr>
                                      <p:tavLst>
                                        <p:tav tm="0">
                                          <p:val>
                                            <p:strVal val="#ppt_w*0.70"/>
                                          </p:val>
                                        </p:tav>
                                        <p:tav tm="100000">
                                          <p:val>
                                            <p:strVal val="#ppt_w"/>
                                          </p:val>
                                        </p:tav>
                                      </p:tavLst>
                                    </p:anim>
                                    <p:anim calcmode="lin" valueType="num">
                                      <p:cBhvr>
                                        <p:cTn id="23" dur="1000" fill="hold"/>
                                        <p:tgtEl>
                                          <p:spTgt spid="80899">
                                            <p:txEl>
                                              <p:pRg st="3" end="3"/>
                                            </p:txEl>
                                          </p:spTgt>
                                        </p:tgtEl>
                                        <p:attrNameLst>
                                          <p:attrName>ppt_h</p:attrName>
                                        </p:attrNameLst>
                                      </p:cBhvr>
                                      <p:tavLst>
                                        <p:tav tm="0">
                                          <p:val>
                                            <p:strVal val="#ppt_h"/>
                                          </p:val>
                                        </p:tav>
                                        <p:tav tm="100000">
                                          <p:val>
                                            <p:strVal val="#ppt_h"/>
                                          </p:val>
                                        </p:tav>
                                      </p:tavLst>
                                    </p:anim>
                                    <p:animEffect transition="in" filter="fade">
                                      <p:cBhvr>
                                        <p:cTn id="24" dur="1000"/>
                                        <p:tgtEl>
                                          <p:spTgt spid="80899">
                                            <p:txEl>
                                              <p:pRg st="3" end="3"/>
                                            </p:txEl>
                                          </p:spTgt>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80899">
                                            <p:txEl>
                                              <p:pRg st="4" end="4"/>
                                            </p:txEl>
                                          </p:spTgt>
                                        </p:tgtEl>
                                        <p:attrNameLst>
                                          <p:attrName>style.visibility</p:attrName>
                                        </p:attrNameLst>
                                      </p:cBhvr>
                                      <p:to>
                                        <p:strVal val="visible"/>
                                      </p:to>
                                    </p:set>
                                    <p:anim calcmode="lin" valueType="num">
                                      <p:cBhvr>
                                        <p:cTn id="27" dur="1000" fill="hold"/>
                                        <p:tgtEl>
                                          <p:spTgt spid="80899">
                                            <p:txEl>
                                              <p:pRg st="4" end="4"/>
                                            </p:txEl>
                                          </p:spTgt>
                                        </p:tgtEl>
                                        <p:attrNameLst>
                                          <p:attrName>ppt_w</p:attrName>
                                        </p:attrNameLst>
                                      </p:cBhvr>
                                      <p:tavLst>
                                        <p:tav tm="0">
                                          <p:val>
                                            <p:strVal val="#ppt_w*0.70"/>
                                          </p:val>
                                        </p:tav>
                                        <p:tav tm="100000">
                                          <p:val>
                                            <p:strVal val="#ppt_w"/>
                                          </p:val>
                                        </p:tav>
                                      </p:tavLst>
                                    </p:anim>
                                    <p:anim calcmode="lin" valueType="num">
                                      <p:cBhvr>
                                        <p:cTn id="28" dur="1000" fill="hold"/>
                                        <p:tgtEl>
                                          <p:spTgt spid="80899">
                                            <p:txEl>
                                              <p:pRg st="4" end="4"/>
                                            </p:txEl>
                                          </p:spTgt>
                                        </p:tgtEl>
                                        <p:attrNameLst>
                                          <p:attrName>ppt_h</p:attrName>
                                        </p:attrNameLst>
                                      </p:cBhvr>
                                      <p:tavLst>
                                        <p:tav tm="0">
                                          <p:val>
                                            <p:strVal val="#ppt_h"/>
                                          </p:val>
                                        </p:tav>
                                        <p:tav tm="100000">
                                          <p:val>
                                            <p:strVal val="#ppt_h"/>
                                          </p:val>
                                        </p:tav>
                                      </p:tavLst>
                                    </p:anim>
                                    <p:animEffect transition="in" filter="fade">
                                      <p:cBhvr>
                                        <p:cTn id="29" dur="1000"/>
                                        <p:tgtEl>
                                          <p:spTgt spid="80899">
                                            <p:txEl>
                                              <p:pRg st="4" end="4"/>
                                            </p:txEl>
                                          </p:spTgt>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80899">
                                            <p:txEl>
                                              <p:pRg st="5" end="5"/>
                                            </p:txEl>
                                          </p:spTgt>
                                        </p:tgtEl>
                                        <p:attrNameLst>
                                          <p:attrName>style.visibility</p:attrName>
                                        </p:attrNameLst>
                                      </p:cBhvr>
                                      <p:to>
                                        <p:strVal val="visible"/>
                                      </p:to>
                                    </p:set>
                                    <p:anim calcmode="lin" valueType="num">
                                      <p:cBhvr>
                                        <p:cTn id="32" dur="1000" fill="hold"/>
                                        <p:tgtEl>
                                          <p:spTgt spid="80899">
                                            <p:txEl>
                                              <p:pRg st="5" end="5"/>
                                            </p:txEl>
                                          </p:spTgt>
                                        </p:tgtEl>
                                        <p:attrNameLst>
                                          <p:attrName>ppt_w</p:attrName>
                                        </p:attrNameLst>
                                      </p:cBhvr>
                                      <p:tavLst>
                                        <p:tav tm="0">
                                          <p:val>
                                            <p:strVal val="#ppt_w*0.70"/>
                                          </p:val>
                                        </p:tav>
                                        <p:tav tm="100000">
                                          <p:val>
                                            <p:strVal val="#ppt_w"/>
                                          </p:val>
                                        </p:tav>
                                      </p:tavLst>
                                    </p:anim>
                                    <p:anim calcmode="lin" valueType="num">
                                      <p:cBhvr>
                                        <p:cTn id="33" dur="1000" fill="hold"/>
                                        <p:tgtEl>
                                          <p:spTgt spid="80899">
                                            <p:txEl>
                                              <p:pRg st="5" end="5"/>
                                            </p:txEl>
                                          </p:spTgt>
                                        </p:tgtEl>
                                        <p:attrNameLst>
                                          <p:attrName>ppt_h</p:attrName>
                                        </p:attrNameLst>
                                      </p:cBhvr>
                                      <p:tavLst>
                                        <p:tav tm="0">
                                          <p:val>
                                            <p:strVal val="#ppt_h"/>
                                          </p:val>
                                        </p:tav>
                                        <p:tav tm="100000">
                                          <p:val>
                                            <p:strVal val="#ppt_h"/>
                                          </p:val>
                                        </p:tav>
                                      </p:tavLst>
                                    </p:anim>
                                    <p:animEffect transition="in" filter="fade">
                                      <p:cBhvr>
                                        <p:cTn id="34" dur="1000"/>
                                        <p:tgtEl>
                                          <p:spTgt spid="80899">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grpId="0" nodeType="clickEffect">
                                  <p:stCondLst>
                                    <p:cond delay="0"/>
                                  </p:stCondLst>
                                  <p:childTnLst>
                                    <p:set>
                                      <p:cBhvr>
                                        <p:cTn id="38" dur="1" fill="hold">
                                          <p:stCondLst>
                                            <p:cond delay="0"/>
                                          </p:stCondLst>
                                        </p:cTn>
                                        <p:tgtEl>
                                          <p:spTgt spid="80903"/>
                                        </p:tgtEl>
                                        <p:attrNameLst>
                                          <p:attrName>style.visibility</p:attrName>
                                        </p:attrNameLst>
                                      </p:cBhvr>
                                      <p:to>
                                        <p:strVal val="visible"/>
                                      </p:to>
                                    </p:set>
                                    <p:anim calcmode="lin" valueType="num">
                                      <p:cBhvr>
                                        <p:cTn id="39" dur="1000" fill="hold"/>
                                        <p:tgtEl>
                                          <p:spTgt spid="80903"/>
                                        </p:tgtEl>
                                        <p:attrNameLst>
                                          <p:attrName>ppt_w</p:attrName>
                                        </p:attrNameLst>
                                      </p:cBhvr>
                                      <p:tavLst>
                                        <p:tav tm="0">
                                          <p:val>
                                            <p:strVal val="#ppt_w*0.70"/>
                                          </p:val>
                                        </p:tav>
                                        <p:tav tm="100000">
                                          <p:val>
                                            <p:strVal val="#ppt_w"/>
                                          </p:val>
                                        </p:tav>
                                      </p:tavLst>
                                    </p:anim>
                                    <p:anim calcmode="lin" valueType="num">
                                      <p:cBhvr>
                                        <p:cTn id="40" dur="1000" fill="hold"/>
                                        <p:tgtEl>
                                          <p:spTgt spid="80903"/>
                                        </p:tgtEl>
                                        <p:attrNameLst>
                                          <p:attrName>ppt_h</p:attrName>
                                        </p:attrNameLst>
                                      </p:cBhvr>
                                      <p:tavLst>
                                        <p:tav tm="0">
                                          <p:val>
                                            <p:strVal val="#ppt_h"/>
                                          </p:val>
                                        </p:tav>
                                        <p:tav tm="100000">
                                          <p:val>
                                            <p:strVal val="#ppt_h"/>
                                          </p:val>
                                        </p:tav>
                                      </p:tavLst>
                                    </p:anim>
                                    <p:animEffect transition="in" filter="fade">
                                      <p:cBhvr>
                                        <p:cTn id="41" dur="1000"/>
                                        <p:tgtEl>
                                          <p:spTgt spid="80903"/>
                                        </p:tgtEl>
                                      </p:cBhvr>
                                    </p:animEffect>
                                  </p:childTnLst>
                                </p:cTn>
                              </p:par>
                              <p:par>
                                <p:cTn id="42" presetID="55" presetClass="entr" presetSubtype="0" fill="hold" grpId="0" nodeType="withEffect">
                                  <p:stCondLst>
                                    <p:cond delay="0"/>
                                  </p:stCondLst>
                                  <p:childTnLst>
                                    <p:set>
                                      <p:cBhvr>
                                        <p:cTn id="43" dur="1" fill="hold">
                                          <p:stCondLst>
                                            <p:cond delay="0"/>
                                          </p:stCondLst>
                                        </p:cTn>
                                        <p:tgtEl>
                                          <p:spTgt spid="80904"/>
                                        </p:tgtEl>
                                        <p:attrNameLst>
                                          <p:attrName>style.visibility</p:attrName>
                                        </p:attrNameLst>
                                      </p:cBhvr>
                                      <p:to>
                                        <p:strVal val="visible"/>
                                      </p:to>
                                    </p:set>
                                    <p:anim calcmode="lin" valueType="num">
                                      <p:cBhvr>
                                        <p:cTn id="44" dur="1000" fill="hold"/>
                                        <p:tgtEl>
                                          <p:spTgt spid="80904"/>
                                        </p:tgtEl>
                                        <p:attrNameLst>
                                          <p:attrName>ppt_w</p:attrName>
                                        </p:attrNameLst>
                                      </p:cBhvr>
                                      <p:tavLst>
                                        <p:tav tm="0">
                                          <p:val>
                                            <p:strVal val="#ppt_w*0.70"/>
                                          </p:val>
                                        </p:tav>
                                        <p:tav tm="100000">
                                          <p:val>
                                            <p:strVal val="#ppt_w"/>
                                          </p:val>
                                        </p:tav>
                                      </p:tavLst>
                                    </p:anim>
                                    <p:anim calcmode="lin" valueType="num">
                                      <p:cBhvr>
                                        <p:cTn id="45" dur="1000" fill="hold"/>
                                        <p:tgtEl>
                                          <p:spTgt spid="80904"/>
                                        </p:tgtEl>
                                        <p:attrNameLst>
                                          <p:attrName>ppt_h</p:attrName>
                                        </p:attrNameLst>
                                      </p:cBhvr>
                                      <p:tavLst>
                                        <p:tav tm="0">
                                          <p:val>
                                            <p:strVal val="#ppt_h"/>
                                          </p:val>
                                        </p:tav>
                                        <p:tav tm="100000">
                                          <p:val>
                                            <p:strVal val="#ppt_h"/>
                                          </p:val>
                                        </p:tav>
                                      </p:tavLst>
                                    </p:anim>
                                    <p:animEffect transition="in" filter="fade">
                                      <p:cBhvr>
                                        <p:cTn id="46" dur="1000"/>
                                        <p:tgtEl>
                                          <p:spTgt spid="80904"/>
                                        </p:tgtEl>
                                      </p:cBhvr>
                                    </p:animEffect>
                                  </p:childTnLst>
                                </p:cTn>
                              </p:par>
                              <p:par>
                                <p:cTn id="47" presetID="55" presetClass="entr" presetSubtype="0" fill="hold" grpId="0" nodeType="withEffect">
                                  <p:stCondLst>
                                    <p:cond delay="0"/>
                                  </p:stCondLst>
                                  <p:childTnLst>
                                    <p:set>
                                      <p:cBhvr>
                                        <p:cTn id="48" dur="1" fill="hold">
                                          <p:stCondLst>
                                            <p:cond delay="0"/>
                                          </p:stCondLst>
                                        </p:cTn>
                                        <p:tgtEl>
                                          <p:spTgt spid="80919"/>
                                        </p:tgtEl>
                                        <p:attrNameLst>
                                          <p:attrName>style.visibility</p:attrName>
                                        </p:attrNameLst>
                                      </p:cBhvr>
                                      <p:to>
                                        <p:strVal val="visible"/>
                                      </p:to>
                                    </p:set>
                                    <p:anim calcmode="lin" valueType="num">
                                      <p:cBhvr>
                                        <p:cTn id="49" dur="1000" fill="hold"/>
                                        <p:tgtEl>
                                          <p:spTgt spid="80919"/>
                                        </p:tgtEl>
                                        <p:attrNameLst>
                                          <p:attrName>ppt_w</p:attrName>
                                        </p:attrNameLst>
                                      </p:cBhvr>
                                      <p:tavLst>
                                        <p:tav tm="0">
                                          <p:val>
                                            <p:strVal val="#ppt_w*0.70"/>
                                          </p:val>
                                        </p:tav>
                                        <p:tav tm="100000">
                                          <p:val>
                                            <p:strVal val="#ppt_w"/>
                                          </p:val>
                                        </p:tav>
                                      </p:tavLst>
                                    </p:anim>
                                    <p:anim calcmode="lin" valueType="num">
                                      <p:cBhvr>
                                        <p:cTn id="50" dur="1000" fill="hold"/>
                                        <p:tgtEl>
                                          <p:spTgt spid="80919"/>
                                        </p:tgtEl>
                                        <p:attrNameLst>
                                          <p:attrName>ppt_h</p:attrName>
                                        </p:attrNameLst>
                                      </p:cBhvr>
                                      <p:tavLst>
                                        <p:tav tm="0">
                                          <p:val>
                                            <p:strVal val="#ppt_h"/>
                                          </p:val>
                                        </p:tav>
                                        <p:tav tm="100000">
                                          <p:val>
                                            <p:strVal val="#ppt_h"/>
                                          </p:val>
                                        </p:tav>
                                      </p:tavLst>
                                    </p:anim>
                                    <p:animEffect transition="in" filter="fade">
                                      <p:cBhvr>
                                        <p:cTn id="51" dur="1000"/>
                                        <p:tgtEl>
                                          <p:spTgt spid="80919"/>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xit" presetSubtype="0" fill="hold" grpId="1" nodeType="clickEffect">
                                  <p:stCondLst>
                                    <p:cond delay="0"/>
                                  </p:stCondLst>
                                  <p:childTnLst>
                                    <p:anim calcmode="lin" valueType="num">
                                      <p:cBhvr>
                                        <p:cTn id="55" dur="1000"/>
                                        <p:tgtEl>
                                          <p:spTgt spid="80904"/>
                                        </p:tgtEl>
                                        <p:attrNameLst>
                                          <p:attrName>ppt_w</p:attrName>
                                        </p:attrNameLst>
                                      </p:cBhvr>
                                      <p:tavLst>
                                        <p:tav tm="0">
                                          <p:val>
                                            <p:strVal val="ppt_w"/>
                                          </p:val>
                                        </p:tav>
                                        <p:tav tm="100000">
                                          <p:val>
                                            <p:strVal val="ppt_w*0.70"/>
                                          </p:val>
                                        </p:tav>
                                      </p:tavLst>
                                    </p:anim>
                                    <p:anim calcmode="lin" valueType="num">
                                      <p:cBhvr>
                                        <p:cTn id="56" dur="1000"/>
                                        <p:tgtEl>
                                          <p:spTgt spid="80904"/>
                                        </p:tgtEl>
                                        <p:attrNameLst>
                                          <p:attrName>ppt_h</p:attrName>
                                        </p:attrNameLst>
                                      </p:cBhvr>
                                      <p:tavLst>
                                        <p:tav tm="0">
                                          <p:val>
                                            <p:strVal val="ppt_h"/>
                                          </p:val>
                                        </p:tav>
                                        <p:tav tm="100000">
                                          <p:val>
                                            <p:strVal val="ppt_h"/>
                                          </p:val>
                                        </p:tav>
                                      </p:tavLst>
                                    </p:anim>
                                    <p:animEffect transition="out" filter="fade">
                                      <p:cBhvr>
                                        <p:cTn id="57" dur="1000"/>
                                        <p:tgtEl>
                                          <p:spTgt spid="80904"/>
                                        </p:tgtEl>
                                      </p:cBhvr>
                                    </p:animEffect>
                                    <p:set>
                                      <p:cBhvr>
                                        <p:cTn id="58" dur="1" fill="hold">
                                          <p:stCondLst>
                                            <p:cond delay="999"/>
                                          </p:stCondLst>
                                        </p:cTn>
                                        <p:tgtEl>
                                          <p:spTgt spid="80904"/>
                                        </p:tgtEl>
                                        <p:attrNameLst>
                                          <p:attrName>style.visibility</p:attrName>
                                        </p:attrNameLst>
                                      </p:cBhvr>
                                      <p:to>
                                        <p:strVal val="hidden"/>
                                      </p:to>
                                    </p:set>
                                  </p:childTnLst>
                                </p:cTn>
                              </p:par>
                              <p:par>
                                <p:cTn id="59" presetID="55" presetClass="exit" presetSubtype="0" fill="hold" grpId="1" nodeType="withEffect">
                                  <p:stCondLst>
                                    <p:cond delay="0"/>
                                  </p:stCondLst>
                                  <p:childTnLst>
                                    <p:anim calcmode="lin" valueType="num">
                                      <p:cBhvr>
                                        <p:cTn id="60" dur="1000"/>
                                        <p:tgtEl>
                                          <p:spTgt spid="80903"/>
                                        </p:tgtEl>
                                        <p:attrNameLst>
                                          <p:attrName>ppt_w</p:attrName>
                                        </p:attrNameLst>
                                      </p:cBhvr>
                                      <p:tavLst>
                                        <p:tav tm="0">
                                          <p:val>
                                            <p:strVal val="ppt_w"/>
                                          </p:val>
                                        </p:tav>
                                        <p:tav tm="100000">
                                          <p:val>
                                            <p:strVal val="ppt_w*0.70"/>
                                          </p:val>
                                        </p:tav>
                                      </p:tavLst>
                                    </p:anim>
                                    <p:anim calcmode="lin" valueType="num">
                                      <p:cBhvr>
                                        <p:cTn id="61" dur="1000"/>
                                        <p:tgtEl>
                                          <p:spTgt spid="80903"/>
                                        </p:tgtEl>
                                        <p:attrNameLst>
                                          <p:attrName>ppt_h</p:attrName>
                                        </p:attrNameLst>
                                      </p:cBhvr>
                                      <p:tavLst>
                                        <p:tav tm="0">
                                          <p:val>
                                            <p:strVal val="ppt_h"/>
                                          </p:val>
                                        </p:tav>
                                        <p:tav tm="100000">
                                          <p:val>
                                            <p:strVal val="ppt_h"/>
                                          </p:val>
                                        </p:tav>
                                      </p:tavLst>
                                    </p:anim>
                                    <p:animEffect transition="out" filter="fade">
                                      <p:cBhvr>
                                        <p:cTn id="62" dur="1000"/>
                                        <p:tgtEl>
                                          <p:spTgt spid="80903"/>
                                        </p:tgtEl>
                                      </p:cBhvr>
                                    </p:animEffect>
                                    <p:set>
                                      <p:cBhvr>
                                        <p:cTn id="63" dur="1" fill="hold">
                                          <p:stCondLst>
                                            <p:cond delay="999"/>
                                          </p:stCondLst>
                                        </p:cTn>
                                        <p:tgtEl>
                                          <p:spTgt spid="80903"/>
                                        </p:tgtEl>
                                        <p:attrNameLst>
                                          <p:attrName>style.visibility</p:attrName>
                                        </p:attrNameLst>
                                      </p:cBhvr>
                                      <p:to>
                                        <p:strVal val="hidden"/>
                                      </p:to>
                                    </p:set>
                                  </p:childTnLst>
                                </p:cTn>
                              </p:par>
                              <p:par>
                                <p:cTn id="64" presetID="55" presetClass="exit" presetSubtype="0" fill="hold" grpId="1" nodeType="withEffect">
                                  <p:stCondLst>
                                    <p:cond delay="0"/>
                                  </p:stCondLst>
                                  <p:childTnLst>
                                    <p:anim calcmode="lin" valueType="num">
                                      <p:cBhvr>
                                        <p:cTn id="65" dur="1000"/>
                                        <p:tgtEl>
                                          <p:spTgt spid="80919"/>
                                        </p:tgtEl>
                                        <p:attrNameLst>
                                          <p:attrName>ppt_w</p:attrName>
                                        </p:attrNameLst>
                                      </p:cBhvr>
                                      <p:tavLst>
                                        <p:tav tm="0">
                                          <p:val>
                                            <p:strVal val="ppt_w"/>
                                          </p:val>
                                        </p:tav>
                                        <p:tav tm="100000">
                                          <p:val>
                                            <p:strVal val="ppt_w*0.70"/>
                                          </p:val>
                                        </p:tav>
                                      </p:tavLst>
                                    </p:anim>
                                    <p:anim calcmode="lin" valueType="num">
                                      <p:cBhvr>
                                        <p:cTn id="66" dur="1000"/>
                                        <p:tgtEl>
                                          <p:spTgt spid="80919"/>
                                        </p:tgtEl>
                                        <p:attrNameLst>
                                          <p:attrName>ppt_h</p:attrName>
                                        </p:attrNameLst>
                                      </p:cBhvr>
                                      <p:tavLst>
                                        <p:tav tm="0">
                                          <p:val>
                                            <p:strVal val="ppt_h"/>
                                          </p:val>
                                        </p:tav>
                                        <p:tav tm="100000">
                                          <p:val>
                                            <p:strVal val="ppt_h"/>
                                          </p:val>
                                        </p:tav>
                                      </p:tavLst>
                                    </p:anim>
                                    <p:animEffect transition="out" filter="fade">
                                      <p:cBhvr>
                                        <p:cTn id="67" dur="1000"/>
                                        <p:tgtEl>
                                          <p:spTgt spid="80919"/>
                                        </p:tgtEl>
                                      </p:cBhvr>
                                    </p:animEffect>
                                    <p:set>
                                      <p:cBhvr>
                                        <p:cTn id="68" dur="1" fill="hold">
                                          <p:stCondLst>
                                            <p:cond delay="999"/>
                                          </p:stCondLst>
                                        </p:cTn>
                                        <p:tgtEl>
                                          <p:spTgt spid="80919"/>
                                        </p:tgtEl>
                                        <p:attrNameLst>
                                          <p:attrName>style.visibility</p:attrName>
                                        </p:attrNameLst>
                                      </p:cBhvr>
                                      <p:to>
                                        <p:strVal val="hidden"/>
                                      </p:to>
                                    </p:set>
                                  </p:childTnLst>
                                </p:cTn>
                              </p:par>
                              <p:par>
                                <p:cTn id="69" presetID="55" presetClass="entr" presetSubtype="0" fill="hold" grpId="0" nodeType="withEffect">
                                  <p:stCondLst>
                                    <p:cond delay="0"/>
                                  </p:stCondLst>
                                  <p:childTnLst>
                                    <p:set>
                                      <p:cBhvr>
                                        <p:cTn id="70" dur="1" fill="hold">
                                          <p:stCondLst>
                                            <p:cond delay="0"/>
                                          </p:stCondLst>
                                        </p:cTn>
                                        <p:tgtEl>
                                          <p:spTgt spid="80905"/>
                                        </p:tgtEl>
                                        <p:attrNameLst>
                                          <p:attrName>style.visibility</p:attrName>
                                        </p:attrNameLst>
                                      </p:cBhvr>
                                      <p:to>
                                        <p:strVal val="visible"/>
                                      </p:to>
                                    </p:set>
                                    <p:anim calcmode="lin" valueType="num">
                                      <p:cBhvr>
                                        <p:cTn id="71" dur="1000" fill="hold"/>
                                        <p:tgtEl>
                                          <p:spTgt spid="80905"/>
                                        </p:tgtEl>
                                        <p:attrNameLst>
                                          <p:attrName>ppt_w</p:attrName>
                                        </p:attrNameLst>
                                      </p:cBhvr>
                                      <p:tavLst>
                                        <p:tav tm="0">
                                          <p:val>
                                            <p:strVal val="#ppt_w*0.70"/>
                                          </p:val>
                                        </p:tav>
                                        <p:tav tm="100000">
                                          <p:val>
                                            <p:strVal val="#ppt_w"/>
                                          </p:val>
                                        </p:tav>
                                      </p:tavLst>
                                    </p:anim>
                                    <p:anim calcmode="lin" valueType="num">
                                      <p:cBhvr>
                                        <p:cTn id="72" dur="1000" fill="hold"/>
                                        <p:tgtEl>
                                          <p:spTgt spid="80905"/>
                                        </p:tgtEl>
                                        <p:attrNameLst>
                                          <p:attrName>ppt_h</p:attrName>
                                        </p:attrNameLst>
                                      </p:cBhvr>
                                      <p:tavLst>
                                        <p:tav tm="0">
                                          <p:val>
                                            <p:strVal val="#ppt_h"/>
                                          </p:val>
                                        </p:tav>
                                        <p:tav tm="100000">
                                          <p:val>
                                            <p:strVal val="#ppt_h"/>
                                          </p:val>
                                        </p:tav>
                                      </p:tavLst>
                                    </p:anim>
                                    <p:animEffect transition="in" filter="fade">
                                      <p:cBhvr>
                                        <p:cTn id="73" dur="1000"/>
                                        <p:tgtEl>
                                          <p:spTgt spid="80905"/>
                                        </p:tgtEl>
                                      </p:cBhvr>
                                    </p:animEffect>
                                  </p:childTnLst>
                                </p:cTn>
                              </p:par>
                              <p:par>
                                <p:cTn id="74" presetID="55" presetClass="entr" presetSubtype="0" fill="hold" grpId="0" nodeType="withEffect">
                                  <p:stCondLst>
                                    <p:cond delay="0"/>
                                  </p:stCondLst>
                                  <p:childTnLst>
                                    <p:set>
                                      <p:cBhvr>
                                        <p:cTn id="75" dur="1" fill="hold">
                                          <p:stCondLst>
                                            <p:cond delay="0"/>
                                          </p:stCondLst>
                                        </p:cTn>
                                        <p:tgtEl>
                                          <p:spTgt spid="80906"/>
                                        </p:tgtEl>
                                        <p:attrNameLst>
                                          <p:attrName>style.visibility</p:attrName>
                                        </p:attrNameLst>
                                      </p:cBhvr>
                                      <p:to>
                                        <p:strVal val="visible"/>
                                      </p:to>
                                    </p:set>
                                    <p:anim calcmode="lin" valueType="num">
                                      <p:cBhvr>
                                        <p:cTn id="76" dur="1000" fill="hold"/>
                                        <p:tgtEl>
                                          <p:spTgt spid="80906"/>
                                        </p:tgtEl>
                                        <p:attrNameLst>
                                          <p:attrName>ppt_w</p:attrName>
                                        </p:attrNameLst>
                                      </p:cBhvr>
                                      <p:tavLst>
                                        <p:tav tm="0">
                                          <p:val>
                                            <p:strVal val="#ppt_w*0.70"/>
                                          </p:val>
                                        </p:tav>
                                        <p:tav tm="100000">
                                          <p:val>
                                            <p:strVal val="#ppt_w"/>
                                          </p:val>
                                        </p:tav>
                                      </p:tavLst>
                                    </p:anim>
                                    <p:anim calcmode="lin" valueType="num">
                                      <p:cBhvr>
                                        <p:cTn id="77" dur="1000" fill="hold"/>
                                        <p:tgtEl>
                                          <p:spTgt spid="80906"/>
                                        </p:tgtEl>
                                        <p:attrNameLst>
                                          <p:attrName>ppt_h</p:attrName>
                                        </p:attrNameLst>
                                      </p:cBhvr>
                                      <p:tavLst>
                                        <p:tav tm="0">
                                          <p:val>
                                            <p:strVal val="#ppt_h"/>
                                          </p:val>
                                        </p:tav>
                                        <p:tav tm="100000">
                                          <p:val>
                                            <p:strVal val="#ppt_h"/>
                                          </p:val>
                                        </p:tav>
                                      </p:tavLst>
                                    </p:anim>
                                    <p:animEffect transition="in" filter="fade">
                                      <p:cBhvr>
                                        <p:cTn id="78" dur="1000"/>
                                        <p:tgtEl>
                                          <p:spTgt spid="80906"/>
                                        </p:tgtEl>
                                      </p:cBhvr>
                                    </p:animEffect>
                                  </p:childTnLst>
                                </p:cTn>
                              </p:par>
                              <p:par>
                                <p:cTn id="79" presetID="55" presetClass="entr" presetSubtype="0" fill="hold" grpId="0" nodeType="withEffect">
                                  <p:stCondLst>
                                    <p:cond delay="0"/>
                                  </p:stCondLst>
                                  <p:childTnLst>
                                    <p:set>
                                      <p:cBhvr>
                                        <p:cTn id="80" dur="1" fill="hold">
                                          <p:stCondLst>
                                            <p:cond delay="0"/>
                                          </p:stCondLst>
                                        </p:cTn>
                                        <p:tgtEl>
                                          <p:spTgt spid="80920"/>
                                        </p:tgtEl>
                                        <p:attrNameLst>
                                          <p:attrName>style.visibility</p:attrName>
                                        </p:attrNameLst>
                                      </p:cBhvr>
                                      <p:to>
                                        <p:strVal val="visible"/>
                                      </p:to>
                                    </p:set>
                                    <p:anim calcmode="lin" valueType="num">
                                      <p:cBhvr>
                                        <p:cTn id="81" dur="1000" fill="hold"/>
                                        <p:tgtEl>
                                          <p:spTgt spid="80920"/>
                                        </p:tgtEl>
                                        <p:attrNameLst>
                                          <p:attrName>ppt_w</p:attrName>
                                        </p:attrNameLst>
                                      </p:cBhvr>
                                      <p:tavLst>
                                        <p:tav tm="0">
                                          <p:val>
                                            <p:strVal val="#ppt_w*0.70"/>
                                          </p:val>
                                        </p:tav>
                                        <p:tav tm="100000">
                                          <p:val>
                                            <p:strVal val="#ppt_w"/>
                                          </p:val>
                                        </p:tav>
                                      </p:tavLst>
                                    </p:anim>
                                    <p:anim calcmode="lin" valueType="num">
                                      <p:cBhvr>
                                        <p:cTn id="82" dur="1000" fill="hold"/>
                                        <p:tgtEl>
                                          <p:spTgt spid="80920"/>
                                        </p:tgtEl>
                                        <p:attrNameLst>
                                          <p:attrName>ppt_h</p:attrName>
                                        </p:attrNameLst>
                                      </p:cBhvr>
                                      <p:tavLst>
                                        <p:tav tm="0">
                                          <p:val>
                                            <p:strVal val="#ppt_h"/>
                                          </p:val>
                                        </p:tav>
                                        <p:tav tm="100000">
                                          <p:val>
                                            <p:strVal val="#ppt_h"/>
                                          </p:val>
                                        </p:tav>
                                      </p:tavLst>
                                    </p:anim>
                                    <p:animEffect transition="in" filter="fade">
                                      <p:cBhvr>
                                        <p:cTn id="83" dur="1000"/>
                                        <p:tgtEl>
                                          <p:spTgt spid="80920"/>
                                        </p:tgtEl>
                                      </p:cBhvr>
                                    </p:animEffect>
                                  </p:childTnLst>
                                </p:cTn>
                              </p:par>
                            </p:childTnLst>
                          </p:cTn>
                        </p:par>
                      </p:childTnLst>
                    </p:cTn>
                  </p:par>
                  <p:par>
                    <p:cTn id="84" fill="hold">
                      <p:stCondLst>
                        <p:cond delay="indefinite"/>
                      </p:stCondLst>
                      <p:childTnLst>
                        <p:par>
                          <p:cTn id="85" fill="hold">
                            <p:stCondLst>
                              <p:cond delay="0"/>
                            </p:stCondLst>
                            <p:childTnLst>
                              <p:par>
                                <p:cTn id="86" presetID="55" presetClass="exit" presetSubtype="0" fill="hold" grpId="1" nodeType="clickEffect">
                                  <p:stCondLst>
                                    <p:cond delay="0"/>
                                  </p:stCondLst>
                                  <p:childTnLst>
                                    <p:anim calcmode="lin" valueType="num">
                                      <p:cBhvr>
                                        <p:cTn id="87" dur="1000"/>
                                        <p:tgtEl>
                                          <p:spTgt spid="80906"/>
                                        </p:tgtEl>
                                        <p:attrNameLst>
                                          <p:attrName>ppt_w</p:attrName>
                                        </p:attrNameLst>
                                      </p:cBhvr>
                                      <p:tavLst>
                                        <p:tav tm="0">
                                          <p:val>
                                            <p:strVal val="ppt_w"/>
                                          </p:val>
                                        </p:tav>
                                        <p:tav tm="100000">
                                          <p:val>
                                            <p:strVal val="ppt_w*0.70"/>
                                          </p:val>
                                        </p:tav>
                                      </p:tavLst>
                                    </p:anim>
                                    <p:anim calcmode="lin" valueType="num">
                                      <p:cBhvr>
                                        <p:cTn id="88" dur="1000"/>
                                        <p:tgtEl>
                                          <p:spTgt spid="80906"/>
                                        </p:tgtEl>
                                        <p:attrNameLst>
                                          <p:attrName>ppt_h</p:attrName>
                                        </p:attrNameLst>
                                      </p:cBhvr>
                                      <p:tavLst>
                                        <p:tav tm="0">
                                          <p:val>
                                            <p:strVal val="ppt_h"/>
                                          </p:val>
                                        </p:tav>
                                        <p:tav tm="100000">
                                          <p:val>
                                            <p:strVal val="ppt_h"/>
                                          </p:val>
                                        </p:tav>
                                      </p:tavLst>
                                    </p:anim>
                                    <p:animEffect transition="out" filter="fade">
                                      <p:cBhvr>
                                        <p:cTn id="89" dur="1000"/>
                                        <p:tgtEl>
                                          <p:spTgt spid="80906"/>
                                        </p:tgtEl>
                                      </p:cBhvr>
                                    </p:animEffect>
                                    <p:set>
                                      <p:cBhvr>
                                        <p:cTn id="90" dur="1" fill="hold">
                                          <p:stCondLst>
                                            <p:cond delay="999"/>
                                          </p:stCondLst>
                                        </p:cTn>
                                        <p:tgtEl>
                                          <p:spTgt spid="80906"/>
                                        </p:tgtEl>
                                        <p:attrNameLst>
                                          <p:attrName>style.visibility</p:attrName>
                                        </p:attrNameLst>
                                      </p:cBhvr>
                                      <p:to>
                                        <p:strVal val="hidden"/>
                                      </p:to>
                                    </p:set>
                                  </p:childTnLst>
                                </p:cTn>
                              </p:par>
                              <p:par>
                                <p:cTn id="91" presetID="55" presetClass="exit" presetSubtype="0" fill="hold" grpId="1" nodeType="withEffect">
                                  <p:stCondLst>
                                    <p:cond delay="0"/>
                                  </p:stCondLst>
                                  <p:childTnLst>
                                    <p:anim calcmode="lin" valueType="num">
                                      <p:cBhvr>
                                        <p:cTn id="92" dur="1000"/>
                                        <p:tgtEl>
                                          <p:spTgt spid="80905"/>
                                        </p:tgtEl>
                                        <p:attrNameLst>
                                          <p:attrName>ppt_w</p:attrName>
                                        </p:attrNameLst>
                                      </p:cBhvr>
                                      <p:tavLst>
                                        <p:tav tm="0">
                                          <p:val>
                                            <p:strVal val="ppt_w"/>
                                          </p:val>
                                        </p:tav>
                                        <p:tav tm="100000">
                                          <p:val>
                                            <p:strVal val="ppt_w*0.70"/>
                                          </p:val>
                                        </p:tav>
                                      </p:tavLst>
                                    </p:anim>
                                    <p:anim calcmode="lin" valueType="num">
                                      <p:cBhvr>
                                        <p:cTn id="93" dur="1000"/>
                                        <p:tgtEl>
                                          <p:spTgt spid="80905"/>
                                        </p:tgtEl>
                                        <p:attrNameLst>
                                          <p:attrName>ppt_h</p:attrName>
                                        </p:attrNameLst>
                                      </p:cBhvr>
                                      <p:tavLst>
                                        <p:tav tm="0">
                                          <p:val>
                                            <p:strVal val="ppt_h"/>
                                          </p:val>
                                        </p:tav>
                                        <p:tav tm="100000">
                                          <p:val>
                                            <p:strVal val="ppt_h"/>
                                          </p:val>
                                        </p:tav>
                                      </p:tavLst>
                                    </p:anim>
                                    <p:animEffect transition="out" filter="fade">
                                      <p:cBhvr>
                                        <p:cTn id="94" dur="1000"/>
                                        <p:tgtEl>
                                          <p:spTgt spid="80905"/>
                                        </p:tgtEl>
                                      </p:cBhvr>
                                    </p:animEffect>
                                    <p:set>
                                      <p:cBhvr>
                                        <p:cTn id="95" dur="1" fill="hold">
                                          <p:stCondLst>
                                            <p:cond delay="999"/>
                                          </p:stCondLst>
                                        </p:cTn>
                                        <p:tgtEl>
                                          <p:spTgt spid="80905"/>
                                        </p:tgtEl>
                                        <p:attrNameLst>
                                          <p:attrName>style.visibility</p:attrName>
                                        </p:attrNameLst>
                                      </p:cBhvr>
                                      <p:to>
                                        <p:strVal val="hidden"/>
                                      </p:to>
                                    </p:set>
                                  </p:childTnLst>
                                </p:cTn>
                              </p:par>
                              <p:par>
                                <p:cTn id="96" presetID="55" presetClass="exit" presetSubtype="0" fill="hold" grpId="1" nodeType="withEffect">
                                  <p:stCondLst>
                                    <p:cond delay="0"/>
                                  </p:stCondLst>
                                  <p:childTnLst>
                                    <p:anim calcmode="lin" valueType="num">
                                      <p:cBhvr>
                                        <p:cTn id="97" dur="1000"/>
                                        <p:tgtEl>
                                          <p:spTgt spid="80920"/>
                                        </p:tgtEl>
                                        <p:attrNameLst>
                                          <p:attrName>ppt_w</p:attrName>
                                        </p:attrNameLst>
                                      </p:cBhvr>
                                      <p:tavLst>
                                        <p:tav tm="0">
                                          <p:val>
                                            <p:strVal val="ppt_w"/>
                                          </p:val>
                                        </p:tav>
                                        <p:tav tm="100000">
                                          <p:val>
                                            <p:strVal val="ppt_w*0.70"/>
                                          </p:val>
                                        </p:tav>
                                      </p:tavLst>
                                    </p:anim>
                                    <p:anim calcmode="lin" valueType="num">
                                      <p:cBhvr>
                                        <p:cTn id="98" dur="1000"/>
                                        <p:tgtEl>
                                          <p:spTgt spid="80920"/>
                                        </p:tgtEl>
                                        <p:attrNameLst>
                                          <p:attrName>ppt_h</p:attrName>
                                        </p:attrNameLst>
                                      </p:cBhvr>
                                      <p:tavLst>
                                        <p:tav tm="0">
                                          <p:val>
                                            <p:strVal val="ppt_h"/>
                                          </p:val>
                                        </p:tav>
                                        <p:tav tm="100000">
                                          <p:val>
                                            <p:strVal val="ppt_h"/>
                                          </p:val>
                                        </p:tav>
                                      </p:tavLst>
                                    </p:anim>
                                    <p:animEffect transition="out" filter="fade">
                                      <p:cBhvr>
                                        <p:cTn id="99" dur="1000"/>
                                        <p:tgtEl>
                                          <p:spTgt spid="80920"/>
                                        </p:tgtEl>
                                      </p:cBhvr>
                                    </p:animEffect>
                                    <p:set>
                                      <p:cBhvr>
                                        <p:cTn id="100" dur="1" fill="hold">
                                          <p:stCondLst>
                                            <p:cond delay="999"/>
                                          </p:stCondLst>
                                        </p:cTn>
                                        <p:tgtEl>
                                          <p:spTgt spid="80920"/>
                                        </p:tgtEl>
                                        <p:attrNameLst>
                                          <p:attrName>style.visibility</p:attrName>
                                        </p:attrNameLst>
                                      </p:cBhvr>
                                      <p:to>
                                        <p:strVal val="hidden"/>
                                      </p:to>
                                    </p:set>
                                  </p:childTnLst>
                                </p:cTn>
                              </p:par>
                              <p:par>
                                <p:cTn id="101" presetID="55" presetClass="entr" presetSubtype="0" fill="hold" grpId="0" nodeType="withEffect">
                                  <p:stCondLst>
                                    <p:cond delay="0"/>
                                  </p:stCondLst>
                                  <p:childTnLst>
                                    <p:set>
                                      <p:cBhvr>
                                        <p:cTn id="102" dur="1" fill="hold">
                                          <p:stCondLst>
                                            <p:cond delay="0"/>
                                          </p:stCondLst>
                                        </p:cTn>
                                        <p:tgtEl>
                                          <p:spTgt spid="80907"/>
                                        </p:tgtEl>
                                        <p:attrNameLst>
                                          <p:attrName>style.visibility</p:attrName>
                                        </p:attrNameLst>
                                      </p:cBhvr>
                                      <p:to>
                                        <p:strVal val="visible"/>
                                      </p:to>
                                    </p:set>
                                    <p:anim calcmode="lin" valueType="num">
                                      <p:cBhvr>
                                        <p:cTn id="103" dur="1000" fill="hold"/>
                                        <p:tgtEl>
                                          <p:spTgt spid="80907"/>
                                        </p:tgtEl>
                                        <p:attrNameLst>
                                          <p:attrName>ppt_w</p:attrName>
                                        </p:attrNameLst>
                                      </p:cBhvr>
                                      <p:tavLst>
                                        <p:tav tm="0">
                                          <p:val>
                                            <p:strVal val="#ppt_w*0.70"/>
                                          </p:val>
                                        </p:tav>
                                        <p:tav tm="100000">
                                          <p:val>
                                            <p:strVal val="#ppt_w"/>
                                          </p:val>
                                        </p:tav>
                                      </p:tavLst>
                                    </p:anim>
                                    <p:anim calcmode="lin" valueType="num">
                                      <p:cBhvr>
                                        <p:cTn id="104" dur="1000" fill="hold"/>
                                        <p:tgtEl>
                                          <p:spTgt spid="80907"/>
                                        </p:tgtEl>
                                        <p:attrNameLst>
                                          <p:attrName>ppt_h</p:attrName>
                                        </p:attrNameLst>
                                      </p:cBhvr>
                                      <p:tavLst>
                                        <p:tav tm="0">
                                          <p:val>
                                            <p:strVal val="#ppt_h"/>
                                          </p:val>
                                        </p:tav>
                                        <p:tav tm="100000">
                                          <p:val>
                                            <p:strVal val="#ppt_h"/>
                                          </p:val>
                                        </p:tav>
                                      </p:tavLst>
                                    </p:anim>
                                    <p:animEffect transition="in" filter="fade">
                                      <p:cBhvr>
                                        <p:cTn id="105" dur="1000"/>
                                        <p:tgtEl>
                                          <p:spTgt spid="80907"/>
                                        </p:tgtEl>
                                      </p:cBhvr>
                                    </p:animEffect>
                                  </p:childTnLst>
                                </p:cTn>
                              </p:par>
                              <p:par>
                                <p:cTn id="106" presetID="55" presetClass="entr" presetSubtype="0" fill="hold" nodeType="withEffect">
                                  <p:stCondLst>
                                    <p:cond delay="0"/>
                                  </p:stCondLst>
                                  <p:childTnLst>
                                    <p:set>
                                      <p:cBhvr>
                                        <p:cTn id="107" dur="1" fill="hold">
                                          <p:stCondLst>
                                            <p:cond delay="0"/>
                                          </p:stCondLst>
                                        </p:cTn>
                                        <p:tgtEl>
                                          <p:spTgt spid="80908"/>
                                        </p:tgtEl>
                                        <p:attrNameLst>
                                          <p:attrName>style.visibility</p:attrName>
                                        </p:attrNameLst>
                                      </p:cBhvr>
                                      <p:to>
                                        <p:strVal val="visible"/>
                                      </p:to>
                                    </p:set>
                                    <p:anim calcmode="lin" valueType="num">
                                      <p:cBhvr>
                                        <p:cTn id="108" dur="1000" fill="hold"/>
                                        <p:tgtEl>
                                          <p:spTgt spid="80908"/>
                                        </p:tgtEl>
                                        <p:attrNameLst>
                                          <p:attrName>ppt_w</p:attrName>
                                        </p:attrNameLst>
                                      </p:cBhvr>
                                      <p:tavLst>
                                        <p:tav tm="0">
                                          <p:val>
                                            <p:strVal val="#ppt_w*0.70"/>
                                          </p:val>
                                        </p:tav>
                                        <p:tav tm="100000">
                                          <p:val>
                                            <p:strVal val="#ppt_w"/>
                                          </p:val>
                                        </p:tav>
                                      </p:tavLst>
                                    </p:anim>
                                    <p:anim calcmode="lin" valueType="num">
                                      <p:cBhvr>
                                        <p:cTn id="109" dur="1000" fill="hold"/>
                                        <p:tgtEl>
                                          <p:spTgt spid="80908"/>
                                        </p:tgtEl>
                                        <p:attrNameLst>
                                          <p:attrName>ppt_h</p:attrName>
                                        </p:attrNameLst>
                                      </p:cBhvr>
                                      <p:tavLst>
                                        <p:tav tm="0">
                                          <p:val>
                                            <p:strVal val="#ppt_h"/>
                                          </p:val>
                                        </p:tav>
                                        <p:tav tm="100000">
                                          <p:val>
                                            <p:strVal val="#ppt_h"/>
                                          </p:val>
                                        </p:tav>
                                      </p:tavLst>
                                    </p:anim>
                                    <p:animEffect transition="in" filter="fade">
                                      <p:cBhvr>
                                        <p:cTn id="110" dur="1000"/>
                                        <p:tgtEl>
                                          <p:spTgt spid="80908"/>
                                        </p:tgtEl>
                                      </p:cBhvr>
                                    </p:animEffect>
                                  </p:childTnLst>
                                </p:cTn>
                              </p:par>
                              <p:par>
                                <p:cTn id="111" presetID="55" presetClass="entr" presetSubtype="0" fill="hold" grpId="0" nodeType="withEffect">
                                  <p:stCondLst>
                                    <p:cond delay="0"/>
                                  </p:stCondLst>
                                  <p:childTnLst>
                                    <p:set>
                                      <p:cBhvr>
                                        <p:cTn id="112" dur="1" fill="hold">
                                          <p:stCondLst>
                                            <p:cond delay="0"/>
                                          </p:stCondLst>
                                        </p:cTn>
                                        <p:tgtEl>
                                          <p:spTgt spid="80921"/>
                                        </p:tgtEl>
                                        <p:attrNameLst>
                                          <p:attrName>style.visibility</p:attrName>
                                        </p:attrNameLst>
                                      </p:cBhvr>
                                      <p:to>
                                        <p:strVal val="visible"/>
                                      </p:to>
                                    </p:set>
                                    <p:anim calcmode="lin" valueType="num">
                                      <p:cBhvr>
                                        <p:cTn id="113" dur="1000" fill="hold"/>
                                        <p:tgtEl>
                                          <p:spTgt spid="80921"/>
                                        </p:tgtEl>
                                        <p:attrNameLst>
                                          <p:attrName>ppt_w</p:attrName>
                                        </p:attrNameLst>
                                      </p:cBhvr>
                                      <p:tavLst>
                                        <p:tav tm="0">
                                          <p:val>
                                            <p:strVal val="#ppt_w*0.70"/>
                                          </p:val>
                                        </p:tav>
                                        <p:tav tm="100000">
                                          <p:val>
                                            <p:strVal val="#ppt_w"/>
                                          </p:val>
                                        </p:tav>
                                      </p:tavLst>
                                    </p:anim>
                                    <p:anim calcmode="lin" valueType="num">
                                      <p:cBhvr>
                                        <p:cTn id="114" dur="1000" fill="hold"/>
                                        <p:tgtEl>
                                          <p:spTgt spid="80921"/>
                                        </p:tgtEl>
                                        <p:attrNameLst>
                                          <p:attrName>ppt_h</p:attrName>
                                        </p:attrNameLst>
                                      </p:cBhvr>
                                      <p:tavLst>
                                        <p:tav tm="0">
                                          <p:val>
                                            <p:strVal val="#ppt_h"/>
                                          </p:val>
                                        </p:tav>
                                        <p:tav tm="100000">
                                          <p:val>
                                            <p:strVal val="#ppt_h"/>
                                          </p:val>
                                        </p:tav>
                                      </p:tavLst>
                                    </p:anim>
                                    <p:animEffect transition="in" filter="fade">
                                      <p:cBhvr>
                                        <p:cTn id="115" dur="1000"/>
                                        <p:tgtEl>
                                          <p:spTgt spid="80921"/>
                                        </p:tgtEl>
                                      </p:cBhvr>
                                    </p:animEffect>
                                  </p:childTnLst>
                                </p:cTn>
                              </p:par>
                            </p:childTnLst>
                          </p:cTn>
                        </p:par>
                      </p:childTnLst>
                    </p:cTn>
                  </p:par>
                  <p:par>
                    <p:cTn id="116" fill="hold">
                      <p:stCondLst>
                        <p:cond delay="indefinite"/>
                      </p:stCondLst>
                      <p:childTnLst>
                        <p:par>
                          <p:cTn id="117" fill="hold">
                            <p:stCondLst>
                              <p:cond delay="0"/>
                            </p:stCondLst>
                            <p:childTnLst>
                              <p:par>
                                <p:cTn id="118" presetID="55" presetClass="exit" presetSubtype="0" fill="hold" grpId="0" nodeType="clickEffect">
                                  <p:stCondLst>
                                    <p:cond delay="0"/>
                                  </p:stCondLst>
                                  <p:childTnLst>
                                    <p:anim calcmode="lin" valueType="num">
                                      <p:cBhvr>
                                        <p:cTn id="119" dur="1000"/>
                                        <p:tgtEl>
                                          <p:spTgt spid="80908"/>
                                        </p:tgtEl>
                                        <p:attrNameLst>
                                          <p:attrName>ppt_w</p:attrName>
                                        </p:attrNameLst>
                                      </p:cBhvr>
                                      <p:tavLst>
                                        <p:tav tm="0">
                                          <p:val>
                                            <p:strVal val="ppt_w"/>
                                          </p:val>
                                        </p:tav>
                                        <p:tav tm="100000">
                                          <p:val>
                                            <p:strVal val="ppt_w*0.70"/>
                                          </p:val>
                                        </p:tav>
                                      </p:tavLst>
                                    </p:anim>
                                    <p:anim calcmode="lin" valueType="num">
                                      <p:cBhvr>
                                        <p:cTn id="120" dur="1000"/>
                                        <p:tgtEl>
                                          <p:spTgt spid="80908"/>
                                        </p:tgtEl>
                                        <p:attrNameLst>
                                          <p:attrName>ppt_h</p:attrName>
                                        </p:attrNameLst>
                                      </p:cBhvr>
                                      <p:tavLst>
                                        <p:tav tm="0">
                                          <p:val>
                                            <p:strVal val="ppt_h"/>
                                          </p:val>
                                        </p:tav>
                                        <p:tav tm="100000">
                                          <p:val>
                                            <p:strVal val="ppt_h"/>
                                          </p:val>
                                        </p:tav>
                                      </p:tavLst>
                                    </p:anim>
                                    <p:animEffect transition="out" filter="fade">
                                      <p:cBhvr>
                                        <p:cTn id="121" dur="1000"/>
                                        <p:tgtEl>
                                          <p:spTgt spid="80908"/>
                                        </p:tgtEl>
                                      </p:cBhvr>
                                    </p:animEffect>
                                    <p:set>
                                      <p:cBhvr>
                                        <p:cTn id="122" dur="1" fill="hold">
                                          <p:stCondLst>
                                            <p:cond delay="999"/>
                                          </p:stCondLst>
                                        </p:cTn>
                                        <p:tgtEl>
                                          <p:spTgt spid="80908"/>
                                        </p:tgtEl>
                                        <p:attrNameLst>
                                          <p:attrName>style.visibility</p:attrName>
                                        </p:attrNameLst>
                                      </p:cBhvr>
                                      <p:to>
                                        <p:strVal val="hidden"/>
                                      </p:to>
                                    </p:set>
                                  </p:childTnLst>
                                </p:cTn>
                              </p:par>
                              <p:par>
                                <p:cTn id="123" presetID="55" presetClass="exit" presetSubtype="0" fill="hold" grpId="1" nodeType="withEffect">
                                  <p:stCondLst>
                                    <p:cond delay="0"/>
                                  </p:stCondLst>
                                  <p:childTnLst>
                                    <p:anim calcmode="lin" valueType="num">
                                      <p:cBhvr>
                                        <p:cTn id="124" dur="1000"/>
                                        <p:tgtEl>
                                          <p:spTgt spid="80907"/>
                                        </p:tgtEl>
                                        <p:attrNameLst>
                                          <p:attrName>ppt_w</p:attrName>
                                        </p:attrNameLst>
                                      </p:cBhvr>
                                      <p:tavLst>
                                        <p:tav tm="0">
                                          <p:val>
                                            <p:strVal val="ppt_w"/>
                                          </p:val>
                                        </p:tav>
                                        <p:tav tm="100000">
                                          <p:val>
                                            <p:strVal val="ppt_w*0.70"/>
                                          </p:val>
                                        </p:tav>
                                      </p:tavLst>
                                    </p:anim>
                                    <p:anim calcmode="lin" valueType="num">
                                      <p:cBhvr>
                                        <p:cTn id="125" dur="1000"/>
                                        <p:tgtEl>
                                          <p:spTgt spid="80907"/>
                                        </p:tgtEl>
                                        <p:attrNameLst>
                                          <p:attrName>ppt_h</p:attrName>
                                        </p:attrNameLst>
                                      </p:cBhvr>
                                      <p:tavLst>
                                        <p:tav tm="0">
                                          <p:val>
                                            <p:strVal val="ppt_h"/>
                                          </p:val>
                                        </p:tav>
                                        <p:tav tm="100000">
                                          <p:val>
                                            <p:strVal val="ppt_h"/>
                                          </p:val>
                                        </p:tav>
                                      </p:tavLst>
                                    </p:anim>
                                    <p:animEffect transition="out" filter="fade">
                                      <p:cBhvr>
                                        <p:cTn id="126" dur="1000"/>
                                        <p:tgtEl>
                                          <p:spTgt spid="80907"/>
                                        </p:tgtEl>
                                      </p:cBhvr>
                                    </p:animEffect>
                                    <p:set>
                                      <p:cBhvr>
                                        <p:cTn id="127" dur="1" fill="hold">
                                          <p:stCondLst>
                                            <p:cond delay="999"/>
                                          </p:stCondLst>
                                        </p:cTn>
                                        <p:tgtEl>
                                          <p:spTgt spid="80907"/>
                                        </p:tgtEl>
                                        <p:attrNameLst>
                                          <p:attrName>style.visibility</p:attrName>
                                        </p:attrNameLst>
                                      </p:cBhvr>
                                      <p:to>
                                        <p:strVal val="hidden"/>
                                      </p:to>
                                    </p:set>
                                  </p:childTnLst>
                                </p:cTn>
                              </p:par>
                              <p:par>
                                <p:cTn id="128" presetID="55" presetClass="exit" presetSubtype="0" fill="hold" grpId="1" nodeType="withEffect">
                                  <p:stCondLst>
                                    <p:cond delay="0"/>
                                  </p:stCondLst>
                                  <p:childTnLst>
                                    <p:anim calcmode="lin" valueType="num">
                                      <p:cBhvr>
                                        <p:cTn id="129" dur="1000"/>
                                        <p:tgtEl>
                                          <p:spTgt spid="80921"/>
                                        </p:tgtEl>
                                        <p:attrNameLst>
                                          <p:attrName>ppt_w</p:attrName>
                                        </p:attrNameLst>
                                      </p:cBhvr>
                                      <p:tavLst>
                                        <p:tav tm="0">
                                          <p:val>
                                            <p:strVal val="ppt_w"/>
                                          </p:val>
                                        </p:tav>
                                        <p:tav tm="100000">
                                          <p:val>
                                            <p:strVal val="ppt_w*0.70"/>
                                          </p:val>
                                        </p:tav>
                                      </p:tavLst>
                                    </p:anim>
                                    <p:anim calcmode="lin" valueType="num">
                                      <p:cBhvr>
                                        <p:cTn id="130" dur="1000"/>
                                        <p:tgtEl>
                                          <p:spTgt spid="80921"/>
                                        </p:tgtEl>
                                        <p:attrNameLst>
                                          <p:attrName>ppt_h</p:attrName>
                                        </p:attrNameLst>
                                      </p:cBhvr>
                                      <p:tavLst>
                                        <p:tav tm="0">
                                          <p:val>
                                            <p:strVal val="ppt_h"/>
                                          </p:val>
                                        </p:tav>
                                        <p:tav tm="100000">
                                          <p:val>
                                            <p:strVal val="ppt_h"/>
                                          </p:val>
                                        </p:tav>
                                      </p:tavLst>
                                    </p:anim>
                                    <p:animEffect transition="out" filter="fade">
                                      <p:cBhvr>
                                        <p:cTn id="131" dur="1000"/>
                                        <p:tgtEl>
                                          <p:spTgt spid="80921"/>
                                        </p:tgtEl>
                                      </p:cBhvr>
                                    </p:animEffect>
                                    <p:set>
                                      <p:cBhvr>
                                        <p:cTn id="132" dur="1" fill="hold">
                                          <p:stCondLst>
                                            <p:cond delay="999"/>
                                          </p:stCondLst>
                                        </p:cTn>
                                        <p:tgtEl>
                                          <p:spTgt spid="80921"/>
                                        </p:tgtEl>
                                        <p:attrNameLst>
                                          <p:attrName>style.visibility</p:attrName>
                                        </p:attrNameLst>
                                      </p:cBhvr>
                                      <p:to>
                                        <p:strVal val="hidden"/>
                                      </p:to>
                                    </p:set>
                                  </p:childTnLst>
                                </p:cTn>
                              </p:par>
                              <p:par>
                                <p:cTn id="133" presetID="55" presetClass="entr" presetSubtype="0" fill="hold" grpId="0" nodeType="withEffect">
                                  <p:stCondLst>
                                    <p:cond delay="0"/>
                                  </p:stCondLst>
                                  <p:childTnLst>
                                    <p:set>
                                      <p:cBhvr>
                                        <p:cTn id="134" dur="1" fill="hold">
                                          <p:stCondLst>
                                            <p:cond delay="0"/>
                                          </p:stCondLst>
                                        </p:cTn>
                                        <p:tgtEl>
                                          <p:spTgt spid="80909"/>
                                        </p:tgtEl>
                                        <p:attrNameLst>
                                          <p:attrName>style.visibility</p:attrName>
                                        </p:attrNameLst>
                                      </p:cBhvr>
                                      <p:to>
                                        <p:strVal val="visible"/>
                                      </p:to>
                                    </p:set>
                                    <p:anim calcmode="lin" valueType="num">
                                      <p:cBhvr>
                                        <p:cTn id="135" dur="1000" fill="hold"/>
                                        <p:tgtEl>
                                          <p:spTgt spid="80909"/>
                                        </p:tgtEl>
                                        <p:attrNameLst>
                                          <p:attrName>ppt_w</p:attrName>
                                        </p:attrNameLst>
                                      </p:cBhvr>
                                      <p:tavLst>
                                        <p:tav tm="0">
                                          <p:val>
                                            <p:strVal val="#ppt_w*0.70"/>
                                          </p:val>
                                        </p:tav>
                                        <p:tav tm="100000">
                                          <p:val>
                                            <p:strVal val="#ppt_w"/>
                                          </p:val>
                                        </p:tav>
                                      </p:tavLst>
                                    </p:anim>
                                    <p:anim calcmode="lin" valueType="num">
                                      <p:cBhvr>
                                        <p:cTn id="136" dur="1000" fill="hold"/>
                                        <p:tgtEl>
                                          <p:spTgt spid="80909"/>
                                        </p:tgtEl>
                                        <p:attrNameLst>
                                          <p:attrName>ppt_h</p:attrName>
                                        </p:attrNameLst>
                                      </p:cBhvr>
                                      <p:tavLst>
                                        <p:tav tm="0">
                                          <p:val>
                                            <p:strVal val="#ppt_h"/>
                                          </p:val>
                                        </p:tav>
                                        <p:tav tm="100000">
                                          <p:val>
                                            <p:strVal val="#ppt_h"/>
                                          </p:val>
                                        </p:tav>
                                      </p:tavLst>
                                    </p:anim>
                                    <p:animEffect transition="in" filter="fade">
                                      <p:cBhvr>
                                        <p:cTn id="137" dur="1000"/>
                                        <p:tgtEl>
                                          <p:spTgt spid="80909"/>
                                        </p:tgtEl>
                                      </p:cBhvr>
                                    </p:animEffect>
                                  </p:childTnLst>
                                </p:cTn>
                              </p:par>
                              <p:par>
                                <p:cTn id="138" presetID="55" presetClass="entr" presetSubtype="0" fill="hold" grpId="0" nodeType="withEffect">
                                  <p:stCondLst>
                                    <p:cond delay="0"/>
                                  </p:stCondLst>
                                  <p:childTnLst>
                                    <p:set>
                                      <p:cBhvr>
                                        <p:cTn id="139" dur="1" fill="hold">
                                          <p:stCondLst>
                                            <p:cond delay="0"/>
                                          </p:stCondLst>
                                        </p:cTn>
                                        <p:tgtEl>
                                          <p:spTgt spid="80910"/>
                                        </p:tgtEl>
                                        <p:attrNameLst>
                                          <p:attrName>style.visibility</p:attrName>
                                        </p:attrNameLst>
                                      </p:cBhvr>
                                      <p:to>
                                        <p:strVal val="visible"/>
                                      </p:to>
                                    </p:set>
                                    <p:anim calcmode="lin" valueType="num">
                                      <p:cBhvr>
                                        <p:cTn id="140" dur="1000" fill="hold"/>
                                        <p:tgtEl>
                                          <p:spTgt spid="80910"/>
                                        </p:tgtEl>
                                        <p:attrNameLst>
                                          <p:attrName>ppt_w</p:attrName>
                                        </p:attrNameLst>
                                      </p:cBhvr>
                                      <p:tavLst>
                                        <p:tav tm="0">
                                          <p:val>
                                            <p:strVal val="#ppt_w*0.70"/>
                                          </p:val>
                                        </p:tav>
                                        <p:tav tm="100000">
                                          <p:val>
                                            <p:strVal val="#ppt_w"/>
                                          </p:val>
                                        </p:tav>
                                      </p:tavLst>
                                    </p:anim>
                                    <p:anim calcmode="lin" valueType="num">
                                      <p:cBhvr>
                                        <p:cTn id="141" dur="1000" fill="hold"/>
                                        <p:tgtEl>
                                          <p:spTgt spid="80910"/>
                                        </p:tgtEl>
                                        <p:attrNameLst>
                                          <p:attrName>ppt_h</p:attrName>
                                        </p:attrNameLst>
                                      </p:cBhvr>
                                      <p:tavLst>
                                        <p:tav tm="0">
                                          <p:val>
                                            <p:strVal val="#ppt_h"/>
                                          </p:val>
                                        </p:tav>
                                        <p:tav tm="100000">
                                          <p:val>
                                            <p:strVal val="#ppt_h"/>
                                          </p:val>
                                        </p:tav>
                                      </p:tavLst>
                                    </p:anim>
                                    <p:animEffect transition="in" filter="fade">
                                      <p:cBhvr>
                                        <p:cTn id="142" dur="1000"/>
                                        <p:tgtEl>
                                          <p:spTgt spid="80910"/>
                                        </p:tgtEl>
                                      </p:cBhvr>
                                    </p:animEffect>
                                  </p:childTnLst>
                                </p:cTn>
                              </p:par>
                              <p:par>
                                <p:cTn id="143" presetID="55" presetClass="entr" presetSubtype="0" fill="hold" grpId="0" nodeType="withEffect">
                                  <p:stCondLst>
                                    <p:cond delay="0"/>
                                  </p:stCondLst>
                                  <p:childTnLst>
                                    <p:set>
                                      <p:cBhvr>
                                        <p:cTn id="144" dur="1" fill="hold">
                                          <p:stCondLst>
                                            <p:cond delay="0"/>
                                          </p:stCondLst>
                                        </p:cTn>
                                        <p:tgtEl>
                                          <p:spTgt spid="80922"/>
                                        </p:tgtEl>
                                        <p:attrNameLst>
                                          <p:attrName>style.visibility</p:attrName>
                                        </p:attrNameLst>
                                      </p:cBhvr>
                                      <p:to>
                                        <p:strVal val="visible"/>
                                      </p:to>
                                    </p:set>
                                    <p:anim calcmode="lin" valueType="num">
                                      <p:cBhvr>
                                        <p:cTn id="145" dur="1000" fill="hold"/>
                                        <p:tgtEl>
                                          <p:spTgt spid="80922"/>
                                        </p:tgtEl>
                                        <p:attrNameLst>
                                          <p:attrName>ppt_w</p:attrName>
                                        </p:attrNameLst>
                                      </p:cBhvr>
                                      <p:tavLst>
                                        <p:tav tm="0">
                                          <p:val>
                                            <p:strVal val="#ppt_w*0.70"/>
                                          </p:val>
                                        </p:tav>
                                        <p:tav tm="100000">
                                          <p:val>
                                            <p:strVal val="#ppt_w"/>
                                          </p:val>
                                        </p:tav>
                                      </p:tavLst>
                                    </p:anim>
                                    <p:anim calcmode="lin" valueType="num">
                                      <p:cBhvr>
                                        <p:cTn id="146" dur="1000" fill="hold"/>
                                        <p:tgtEl>
                                          <p:spTgt spid="80922"/>
                                        </p:tgtEl>
                                        <p:attrNameLst>
                                          <p:attrName>ppt_h</p:attrName>
                                        </p:attrNameLst>
                                      </p:cBhvr>
                                      <p:tavLst>
                                        <p:tav tm="0">
                                          <p:val>
                                            <p:strVal val="#ppt_h"/>
                                          </p:val>
                                        </p:tav>
                                        <p:tav tm="100000">
                                          <p:val>
                                            <p:strVal val="#ppt_h"/>
                                          </p:val>
                                        </p:tav>
                                      </p:tavLst>
                                    </p:anim>
                                    <p:animEffect transition="in" filter="fade">
                                      <p:cBhvr>
                                        <p:cTn id="147" dur="1000"/>
                                        <p:tgtEl>
                                          <p:spTgt spid="80922"/>
                                        </p:tgtEl>
                                      </p:cBhvr>
                                    </p:animEffect>
                                  </p:childTnLst>
                                </p:cTn>
                              </p:par>
                            </p:childTnLst>
                          </p:cTn>
                        </p:par>
                      </p:childTnLst>
                    </p:cTn>
                  </p:par>
                  <p:par>
                    <p:cTn id="148" fill="hold">
                      <p:stCondLst>
                        <p:cond delay="indefinite"/>
                      </p:stCondLst>
                      <p:childTnLst>
                        <p:par>
                          <p:cTn id="149" fill="hold">
                            <p:stCondLst>
                              <p:cond delay="0"/>
                            </p:stCondLst>
                            <p:childTnLst>
                              <p:par>
                                <p:cTn id="150" presetID="55" presetClass="exit" presetSubtype="0" fill="hold" grpId="1" nodeType="clickEffect">
                                  <p:stCondLst>
                                    <p:cond delay="0"/>
                                  </p:stCondLst>
                                  <p:childTnLst>
                                    <p:anim calcmode="lin" valueType="num">
                                      <p:cBhvr>
                                        <p:cTn id="151" dur="1000"/>
                                        <p:tgtEl>
                                          <p:spTgt spid="80910"/>
                                        </p:tgtEl>
                                        <p:attrNameLst>
                                          <p:attrName>ppt_w</p:attrName>
                                        </p:attrNameLst>
                                      </p:cBhvr>
                                      <p:tavLst>
                                        <p:tav tm="0">
                                          <p:val>
                                            <p:strVal val="ppt_w"/>
                                          </p:val>
                                        </p:tav>
                                        <p:tav tm="100000">
                                          <p:val>
                                            <p:strVal val="ppt_w*0.70"/>
                                          </p:val>
                                        </p:tav>
                                      </p:tavLst>
                                    </p:anim>
                                    <p:anim calcmode="lin" valueType="num">
                                      <p:cBhvr>
                                        <p:cTn id="152" dur="1000"/>
                                        <p:tgtEl>
                                          <p:spTgt spid="80910"/>
                                        </p:tgtEl>
                                        <p:attrNameLst>
                                          <p:attrName>ppt_h</p:attrName>
                                        </p:attrNameLst>
                                      </p:cBhvr>
                                      <p:tavLst>
                                        <p:tav tm="0">
                                          <p:val>
                                            <p:strVal val="ppt_h"/>
                                          </p:val>
                                        </p:tav>
                                        <p:tav tm="100000">
                                          <p:val>
                                            <p:strVal val="ppt_h"/>
                                          </p:val>
                                        </p:tav>
                                      </p:tavLst>
                                    </p:anim>
                                    <p:animEffect transition="out" filter="fade">
                                      <p:cBhvr>
                                        <p:cTn id="153" dur="1000"/>
                                        <p:tgtEl>
                                          <p:spTgt spid="80910"/>
                                        </p:tgtEl>
                                      </p:cBhvr>
                                    </p:animEffect>
                                    <p:set>
                                      <p:cBhvr>
                                        <p:cTn id="154" dur="1" fill="hold">
                                          <p:stCondLst>
                                            <p:cond delay="999"/>
                                          </p:stCondLst>
                                        </p:cTn>
                                        <p:tgtEl>
                                          <p:spTgt spid="80910"/>
                                        </p:tgtEl>
                                        <p:attrNameLst>
                                          <p:attrName>style.visibility</p:attrName>
                                        </p:attrNameLst>
                                      </p:cBhvr>
                                      <p:to>
                                        <p:strVal val="hidden"/>
                                      </p:to>
                                    </p:set>
                                  </p:childTnLst>
                                </p:cTn>
                              </p:par>
                              <p:par>
                                <p:cTn id="155" presetID="55" presetClass="exit" presetSubtype="0" fill="hold" grpId="1" nodeType="withEffect">
                                  <p:stCondLst>
                                    <p:cond delay="0"/>
                                  </p:stCondLst>
                                  <p:childTnLst>
                                    <p:anim calcmode="lin" valueType="num">
                                      <p:cBhvr>
                                        <p:cTn id="156" dur="1000"/>
                                        <p:tgtEl>
                                          <p:spTgt spid="80909"/>
                                        </p:tgtEl>
                                        <p:attrNameLst>
                                          <p:attrName>ppt_w</p:attrName>
                                        </p:attrNameLst>
                                      </p:cBhvr>
                                      <p:tavLst>
                                        <p:tav tm="0">
                                          <p:val>
                                            <p:strVal val="ppt_w"/>
                                          </p:val>
                                        </p:tav>
                                        <p:tav tm="100000">
                                          <p:val>
                                            <p:strVal val="ppt_w*0.70"/>
                                          </p:val>
                                        </p:tav>
                                      </p:tavLst>
                                    </p:anim>
                                    <p:anim calcmode="lin" valueType="num">
                                      <p:cBhvr>
                                        <p:cTn id="157" dur="1000"/>
                                        <p:tgtEl>
                                          <p:spTgt spid="80909"/>
                                        </p:tgtEl>
                                        <p:attrNameLst>
                                          <p:attrName>ppt_h</p:attrName>
                                        </p:attrNameLst>
                                      </p:cBhvr>
                                      <p:tavLst>
                                        <p:tav tm="0">
                                          <p:val>
                                            <p:strVal val="ppt_h"/>
                                          </p:val>
                                        </p:tav>
                                        <p:tav tm="100000">
                                          <p:val>
                                            <p:strVal val="ppt_h"/>
                                          </p:val>
                                        </p:tav>
                                      </p:tavLst>
                                    </p:anim>
                                    <p:animEffect transition="out" filter="fade">
                                      <p:cBhvr>
                                        <p:cTn id="158" dur="1000"/>
                                        <p:tgtEl>
                                          <p:spTgt spid="80909"/>
                                        </p:tgtEl>
                                      </p:cBhvr>
                                    </p:animEffect>
                                    <p:set>
                                      <p:cBhvr>
                                        <p:cTn id="159" dur="1" fill="hold">
                                          <p:stCondLst>
                                            <p:cond delay="999"/>
                                          </p:stCondLst>
                                        </p:cTn>
                                        <p:tgtEl>
                                          <p:spTgt spid="80909"/>
                                        </p:tgtEl>
                                        <p:attrNameLst>
                                          <p:attrName>style.visibility</p:attrName>
                                        </p:attrNameLst>
                                      </p:cBhvr>
                                      <p:to>
                                        <p:strVal val="hidden"/>
                                      </p:to>
                                    </p:set>
                                  </p:childTnLst>
                                </p:cTn>
                              </p:par>
                              <p:par>
                                <p:cTn id="160" presetID="55" presetClass="exit" presetSubtype="0" fill="hold" grpId="1" nodeType="withEffect">
                                  <p:stCondLst>
                                    <p:cond delay="0"/>
                                  </p:stCondLst>
                                  <p:childTnLst>
                                    <p:anim calcmode="lin" valueType="num">
                                      <p:cBhvr>
                                        <p:cTn id="161" dur="1000"/>
                                        <p:tgtEl>
                                          <p:spTgt spid="80922"/>
                                        </p:tgtEl>
                                        <p:attrNameLst>
                                          <p:attrName>ppt_w</p:attrName>
                                        </p:attrNameLst>
                                      </p:cBhvr>
                                      <p:tavLst>
                                        <p:tav tm="0">
                                          <p:val>
                                            <p:strVal val="ppt_w"/>
                                          </p:val>
                                        </p:tav>
                                        <p:tav tm="100000">
                                          <p:val>
                                            <p:strVal val="ppt_w*0.70"/>
                                          </p:val>
                                        </p:tav>
                                      </p:tavLst>
                                    </p:anim>
                                    <p:anim calcmode="lin" valueType="num">
                                      <p:cBhvr>
                                        <p:cTn id="162" dur="1000"/>
                                        <p:tgtEl>
                                          <p:spTgt spid="80922"/>
                                        </p:tgtEl>
                                        <p:attrNameLst>
                                          <p:attrName>ppt_h</p:attrName>
                                        </p:attrNameLst>
                                      </p:cBhvr>
                                      <p:tavLst>
                                        <p:tav tm="0">
                                          <p:val>
                                            <p:strVal val="ppt_h"/>
                                          </p:val>
                                        </p:tav>
                                        <p:tav tm="100000">
                                          <p:val>
                                            <p:strVal val="ppt_h"/>
                                          </p:val>
                                        </p:tav>
                                      </p:tavLst>
                                    </p:anim>
                                    <p:animEffect transition="out" filter="fade">
                                      <p:cBhvr>
                                        <p:cTn id="163" dur="1000"/>
                                        <p:tgtEl>
                                          <p:spTgt spid="80922"/>
                                        </p:tgtEl>
                                      </p:cBhvr>
                                    </p:animEffect>
                                    <p:set>
                                      <p:cBhvr>
                                        <p:cTn id="164" dur="1" fill="hold">
                                          <p:stCondLst>
                                            <p:cond delay="999"/>
                                          </p:stCondLst>
                                        </p:cTn>
                                        <p:tgtEl>
                                          <p:spTgt spid="80922"/>
                                        </p:tgtEl>
                                        <p:attrNameLst>
                                          <p:attrName>style.visibility</p:attrName>
                                        </p:attrNameLst>
                                      </p:cBhvr>
                                      <p:to>
                                        <p:strVal val="hidden"/>
                                      </p:to>
                                    </p:set>
                                  </p:childTnLst>
                                </p:cTn>
                              </p:par>
                              <p:par>
                                <p:cTn id="165" presetID="55" presetClass="entr" presetSubtype="0" fill="hold" grpId="0" nodeType="withEffect">
                                  <p:stCondLst>
                                    <p:cond delay="0"/>
                                  </p:stCondLst>
                                  <p:childTnLst>
                                    <p:set>
                                      <p:cBhvr>
                                        <p:cTn id="166" dur="1" fill="hold">
                                          <p:stCondLst>
                                            <p:cond delay="0"/>
                                          </p:stCondLst>
                                        </p:cTn>
                                        <p:tgtEl>
                                          <p:spTgt spid="80911"/>
                                        </p:tgtEl>
                                        <p:attrNameLst>
                                          <p:attrName>style.visibility</p:attrName>
                                        </p:attrNameLst>
                                      </p:cBhvr>
                                      <p:to>
                                        <p:strVal val="visible"/>
                                      </p:to>
                                    </p:set>
                                    <p:anim calcmode="lin" valueType="num">
                                      <p:cBhvr>
                                        <p:cTn id="167" dur="1000" fill="hold"/>
                                        <p:tgtEl>
                                          <p:spTgt spid="80911"/>
                                        </p:tgtEl>
                                        <p:attrNameLst>
                                          <p:attrName>ppt_w</p:attrName>
                                        </p:attrNameLst>
                                      </p:cBhvr>
                                      <p:tavLst>
                                        <p:tav tm="0">
                                          <p:val>
                                            <p:strVal val="#ppt_w*0.70"/>
                                          </p:val>
                                        </p:tav>
                                        <p:tav tm="100000">
                                          <p:val>
                                            <p:strVal val="#ppt_w"/>
                                          </p:val>
                                        </p:tav>
                                      </p:tavLst>
                                    </p:anim>
                                    <p:anim calcmode="lin" valueType="num">
                                      <p:cBhvr>
                                        <p:cTn id="168" dur="1000" fill="hold"/>
                                        <p:tgtEl>
                                          <p:spTgt spid="80911"/>
                                        </p:tgtEl>
                                        <p:attrNameLst>
                                          <p:attrName>ppt_h</p:attrName>
                                        </p:attrNameLst>
                                      </p:cBhvr>
                                      <p:tavLst>
                                        <p:tav tm="0">
                                          <p:val>
                                            <p:strVal val="#ppt_h"/>
                                          </p:val>
                                        </p:tav>
                                        <p:tav tm="100000">
                                          <p:val>
                                            <p:strVal val="#ppt_h"/>
                                          </p:val>
                                        </p:tav>
                                      </p:tavLst>
                                    </p:anim>
                                    <p:animEffect transition="in" filter="fade">
                                      <p:cBhvr>
                                        <p:cTn id="169" dur="1000"/>
                                        <p:tgtEl>
                                          <p:spTgt spid="80911"/>
                                        </p:tgtEl>
                                      </p:cBhvr>
                                    </p:animEffect>
                                  </p:childTnLst>
                                </p:cTn>
                              </p:par>
                              <p:par>
                                <p:cTn id="170" presetID="55" presetClass="entr" presetSubtype="0" fill="hold" grpId="0" nodeType="withEffect">
                                  <p:stCondLst>
                                    <p:cond delay="0"/>
                                  </p:stCondLst>
                                  <p:childTnLst>
                                    <p:set>
                                      <p:cBhvr>
                                        <p:cTn id="171" dur="1" fill="hold">
                                          <p:stCondLst>
                                            <p:cond delay="0"/>
                                          </p:stCondLst>
                                        </p:cTn>
                                        <p:tgtEl>
                                          <p:spTgt spid="80912"/>
                                        </p:tgtEl>
                                        <p:attrNameLst>
                                          <p:attrName>style.visibility</p:attrName>
                                        </p:attrNameLst>
                                      </p:cBhvr>
                                      <p:to>
                                        <p:strVal val="visible"/>
                                      </p:to>
                                    </p:set>
                                    <p:anim calcmode="lin" valueType="num">
                                      <p:cBhvr>
                                        <p:cTn id="172" dur="1000" fill="hold"/>
                                        <p:tgtEl>
                                          <p:spTgt spid="80912"/>
                                        </p:tgtEl>
                                        <p:attrNameLst>
                                          <p:attrName>ppt_w</p:attrName>
                                        </p:attrNameLst>
                                      </p:cBhvr>
                                      <p:tavLst>
                                        <p:tav tm="0">
                                          <p:val>
                                            <p:strVal val="#ppt_w*0.70"/>
                                          </p:val>
                                        </p:tav>
                                        <p:tav tm="100000">
                                          <p:val>
                                            <p:strVal val="#ppt_w"/>
                                          </p:val>
                                        </p:tav>
                                      </p:tavLst>
                                    </p:anim>
                                    <p:anim calcmode="lin" valueType="num">
                                      <p:cBhvr>
                                        <p:cTn id="173" dur="1000" fill="hold"/>
                                        <p:tgtEl>
                                          <p:spTgt spid="80912"/>
                                        </p:tgtEl>
                                        <p:attrNameLst>
                                          <p:attrName>ppt_h</p:attrName>
                                        </p:attrNameLst>
                                      </p:cBhvr>
                                      <p:tavLst>
                                        <p:tav tm="0">
                                          <p:val>
                                            <p:strVal val="#ppt_h"/>
                                          </p:val>
                                        </p:tav>
                                        <p:tav tm="100000">
                                          <p:val>
                                            <p:strVal val="#ppt_h"/>
                                          </p:val>
                                        </p:tav>
                                      </p:tavLst>
                                    </p:anim>
                                    <p:animEffect transition="in" filter="fade">
                                      <p:cBhvr>
                                        <p:cTn id="174" dur="1000"/>
                                        <p:tgtEl>
                                          <p:spTgt spid="80912"/>
                                        </p:tgtEl>
                                      </p:cBhvr>
                                    </p:animEffect>
                                  </p:childTnLst>
                                </p:cTn>
                              </p:par>
                              <p:par>
                                <p:cTn id="175" presetID="55" presetClass="entr" presetSubtype="0" fill="hold" grpId="0" nodeType="withEffect">
                                  <p:stCondLst>
                                    <p:cond delay="0"/>
                                  </p:stCondLst>
                                  <p:childTnLst>
                                    <p:set>
                                      <p:cBhvr>
                                        <p:cTn id="176" dur="1" fill="hold">
                                          <p:stCondLst>
                                            <p:cond delay="0"/>
                                          </p:stCondLst>
                                        </p:cTn>
                                        <p:tgtEl>
                                          <p:spTgt spid="80923"/>
                                        </p:tgtEl>
                                        <p:attrNameLst>
                                          <p:attrName>style.visibility</p:attrName>
                                        </p:attrNameLst>
                                      </p:cBhvr>
                                      <p:to>
                                        <p:strVal val="visible"/>
                                      </p:to>
                                    </p:set>
                                    <p:anim calcmode="lin" valueType="num">
                                      <p:cBhvr>
                                        <p:cTn id="177" dur="1000" fill="hold"/>
                                        <p:tgtEl>
                                          <p:spTgt spid="80923"/>
                                        </p:tgtEl>
                                        <p:attrNameLst>
                                          <p:attrName>ppt_w</p:attrName>
                                        </p:attrNameLst>
                                      </p:cBhvr>
                                      <p:tavLst>
                                        <p:tav tm="0">
                                          <p:val>
                                            <p:strVal val="#ppt_w*0.70"/>
                                          </p:val>
                                        </p:tav>
                                        <p:tav tm="100000">
                                          <p:val>
                                            <p:strVal val="#ppt_w"/>
                                          </p:val>
                                        </p:tav>
                                      </p:tavLst>
                                    </p:anim>
                                    <p:anim calcmode="lin" valueType="num">
                                      <p:cBhvr>
                                        <p:cTn id="178" dur="1000" fill="hold"/>
                                        <p:tgtEl>
                                          <p:spTgt spid="80923"/>
                                        </p:tgtEl>
                                        <p:attrNameLst>
                                          <p:attrName>ppt_h</p:attrName>
                                        </p:attrNameLst>
                                      </p:cBhvr>
                                      <p:tavLst>
                                        <p:tav tm="0">
                                          <p:val>
                                            <p:strVal val="#ppt_h"/>
                                          </p:val>
                                        </p:tav>
                                        <p:tav tm="100000">
                                          <p:val>
                                            <p:strVal val="#ppt_h"/>
                                          </p:val>
                                        </p:tav>
                                      </p:tavLst>
                                    </p:anim>
                                    <p:animEffect transition="in" filter="fade">
                                      <p:cBhvr>
                                        <p:cTn id="179" dur="1000"/>
                                        <p:tgtEl>
                                          <p:spTgt spid="80923"/>
                                        </p:tgtEl>
                                      </p:cBhvr>
                                    </p:animEffect>
                                  </p:childTnLst>
                                </p:cTn>
                              </p:par>
                            </p:childTnLst>
                          </p:cTn>
                        </p:par>
                      </p:childTnLst>
                    </p:cTn>
                  </p:par>
                  <p:par>
                    <p:cTn id="180" fill="hold">
                      <p:stCondLst>
                        <p:cond delay="indefinite"/>
                      </p:stCondLst>
                      <p:childTnLst>
                        <p:par>
                          <p:cTn id="181" fill="hold">
                            <p:stCondLst>
                              <p:cond delay="0"/>
                            </p:stCondLst>
                            <p:childTnLst>
                              <p:par>
                                <p:cTn id="182" presetID="55" presetClass="exit" presetSubtype="0" fill="hold" grpId="1" nodeType="clickEffect">
                                  <p:stCondLst>
                                    <p:cond delay="0"/>
                                  </p:stCondLst>
                                  <p:childTnLst>
                                    <p:anim calcmode="lin" valueType="num">
                                      <p:cBhvr>
                                        <p:cTn id="183" dur="1000"/>
                                        <p:tgtEl>
                                          <p:spTgt spid="80912"/>
                                        </p:tgtEl>
                                        <p:attrNameLst>
                                          <p:attrName>ppt_w</p:attrName>
                                        </p:attrNameLst>
                                      </p:cBhvr>
                                      <p:tavLst>
                                        <p:tav tm="0">
                                          <p:val>
                                            <p:strVal val="ppt_w"/>
                                          </p:val>
                                        </p:tav>
                                        <p:tav tm="100000">
                                          <p:val>
                                            <p:strVal val="ppt_w*0.70"/>
                                          </p:val>
                                        </p:tav>
                                      </p:tavLst>
                                    </p:anim>
                                    <p:anim calcmode="lin" valueType="num">
                                      <p:cBhvr>
                                        <p:cTn id="184" dur="1000"/>
                                        <p:tgtEl>
                                          <p:spTgt spid="80912"/>
                                        </p:tgtEl>
                                        <p:attrNameLst>
                                          <p:attrName>ppt_h</p:attrName>
                                        </p:attrNameLst>
                                      </p:cBhvr>
                                      <p:tavLst>
                                        <p:tav tm="0">
                                          <p:val>
                                            <p:strVal val="ppt_h"/>
                                          </p:val>
                                        </p:tav>
                                        <p:tav tm="100000">
                                          <p:val>
                                            <p:strVal val="ppt_h"/>
                                          </p:val>
                                        </p:tav>
                                      </p:tavLst>
                                    </p:anim>
                                    <p:animEffect transition="out" filter="fade">
                                      <p:cBhvr>
                                        <p:cTn id="185" dur="1000"/>
                                        <p:tgtEl>
                                          <p:spTgt spid="80912"/>
                                        </p:tgtEl>
                                      </p:cBhvr>
                                    </p:animEffect>
                                    <p:set>
                                      <p:cBhvr>
                                        <p:cTn id="186" dur="1" fill="hold">
                                          <p:stCondLst>
                                            <p:cond delay="999"/>
                                          </p:stCondLst>
                                        </p:cTn>
                                        <p:tgtEl>
                                          <p:spTgt spid="80912"/>
                                        </p:tgtEl>
                                        <p:attrNameLst>
                                          <p:attrName>style.visibility</p:attrName>
                                        </p:attrNameLst>
                                      </p:cBhvr>
                                      <p:to>
                                        <p:strVal val="hidden"/>
                                      </p:to>
                                    </p:set>
                                  </p:childTnLst>
                                </p:cTn>
                              </p:par>
                              <p:par>
                                <p:cTn id="187" presetID="55" presetClass="exit" presetSubtype="0" fill="hold" grpId="1" nodeType="withEffect">
                                  <p:stCondLst>
                                    <p:cond delay="0"/>
                                  </p:stCondLst>
                                  <p:childTnLst>
                                    <p:anim calcmode="lin" valueType="num">
                                      <p:cBhvr>
                                        <p:cTn id="188" dur="1000"/>
                                        <p:tgtEl>
                                          <p:spTgt spid="80911"/>
                                        </p:tgtEl>
                                        <p:attrNameLst>
                                          <p:attrName>ppt_w</p:attrName>
                                        </p:attrNameLst>
                                      </p:cBhvr>
                                      <p:tavLst>
                                        <p:tav tm="0">
                                          <p:val>
                                            <p:strVal val="ppt_w"/>
                                          </p:val>
                                        </p:tav>
                                        <p:tav tm="100000">
                                          <p:val>
                                            <p:strVal val="ppt_w*0.70"/>
                                          </p:val>
                                        </p:tav>
                                      </p:tavLst>
                                    </p:anim>
                                    <p:anim calcmode="lin" valueType="num">
                                      <p:cBhvr>
                                        <p:cTn id="189" dur="1000"/>
                                        <p:tgtEl>
                                          <p:spTgt spid="80911"/>
                                        </p:tgtEl>
                                        <p:attrNameLst>
                                          <p:attrName>ppt_h</p:attrName>
                                        </p:attrNameLst>
                                      </p:cBhvr>
                                      <p:tavLst>
                                        <p:tav tm="0">
                                          <p:val>
                                            <p:strVal val="ppt_h"/>
                                          </p:val>
                                        </p:tav>
                                        <p:tav tm="100000">
                                          <p:val>
                                            <p:strVal val="ppt_h"/>
                                          </p:val>
                                        </p:tav>
                                      </p:tavLst>
                                    </p:anim>
                                    <p:animEffect transition="out" filter="fade">
                                      <p:cBhvr>
                                        <p:cTn id="190" dur="1000"/>
                                        <p:tgtEl>
                                          <p:spTgt spid="80911"/>
                                        </p:tgtEl>
                                      </p:cBhvr>
                                    </p:animEffect>
                                    <p:set>
                                      <p:cBhvr>
                                        <p:cTn id="191" dur="1" fill="hold">
                                          <p:stCondLst>
                                            <p:cond delay="999"/>
                                          </p:stCondLst>
                                        </p:cTn>
                                        <p:tgtEl>
                                          <p:spTgt spid="80911"/>
                                        </p:tgtEl>
                                        <p:attrNameLst>
                                          <p:attrName>style.visibility</p:attrName>
                                        </p:attrNameLst>
                                      </p:cBhvr>
                                      <p:to>
                                        <p:strVal val="hidden"/>
                                      </p:to>
                                    </p:set>
                                  </p:childTnLst>
                                </p:cTn>
                              </p:par>
                              <p:par>
                                <p:cTn id="192" presetID="55" presetClass="exit" presetSubtype="0" fill="hold" grpId="1" nodeType="withEffect">
                                  <p:stCondLst>
                                    <p:cond delay="0"/>
                                  </p:stCondLst>
                                  <p:childTnLst>
                                    <p:anim calcmode="lin" valueType="num">
                                      <p:cBhvr>
                                        <p:cTn id="193" dur="1000"/>
                                        <p:tgtEl>
                                          <p:spTgt spid="80923"/>
                                        </p:tgtEl>
                                        <p:attrNameLst>
                                          <p:attrName>ppt_w</p:attrName>
                                        </p:attrNameLst>
                                      </p:cBhvr>
                                      <p:tavLst>
                                        <p:tav tm="0">
                                          <p:val>
                                            <p:strVal val="ppt_w"/>
                                          </p:val>
                                        </p:tav>
                                        <p:tav tm="100000">
                                          <p:val>
                                            <p:strVal val="ppt_w*0.70"/>
                                          </p:val>
                                        </p:tav>
                                      </p:tavLst>
                                    </p:anim>
                                    <p:anim calcmode="lin" valueType="num">
                                      <p:cBhvr>
                                        <p:cTn id="194" dur="1000"/>
                                        <p:tgtEl>
                                          <p:spTgt spid="80923"/>
                                        </p:tgtEl>
                                        <p:attrNameLst>
                                          <p:attrName>ppt_h</p:attrName>
                                        </p:attrNameLst>
                                      </p:cBhvr>
                                      <p:tavLst>
                                        <p:tav tm="0">
                                          <p:val>
                                            <p:strVal val="ppt_h"/>
                                          </p:val>
                                        </p:tav>
                                        <p:tav tm="100000">
                                          <p:val>
                                            <p:strVal val="ppt_h"/>
                                          </p:val>
                                        </p:tav>
                                      </p:tavLst>
                                    </p:anim>
                                    <p:animEffect transition="out" filter="fade">
                                      <p:cBhvr>
                                        <p:cTn id="195" dur="1000"/>
                                        <p:tgtEl>
                                          <p:spTgt spid="80923"/>
                                        </p:tgtEl>
                                      </p:cBhvr>
                                    </p:animEffect>
                                    <p:set>
                                      <p:cBhvr>
                                        <p:cTn id="196" dur="1" fill="hold">
                                          <p:stCondLst>
                                            <p:cond delay="999"/>
                                          </p:stCondLst>
                                        </p:cTn>
                                        <p:tgtEl>
                                          <p:spTgt spid="80923"/>
                                        </p:tgtEl>
                                        <p:attrNameLst>
                                          <p:attrName>style.visibility</p:attrName>
                                        </p:attrNameLst>
                                      </p:cBhvr>
                                      <p:to>
                                        <p:strVal val="hidden"/>
                                      </p:to>
                                    </p:set>
                                  </p:childTnLst>
                                </p:cTn>
                              </p:par>
                              <p:par>
                                <p:cTn id="197" presetID="55" presetClass="entr" presetSubtype="0" fill="hold" grpId="0" nodeType="withEffect">
                                  <p:stCondLst>
                                    <p:cond delay="0"/>
                                  </p:stCondLst>
                                  <p:childTnLst>
                                    <p:set>
                                      <p:cBhvr>
                                        <p:cTn id="198" dur="1" fill="hold">
                                          <p:stCondLst>
                                            <p:cond delay="0"/>
                                          </p:stCondLst>
                                        </p:cTn>
                                        <p:tgtEl>
                                          <p:spTgt spid="80915"/>
                                        </p:tgtEl>
                                        <p:attrNameLst>
                                          <p:attrName>style.visibility</p:attrName>
                                        </p:attrNameLst>
                                      </p:cBhvr>
                                      <p:to>
                                        <p:strVal val="visible"/>
                                      </p:to>
                                    </p:set>
                                    <p:anim calcmode="lin" valueType="num">
                                      <p:cBhvr>
                                        <p:cTn id="199" dur="1000" fill="hold"/>
                                        <p:tgtEl>
                                          <p:spTgt spid="80915"/>
                                        </p:tgtEl>
                                        <p:attrNameLst>
                                          <p:attrName>ppt_w</p:attrName>
                                        </p:attrNameLst>
                                      </p:cBhvr>
                                      <p:tavLst>
                                        <p:tav tm="0">
                                          <p:val>
                                            <p:strVal val="#ppt_w*0.70"/>
                                          </p:val>
                                        </p:tav>
                                        <p:tav tm="100000">
                                          <p:val>
                                            <p:strVal val="#ppt_w"/>
                                          </p:val>
                                        </p:tav>
                                      </p:tavLst>
                                    </p:anim>
                                    <p:anim calcmode="lin" valueType="num">
                                      <p:cBhvr>
                                        <p:cTn id="200" dur="1000" fill="hold"/>
                                        <p:tgtEl>
                                          <p:spTgt spid="80915"/>
                                        </p:tgtEl>
                                        <p:attrNameLst>
                                          <p:attrName>ppt_h</p:attrName>
                                        </p:attrNameLst>
                                      </p:cBhvr>
                                      <p:tavLst>
                                        <p:tav tm="0">
                                          <p:val>
                                            <p:strVal val="#ppt_h"/>
                                          </p:val>
                                        </p:tav>
                                        <p:tav tm="100000">
                                          <p:val>
                                            <p:strVal val="#ppt_h"/>
                                          </p:val>
                                        </p:tav>
                                      </p:tavLst>
                                    </p:anim>
                                    <p:animEffect transition="in" filter="fade">
                                      <p:cBhvr>
                                        <p:cTn id="201" dur="1000"/>
                                        <p:tgtEl>
                                          <p:spTgt spid="80915"/>
                                        </p:tgtEl>
                                      </p:cBhvr>
                                    </p:animEffect>
                                  </p:childTnLst>
                                </p:cTn>
                              </p:par>
                              <p:par>
                                <p:cTn id="202" presetID="55" presetClass="entr" presetSubtype="0" fill="hold" grpId="0" nodeType="withEffect">
                                  <p:stCondLst>
                                    <p:cond delay="0"/>
                                  </p:stCondLst>
                                  <p:childTnLst>
                                    <p:set>
                                      <p:cBhvr>
                                        <p:cTn id="203" dur="1" fill="hold">
                                          <p:stCondLst>
                                            <p:cond delay="0"/>
                                          </p:stCondLst>
                                        </p:cTn>
                                        <p:tgtEl>
                                          <p:spTgt spid="80914"/>
                                        </p:tgtEl>
                                        <p:attrNameLst>
                                          <p:attrName>style.visibility</p:attrName>
                                        </p:attrNameLst>
                                      </p:cBhvr>
                                      <p:to>
                                        <p:strVal val="visible"/>
                                      </p:to>
                                    </p:set>
                                    <p:anim calcmode="lin" valueType="num">
                                      <p:cBhvr>
                                        <p:cTn id="204" dur="1000" fill="hold"/>
                                        <p:tgtEl>
                                          <p:spTgt spid="80914"/>
                                        </p:tgtEl>
                                        <p:attrNameLst>
                                          <p:attrName>ppt_w</p:attrName>
                                        </p:attrNameLst>
                                      </p:cBhvr>
                                      <p:tavLst>
                                        <p:tav tm="0">
                                          <p:val>
                                            <p:strVal val="#ppt_w*0.70"/>
                                          </p:val>
                                        </p:tav>
                                        <p:tav tm="100000">
                                          <p:val>
                                            <p:strVal val="#ppt_w"/>
                                          </p:val>
                                        </p:tav>
                                      </p:tavLst>
                                    </p:anim>
                                    <p:anim calcmode="lin" valueType="num">
                                      <p:cBhvr>
                                        <p:cTn id="205" dur="1000" fill="hold"/>
                                        <p:tgtEl>
                                          <p:spTgt spid="80914"/>
                                        </p:tgtEl>
                                        <p:attrNameLst>
                                          <p:attrName>ppt_h</p:attrName>
                                        </p:attrNameLst>
                                      </p:cBhvr>
                                      <p:tavLst>
                                        <p:tav tm="0">
                                          <p:val>
                                            <p:strVal val="#ppt_h"/>
                                          </p:val>
                                        </p:tav>
                                        <p:tav tm="100000">
                                          <p:val>
                                            <p:strVal val="#ppt_h"/>
                                          </p:val>
                                        </p:tav>
                                      </p:tavLst>
                                    </p:anim>
                                    <p:animEffect transition="in" filter="fade">
                                      <p:cBhvr>
                                        <p:cTn id="206" dur="1000"/>
                                        <p:tgtEl>
                                          <p:spTgt spid="80914"/>
                                        </p:tgtEl>
                                      </p:cBhvr>
                                    </p:animEffect>
                                  </p:childTnLst>
                                </p:cTn>
                              </p:par>
                              <p:par>
                                <p:cTn id="207" presetID="55" presetClass="entr" presetSubtype="0" fill="hold" grpId="0" nodeType="withEffect">
                                  <p:stCondLst>
                                    <p:cond delay="0"/>
                                  </p:stCondLst>
                                  <p:childTnLst>
                                    <p:set>
                                      <p:cBhvr>
                                        <p:cTn id="208" dur="1" fill="hold">
                                          <p:stCondLst>
                                            <p:cond delay="0"/>
                                          </p:stCondLst>
                                        </p:cTn>
                                        <p:tgtEl>
                                          <p:spTgt spid="80924"/>
                                        </p:tgtEl>
                                        <p:attrNameLst>
                                          <p:attrName>style.visibility</p:attrName>
                                        </p:attrNameLst>
                                      </p:cBhvr>
                                      <p:to>
                                        <p:strVal val="visible"/>
                                      </p:to>
                                    </p:set>
                                    <p:anim calcmode="lin" valueType="num">
                                      <p:cBhvr>
                                        <p:cTn id="209" dur="1000" fill="hold"/>
                                        <p:tgtEl>
                                          <p:spTgt spid="80924"/>
                                        </p:tgtEl>
                                        <p:attrNameLst>
                                          <p:attrName>ppt_w</p:attrName>
                                        </p:attrNameLst>
                                      </p:cBhvr>
                                      <p:tavLst>
                                        <p:tav tm="0">
                                          <p:val>
                                            <p:strVal val="#ppt_w*0.70"/>
                                          </p:val>
                                        </p:tav>
                                        <p:tav tm="100000">
                                          <p:val>
                                            <p:strVal val="#ppt_w"/>
                                          </p:val>
                                        </p:tav>
                                      </p:tavLst>
                                    </p:anim>
                                    <p:anim calcmode="lin" valueType="num">
                                      <p:cBhvr>
                                        <p:cTn id="210" dur="1000" fill="hold"/>
                                        <p:tgtEl>
                                          <p:spTgt spid="80924"/>
                                        </p:tgtEl>
                                        <p:attrNameLst>
                                          <p:attrName>ppt_h</p:attrName>
                                        </p:attrNameLst>
                                      </p:cBhvr>
                                      <p:tavLst>
                                        <p:tav tm="0">
                                          <p:val>
                                            <p:strVal val="#ppt_h"/>
                                          </p:val>
                                        </p:tav>
                                        <p:tav tm="100000">
                                          <p:val>
                                            <p:strVal val="#ppt_h"/>
                                          </p:val>
                                        </p:tav>
                                      </p:tavLst>
                                    </p:anim>
                                    <p:animEffect transition="in" filter="fade">
                                      <p:cBhvr>
                                        <p:cTn id="211" dur="1000"/>
                                        <p:tgtEl>
                                          <p:spTgt spid="80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15" grpId="0" animBg="1"/>
      <p:bldP spid="80899" grpId="0" build="p"/>
      <p:bldP spid="80903" grpId="0" animBg="1"/>
      <p:bldP spid="80903" grpId="1" animBg="1"/>
      <p:bldP spid="80904" grpId="0"/>
      <p:bldP spid="80904" grpId="1"/>
      <p:bldP spid="80905" grpId="0" animBg="1"/>
      <p:bldP spid="80905" grpId="1" animBg="1"/>
      <p:bldP spid="80906" grpId="0"/>
      <p:bldP spid="80906" grpId="1"/>
      <p:bldP spid="80907" grpId="0" animBg="1"/>
      <p:bldP spid="80907" grpId="1" animBg="1"/>
      <p:bldP spid="80908" grpId="0"/>
      <p:bldP spid="80909" grpId="0" animBg="1"/>
      <p:bldP spid="80909" grpId="1" animBg="1"/>
      <p:bldP spid="80910" grpId="0"/>
      <p:bldP spid="80910" grpId="1"/>
      <p:bldP spid="80911" grpId="0" animBg="1"/>
      <p:bldP spid="80911" grpId="1" animBg="1"/>
      <p:bldP spid="80912" grpId="0"/>
      <p:bldP spid="80912" grpId="1"/>
      <p:bldP spid="80914" grpId="0"/>
      <p:bldP spid="80919" grpId="0" animBg="1"/>
      <p:bldP spid="80919" grpId="1" animBg="1"/>
      <p:bldP spid="80920" grpId="0" animBg="1"/>
      <p:bldP spid="80920" grpId="1" animBg="1"/>
      <p:bldP spid="80921" grpId="0" animBg="1"/>
      <p:bldP spid="80921" grpId="1" animBg="1"/>
      <p:bldP spid="80922" grpId="0" animBg="1"/>
      <p:bldP spid="80922" grpId="1" animBg="1"/>
      <p:bldP spid="80923" grpId="0" animBg="1"/>
      <p:bldP spid="80923" grpId="1" animBg="1"/>
      <p:bldP spid="80924" grpId="0" animBg="1"/>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2" name="Rectangle 42"/>
          <p:cNvSpPr>
            <a:spLocks noGrp="1" noChangeArrowheads="1"/>
          </p:cNvSpPr>
          <p:nvPr>
            <p:ph type="title"/>
          </p:nvPr>
        </p:nvSpPr>
        <p:spPr/>
        <p:txBody>
          <a:bodyPr/>
          <a:lstStyle/>
          <a:p>
            <a:r>
              <a:rPr lang="en-US"/>
              <a:t>Standard Query Operators</a:t>
            </a:r>
          </a:p>
        </p:txBody>
      </p:sp>
      <p:graphicFrame>
        <p:nvGraphicFramePr>
          <p:cNvPr id="81965" name="Group 45"/>
          <p:cNvGraphicFramePr>
            <a:graphicFrameLocks noGrp="1"/>
          </p:cNvGraphicFramePr>
          <p:nvPr>
            <p:ph type="tbl" idx="1"/>
          </p:nvPr>
        </p:nvGraphicFramePr>
        <p:xfrm>
          <a:off x="457200" y="1295400"/>
          <a:ext cx="8229600" cy="4962144"/>
        </p:xfrm>
        <a:graphic>
          <a:graphicData uri="http://schemas.openxmlformats.org/drawingml/2006/table">
            <a:tbl>
              <a:tblPr/>
              <a:tblGrid>
                <a:gridCol w="2452688"/>
                <a:gridCol w="5776912"/>
              </a:tblGrid>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rPr>
                        <a:t>Restriction</a:t>
                      </a:r>
                    </a:p>
                  </a:txBody>
                  <a:tcPr marL="182880" marR="182880"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rPr>
                        <a:t>Where</a:t>
                      </a:r>
                    </a:p>
                  </a:txBody>
                  <a:tcPr marL="182880" marR="182880"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7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rPr>
                        <a:t>Projection</a:t>
                      </a:r>
                    </a:p>
                  </a:txBody>
                  <a:tcPr marL="182880" marR="182880"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rPr>
                        <a:t>Select, SelectMany</a:t>
                      </a:r>
                    </a:p>
                  </a:txBody>
                  <a:tcPr marL="182880" marR="182880"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rPr>
                        <a:t>Ordering</a:t>
                      </a:r>
                    </a:p>
                  </a:txBody>
                  <a:tcPr marL="182880" marR="182880"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rPr>
                        <a:t>OrderBy, ThenBy</a:t>
                      </a:r>
                    </a:p>
                  </a:txBody>
                  <a:tcPr marL="182880" marR="182880"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rPr>
                        <a:t>Grouping</a:t>
                      </a:r>
                    </a:p>
                  </a:txBody>
                  <a:tcPr marL="182880" marR="182880"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rPr>
                        <a:t>GroupBy</a:t>
                      </a:r>
                    </a:p>
                  </a:txBody>
                  <a:tcPr marL="182880" marR="182880"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rPr>
                        <a:t>Quantifiers</a:t>
                      </a:r>
                    </a:p>
                  </a:txBody>
                  <a:tcPr marL="182880" marR="182880"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rPr>
                        <a:t>Any, All</a:t>
                      </a:r>
                    </a:p>
                  </a:txBody>
                  <a:tcPr marL="182880" marR="182880"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rPr>
                        <a:t>Partitioning</a:t>
                      </a:r>
                    </a:p>
                  </a:txBody>
                  <a:tcPr marL="182880" marR="182880"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rPr>
                        <a:t>Take, Skip, TakeWhile, SkipWhile</a:t>
                      </a:r>
                    </a:p>
                  </a:txBody>
                  <a:tcPr marL="182880" marR="182880"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rPr>
                        <a:t>Sets</a:t>
                      </a:r>
                    </a:p>
                  </a:txBody>
                  <a:tcPr marL="182880" marR="182880"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rPr>
                        <a:t>Distinct, Union, Intersect, Except</a:t>
                      </a:r>
                    </a:p>
                  </a:txBody>
                  <a:tcPr marL="182880" marR="182880"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rPr>
                        <a:t>Elements</a:t>
                      </a:r>
                    </a:p>
                  </a:txBody>
                  <a:tcPr marL="182880" marR="182880"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rPr>
                        <a:t>First, FirstOrDefault, ElementAt</a:t>
                      </a:r>
                    </a:p>
                  </a:txBody>
                  <a:tcPr marL="182880" marR="182880"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rPr>
                        <a:t>Aggregation</a:t>
                      </a:r>
                    </a:p>
                  </a:txBody>
                  <a:tcPr marL="182880" marR="182880"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rPr>
                        <a:t>Count, Sum, Min, Max, Average</a:t>
                      </a:r>
                    </a:p>
                  </a:txBody>
                  <a:tcPr marL="182880" marR="182880"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rPr>
                        <a:t>Conversion</a:t>
                      </a:r>
                    </a:p>
                  </a:txBody>
                  <a:tcPr marL="182880" marR="182880"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rPr>
                        <a:t>ToArray, ToList, ToDictionary</a:t>
                      </a:r>
                    </a:p>
                  </a:txBody>
                  <a:tcPr marL="182880" marR="182880"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rPr>
                        <a:t>Casting</a:t>
                      </a:r>
                    </a:p>
                  </a:txBody>
                  <a:tcPr marL="182880" marR="182880"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Verdana" pitchFamily="34" charset="0"/>
                        </a:rPr>
                        <a:t>OfType&lt;T&gt;</a:t>
                      </a:r>
                    </a:p>
                  </a:txBody>
                  <a:tcPr marL="182880" marR="182880"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1966" name="Text Box 46"/>
          <p:cNvSpPr txBox="1">
            <a:spLocks noChangeArrowheads="1"/>
          </p:cNvSpPr>
          <p:nvPr/>
        </p:nvSpPr>
        <p:spPr bwMode="auto">
          <a:xfrm>
            <a:off x="4038600" y="6369050"/>
            <a:ext cx="5105400" cy="336550"/>
          </a:xfrm>
          <a:prstGeom prst="rect">
            <a:avLst/>
          </a:prstGeom>
          <a:noFill/>
          <a:ln w="9525" algn="ctr">
            <a:noFill/>
            <a:miter lim="800000"/>
            <a:headEnd/>
            <a:tailEnd/>
          </a:ln>
          <a:effectLst/>
        </p:spPr>
        <p:txBody>
          <a:bodyPr>
            <a:spAutoFit/>
          </a:bodyPr>
          <a:lstStyle/>
          <a:p>
            <a:pPr marL="342900" indent="-342900">
              <a:spcBef>
                <a:spcPct val="50000"/>
              </a:spcBef>
            </a:pPr>
            <a:r>
              <a:rPr lang="en-US" sz="1600" b="0"/>
              <a:t>Source: Anders Hejlsberg’s PDC Presentation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81965"/>
                                        </p:tgtEl>
                                        <p:attrNameLst>
                                          <p:attrName>style.visibility</p:attrName>
                                        </p:attrNameLst>
                                      </p:cBhvr>
                                      <p:to>
                                        <p:strVal val="visible"/>
                                      </p:to>
                                    </p:set>
                                    <p:anim calcmode="lin" valueType="num">
                                      <p:cBhvr>
                                        <p:cTn id="7" dur="1000" fill="hold"/>
                                        <p:tgtEl>
                                          <p:spTgt spid="81965"/>
                                        </p:tgtEl>
                                        <p:attrNameLst>
                                          <p:attrName>ppt_w</p:attrName>
                                        </p:attrNameLst>
                                      </p:cBhvr>
                                      <p:tavLst>
                                        <p:tav tm="0">
                                          <p:val>
                                            <p:strVal val="#ppt_w*0.70"/>
                                          </p:val>
                                        </p:tav>
                                        <p:tav tm="100000">
                                          <p:val>
                                            <p:strVal val="#ppt_w"/>
                                          </p:val>
                                        </p:tav>
                                      </p:tavLst>
                                    </p:anim>
                                    <p:anim calcmode="lin" valueType="num">
                                      <p:cBhvr>
                                        <p:cTn id="8" dur="1000" fill="hold"/>
                                        <p:tgtEl>
                                          <p:spTgt spid="81965"/>
                                        </p:tgtEl>
                                        <p:attrNameLst>
                                          <p:attrName>ppt_h</p:attrName>
                                        </p:attrNameLst>
                                      </p:cBhvr>
                                      <p:tavLst>
                                        <p:tav tm="0">
                                          <p:val>
                                            <p:strVal val="#ppt_h"/>
                                          </p:val>
                                        </p:tav>
                                        <p:tav tm="100000">
                                          <p:val>
                                            <p:strVal val="#ppt_h"/>
                                          </p:val>
                                        </p:tav>
                                      </p:tavLst>
                                    </p:anim>
                                    <p:animEffect transition="in" filter="fade">
                                      <p:cBhvr>
                                        <p:cTn id="9" dur="1000"/>
                                        <p:tgtEl>
                                          <p:spTgt spid="81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t>DLinq</a:t>
            </a:r>
          </a:p>
        </p:txBody>
      </p:sp>
      <p:sp>
        <p:nvSpPr>
          <p:cNvPr id="83971" name="Rectangle 3"/>
          <p:cNvSpPr>
            <a:spLocks noGrp="1" noChangeArrowheads="1"/>
          </p:cNvSpPr>
          <p:nvPr>
            <p:ph idx="1"/>
          </p:nvPr>
        </p:nvSpPr>
        <p:spPr/>
        <p:txBody>
          <a:bodyPr/>
          <a:lstStyle/>
          <a:p>
            <a:pPr>
              <a:buFontTx/>
              <a:buNone/>
            </a:pPr>
            <a:r>
              <a:rPr lang="en-US"/>
              <a:t>A means of managing relational data</a:t>
            </a:r>
          </a:p>
        </p:txBody>
      </p:sp>
      <p:sp>
        <p:nvSpPr>
          <p:cNvPr id="83972" name="Rectangle 4"/>
          <p:cNvSpPr>
            <a:spLocks noChangeArrowheads="1"/>
          </p:cNvSpPr>
          <p:nvPr/>
        </p:nvSpPr>
        <p:spPr bwMode="auto">
          <a:xfrm>
            <a:off x="533400" y="2463800"/>
            <a:ext cx="5638800" cy="3708400"/>
          </a:xfrm>
          <a:prstGeom prst="rect">
            <a:avLst/>
          </a:prstGeom>
          <a:solidFill>
            <a:srgbClr val="808080">
              <a:alpha val="34000"/>
            </a:srgbClr>
          </a:solidFill>
          <a:ln w="12700" cap="rnd" algn="ctr">
            <a:solidFill>
              <a:schemeClr val="tx1"/>
            </a:solidFill>
            <a:prstDash val="sysDot"/>
            <a:miter lim="800000"/>
            <a:headEnd/>
            <a:tailEnd/>
          </a:ln>
          <a:effectLst/>
        </p:spPr>
        <p:txBody>
          <a:bodyPr lIns="182880" tIns="137160" rIns="182880" bIns="137160">
            <a:spAutoFit/>
          </a:bodyPr>
          <a:lstStyle/>
          <a:p>
            <a:pPr>
              <a:spcBef>
                <a:spcPct val="0"/>
              </a:spcBef>
            </a:pPr>
            <a:r>
              <a:rPr lang="en-US" sz="1600" b="0">
                <a:effectLst>
                  <a:outerShdw blurRad="38100" dist="38100" dir="2700000" algn="tl">
                    <a:srgbClr val="000000"/>
                  </a:outerShdw>
                </a:effectLst>
              </a:rPr>
              <a:t>SqlConnection c = new SqlConnection(…);</a:t>
            </a:r>
          </a:p>
          <a:p>
            <a:pPr>
              <a:spcBef>
                <a:spcPct val="0"/>
              </a:spcBef>
            </a:pPr>
            <a:r>
              <a:rPr lang="en-US" sz="1600" b="0">
                <a:effectLst>
                  <a:outerShdw blurRad="38100" dist="38100" dir="2700000" algn="tl">
                    <a:srgbClr val="000000"/>
                  </a:outerShdw>
                </a:effectLst>
              </a:rPr>
              <a:t>c.Open();</a:t>
            </a:r>
          </a:p>
          <a:p>
            <a:pPr>
              <a:spcBef>
                <a:spcPct val="0"/>
              </a:spcBef>
            </a:pPr>
            <a:r>
              <a:rPr lang="en-US" sz="1600" b="0">
                <a:effectLst>
                  <a:outerShdw blurRad="38100" dist="38100" dir="2700000" algn="tl">
                    <a:srgbClr val="000000"/>
                  </a:outerShdw>
                </a:effectLst>
              </a:rPr>
              <a:t>SqlCommand cmd = new SqlCommand(</a:t>
            </a:r>
          </a:p>
          <a:p>
            <a:pPr>
              <a:spcBef>
                <a:spcPct val="0"/>
              </a:spcBef>
            </a:pPr>
            <a:r>
              <a:rPr lang="en-US" sz="1600" b="0">
                <a:effectLst>
                  <a:outerShdw blurRad="38100" dist="38100" dir="2700000" algn="tl">
                    <a:srgbClr val="000000"/>
                  </a:outerShdw>
                </a:effectLst>
              </a:rPr>
              <a:t>  @"SELECT c.Name, c.Phone</a:t>
            </a:r>
          </a:p>
          <a:p>
            <a:pPr>
              <a:spcBef>
                <a:spcPct val="0"/>
              </a:spcBef>
            </a:pPr>
            <a:r>
              <a:rPr lang="en-US" sz="1600" b="0">
                <a:effectLst>
                  <a:outerShdw blurRad="38100" dist="38100" dir="2700000" algn="tl">
                    <a:srgbClr val="000000"/>
                  </a:outerShdw>
                </a:effectLst>
              </a:rPr>
              <a:t>       FROM Customers c</a:t>
            </a:r>
          </a:p>
          <a:p>
            <a:pPr>
              <a:spcBef>
                <a:spcPct val="0"/>
              </a:spcBef>
            </a:pPr>
            <a:r>
              <a:rPr lang="en-US" sz="1600" b="0">
                <a:effectLst>
                  <a:outerShdw blurRad="38100" dist="38100" dir="2700000" algn="tl">
                    <a:srgbClr val="000000"/>
                  </a:outerShdw>
                </a:effectLst>
              </a:rPr>
              <a:t>       WHERE c.City = @p0");</a:t>
            </a:r>
          </a:p>
          <a:p>
            <a:pPr>
              <a:spcBef>
                <a:spcPct val="0"/>
              </a:spcBef>
            </a:pPr>
            <a:r>
              <a:rPr lang="en-US" sz="1600" b="0">
                <a:effectLst>
                  <a:outerShdw blurRad="38100" dist="38100" dir="2700000" algn="tl">
                    <a:srgbClr val="000000"/>
                  </a:outerShdw>
                </a:effectLst>
              </a:rPr>
              <a:t>cmd.Parameters.AddWithValue("@p0", "London“);</a:t>
            </a:r>
          </a:p>
          <a:p>
            <a:pPr>
              <a:spcBef>
                <a:spcPct val="0"/>
              </a:spcBef>
            </a:pPr>
            <a:r>
              <a:rPr lang="en-US" sz="1600" b="0">
                <a:effectLst>
                  <a:outerShdw blurRad="38100" dist="38100" dir="2700000" algn="tl">
                    <a:srgbClr val="000000"/>
                  </a:outerShdw>
                </a:effectLst>
              </a:rPr>
              <a:t>DataReader dr = c.Execute(cmd);</a:t>
            </a:r>
          </a:p>
          <a:p>
            <a:pPr>
              <a:spcBef>
                <a:spcPct val="0"/>
              </a:spcBef>
            </a:pPr>
            <a:r>
              <a:rPr lang="en-US" sz="1600" b="0">
                <a:effectLst>
                  <a:outerShdw blurRad="38100" dist="38100" dir="2700000" algn="tl">
                    <a:srgbClr val="000000"/>
                  </a:outerShdw>
                </a:effectLst>
              </a:rPr>
              <a:t>while (dr.Read()) {</a:t>
            </a:r>
          </a:p>
          <a:p>
            <a:pPr>
              <a:spcBef>
                <a:spcPct val="0"/>
              </a:spcBef>
            </a:pPr>
            <a:r>
              <a:rPr lang="en-US" sz="1600" b="0">
                <a:effectLst>
                  <a:outerShdw blurRad="38100" dist="38100" dir="2700000" algn="tl">
                    <a:srgbClr val="000000"/>
                  </a:outerShdw>
                </a:effectLst>
              </a:rPr>
              <a:t>    string name = dr.GetString(0);</a:t>
            </a:r>
          </a:p>
          <a:p>
            <a:pPr>
              <a:spcBef>
                <a:spcPct val="0"/>
              </a:spcBef>
            </a:pPr>
            <a:r>
              <a:rPr lang="en-US" sz="1600" b="0">
                <a:effectLst>
                  <a:outerShdw blurRad="38100" dist="38100" dir="2700000" algn="tl">
                    <a:srgbClr val="000000"/>
                  </a:outerShdw>
                </a:effectLst>
              </a:rPr>
              <a:t>    string phone = dr.GetString(1);</a:t>
            </a:r>
          </a:p>
          <a:p>
            <a:pPr>
              <a:spcBef>
                <a:spcPct val="0"/>
              </a:spcBef>
            </a:pPr>
            <a:r>
              <a:rPr lang="en-US" sz="1600" b="0">
                <a:effectLst>
                  <a:outerShdw blurRad="38100" dist="38100" dir="2700000" algn="tl">
                    <a:srgbClr val="000000"/>
                  </a:outerShdw>
                </a:effectLst>
              </a:rPr>
              <a:t>    DateTime date = dr.GetDateTime(2);</a:t>
            </a:r>
          </a:p>
          <a:p>
            <a:pPr>
              <a:spcBef>
                <a:spcPct val="0"/>
              </a:spcBef>
            </a:pPr>
            <a:r>
              <a:rPr lang="en-US" sz="1600" b="0">
                <a:effectLst>
                  <a:outerShdw blurRad="38100" dist="38100" dir="2700000" algn="tl">
                    <a:srgbClr val="000000"/>
                  </a:outerShdw>
                </a:effectLst>
              </a:rPr>
              <a:t>}</a:t>
            </a:r>
          </a:p>
          <a:p>
            <a:pPr>
              <a:spcBef>
                <a:spcPct val="0"/>
              </a:spcBef>
            </a:pPr>
            <a:r>
              <a:rPr lang="en-US" sz="1600" b="0">
                <a:effectLst>
                  <a:outerShdw blurRad="38100" dist="38100" dir="2700000" algn="tl">
                    <a:srgbClr val="000000"/>
                  </a:outerShdw>
                </a:effectLst>
              </a:rPr>
              <a:t>dr.Close();</a:t>
            </a:r>
          </a:p>
        </p:txBody>
      </p:sp>
      <p:sp>
        <p:nvSpPr>
          <p:cNvPr id="83973" name="Text Box 5"/>
          <p:cNvSpPr txBox="1">
            <a:spLocks noChangeArrowheads="1"/>
          </p:cNvSpPr>
          <p:nvPr/>
        </p:nvSpPr>
        <p:spPr bwMode="auto">
          <a:xfrm>
            <a:off x="457200" y="1981200"/>
            <a:ext cx="4267200" cy="519113"/>
          </a:xfrm>
          <a:prstGeom prst="rect">
            <a:avLst/>
          </a:prstGeom>
          <a:noFill/>
          <a:ln w="9525" algn="ctr">
            <a:noFill/>
            <a:miter lim="800000"/>
            <a:headEnd/>
            <a:tailEnd/>
          </a:ln>
          <a:effectLst/>
        </p:spPr>
        <p:txBody>
          <a:bodyPr>
            <a:spAutoFit/>
          </a:bodyPr>
          <a:lstStyle/>
          <a:p>
            <a:pPr marL="342900" indent="-342900">
              <a:spcBef>
                <a:spcPct val="50000"/>
              </a:spcBef>
            </a:pPr>
            <a:r>
              <a:rPr lang="en-US" sz="2800" b="0"/>
              <a:t>Accessing data today:</a:t>
            </a:r>
          </a:p>
        </p:txBody>
      </p:sp>
      <p:sp>
        <p:nvSpPr>
          <p:cNvPr id="83984" name="AutoShape 16"/>
          <p:cNvSpPr>
            <a:spLocks noChangeArrowheads="1"/>
          </p:cNvSpPr>
          <p:nvPr/>
        </p:nvSpPr>
        <p:spPr bwMode="auto">
          <a:xfrm>
            <a:off x="5562600" y="1828800"/>
            <a:ext cx="1905000" cy="838200"/>
          </a:xfrm>
          <a:prstGeom prst="wedgeRoundRectCallout">
            <a:avLst>
              <a:gd name="adj1" fmla="val -142833"/>
              <a:gd name="adj2" fmla="val 144509"/>
              <a:gd name="adj3" fmla="val 16667"/>
            </a:avLst>
          </a:prstGeom>
          <a:gradFill rotWithShape="1">
            <a:gsLst>
              <a:gs pos="0">
                <a:schemeClr val="hlink">
                  <a:gamma/>
                  <a:shade val="46275"/>
                  <a:invGamma/>
                </a:schemeClr>
              </a:gs>
              <a:gs pos="100000">
                <a:schemeClr val="hlink"/>
              </a:gs>
            </a:gsLst>
            <a:lin ang="2700000" scaled="1"/>
          </a:gradFill>
          <a:ln w="12700">
            <a:solidFill>
              <a:schemeClr val="hlink"/>
            </a:solidFill>
            <a:miter lim="800000"/>
            <a:headEnd type="none" w="sm" len="sm"/>
            <a:tailEnd type="none" w="sm" len="sm"/>
          </a:ln>
          <a:effectLst/>
        </p:spPr>
        <p:txBody>
          <a:bodyPr anchor="ctr"/>
          <a:lstStyle/>
          <a:p>
            <a:pPr algn="ctr">
              <a:lnSpc>
                <a:spcPct val="90000"/>
              </a:lnSpc>
              <a:spcBef>
                <a:spcPct val="0"/>
              </a:spcBef>
            </a:pPr>
            <a:r>
              <a:rPr lang="en-US" sz="1800" b="0">
                <a:effectLst>
                  <a:outerShdw blurRad="38100" dist="38100" dir="2700000" algn="tl">
                    <a:srgbClr val="000000"/>
                  </a:outerShdw>
                </a:effectLst>
                <a:latin typeface="Segoe" pitchFamily="34" charset="0"/>
              </a:rPr>
              <a:t>Queries in quotes</a:t>
            </a:r>
          </a:p>
        </p:txBody>
      </p:sp>
      <p:sp>
        <p:nvSpPr>
          <p:cNvPr id="83985" name="AutoShape 17"/>
          <p:cNvSpPr>
            <a:spLocks noChangeArrowheads="1"/>
          </p:cNvSpPr>
          <p:nvPr/>
        </p:nvSpPr>
        <p:spPr bwMode="auto">
          <a:xfrm>
            <a:off x="5791200" y="3048000"/>
            <a:ext cx="1905000" cy="838200"/>
          </a:xfrm>
          <a:prstGeom prst="wedgeRoundRectCallout">
            <a:avLst>
              <a:gd name="adj1" fmla="val -100667"/>
              <a:gd name="adj2" fmla="val 60417"/>
              <a:gd name="adj3" fmla="val 16667"/>
            </a:avLst>
          </a:prstGeom>
          <a:gradFill rotWithShape="1">
            <a:gsLst>
              <a:gs pos="0">
                <a:schemeClr val="hlink">
                  <a:gamma/>
                  <a:shade val="46275"/>
                  <a:invGamma/>
                </a:schemeClr>
              </a:gs>
              <a:gs pos="100000">
                <a:schemeClr val="hlink"/>
              </a:gs>
            </a:gsLst>
            <a:lin ang="2700000" scaled="1"/>
          </a:gradFill>
          <a:ln w="12700" algn="ctr">
            <a:solidFill>
              <a:schemeClr val="hlink"/>
            </a:solidFill>
            <a:miter lim="800000"/>
            <a:headEnd type="none" w="sm" len="sm"/>
            <a:tailEnd type="none" w="sm" len="sm"/>
          </a:ln>
          <a:effectLst/>
        </p:spPr>
        <p:txBody>
          <a:bodyPr anchor="ctr"/>
          <a:lstStyle/>
          <a:p>
            <a:pPr algn="ctr">
              <a:lnSpc>
                <a:spcPct val="90000"/>
              </a:lnSpc>
              <a:spcBef>
                <a:spcPct val="0"/>
              </a:spcBef>
            </a:pPr>
            <a:r>
              <a:rPr lang="en-US" sz="1800" b="0">
                <a:effectLst>
                  <a:outerShdw blurRad="38100" dist="38100" dir="2700000" algn="tl">
                    <a:srgbClr val="000000"/>
                  </a:outerShdw>
                </a:effectLst>
                <a:latin typeface="Segoe" pitchFamily="34" charset="0"/>
              </a:rPr>
              <a:t>Loosely bound arguments</a:t>
            </a:r>
          </a:p>
        </p:txBody>
      </p:sp>
      <p:sp>
        <p:nvSpPr>
          <p:cNvPr id="83986" name="AutoShape 18"/>
          <p:cNvSpPr>
            <a:spLocks noChangeArrowheads="1"/>
          </p:cNvSpPr>
          <p:nvPr/>
        </p:nvSpPr>
        <p:spPr bwMode="auto">
          <a:xfrm>
            <a:off x="5791200" y="4191000"/>
            <a:ext cx="1905000" cy="838200"/>
          </a:xfrm>
          <a:prstGeom prst="wedgeRoundRectCallout">
            <a:avLst>
              <a:gd name="adj1" fmla="val -128500"/>
              <a:gd name="adj2" fmla="val 46023"/>
              <a:gd name="adj3" fmla="val 16667"/>
            </a:avLst>
          </a:prstGeom>
          <a:gradFill rotWithShape="1">
            <a:gsLst>
              <a:gs pos="0">
                <a:schemeClr val="hlink">
                  <a:gamma/>
                  <a:shade val="46275"/>
                  <a:invGamma/>
                </a:schemeClr>
              </a:gs>
              <a:gs pos="100000">
                <a:schemeClr val="hlink"/>
              </a:gs>
            </a:gsLst>
            <a:lin ang="2700000" scaled="1"/>
          </a:gradFill>
          <a:ln w="12700" algn="ctr">
            <a:solidFill>
              <a:schemeClr val="hlink"/>
            </a:solidFill>
            <a:miter lim="800000"/>
            <a:headEnd type="none" w="sm" len="sm"/>
            <a:tailEnd type="none" w="sm" len="sm"/>
          </a:ln>
          <a:effectLst/>
        </p:spPr>
        <p:txBody>
          <a:bodyPr anchor="ctr"/>
          <a:lstStyle/>
          <a:p>
            <a:pPr algn="ctr">
              <a:lnSpc>
                <a:spcPct val="90000"/>
              </a:lnSpc>
              <a:spcBef>
                <a:spcPct val="0"/>
              </a:spcBef>
            </a:pPr>
            <a:r>
              <a:rPr lang="en-US" sz="1800" b="0">
                <a:effectLst>
                  <a:outerShdw blurRad="38100" dist="38100" dir="2700000" algn="tl">
                    <a:srgbClr val="000000"/>
                  </a:outerShdw>
                </a:effectLst>
                <a:latin typeface="Segoe" pitchFamily="34" charset="0"/>
              </a:rPr>
              <a:t>Loosely typed result sets</a:t>
            </a:r>
          </a:p>
        </p:txBody>
      </p:sp>
      <p:sp>
        <p:nvSpPr>
          <p:cNvPr id="83987" name="AutoShape 19"/>
          <p:cNvSpPr>
            <a:spLocks noChangeArrowheads="1"/>
          </p:cNvSpPr>
          <p:nvPr/>
        </p:nvSpPr>
        <p:spPr bwMode="auto">
          <a:xfrm>
            <a:off x="5181600" y="5562600"/>
            <a:ext cx="1905000" cy="838200"/>
          </a:xfrm>
          <a:prstGeom prst="wedgeRoundRectCallout">
            <a:avLst>
              <a:gd name="adj1" fmla="val -110500"/>
              <a:gd name="adj2" fmla="val -54926"/>
              <a:gd name="adj3" fmla="val 16667"/>
            </a:avLst>
          </a:prstGeom>
          <a:gradFill rotWithShape="1">
            <a:gsLst>
              <a:gs pos="0">
                <a:schemeClr val="hlink">
                  <a:gamma/>
                  <a:shade val="46275"/>
                  <a:invGamma/>
                </a:schemeClr>
              </a:gs>
              <a:gs pos="100000">
                <a:schemeClr val="hlink"/>
              </a:gs>
            </a:gsLst>
            <a:lin ang="2700000" scaled="1"/>
          </a:gradFill>
          <a:ln w="12700" algn="ctr">
            <a:solidFill>
              <a:schemeClr val="hlink"/>
            </a:solidFill>
            <a:miter lim="800000"/>
            <a:headEnd type="none" w="sm" len="sm"/>
            <a:tailEnd type="none" w="sm" len="sm"/>
          </a:ln>
          <a:effectLst/>
        </p:spPr>
        <p:txBody>
          <a:bodyPr anchor="ctr"/>
          <a:lstStyle/>
          <a:p>
            <a:pPr algn="ctr">
              <a:lnSpc>
                <a:spcPct val="90000"/>
              </a:lnSpc>
              <a:spcBef>
                <a:spcPct val="0"/>
              </a:spcBef>
            </a:pPr>
            <a:r>
              <a:rPr lang="en-US" sz="1800" b="0">
                <a:effectLst>
                  <a:outerShdw blurRad="38100" dist="38100" dir="2700000" algn="tl">
                    <a:srgbClr val="000000"/>
                  </a:outerShdw>
                </a:effectLst>
                <a:latin typeface="Segoe" pitchFamily="34" charset="0"/>
              </a:rPr>
              <a:t>No compile time checks</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anim calcmode="lin" valueType="num">
                                      <p:cBhvr>
                                        <p:cTn id="7" dur="1000" fill="hold"/>
                                        <p:tgtEl>
                                          <p:spTgt spid="83971">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83971">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83971">
                                            <p:txEl>
                                              <p:pRg st="0" end="0"/>
                                            </p:txEl>
                                          </p:spTgt>
                                        </p:tgtEl>
                                      </p:cBhvr>
                                    </p:animEffect>
                                  </p:childTnLst>
                                </p:cTn>
                              </p:par>
                            </p:childTnLst>
                          </p:cTn>
                        </p:par>
                        <p:par>
                          <p:cTn id="10" fill="hold">
                            <p:stCondLst>
                              <p:cond delay="1000"/>
                            </p:stCondLst>
                            <p:childTnLst>
                              <p:par>
                                <p:cTn id="11" presetID="55" presetClass="entr" presetSubtype="0" fill="hold" grpId="0" nodeType="afterEffect">
                                  <p:stCondLst>
                                    <p:cond delay="2000"/>
                                  </p:stCondLst>
                                  <p:childTnLst>
                                    <p:set>
                                      <p:cBhvr>
                                        <p:cTn id="12" dur="1" fill="hold">
                                          <p:stCondLst>
                                            <p:cond delay="0"/>
                                          </p:stCondLst>
                                        </p:cTn>
                                        <p:tgtEl>
                                          <p:spTgt spid="83973"/>
                                        </p:tgtEl>
                                        <p:attrNameLst>
                                          <p:attrName>style.visibility</p:attrName>
                                        </p:attrNameLst>
                                      </p:cBhvr>
                                      <p:to>
                                        <p:strVal val="visible"/>
                                      </p:to>
                                    </p:set>
                                    <p:anim calcmode="lin" valueType="num">
                                      <p:cBhvr>
                                        <p:cTn id="13" dur="1000" fill="hold"/>
                                        <p:tgtEl>
                                          <p:spTgt spid="83973"/>
                                        </p:tgtEl>
                                        <p:attrNameLst>
                                          <p:attrName>ppt_w</p:attrName>
                                        </p:attrNameLst>
                                      </p:cBhvr>
                                      <p:tavLst>
                                        <p:tav tm="0">
                                          <p:val>
                                            <p:strVal val="#ppt_w*0.70"/>
                                          </p:val>
                                        </p:tav>
                                        <p:tav tm="100000">
                                          <p:val>
                                            <p:strVal val="#ppt_w"/>
                                          </p:val>
                                        </p:tav>
                                      </p:tavLst>
                                    </p:anim>
                                    <p:anim calcmode="lin" valueType="num">
                                      <p:cBhvr>
                                        <p:cTn id="14" dur="1000" fill="hold"/>
                                        <p:tgtEl>
                                          <p:spTgt spid="83973"/>
                                        </p:tgtEl>
                                        <p:attrNameLst>
                                          <p:attrName>ppt_h</p:attrName>
                                        </p:attrNameLst>
                                      </p:cBhvr>
                                      <p:tavLst>
                                        <p:tav tm="0">
                                          <p:val>
                                            <p:strVal val="#ppt_h"/>
                                          </p:val>
                                        </p:tav>
                                        <p:tav tm="100000">
                                          <p:val>
                                            <p:strVal val="#ppt_h"/>
                                          </p:val>
                                        </p:tav>
                                      </p:tavLst>
                                    </p:anim>
                                    <p:animEffect transition="in" filter="fade">
                                      <p:cBhvr>
                                        <p:cTn id="15" dur="1000"/>
                                        <p:tgtEl>
                                          <p:spTgt spid="83973"/>
                                        </p:tgtEl>
                                      </p:cBhvr>
                                    </p:animEffect>
                                  </p:childTnLst>
                                </p:cTn>
                              </p:par>
                            </p:childTnLst>
                          </p:cTn>
                        </p:par>
                        <p:par>
                          <p:cTn id="16" fill="hold">
                            <p:stCondLst>
                              <p:cond delay="4000"/>
                            </p:stCondLst>
                            <p:childTnLst>
                              <p:par>
                                <p:cTn id="17" presetID="55" presetClass="entr" presetSubtype="0" fill="hold" grpId="0" nodeType="afterEffect">
                                  <p:stCondLst>
                                    <p:cond delay="0"/>
                                  </p:stCondLst>
                                  <p:childTnLst>
                                    <p:set>
                                      <p:cBhvr>
                                        <p:cTn id="18" dur="1" fill="hold">
                                          <p:stCondLst>
                                            <p:cond delay="0"/>
                                          </p:stCondLst>
                                        </p:cTn>
                                        <p:tgtEl>
                                          <p:spTgt spid="83972"/>
                                        </p:tgtEl>
                                        <p:attrNameLst>
                                          <p:attrName>style.visibility</p:attrName>
                                        </p:attrNameLst>
                                      </p:cBhvr>
                                      <p:to>
                                        <p:strVal val="visible"/>
                                      </p:to>
                                    </p:set>
                                    <p:anim calcmode="lin" valueType="num">
                                      <p:cBhvr>
                                        <p:cTn id="19" dur="1000" fill="hold"/>
                                        <p:tgtEl>
                                          <p:spTgt spid="83972"/>
                                        </p:tgtEl>
                                        <p:attrNameLst>
                                          <p:attrName>ppt_w</p:attrName>
                                        </p:attrNameLst>
                                      </p:cBhvr>
                                      <p:tavLst>
                                        <p:tav tm="0">
                                          <p:val>
                                            <p:strVal val="#ppt_w*0.70"/>
                                          </p:val>
                                        </p:tav>
                                        <p:tav tm="100000">
                                          <p:val>
                                            <p:strVal val="#ppt_w"/>
                                          </p:val>
                                        </p:tav>
                                      </p:tavLst>
                                    </p:anim>
                                    <p:anim calcmode="lin" valueType="num">
                                      <p:cBhvr>
                                        <p:cTn id="20" dur="1000" fill="hold"/>
                                        <p:tgtEl>
                                          <p:spTgt spid="83972"/>
                                        </p:tgtEl>
                                        <p:attrNameLst>
                                          <p:attrName>ppt_h</p:attrName>
                                        </p:attrNameLst>
                                      </p:cBhvr>
                                      <p:tavLst>
                                        <p:tav tm="0">
                                          <p:val>
                                            <p:strVal val="#ppt_h"/>
                                          </p:val>
                                        </p:tav>
                                        <p:tav tm="100000">
                                          <p:val>
                                            <p:strVal val="#ppt_h"/>
                                          </p:val>
                                        </p:tav>
                                      </p:tavLst>
                                    </p:anim>
                                    <p:animEffect transition="in" filter="fade">
                                      <p:cBhvr>
                                        <p:cTn id="21" dur="1000"/>
                                        <p:tgtEl>
                                          <p:spTgt spid="8397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3984"/>
                                        </p:tgtEl>
                                        <p:attrNameLst>
                                          <p:attrName>style.visibility</p:attrName>
                                        </p:attrNameLst>
                                      </p:cBhvr>
                                      <p:to>
                                        <p:strVal val="visible"/>
                                      </p:to>
                                    </p:set>
                                    <p:animEffect transition="in" filter="fade">
                                      <p:cBhvr>
                                        <p:cTn id="26" dur="500"/>
                                        <p:tgtEl>
                                          <p:spTgt spid="83984"/>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83985"/>
                                        </p:tgtEl>
                                        <p:attrNameLst>
                                          <p:attrName>style.visibility</p:attrName>
                                        </p:attrNameLst>
                                      </p:cBhvr>
                                      <p:to>
                                        <p:strVal val="visible"/>
                                      </p:to>
                                    </p:set>
                                    <p:animEffect transition="in" filter="fade">
                                      <p:cBhvr>
                                        <p:cTn id="30" dur="500"/>
                                        <p:tgtEl>
                                          <p:spTgt spid="83985"/>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83986"/>
                                        </p:tgtEl>
                                        <p:attrNameLst>
                                          <p:attrName>style.visibility</p:attrName>
                                        </p:attrNameLst>
                                      </p:cBhvr>
                                      <p:to>
                                        <p:strVal val="visible"/>
                                      </p:to>
                                    </p:set>
                                    <p:animEffect transition="in" filter="fade">
                                      <p:cBhvr>
                                        <p:cTn id="34" dur="500"/>
                                        <p:tgtEl>
                                          <p:spTgt spid="83986"/>
                                        </p:tgtEl>
                                      </p:cBhvr>
                                    </p:animEffect>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83987"/>
                                        </p:tgtEl>
                                        <p:attrNameLst>
                                          <p:attrName>style.visibility</p:attrName>
                                        </p:attrNameLst>
                                      </p:cBhvr>
                                      <p:to>
                                        <p:strVal val="visible"/>
                                      </p:to>
                                    </p:set>
                                    <p:animEffect transition="in" filter="fade">
                                      <p:cBhvr>
                                        <p:cTn id="38" dur="500"/>
                                        <p:tgtEl>
                                          <p:spTgt spid="83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1" grpId="0" build="p"/>
      <p:bldP spid="83972" grpId="0" animBg="1"/>
      <p:bldP spid="83973" grpId="0"/>
      <p:bldP spid="83984" grpId="0" animBg="1"/>
      <p:bldP spid="83985" grpId="0" animBg="1"/>
      <p:bldP spid="83986" grpId="0" animBg="1"/>
      <p:bldP spid="83987"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t>DLinq</a:t>
            </a:r>
          </a:p>
        </p:txBody>
      </p:sp>
      <p:sp>
        <p:nvSpPr>
          <p:cNvPr id="84996" name="Rectangle 4"/>
          <p:cNvSpPr>
            <a:spLocks noChangeArrowheads="1"/>
          </p:cNvSpPr>
          <p:nvPr/>
        </p:nvSpPr>
        <p:spPr bwMode="auto">
          <a:xfrm>
            <a:off x="685800" y="1981200"/>
            <a:ext cx="5638800" cy="2208213"/>
          </a:xfrm>
          <a:prstGeom prst="rect">
            <a:avLst/>
          </a:prstGeom>
          <a:solidFill>
            <a:srgbClr val="808080">
              <a:alpha val="34000"/>
            </a:srgbClr>
          </a:solidFill>
          <a:ln w="12700" cap="rnd" algn="ctr">
            <a:solidFill>
              <a:schemeClr val="tx1"/>
            </a:solidFill>
            <a:prstDash val="sysDot"/>
            <a:miter lim="800000"/>
            <a:headEnd/>
            <a:tailEnd/>
          </a:ln>
          <a:effectLst/>
        </p:spPr>
        <p:txBody>
          <a:bodyPr lIns="182880" tIns="137160" rIns="182880" bIns="137160">
            <a:spAutoFit/>
          </a:bodyPr>
          <a:lstStyle/>
          <a:p>
            <a:pPr>
              <a:spcBef>
                <a:spcPct val="0"/>
              </a:spcBef>
            </a:pPr>
            <a:r>
              <a:rPr lang="en-US" sz="1800" b="0">
                <a:effectLst>
                  <a:outerShdw blurRad="38100" dist="38100" dir="2700000" algn="tl">
                    <a:srgbClr val="000000"/>
                  </a:outerShdw>
                </a:effectLst>
              </a:rPr>
              <a:t>public class Customer { … }</a:t>
            </a:r>
          </a:p>
          <a:p>
            <a:pPr>
              <a:spcBef>
                <a:spcPct val="0"/>
              </a:spcBef>
            </a:pPr>
            <a:endParaRPr lang="en-US" sz="1800" b="0">
              <a:effectLst>
                <a:outerShdw blurRad="38100" dist="38100" dir="2700000" algn="tl">
                  <a:srgbClr val="000000"/>
                </a:outerShdw>
              </a:effectLst>
            </a:endParaRPr>
          </a:p>
          <a:p>
            <a:pPr>
              <a:spcBef>
                <a:spcPct val="0"/>
              </a:spcBef>
            </a:pPr>
            <a:r>
              <a:rPr lang="en-US" sz="1800" b="0">
                <a:effectLst>
                  <a:outerShdw blurRad="38100" dist="38100" dir="2700000" algn="tl">
                    <a:srgbClr val="000000"/>
                  </a:outerShdw>
                </a:effectLst>
              </a:rPr>
              <a:t>public class Northwind: DataContext</a:t>
            </a:r>
          </a:p>
          <a:p>
            <a:pPr>
              <a:spcBef>
                <a:spcPct val="0"/>
              </a:spcBef>
            </a:pPr>
            <a:r>
              <a:rPr lang="en-US" sz="1800" b="0">
                <a:effectLst>
                  <a:outerShdw blurRad="38100" dist="38100" dir="2700000" algn="tl">
                    <a:srgbClr val="000000"/>
                  </a:outerShdw>
                </a:effectLst>
              </a:rPr>
              <a:t>{</a:t>
            </a:r>
          </a:p>
          <a:p>
            <a:pPr>
              <a:spcBef>
                <a:spcPct val="0"/>
              </a:spcBef>
            </a:pPr>
            <a:r>
              <a:rPr lang="en-US" sz="1800" b="0">
                <a:effectLst>
                  <a:outerShdw blurRad="38100" dist="38100" dir="2700000" algn="tl">
                    <a:srgbClr val="000000"/>
                  </a:outerShdw>
                </a:effectLst>
              </a:rPr>
              <a:t>    public Table&lt;Customer&gt; Customers;</a:t>
            </a:r>
          </a:p>
          <a:p>
            <a:pPr>
              <a:spcBef>
                <a:spcPct val="0"/>
              </a:spcBef>
            </a:pPr>
            <a:r>
              <a:rPr lang="en-US" sz="1800" b="0">
                <a:effectLst>
                  <a:outerShdw blurRad="38100" dist="38100" dir="2700000" algn="tl">
                    <a:srgbClr val="000000"/>
                  </a:outerShdw>
                </a:effectLst>
              </a:rPr>
              <a:t>    …</a:t>
            </a:r>
          </a:p>
          <a:p>
            <a:pPr>
              <a:spcBef>
                <a:spcPct val="0"/>
              </a:spcBef>
            </a:pPr>
            <a:r>
              <a:rPr lang="en-US" sz="1800" b="0">
                <a:effectLst>
                  <a:outerShdw blurRad="38100" dist="38100" dir="2700000" algn="tl">
                    <a:srgbClr val="000000"/>
                  </a:outerShdw>
                </a:effectLst>
              </a:rPr>
              <a:t>}</a:t>
            </a:r>
          </a:p>
        </p:txBody>
      </p:sp>
      <p:sp>
        <p:nvSpPr>
          <p:cNvPr id="84997" name="Rectangle 5"/>
          <p:cNvSpPr>
            <a:spLocks noChangeArrowheads="1"/>
          </p:cNvSpPr>
          <p:nvPr/>
        </p:nvSpPr>
        <p:spPr bwMode="auto">
          <a:xfrm>
            <a:off x="685800" y="4343400"/>
            <a:ext cx="5638800" cy="1658938"/>
          </a:xfrm>
          <a:prstGeom prst="rect">
            <a:avLst/>
          </a:prstGeom>
          <a:solidFill>
            <a:srgbClr val="808080">
              <a:alpha val="34000"/>
            </a:srgbClr>
          </a:solidFill>
          <a:ln w="12700" cap="rnd" algn="ctr">
            <a:solidFill>
              <a:schemeClr val="tx1"/>
            </a:solidFill>
            <a:prstDash val="sysDot"/>
            <a:miter lim="800000"/>
            <a:headEnd/>
            <a:tailEnd/>
          </a:ln>
          <a:effectLst/>
        </p:spPr>
        <p:txBody>
          <a:bodyPr lIns="182880" tIns="137160" rIns="182880" bIns="137160">
            <a:spAutoFit/>
          </a:bodyPr>
          <a:lstStyle/>
          <a:p>
            <a:pPr>
              <a:spcBef>
                <a:spcPct val="0"/>
              </a:spcBef>
            </a:pPr>
            <a:r>
              <a:rPr lang="en-US" sz="1800" b="0">
                <a:effectLst>
                  <a:outerShdw blurRad="38100" dist="38100" dir="2700000" algn="tl">
                    <a:srgbClr val="000000"/>
                  </a:outerShdw>
                </a:effectLst>
              </a:rPr>
              <a:t>Northwind db = new Northwind(…);</a:t>
            </a:r>
          </a:p>
          <a:p>
            <a:pPr>
              <a:spcBef>
                <a:spcPct val="0"/>
              </a:spcBef>
            </a:pPr>
            <a:r>
              <a:rPr lang="en-US" sz="1800" b="0">
                <a:effectLst>
                  <a:outerShdw blurRad="38100" dist="38100" dir="2700000" algn="tl">
                    <a:srgbClr val="000000"/>
                  </a:outerShdw>
                </a:effectLst>
              </a:rPr>
              <a:t>var contacts =</a:t>
            </a:r>
          </a:p>
          <a:p>
            <a:pPr>
              <a:spcBef>
                <a:spcPct val="0"/>
              </a:spcBef>
            </a:pPr>
            <a:r>
              <a:rPr lang="en-US" sz="1800" b="0">
                <a:effectLst>
                  <a:outerShdw blurRad="38100" dist="38100" dir="2700000" algn="tl">
                    <a:srgbClr val="000000"/>
                  </a:outerShdw>
                </a:effectLst>
              </a:rPr>
              <a:t>    from c in db.Customers</a:t>
            </a:r>
          </a:p>
          <a:p>
            <a:pPr>
              <a:spcBef>
                <a:spcPct val="0"/>
              </a:spcBef>
            </a:pPr>
            <a:r>
              <a:rPr lang="en-US" sz="1800" b="0">
                <a:effectLst>
                  <a:outerShdw blurRad="38100" dist="38100" dir="2700000" algn="tl">
                    <a:srgbClr val="000000"/>
                  </a:outerShdw>
                </a:effectLst>
              </a:rPr>
              <a:t>    where c.City == "London"</a:t>
            </a:r>
          </a:p>
          <a:p>
            <a:pPr>
              <a:spcBef>
                <a:spcPct val="0"/>
              </a:spcBef>
            </a:pPr>
            <a:r>
              <a:rPr lang="en-US" sz="1800" b="0">
                <a:effectLst>
                  <a:outerShdw blurRad="38100" dist="38100" dir="2700000" algn="tl">
                    <a:srgbClr val="000000"/>
                  </a:outerShdw>
                </a:effectLst>
              </a:rPr>
              <a:t>    select new { c.Name, c.Phone };</a:t>
            </a:r>
          </a:p>
        </p:txBody>
      </p:sp>
      <p:sp>
        <p:nvSpPr>
          <p:cNvPr id="84998" name="Text Box 6"/>
          <p:cNvSpPr txBox="1">
            <a:spLocks noChangeArrowheads="1"/>
          </p:cNvSpPr>
          <p:nvPr/>
        </p:nvSpPr>
        <p:spPr bwMode="auto">
          <a:xfrm>
            <a:off x="685800" y="1211263"/>
            <a:ext cx="5527675" cy="579437"/>
          </a:xfrm>
          <a:prstGeom prst="rect">
            <a:avLst/>
          </a:prstGeom>
          <a:noFill/>
          <a:ln w="12700">
            <a:noFill/>
            <a:miter lim="800000"/>
            <a:headEnd/>
            <a:tailEnd/>
          </a:ln>
          <a:effectLst/>
        </p:spPr>
        <p:txBody>
          <a:bodyPr wrap="none">
            <a:spAutoFit/>
          </a:bodyPr>
          <a:lstStyle/>
          <a:p>
            <a:pPr>
              <a:spcBef>
                <a:spcPct val="0"/>
              </a:spcBef>
            </a:pPr>
            <a:r>
              <a:rPr lang="en-US" b="0">
                <a:effectLst>
                  <a:outerShdw blurRad="38100" dist="38100" dir="2700000" algn="tl">
                    <a:srgbClr val="000000"/>
                  </a:outerShdw>
                </a:effectLst>
              </a:rPr>
              <a:t>Accessing data with DLinq</a:t>
            </a:r>
          </a:p>
        </p:txBody>
      </p:sp>
      <p:sp>
        <p:nvSpPr>
          <p:cNvPr id="84999" name="AutoShape 7"/>
          <p:cNvSpPr>
            <a:spLocks noChangeArrowheads="1"/>
          </p:cNvSpPr>
          <p:nvPr/>
        </p:nvSpPr>
        <p:spPr bwMode="auto">
          <a:xfrm>
            <a:off x="4572000" y="1828800"/>
            <a:ext cx="1905000" cy="838200"/>
          </a:xfrm>
          <a:prstGeom prst="wedgeRoundRectCallout">
            <a:avLst>
              <a:gd name="adj1" fmla="val -97167"/>
              <a:gd name="adj2" fmla="val 5870"/>
              <a:gd name="adj3" fmla="val 16667"/>
            </a:avLst>
          </a:prstGeom>
          <a:gradFill rotWithShape="1">
            <a:gsLst>
              <a:gs pos="0">
                <a:schemeClr val="hlink">
                  <a:gamma/>
                  <a:shade val="46275"/>
                  <a:invGamma/>
                </a:schemeClr>
              </a:gs>
              <a:gs pos="100000">
                <a:schemeClr val="hlink"/>
              </a:gs>
            </a:gsLst>
            <a:lin ang="2700000" scaled="1"/>
          </a:gradFill>
          <a:ln w="12700">
            <a:solidFill>
              <a:schemeClr val="hlink"/>
            </a:solidFill>
            <a:miter lim="800000"/>
            <a:headEnd type="none" w="sm" len="sm"/>
            <a:tailEnd type="none" w="sm" len="sm"/>
          </a:ln>
          <a:effectLst/>
        </p:spPr>
        <p:txBody>
          <a:bodyPr anchor="ctr"/>
          <a:lstStyle/>
          <a:p>
            <a:pPr algn="ctr">
              <a:lnSpc>
                <a:spcPct val="90000"/>
              </a:lnSpc>
              <a:spcBef>
                <a:spcPct val="0"/>
              </a:spcBef>
            </a:pPr>
            <a:r>
              <a:rPr lang="en-US" sz="1800" b="0">
                <a:effectLst>
                  <a:outerShdw blurRad="38100" dist="38100" dir="2700000" algn="tl">
                    <a:srgbClr val="000000"/>
                  </a:outerShdw>
                </a:effectLst>
              </a:rPr>
              <a:t>Classes describe data</a:t>
            </a:r>
          </a:p>
        </p:txBody>
      </p:sp>
      <p:sp>
        <p:nvSpPr>
          <p:cNvPr id="85000" name="AutoShape 8"/>
          <p:cNvSpPr>
            <a:spLocks noChangeArrowheads="1"/>
          </p:cNvSpPr>
          <p:nvPr/>
        </p:nvSpPr>
        <p:spPr bwMode="auto">
          <a:xfrm>
            <a:off x="5334000" y="3810000"/>
            <a:ext cx="1905000" cy="838200"/>
          </a:xfrm>
          <a:prstGeom prst="wedgeRoundRectCallout">
            <a:avLst>
              <a:gd name="adj1" fmla="val -89917"/>
              <a:gd name="adj2" fmla="val 42046"/>
              <a:gd name="adj3" fmla="val 16667"/>
            </a:avLst>
          </a:prstGeom>
          <a:gradFill rotWithShape="1">
            <a:gsLst>
              <a:gs pos="0">
                <a:schemeClr val="hlink">
                  <a:gamma/>
                  <a:shade val="46275"/>
                  <a:invGamma/>
                </a:schemeClr>
              </a:gs>
              <a:gs pos="100000">
                <a:schemeClr val="hlink"/>
              </a:gs>
            </a:gsLst>
            <a:lin ang="2700000" scaled="1"/>
          </a:gradFill>
          <a:ln w="12700" algn="ctr">
            <a:solidFill>
              <a:schemeClr val="hlink"/>
            </a:solidFill>
            <a:miter lim="800000"/>
            <a:headEnd type="none" w="sm" len="sm"/>
            <a:tailEnd type="none" w="sm" len="sm"/>
          </a:ln>
          <a:effectLst/>
        </p:spPr>
        <p:txBody>
          <a:bodyPr anchor="ctr"/>
          <a:lstStyle/>
          <a:p>
            <a:pPr algn="ctr">
              <a:lnSpc>
                <a:spcPct val="90000"/>
              </a:lnSpc>
              <a:spcBef>
                <a:spcPct val="0"/>
              </a:spcBef>
            </a:pPr>
            <a:r>
              <a:rPr lang="en-US" sz="1800" b="0">
                <a:effectLst>
                  <a:outerShdw blurRad="38100" dist="38100" dir="2700000" algn="tl">
                    <a:srgbClr val="000000"/>
                  </a:outerShdw>
                </a:effectLst>
              </a:rPr>
              <a:t>Strongly typed connection</a:t>
            </a:r>
          </a:p>
        </p:txBody>
      </p:sp>
      <p:sp>
        <p:nvSpPr>
          <p:cNvPr id="85001" name="AutoShape 9"/>
          <p:cNvSpPr>
            <a:spLocks noChangeArrowheads="1"/>
          </p:cNvSpPr>
          <p:nvPr/>
        </p:nvSpPr>
        <p:spPr bwMode="auto">
          <a:xfrm>
            <a:off x="5029200" y="4800600"/>
            <a:ext cx="1905000" cy="838200"/>
          </a:xfrm>
          <a:prstGeom prst="wedgeRoundRectCallout">
            <a:avLst>
              <a:gd name="adj1" fmla="val -105750"/>
              <a:gd name="adj2" fmla="val 15532"/>
              <a:gd name="adj3" fmla="val 16667"/>
            </a:avLst>
          </a:prstGeom>
          <a:gradFill rotWithShape="1">
            <a:gsLst>
              <a:gs pos="0">
                <a:schemeClr val="hlink">
                  <a:gamma/>
                  <a:shade val="46275"/>
                  <a:invGamma/>
                </a:schemeClr>
              </a:gs>
              <a:gs pos="100000">
                <a:schemeClr val="hlink"/>
              </a:gs>
            </a:gsLst>
            <a:lin ang="2700000" scaled="1"/>
          </a:gradFill>
          <a:ln w="12700" algn="ctr">
            <a:solidFill>
              <a:schemeClr val="hlink"/>
            </a:solidFill>
            <a:miter lim="800000"/>
            <a:headEnd type="none" w="sm" len="sm"/>
            <a:tailEnd type="none" w="sm" len="sm"/>
          </a:ln>
          <a:effectLst/>
        </p:spPr>
        <p:txBody>
          <a:bodyPr anchor="ctr"/>
          <a:lstStyle/>
          <a:p>
            <a:pPr algn="ctr">
              <a:lnSpc>
                <a:spcPct val="90000"/>
              </a:lnSpc>
              <a:spcBef>
                <a:spcPct val="0"/>
              </a:spcBef>
            </a:pPr>
            <a:r>
              <a:rPr lang="en-US" sz="1800" b="0">
                <a:effectLst>
                  <a:outerShdw blurRad="38100" dist="38100" dir="2700000" algn="tl">
                    <a:srgbClr val="000000"/>
                  </a:outerShdw>
                </a:effectLst>
              </a:rPr>
              <a:t>Integrated query syntax</a:t>
            </a:r>
          </a:p>
        </p:txBody>
      </p:sp>
      <p:sp>
        <p:nvSpPr>
          <p:cNvPr id="85002" name="AutoShape 10"/>
          <p:cNvSpPr>
            <a:spLocks noChangeArrowheads="1"/>
          </p:cNvSpPr>
          <p:nvPr/>
        </p:nvSpPr>
        <p:spPr bwMode="auto">
          <a:xfrm>
            <a:off x="4800600" y="5791200"/>
            <a:ext cx="1905000" cy="838200"/>
          </a:xfrm>
          <a:prstGeom prst="wedgeRoundRectCallout">
            <a:avLst>
              <a:gd name="adj1" fmla="val -77667"/>
              <a:gd name="adj2" fmla="val -45644"/>
              <a:gd name="adj3" fmla="val 16667"/>
            </a:avLst>
          </a:prstGeom>
          <a:gradFill rotWithShape="1">
            <a:gsLst>
              <a:gs pos="0">
                <a:schemeClr val="hlink">
                  <a:gamma/>
                  <a:shade val="46275"/>
                  <a:invGamma/>
                </a:schemeClr>
              </a:gs>
              <a:gs pos="100000">
                <a:schemeClr val="hlink"/>
              </a:gs>
            </a:gsLst>
            <a:lin ang="2700000" scaled="1"/>
          </a:gradFill>
          <a:ln w="12700" algn="ctr">
            <a:solidFill>
              <a:schemeClr val="hlink"/>
            </a:solidFill>
            <a:miter lim="800000"/>
            <a:headEnd type="none" w="sm" len="sm"/>
            <a:tailEnd type="none" w="sm" len="sm"/>
          </a:ln>
          <a:effectLst/>
        </p:spPr>
        <p:txBody>
          <a:bodyPr anchor="ctr"/>
          <a:lstStyle/>
          <a:p>
            <a:pPr algn="ctr">
              <a:lnSpc>
                <a:spcPct val="90000"/>
              </a:lnSpc>
              <a:spcBef>
                <a:spcPct val="0"/>
              </a:spcBef>
            </a:pPr>
            <a:r>
              <a:rPr lang="en-US" sz="1800" b="0">
                <a:effectLst>
                  <a:outerShdw blurRad="38100" dist="38100" dir="2700000" algn="tl">
                    <a:srgbClr val="000000"/>
                  </a:outerShdw>
                </a:effectLst>
              </a:rPr>
              <a:t>Strongly typed results</a:t>
            </a:r>
          </a:p>
        </p:txBody>
      </p:sp>
      <p:sp>
        <p:nvSpPr>
          <p:cNvPr id="85003" name="AutoShape 11"/>
          <p:cNvSpPr>
            <a:spLocks noChangeArrowheads="1"/>
          </p:cNvSpPr>
          <p:nvPr/>
        </p:nvSpPr>
        <p:spPr bwMode="auto">
          <a:xfrm>
            <a:off x="5486400" y="2819400"/>
            <a:ext cx="1905000" cy="838200"/>
          </a:xfrm>
          <a:prstGeom prst="wedgeRoundRectCallout">
            <a:avLst>
              <a:gd name="adj1" fmla="val -81500"/>
              <a:gd name="adj2" fmla="val 18940"/>
              <a:gd name="adj3" fmla="val 16667"/>
            </a:avLst>
          </a:prstGeom>
          <a:gradFill rotWithShape="1">
            <a:gsLst>
              <a:gs pos="0">
                <a:schemeClr val="hlink">
                  <a:gamma/>
                  <a:shade val="46275"/>
                  <a:invGamma/>
                </a:schemeClr>
              </a:gs>
              <a:gs pos="100000">
                <a:schemeClr val="hlink"/>
              </a:gs>
            </a:gsLst>
            <a:lin ang="2700000" scaled="1"/>
          </a:gradFill>
          <a:ln w="12700" algn="ctr">
            <a:solidFill>
              <a:schemeClr val="hlink"/>
            </a:solidFill>
            <a:miter lim="800000"/>
            <a:headEnd type="none" w="sm" len="sm"/>
            <a:tailEnd type="none" w="sm" len="sm"/>
          </a:ln>
          <a:effectLst/>
        </p:spPr>
        <p:txBody>
          <a:bodyPr anchor="ctr"/>
          <a:lstStyle/>
          <a:p>
            <a:pPr algn="ctr">
              <a:lnSpc>
                <a:spcPct val="90000"/>
              </a:lnSpc>
              <a:spcBef>
                <a:spcPct val="0"/>
              </a:spcBef>
            </a:pPr>
            <a:r>
              <a:rPr lang="en-US" sz="1800" b="0">
                <a:effectLst>
                  <a:outerShdw blurRad="38100" dist="38100" dir="2700000" algn="tl">
                    <a:srgbClr val="000000"/>
                  </a:outerShdw>
                </a:effectLst>
              </a:rPr>
              <a:t>Tables are like collections</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1" nodeType="withEffect">
                                  <p:stCondLst>
                                    <p:cond delay="0"/>
                                  </p:stCondLst>
                                  <p:childTnLst>
                                    <p:set>
                                      <p:cBhvr>
                                        <p:cTn id="6" dur="1" fill="hold">
                                          <p:stCondLst>
                                            <p:cond delay="0"/>
                                          </p:stCondLst>
                                        </p:cTn>
                                        <p:tgtEl>
                                          <p:spTgt spid="84998"/>
                                        </p:tgtEl>
                                        <p:attrNameLst>
                                          <p:attrName>style.visibility</p:attrName>
                                        </p:attrNameLst>
                                      </p:cBhvr>
                                      <p:to>
                                        <p:strVal val="visible"/>
                                      </p:to>
                                    </p:set>
                                    <p:anim calcmode="lin" valueType="num">
                                      <p:cBhvr>
                                        <p:cTn id="7" dur="1000" fill="hold"/>
                                        <p:tgtEl>
                                          <p:spTgt spid="84998"/>
                                        </p:tgtEl>
                                        <p:attrNameLst>
                                          <p:attrName>ppt_w</p:attrName>
                                        </p:attrNameLst>
                                      </p:cBhvr>
                                      <p:tavLst>
                                        <p:tav tm="0">
                                          <p:val>
                                            <p:strVal val="#ppt_w*0.70"/>
                                          </p:val>
                                        </p:tav>
                                        <p:tav tm="100000">
                                          <p:val>
                                            <p:strVal val="#ppt_w"/>
                                          </p:val>
                                        </p:tav>
                                      </p:tavLst>
                                    </p:anim>
                                    <p:anim calcmode="lin" valueType="num">
                                      <p:cBhvr>
                                        <p:cTn id="8" dur="1000" fill="hold"/>
                                        <p:tgtEl>
                                          <p:spTgt spid="84998"/>
                                        </p:tgtEl>
                                        <p:attrNameLst>
                                          <p:attrName>ppt_h</p:attrName>
                                        </p:attrNameLst>
                                      </p:cBhvr>
                                      <p:tavLst>
                                        <p:tav tm="0">
                                          <p:val>
                                            <p:strVal val="#ppt_h"/>
                                          </p:val>
                                        </p:tav>
                                        <p:tav tm="100000">
                                          <p:val>
                                            <p:strVal val="#ppt_h"/>
                                          </p:val>
                                        </p:tav>
                                      </p:tavLst>
                                    </p:anim>
                                    <p:animEffect transition="in" filter="fade">
                                      <p:cBhvr>
                                        <p:cTn id="9" dur="1000"/>
                                        <p:tgtEl>
                                          <p:spTgt spid="84998"/>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84996"/>
                                        </p:tgtEl>
                                        <p:attrNameLst>
                                          <p:attrName>style.visibility</p:attrName>
                                        </p:attrNameLst>
                                      </p:cBhvr>
                                      <p:to>
                                        <p:strVal val="visible"/>
                                      </p:to>
                                    </p:set>
                                    <p:anim calcmode="lin" valueType="num">
                                      <p:cBhvr>
                                        <p:cTn id="13" dur="1000" fill="hold"/>
                                        <p:tgtEl>
                                          <p:spTgt spid="84996"/>
                                        </p:tgtEl>
                                        <p:attrNameLst>
                                          <p:attrName>ppt_w</p:attrName>
                                        </p:attrNameLst>
                                      </p:cBhvr>
                                      <p:tavLst>
                                        <p:tav tm="0">
                                          <p:val>
                                            <p:strVal val="#ppt_w*0.70"/>
                                          </p:val>
                                        </p:tav>
                                        <p:tav tm="100000">
                                          <p:val>
                                            <p:strVal val="#ppt_w"/>
                                          </p:val>
                                        </p:tav>
                                      </p:tavLst>
                                    </p:anim>
                                    <p:anim calcmode="lin" valueType="num">
                                      <p:cBhvr>
                                        <p:cTn id="14" dur="1000" fill="hold"/>
                                        <p:tgtEl>
                                          <p:spTgt spid="84996"/>
                                        </p:tgtEl>
                                        <p:attrNameLst>
                                          <p:attrName>ppt_h</p:attrName>
                                        </p:attrNameLst>
                                      </p:cBhvr>
                                      <p:tavLst>
                                        <p:tav tm="0">
                                          <p:val>
                                            <p:strVal val="#ppt_h"/>
                                          </p:val>
                                        </p:tav>
                                        <p:tav tm="100000">
                                          <p:val>
                                            <p:strVal val="#ppt_h"/>
                                          </p:val>
                                        </p:tav>
                                      </p:tavLst>
                                    </p:anim>
                                    <p:animEffect transition="in" filter="fade">
                                      <p:cBhvr>
                                        <p:cTn id="15" dur="1000"/>
                                        <p:tgtEl>
                                          <p:spTgt spid="84996"/>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grpId="1" nodeType="clickEffect">
                                  <p:stCondLst>
                                    <p:cond delay="0"/>
                                  </p:stCondLst>
                                  <p:childTnLst>
                                    <p:set>
                                      <p:cBhvr>
                                        <p:cTn id="19" dur="1" fill="hold">
                                          <p:stCondLst>
                                            <p:cond delay="0"/>
                                          </p:stCondLst>
                                        </p:cTn>
                                        <p:tgtEl>
                                          <p:spTgt spid="84999"/>
                                        </p:tgtEl>
                                        <p:attrNameLst>
                                          <p:attrName>style.visibility</p:attrName>
                                        </p:attrNameLst>
                                      </p:cBhvr>
                                      <p:to>
                                        <p:strVal val="visible"/>
                                      </p:to>
                                    </p:set>
                                    <p:anim calcmode="lin" valueType="num">
                                      <p:cBhvr>
                                        <p:cTn id="20" dur="1000" fill="hold"/>
                                        <p:tgtEl>
                                          <p:spTgt spid="84999"/>
                                        </p:tgtEl>
                                        <p:attrNameLst>
                                          <p:attrName>ppt_w</p:attrName>
                                        </p:attrNameLst>
                                      </p:cBhvr>
                                      <p:tavLst>
                                        <p:tav tm="0">
                                          <p:val>
                                            <p:strVal val="#ppt_w*0.70"/>
                                          </p:val>
                                        </p:tav>
                                        <p:tav tm="100000">
                                          <p:val>
                                            <p:strVal val="#ppt_w"/>
                                          </p:val>
                                        </p:tav>
                                      </p:tavLst>
                                    </p:anim>
                                    <p:anim calcmode="lin" valueType="num">
                                      <p:cBhvr>
                                        <p:cTn id="21" dur="1000" fill="hold"/>
                                        <p:tgtEl>
                                          <p:spTgt spid="84999"/>
                                        </p:tgtEl>
                                        <p:attrNameLst>
                                          <p:attrName>ppt_h</p:attrName>
                                        </p:attrNameLst>
                                      </p:cBhvr>
                                      <p:tavLst>
                                        <p:tav tm="0">
                                          <p:val>
                                            <p:strVal val="#ppt_h"/>
                                          </p:val>
                                        </p:tav>
                                        <p:tav tm="100000">
                                          <p:val>
                                            <p:strVal val="#ppt_h"/>
                                          </p:val>
                                        </p:tav>
                                      </p:tavLst>
                                    </p:anim>
                                    <p:animEffect transition="in" filter="fade">
                                      <p:cBhvr>
                                        <p:cTn id="22" dur="1000"/>
                                        <p:tgtEl>
                                          <p:spTgt spid="84999"/>
                                        </p:tgtEl>
                                      </p:cBhvr>
                                    </p:animEffect>
                                  </p:childTnLst>
                                </p:cTn>
                              </p:par>
                            </p:childTnLst>
                          </p:cTn>
                        </p:par>
                        <p:par>
                          <p:cTn id="23" fill="hold">
                            <p:stCondLst>
                              <p:cond delay="1000"/>
                            </p:stCondLst>
                            <p:childTnLst>
                              <p:par>
                                <p:cTn id="24" presetID="55" presetClass="entr" presetSubtype="0" fill="hold" grpId="1" nodeType="afterEffect">
                                  <p:stCondLst>
                                    <p:cond delay="0"/>
                                  </p:stCondLst>
                                  <p:childTnLst>
                                    <p:set>
                                      <p:cBhvr>
                                        <p:cTn id="25" dur="1" fill="hold">
                                          <p:stCondLst>
                                            <p:cond delay="0"/>
                                          </p:stCondLst>
                                        </p:cTn>
                                        <p:tgtEl>
                                          <p:spTgt spid="85003"/>
                                        </p:tgtEl>
                                        <p:attrNameLst>
                                          <p:attrName>style.visibility</p:attrName>
                                        </p:attrNameLst>
                                      </p:cBhvr>
                                      <p:to>
                                        <p:strVal val="visible"/>
                                      </p:to>
                                    </p:set>
                                    <p:anim calcmode="lin" valueType="num">
                                      <p:cBhvr>
                                        <p:cTn id="26" dur="1000" fill="hold"/>
                                        <p:tgtEl>
                                          <p:spTgt spid="85003"/>
                                        </p:tgtEl>
                                        <p:attrNameLst>
                                          <p:attrName>ppt_w</p:attrName>
                                        </p:attrNameLst>
                                      </p:cBhvr>
                                      <p:tavLst>
                                        <p:tav tm="0">
                                          <p:val>
                                            <p:strVal val="#ppt_w*0.70"/>
                                          </p:val>
                                        </p:tav>
                                        <p:tav tm="100000">
                                          <p:val>
                                            <p:strVal val="#ppt_w"/>
                                          </p:val>
                                        </p:tav>
                                      </p:tavLst>
                                    </p:anim>
                                    <p:anim calcmode="lin" valueType="num">
                                      <p:cBhvr>
                                        <p:cTn id="27" dur="1000" fill="hold"/>
                                        <p:tgtEl>
                                          <p:spTgt spid="85003"/>
                                        </p:tgtEl>
                                        <p:attrNameLst>
                                          <p:attrName>ppt_h</p:attrName>
                                        </p:attrNameLst>
                                      </p:cBhvr>
                                      <p:tavLst>
                                        <p:tav tm="0">
                                          <p:val>
                                            <p:strVal val="#ppt_h"/>
                                          </p:val>
                                        </p:tav>
                                        <p:tav tm="100000">
                                          <p:val>
                                            <p:strVal val="#ppt_h"/>
                                          </p:val>
                                        </p:tav>
                                      </p:tavLst>
                                    </p:anim>
                                    <p:animEffect transition="in" filter="fade">
                                      <p:cBhvr>
                                        <p:cTn id="28" dur="1000"/>
                                        <p:tgtEl>
                                          <p:spTgt spid="85003"/>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grpId="1" nodeType="clickEffect">
                                  <p:stCondLst>
                                    <p:cond delay="0"/>
                                  </p:stCondLst>
                                  <p:childTnLst>
                                    <p:set>
                                      <p:cBhvr>
                                        <p:cTn id="32" dur="1" fill="hold">
                                          <p:stCondLst>
                                            <p:cond delay="0"/>
                                          </p:stCondLst>
                                        </p:cTn>
                                        <p:tgtEl>
                                          <p:spTgt spid="84997"/>
                                        </p:tgtEl>
                                        <p:attrNameLst>
                                          <p:attrName>style.visibility</p:attrName>
                                        </p:attrNameLst>
                                      </p:cBhvr>
                                      <p:to>
                                        <p:strVal val="visible"/>
                                      </p:to>
                                    </p:set>
                                    <p:anim calcmode="lin" valueType="num">
                                      <p:cBhvr>
                                        <p:cTn id="33" dur="1000" fill="hold"/>
                                        <p:tgtEl>
                                          <p:spTgt spid="84997"/>
                                        </p:tgtEl>
                                        <p:attrNameLst>
                                          <p:attrName>ppt_w</p:attrName>
                                        </p:attrNameLst>
                                      </p:cBhvr>
                                      <p:tavLst>
                                        <p:tav tm="0">
                                          <p:val>
                                            <p:strVal val="#ppt_w*0.70"/>
                                          </p:val>
                                        </p:tav>
                                        <p:tav tm="100000">
                                          <p:val>
                                            <p:strVal val="#ppt_w"/>
                                          </p:val>
                                        </p:tav>
                                      </p:tavLst>
                                    </p:anim>
                                    <p:anim calcmode="lin" valueType="num">
                                      <p:cBhvr>
                                        <p:cTn id="34" dur="1000" fill="hold"/>
                                        <p:tgtEl>
                                          <p:spTgt spid="84997"/>
                                        </p:tgtEl>
                                        <p:attrNameLst>
                                          <p:attrName>ppt_h</p:attrName>
                                        </p:attrNameLst>
                                      </p:cBhvr>
                                      <p:tavLst>
                                        <p:tav tm="0">
                                          <p:val>
                                            <p:strVal val="#ppt_h"/>
                                          </p:val>
                                        </p:tav>
                                        <p:tav tm="100000">
                                          <p:val>
                                            <p:strVal val="#ppt_h"/>
                                          </p:val>
                                        </p:tav>
                                      </p:tavLst>
                                    </p:anim>
                                    <p:animEffect transition="in" filter="fade">
                                      <p:cBhvr>
                                        <p:cTn id="35" dur="1000"/>
                                        <p:tgtEl>
                                          <p:spTgt spid="84997"/>
                                        </p:tgtEl>
                                      </p:cBhvr>
                                    </p:animEffect>
                                  </p:childTnLst>
                                </p:cTn>
                              </p:par>
                            </p:childTnLst>
                          </p:cTn>
                        </p:par>
                      </p:childTnLst>
                    </p:cTn>
                  </p:par>
                  <p:par>
                    <p:cTn id="36" fill="hold">
                      <p:stCondLst>
                        <p:cond delay="indefinite"/>
                      </p:stCondLst>
                      <p:childTnLst>
                        <p:par>
                          <p:cTn id="37" fill="hold">
                            <p:stCondLst>
                              <p:cond delay="0"/>
                            </p:stCondLst>
                            <p:childTnLst>
                              <p:par>
                                <p:cTn id="38" presetID="55" presetClass="entr" presetSubtype="0" fill="hold" grpId="1" nodeType="clickEffect">
                                  <p:stCondLst>
                                    <p:cond delay="0"/>
                                  </p:stCondLst>
                                  <p:childTnLst>
                                    <p:set>
                                      <p:cBhvr>
                                        <p:cTn id="39" dur="1" fill="hold">
                                          <p:stCondLst>
                                            <p:cond delay="0"/>
                                          </p:stCondLst>
                                        </p:cTn>
                                        <p:tgtEl>
                                          <p:spTgt spid="85000"/>
                                        </p:tgtEl>
                                        <p:attrNameLst>
                                          <p:attrName>style.visibility</p:attrName>
                                        </p:attrNameLst>
                                      </p:cBhvr>
                                      <p:to>
                                        <p:strVal val="visible"/>
                                      </p:to>
                                    </p:set>
                                    <p:anim calcmode="lin" valueType="num">
                                      <p:cBhvr>
                                        <p:cTn id="40" dur="1000" fill="hold"/>
                                        <p:tgtEl>
                                          <p:spTgt spid="85000"/>
                                        </p:tgtEl>
                                        <p:attrNameLst>
                                          <p:attrName>ppt_w</p:attrName>
                                        </p:attrNameLst>
                                      </p:cBhvr>
                                      <p:tavLst>
                                        <p:tav tm="0">
                                          <p:val>
                                            <p:strVal val="#ppt_w*0.70"/>
                                          </p:val>
                                        </p:tav>
                                        <p:tav tm="100000">
                                          <p:val>
                                            <p:strVal val="#ppt_w"/>
                                          </p:val>
                                        </p:tav>
                                      </p:tavLst>
                                    </p:anim>
                                    <p:anim calcmode="lin" valueType="num">
                                      <p:cBhvr>
                                        <p:cTn id="41" dur="1000" fill="hold"/>
                                        <p:tgtEl>
                                          <p:spTgt spid="85000"/>
                                        </p:tgtEl>
                                        <p:attrNameLst>
                                          <p:attrName>ppt_h</p:attrName>
                                        </p:attrNameLst>
                                      </p:cBhvr>
                                      <p:tavLst>
                                        <p:tav tm="0">
                                          <p:val>
                                            <p:strVal val="#ppt_h"/>
                                          </p:val>
                                        </p:tav>
                                        <p:tav tm="100000">
                                          <p:val>
                                            <p:strVal val="#ppt_h"/>
                                          </p:val>
                                        </p:tav>
                                      </p:tavLst>
                                    </p:anim>
                                    <p:animEffect transition="in" filter="fade">
                                      <p:cBhvr>
                                        <p:cTn id="42" dur="1000"/>
                                        <p:tgtEl>
                                          <p:spTgt spid="85000"/>
                                        </p:tgtEl>
                                      </p:cBhvr>
                                    </p:animEffect>
                                  </p:childTnLst>
                                </p:cTn>
                              </p:par>
                            </p:childTnLst>
                          </p:cTn>
                        </p:par>
                        <p:par>
                          <p:cTn id="43" fill="hold">
                            <p:stCondLst>
                              <p:cond delay="1000"/>
                            </p:stCondLst>
                            <p:childTnLst>
                              <p:par>
                                <p:cTn id="44" presetID="55" presetClass="entr" presetSubtype="0" fill="hold" grpId="1" nodeType="afterEffect">
                                  <p:stCondLst>
                                    <p:cond delay="0"/>
                                  </p:stCondLst>
                                  <p:childTnLst>
                                    <p:set>
                                      <p:cBhvr>
                                        <p:cTn id="45" dur="1" fill="hold">
                                          <p:stCondLst>
                                            <p:cond delay="0"/>
                                          </p:stCondLst>
                                        </p:cTn>
                                        <p:tgtEl>
                                          <p:spTgt spid="85001"/>
                                        </p:tgtEl>
                                        <p:attrNameLst>
                                          <p:attrName>style.visibility</p:attrName>
                                        </p:attrNameLst>
                                      </p:cBhvr>
                                      <p:to>
                                        <p:strVal val="visible"/>
                                      </p:to>
                                    </p:set>
                                    <p:anim calcmode="lin" valueType="num">
                                      <p:cBhvr>
                                        <p:cTn id="46" dur="1000" fill="hold"/>
                                        <p:tgtEl>
                                          <p:spTgt spid="85001"/>
                                        </p:tgtEl>
                                        <p:attrNameLst>
                                          <p:attrName>ppt_w</p:attrName>
                                        </p:attrNameLst>
                                      </p:cBhvr>
                                      <p:tavLst>
                                        <p:tav tm="0">
                                          <p:val>
                                            <p:strVal val="#ppt_w*0.70"/>
                                          </p:val>
                                        </p:tav>
                                        <p:tav tm="100000">
                                          <p:val>
                                            <p:strVal val="#ppt_w"/>
                                          </p:val>
                                        </p:tav>
                                      </p:tavLst>
                                    </p:anim>
                                    <p:anim calcmode="lin" valueType="num">
                                      <p:cBhvr>
                                        <p:cTn id="47" dur="1000" fill="hold"/>
                                        <p:tgtEl>
                                          <p:spTgt spid="85001"/>
                                        </p:tgtEl>
                                        <p:attrNameLst>
                                          <p:attrName>ppt_h</p:attrName>
                                        </p:attrNameLst>
                                      </p:cBhvr>
                                      <p:tavLst>
                                        <p:tav tm="0">
                                          <p:val>
                                            <p:strVal val="#ppt_h"/>
                                          </p:val>
                                        </p:tav>
                                        <p:tav tm="100000">
                                          <p:val>
                                            <p:strVal val="#ppt_h"/>
                                          </p:val>
                                        </p:tav>
                                      </p:tavLst>
                                    </p:anim>
                                    <p:animEffect transition="in" filter="fade">
                                      <p:cBhvr>
                                        <p:cTn id="48" dur="1000"/>
                                        <p:tgtEl>
                                          <p:spTgt spid="85001"/>
                                        </p:tgtEl>
                                      </p:cBhvr>
                                    </p:animEffect>
                                  </p:childTnLst>
                                </p:cTn>
                              </p:par>
                            </p:childTnLst>
                          </p:cTn>
                        </p:par>
                        <p:par>
                          <p:cTn id="49" fill="hold">
                            <p:stCondLst>
                              <p:cond delay="2000"/>
                            </p:stCondLst>
                            <p:childTnLst>
                              <p:par>
                                <p:cTn id="50" presetID="55" presetClass="entr" presetSubtype="0" fill="hold" grpId="1" nodeType="afterEffect">
                                  <p:stCondLst>
                                    <p:cond delay="0"/>
                                  </p:stCondLst>
                                  <p:childTnLst>
                                    <p:set>
                                      <p:cBhvr>
                                        <p:cTn id="51" dur="1" fill="hold">
                                          <p:stCondLst>
                                            <p:cond delay="0"/>
                                          </p:stCondLst>
                                        </p:cTn>
                                        <p:tgtEl>
                                          <p:spTgt spid="85002"/>
                                        </p:tgtEl>
                                        <p:attrNameLst>
                                          <p:attrName>style.visibility</p:attrName>
                                        </p:attrNameLst>
                                      </p:cBhvr>
                                      <p:to>
                                        <p:strVal val="visible"/>
                                      </p:to>
                                    </p:set>
                                    <p:anim calcmode="lin" valueType="num">
                                      <p:cBhvr>
                                        <p:cTn id="52" dur="1000" fill="hold"/>
                                        <p:tgtEl>
                                          <p:spTgt spid="85002"/>
                                        </p:tgtEl>
                                        <p:attrNameLst>
                                          <p:attrName>ppt_w</p:attrName>
                                        </p:attrNameLst>
                                      </p:cBhvr>
                                      <p:tavLst>
                                        <p:tav tm="0">
                                          <p:val>
                                            <p:strVal val="#ppt_w*0.70"/>
                                          </p:val>
                                        </p:tav>
                                        <p:tav tm="100000">
                                          <p:val>
                                            <p:strVal val="#ppt_w"/>
                                          </p:val>
                                        </p:tav>
                                      </p:tavLst>
                                    </p:anim>
                                    <p:anim calcmode="lin" valueType="num">
                                      <p:cBhvr>
                                        <p:cTn id="53" dur="1000" fill="hold"/>
                                        <p:tgtEl>
                                          <p:spTgt spid="85002"/>
                                        </p:tgtEl>
                                        <p:attrNameLst>
                                          <p:attrName>ppt_h</p:attrName>
                                        </p:attrNameLst>
                                      </p:cBhvr>
                                      <p:tavLst>
                                        <p:tav tm="0">
                                          <p:val>
                                            <p:strVal val="#ppt_h"/>
                                          </p:val>
                                        </p:tav>
                                        <p:tav tm="100000">
                                          <p:val>
                                            <p:strVal val="#ppt_h"/>
                                          </p:val>
                                        </p:tav>
                                      </p:tavLst>
                                    </p:anim>
                                    <p:animEffect transition="in" filter="fade">
                                      <p:cBhvr>
                                        <p:cTn id="54" dur="1000"/>
                                        <p:tgtEl>
                                          <p:spTgt spid="85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6" grpId="0" animBg="1"/>
      <p:bldP spid="84997" grpId="0" animBg="1"/>
      <p:bldP spid="84997" grpId="1" animBg="1"/>
      <p:bldP spid="84998" grpId="0"/>
      <p:bldP spid="84998" grpId="1"/>
      <p:bldP spid="84999" grpId="0" animBg="1"/>
      <p:bldP spid="84999" grpId="1" animBg="1"/>
      <p:bldP spid="85000" grpId="0" animBg="1"/>
      <p:bldP spid="85000" grpId="1" animBg="1"/>
      <p:bldP spid="85001" grpId="0" animBg="1"/>
      <p:bldP spid="85001" grpId="1" animBg="1"/>
      <p:bldP spid="85002" grpId="0" animBg="1"/>
      <p:bldP spid="85002" grpId="1" animBg="1"/>
      <p:bldP spid="85003" grpId="0" animBg="1"/>
      <p:bldP spid="85003" grpId="1" animBg="1"/>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DLinq</a:t>
            </a:r>
          </a:p>
        </p:txBody>
      </p:sp>
      <p:sp>
        <p:nvSpPr>
          <p:cNvPr id="86019" name="Rectangle 3"/>
          <p:cNvSpPr>
            <a:spLocks noGrp="1" noChangeArrowheads="1"/>
          </p:cNvSpPr>
          <p:nvPr>
            <p:ph idx="1"/>
          </p:nvPr>
        </p:nvSpPr>
        <p:spPr/>
        <p:txBody>
          <a:bodyPr/>
          <a:lstStyle/>
          <a:p>
            <a:r>
              <a:rPr lang="en-US" sz="2800"/>
              <a:t>Language integrated data access</a:t>
            </a:r>
          </a:p>
          <a:p>
            <a:pPr lvl="1"/>
            <a:r>
              <a:rPr lang="en-US" sz="2400"/>
              <a:t>Maps tables and rows to classes and objects</a:t>
            </a:r>
          </a:p>
          <a:p>
            <a:pPr lvl="1"/>
            <a:r>
              <a:rPr lang="en-US" sz="2400"/>
              <a:t>Builds on ADO.NET and .NET Transactions</a:t>
            </a:r>
          </a:p>
          <a:p>
            <a:r>
              <a:rPr lang="en-US" sz="2800"/>
              <a:t>Mapping</a:t>
            </a:r>
          </a:p>
          <a:p>
            <a:pPr lvl="1"/>
            <a:r>
              <a:rPr lang="en-US" sz="2400"/>
              <a:t>Encoded in attributes</a:t>
            </a:r>
          </a:p>
          <a:p>
            <a:pPr lvl="1"/>
            <a:r>
              <a:rPr lang="en-US" sz="2400"/>
              <a:t>Relationships map to properties</a:t>
            </a:r>
          </a:p>
          <a:p>
            <a:r>
              <a:rPr lang="en-US" sz="2800"/>
              <a:t>Persistence</a:t>
            </a:r>
          </a:p>
          <a:p>
            <a:pPr lvl="1"/>
            <a:r>
              <a:rPr lang="en-US" sz="2400"/>
              <a:t>Automatic change tracking</a:t>
            </a:r>
          </a:p>
          <a:p>
            <a:pPr lvl="1"/>
            <a:r>
              <a:rPr lang="en-US" sz="2400"/>
              <a:t>Updates through SQL or stored procedures</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anim calcmode="lin" valueType="num">
                                      <p:cBhvr>
                                        <p:cTn id="7" dur="1000" fill="hold"/>
                                        <p:tgtEl>
                                          <p:spTgt spid="86019">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86019">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86019">
                                            <p:txEl>
                                              <p:pRg st="0" end="0"/>
                                            </p:txEl>
                                          </p:spTgt>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86019">
                                            <p:txEl>
                                              <p:pRg st="1" end="1"/>
                                            </p:txEl>
                                          </p:spTgt>
                                        </p:tgtEl>
                                        <p:attrNameLst>
                                          <p:attrName>style.visibility</p:attrName>
                                        </p:attrNameLst>
                                      </p:cBhvr>
                                      <p:to>
                                        <p:strVal val="visible"/>
                                      </p:to>
                                    </p:set>
                                    <p:anim calcmode="lin" valueType="num">
                                      <p:cBhvr>
                                        <p:cTn id="13" dur="1000" fill="hold"/>
                                        <p:tgtEl>
                                          <p:spTgt spid="86019">
                                            <p:txEl>
                                              <p:pRg st="1" end="1"/>
                                            </p:txEl>
                                          </p:spTgt>
                                        </p:tgtEl>
                                        <p:attrNameLst>
                                          <p:attrName>ppt_w</p:attrName>
                                        </p:attrNameLst>
                                      </p:cBhvr>
                                      <p:tavLst>
                                        <p:tav tm="0">
                                          <p:val>
                                            <p:strVal val="#ppt_w*0.70"/>
                                          </p:val>
                                        </p:tav>
                                        <p:tav tm="100000">
                                          <p:val>
                                            <p:strVal val="#ppt_w"/>
                                          </p:val>
                                        </p:tav>
                                      </p:tavLst>
                                    </p:anim>
                                    <p:anim calcmode="lin" valueType="num">
                                      <p:cBhvr>
                                        <p:cTn id="14" dur="1000" fill="hold"/>
                                        <p:tgtEl>
                                          <p:spTgt spid="86019">
                                            <p:txEl>
                                              <p:pRg st="1" end="1"/>
                                            </p:txEl>
                                          </p:spTgt>
                                        </p:tgtEl>
                                        <p:attrNameLst>
                                          <p:attrName>ppt_h</p:attrName>
                                        </p:attrNameLst>
                                      </p:cBhvr>
                                      <p:tavLst>
                                        <p:tav tm="0">
                                          <p:val>
                                            <p:strVal val="#ppt_h"/>
                                          </p:val>
                                        </p:tav>
                                        <p:tav tm="100000">
                                          <p:val>
                                            <p:strVal val="#ppt_h"/>
                                          </p:val>
                                        </p:tav>
                                      </p:tavLst>
                                    </p:anim>
                                    <p:animEffect transition="in" filter="fade">
                                      <p:cBhvr>
                                        <p:cTn id="15" dur="1000"/>
                                        <p:tgtEl>
                                          <p:spTgt spid="86019">
                                            <p:txEl>
                                              <p:pRg st="1" end="1"/>
                                            </p:txEl>
                                          </p:spTgt>
                                        </p:tgtEl>
                                      </p:cBhvr>
                                    </p:animEffect>
                                  </p:childTnLst>
                                </p:cTn>
                              </p:par>
                            </p:childTnLst>
                          </p:cTn>
                        </p:par>
                        <p:par>
                          <p:cTn id="16" fill="hold">
                            <p:stCondLst>
                              <p:cond delay="2000"/>
                            </p:stCondLst>
                            <p:childTnLst>
                              <p:par>
                                <p:cTn id="17" presetID="55" presetClass="entr" presetSubtype="0" fill="hold" grpId="0" nodeType="afterEffect">
                                  <p:stCondLst>
                                    <p:cond delay="0"/>
                                  </p:stCondLst>
                                  <p:childTnLst>
                                    <p:set>
                                      <p:cBhvr>
                                        <p:cTn id="18" dur="1" fill="hold">
                                          <p:stCondLst>
                                            <p:cond delay="0"/>
                                          </p:stCondLst>
                                        </p:cTn>
                                        <p:tgtEl>
                                          <p:spTgt spid="86019">
                                            <p:txEl>
                                              <p:pRg st="2" end="2"/>
                                            </p:txEl>
                                          </p:spTgt>
                                        </p:tgtEl>
                                        <p:attrNameLst>
                                          <p:attrName>style.visibility</p:attrName>
                                        </p:attrNameLst>
                                      </p:cBhvr>
                                      <p:to>
                                        <p:strVal val="visible"/>
                                      </p:to>
                                    </p:set>
                                    <p:anim calcmode="lin" valueType="num">
                                      <p:cBhvr>
                                        <p:cTn id="19" dur="1000" fill="hold"/>
                                        <p:tgtEl>
                                          <p:spTgt spid="86019">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86019">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86019">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86019">
                                            <p:txEl>
                                              <p:pRg st="3" end="3"/>
                                            </p:txEl>
                                          </p:spTgt>
                                        </p:tgtEl>
                                        <p:attrNameLst>
                                          <p:attrName>style.visibility</p:attrName>
                                        </p:attrNameLst>
                                      </p:cBhvr>
                                      <p:to>
                                        <p:strVal val="visible"/>
                                      </p:to>
                                    </p:set>
                                    <p:anim calcmode="lin" valueType="num">
                                      <p:cBhvr>
                                        <p:cTn id="26" dur="1000" fill="hold"/>
                                        <p:tgtEl>
                                          <p:spTgt spid="86019">
                                            <p:txEl>
                                              <p:pRg st="3" end="3"/>
                                            </p:txEl>
                                          </p:spTgt>
                                        </p:tgtEl>
                                        <p:attrNameLst>
                                          <p:attrName>ppt_w</p:attrName>
                                        </p:attrNameLst>
                                      </p:cBhvr>
                                      <p:tavLst>
                                        <p:tav tm="0">
                                          <p:val>
                                            <p:strVal val="#ppt_w*0.70"/>
                                          </p:val>
                                        </p:tav>
                                        <p:tav tm="100000">
                                          <p:val>
                                            <p:strVal val="#ppt_w"/>
                                          </p:val>
                                        </p:tav>
                                      </p:tavLst>
                                    </p:anim>
                                    <p:anim calcmode="lin" valueType="num">
                                      <p:cBhvr>
                                        <p:cTn id="27" dur="1000" fill="hold"/>
                                        <p:tgtEl>
                                          <p:spTgt spid="86019">
                                            <p:txEl>
                                              <p:pRg st="3" end="3"/>
                                            </p:txEl>
                                          </p:spTgt>
                                        </p:tgtEl>
                                        <p:attrNameLst>
                                          <p:attrName>ppt_h</p:attrName>
                                        </p:attrNameLst>
                                      </p:cBhvr>
                                      <p:tavLst>
                                        <p:tav tm="0">
                                          <p:val>
                                            <p:strVal val="#ppt_h"/>
                                          </p:val>
                                        </p:tav>
                                        <p:tav tm="100000">
                                          <p:val>
                                            <p:strVal val="#ppt_h"/>
                                          </p:val>
                                        </p:tav>
                                      </p:tavLst>
                                    </p:anim>
                                    <p:animEffect transition="in" filter="fade">
                                      <p:cBhvr>
                                        <p:cTn id="28" dur="1000"/>
                                        <p:tgtEl>
                                          <p:spTgt spid="86019">
                                            <p:txEl>
                                              <p:pRg st="3" end="3"/>
                                            </p:txEl>
                                          </p:spTgt>
                                        </p:tgtEl>
                                      </p:cBhvr>
                                    </p:animEffect>
                                  </p:childTnLst>
                                </p:cTn>
                              </p:par>
                            </p:childTnLst>
                          </p:cTn>
                        </p:par>
                        <p:par>
                          <p:cTn id="29" fill="hold">
                            <p:stCondLst>
                              <p:cond delay="1000"/>
                            </p:stCondLst>
                            <p:childTnLst>
                              <p:par>
                                <p:cTn id="30" presetID="55" presetClass="entr" presetSubtype="0" fill="hold" grpId="0" nodeType="afterEffect">
                                  <p:stCondLst>
                                    <p:cond delay="0"/>
                                  </p:stCondLst>
                                  <p:childTnLst>
                                    <p:set>
                                      <p:cBhvr>
                                        <p:cTn id="31" dur="1" fill="hold">
                                          <p:stCondLst>
                                            <p:cond delay="0"/>
                                          </p:stCondLst>
                                        </p:cTn>
                                        <p:tgtEl>
                                          <p:spTgt spid="86019">
                                            <p:txEl>
                                              <p:pRg st="4" end="4"/>
                                            </p:txEl>
                                          </p:spTgt>
                                        </p:tgtEl>
                                        <p:attrNameLst>
                                          <p:attrName>style.visibility</p:attrName>
                                        </p:attrNameLst>
                                      </p:cBhvr>
                                      <p:to>
                                        <p:strVal val="visible"/>
                                      </p:to>
                                    </p:set>
                                    <p:anim calcmode="lin" valueType="num">
                                      <p:cBhvr>
                                        <p:cTn id="32" dur="1000" fill="hold"/>
                                        <p:tgtEl>
                                          <p:spTgt spid="86019">
                                            <p:txEl>
                                              <p:pRg st="4" end="4"/>
                                            </p:txEl>
                                          </p:spTgt>
                                        </p:tgtEl>
                                        <p:attrNameLst>
                                          <p:attrName>ppt_w</p:attrName>
                                        </p:attrNameLst>
                                      </p:cBhvr>
                                      <p:tavLst>
                                        <p:tav tm="0">
                                          <p:val>
                                            <p:strVal val="#ppt_w*0.70"/>
                                          </p:val>
                                        </p:tav>
                                        <p:tav tm="100000">
                                          <p:val>
                                            <p:strVal val="#ppt_w"/>
                                          </p:val>
                                        </p:tav>
                                      </p:tavLst>
                                    </p:anim>
                                    <p:anim calcmode="lin" valueType="num">
                                      <p:cBhvr>
                                        <p:cTn id="33" dur="1000" fill="hold"/>
                                        <p:tgtEl>
                                          <p:spTgt spid="86019">
                                            <p:txEl>
                                              <p:pRg st="4" end="4"/>
                                            </p:txEl>
                                          </p:spTgt>
                                        </p:tgtEl>
                                        <p:attrNameLst>
                                          <p:attrName>ppt_h</p:attrName>
                                        </p:attrNameLst>
                                      </p:cBhvr>
                                      <p:tavLst>
                                        <p:tav tm="0">
                                          <p:val>
                                            <p:strVal val="#ppt_h"/>
                                          </p:val>
                                        </p:tav>
                                        <p:tav tm="100000">
                                          <p:val>
                                            <p:strVal val="#ppt_h"/>
                                          </p:val>
                                        </p:tav>
                                      </p:tavLst>
                                    </p:anim>
                                    <p:animEffect transition="in" filter="fade">
                                      <p:cBhvr>
                                        <p:cTn id="34" dur="1000"/>
                                        <p:tgtEl>
                                          <p:spTgt spid="86019">
                                            <p:txEl>
                                              <p:pRg st="4" end="4"/>
                                            </p:txEl>
                                          </p:spTgt>
                                        </p:tgtEl>
                                      </p:cBhvr>
                                    </p:animEffect>
                                  </p:childTnLst>
                                </p:cTn>
                              </p:par>
                            </p:childTnLst>
                          </p:cTn>
                        </p:par>
                        <p:par>
                          <p:cTn id="35" fill="hold">
                            <p:stCondLst>
                              <p:cond delay="2000"/>
                            </p:stCondLst>
                            <p:childTnLst>
                              <p:par>
                                <p:cTn id="36" presetID="55" presetClass="entr" presetSubtype="0" fill="hold" grpId="0" nodeType="afterEffect">
                                  <p:stCondLst>
                                    <p:cond delay="0"/>
                                  </p:stCondLst>
                                  <p:childTnLst>
                                    <p:set>
                                      <p:cBhvr>
                                        <p:cTn id="37" dur="1" fill="hold">
                                          <p:stCondLst>
                                            <p:cond delay="0"/>
                                          </p:stCondLst>
                                        </p:cTn>
                                        <p:tgtEl>
                                          <p:spTgt spid="86019">
                                            <p:txEl>
                                              <p:pRg st="5" end="5"/>
                                            </p:txEl>
                                          </p:spTgt>
                                        </p:tgtEl>
                                        <p:attrNameLst>
                                          <p:attrName>style.visibility</p:attrName>
                                        </p:attrNameLst>
                                      </p:cBhvr>
                                      <p:to>
                                        <p:strVal val="visible"/>
                                      </p:to>
                                    </p:set>
                                    <p:anim calcmode="lin" valueType="num">
                                      <p:cBhvr>
                                        <p:cTn id="38" dur="1000" fill="hold"/>
                                        <p:tgtEl>
                                          <p:spTgt spid="86019">
                                            <p:txEl>
                                              <p:pRg st="5" end="5"/>
                                            </p:txEl>
                                          </p:spTgt>
                                        </p:tgtEl>
                                        <p:attrNameLst>
                                          <p:attrName>ppt_w</p:attrName>
                                        </p:attrNameLst>
                                      </p:cBhvr>
                                      <p:tavLst>
                                        <p:tav tm="0">
                                          <p:val>
                                            <p:strVal val="#ppt_w*0.70"/>
                                          </p:val>
                                        </p:tav>
                                        <p:tav tm="100000">
                                          <p:val>
                                            <p:strVal val="#ppt_w"/>
                                          </p:val>
                                        </p:tav>
                                      </p:tavLst>
                                    </p:anim>
                                    <p:anim calcmode="lin" valueType="num">
                                      <p:cBhvr>
                                        <p:cTn id="39" dur="1000" fill="hold"/>
                                        <p:tgtEl>
                                          <p:spTgt spid="86019">
                                            <p:txEl>
                                              <p:pRg st="5" end="5"/>
                                            </p:txEl>
                                          </p:spTgt>
                                        </p:tgtEl>
                                        <p:attrNameLst>
                                          <p:attrName>ppt_h</p:attrName>
                                        </p:attrNameLst>
                                      </p:cBhvr>
                                      <p:tavLst>
                                        <p:tav tm="0">
                                          <p:val>
                                            <p:strVal val="#ppt_h"/>
                                          </p:val>
                                        </p:tav>
                                        <p:tav tm="100000">
                                          <p:val>
                                            <p:strVal val="#ppt_h"/>
                                          </p:val>
                                        </p:tav>
                                      </p:tavLst>
                                    </p:anim>
                                    <p:animEffect transition="in" filter="fade">
                                      <p:cBhvr>
                                        <p:cTn id="40" dur="1000"/>
                                        <p:tgtEl>
                                          <p:spTgt spid="86019">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86019">
                                            <p:txEl>
                                              <p:pRg st="6" end="6"/>
                                            </p:txEl>
                                          </p:spTgt>
                                        </p:tgtEl>
                                        <p:attrNameLst>
                                          <p:attrName>style.visibility</p:attrName>
                                        </p:attrNameLst>
                                      </p:cBhvr>
                                      <p:to>
                                        <p:strVal val="visible"/>
                                      </p:to>
                                    </p:set>
                                    <p:anim calcmode="lin" valueType="num">
                                      <p:cBhvr>
                                        <p:cTn id="45" dur="1000" fill="hold"/>
                                        <p:tgtEl>
                                          <p:spTgt spid="86019">
                                            <p:txEl>
                                              <p:pRg st="6" end="6"/>
                                            </p:txEl>
                                          </p:spTgt>
                                        </p:tgtEl>
                                        <p:attrNameLst>
                                          <p:attrName>ppt_w</p:attrName>
                                        </p:attrNameLst>
                                      </p:cBhvr>
                                      <p:tavLst>
                                        <p:tav tm="0">
                                          <p:val>
                                            <p:strVal val="#ppt_w*0.70"/>
                                          </p:val>
                                        </p:tav>
                                        <p:tav tm="100000">
                                          <p:val>
                                            <p:strVal val="#ppt_w"/>
                                          </p:val>
                                        </p:tav>
                                      </p:tavLst>
                                    </p:anim>
                                    <p:anim calcmode="lin" valueType="num">
                                      <p:cBhvr>
                                        <p:cTn id="46" dur="1000" fill="hold"/>
                                        <p:tgtEl>
                                          <p:spTgt spid="86019">
                                            <p:txEl>
                                              <p:pRg st="6" end="6"/>
                                            </p:txEl>
                                          </p:spTgt>
                                        </p:tgtEl>
                                        <p:attrNameLst>
                                          <p:attrName>ppt_h</p:attrName>
                                        </p:attrNameLst>
                                      </p:cBhvr>
                                      <p:tavLst>
                                        <p:tav tm="0">
                                          <p:val>
                                            <p:strVal val="#ppt_h"/>
                                          </p:val>
                                        </p:tav>
                                        <p:tav tm="100000">
                                          <p:val>
                                            <p:strVal val="#ppt_h"/>
                                          </p:val>
                                        </p:tav>
                                      </p:tavLst>
                                    </p:anim>
                                    <p:animEffect transition="in" filter="fade">
                                      <p:cBhvr>
                                        <p:cTn id="47" dur="1000"/>
                                        <p:tgtEl>
                                          <p:spTgt spid="86019">
                                            <p:txEl>
                                              <p:pRg st="6" end="6"/>
                                            </p:txEl>
                                          </p:spTgt>
                                        </p:tgtEl>
                                      </p:cBhvr>
                                    </p:animEffect>
                                  </p:childTnLst>
                                </p:cTn>
                              </p:par>
                            </p:childTnLst>
                          </p:cTn>
                        </p:par>
                        <p:par>
                          <p:cTn id="48" fill="hold">
                            <p:stCondLst>
                              <p:cond delay="1000"/>
                            </p:stCondLst>
                            <p:childTnLst>
                              <p:par>
                                <p:cTn id="49" presetID="55" presetClass="entr" presetSubtype="0" fill="hold" grpId="0" nodeType="afterEffect">
                                  <p:stCondLst>
                                    <p:cond delay="0"/>
                                  </p:stCondLst>
                                  <p:childTnLst>
                                    <p:set>
                                      <p:cBhvr>
                                        <p:cTn id="50" dur="1" fill="hold">
                                          <p:stCondLst>
                                            <p:cond delay="0"/>
                                          </p:stCondLst>
                                        </p:cTn>
                                        <p:tgtEl>
                                          <p:spTgt spid="86019">
                                            <p:txEl>
                                              <p:pRg st="7" end="7"/>
                                            </p:txEl>
                                          </p:spTgt>
                                        </p:tgtEl>
                                        <p:attrNameLst>
                                          <p:attrName>style.visibility</p:attrName>
                                        </p:attrNameLst>
                                      </p:cBhvr>
                                      <p:to>
                                        <p:strVal val="visible"/>
                                      </p:to>
                                    </p:set>
                                    <p:anim calcmode="lin" valueType="num">
                                      <p:cBhvr>
                                        <p:cTn id="51" dur="1000" fill="hold"/>
                                        <p:tgtEl>
                                          <p:spTgt spid="86019">
                                            <p:txEl>
                                              <p:pRg st="7" end="7"/>
                                            </p:txEl>
                                          </p:spTgt>
                                        </p:tgtEl>
                                        <p:attrNameLst>
                                          <p:attrName>ppt_w</p:attrName>
                                        </p:attrNameLst>
                                      </p:cBhvr>
                                      <p:tavLst>
                                        <p:tav tm="0">
                                          <p:val>
                                            <p:strVal val="#ppt_w*0.70"/>
                                          </p:val>
                                        </p:tav>
                                        <p:tav tm="100000">
                                          <p:val>
                                            <p:strVal val="#ppt_w"/>
                                          </p:val>
                                        </p:tav>
                                      </p:tavLst>
                                    </p:anim>
                                    <p:anim calcmode="lin" valueType="num">
                                      <p:cBhvr>
                                        <p:cTn id="52" dur="1000" fill="hold"/>
                                        <p:tgtEl>
                                          <p:spTgt spid="86019">
                                            <p:txEl>
                                              <p:pRg st="7" end="7"/>
                                            </p:txEl>
                                          </p:spTgt>
                                        </p:tgtEl>
                                        <p:attrNameLst>
                                          <p:attrName>ppt_h</p:attrName>
                                        </p:attrNameLst>
                                      </p:cBhvr>
                                      <p:tavLst>
                                        <p:tav tm="0">
                                          <p:val>
                                            <p:strVal val="#ppt_h"/>
                                          </p:val>
                                        </p:tav>
                                        <p:tav tm="100000">
                                          <p:val>
                                            <p:strVal val="#ppt_h"/>
                                          </p:val>
                                        </p:tav>
                                      </p:tavLst>
                                    </p:anim>
                                    <p:animEffect transition="in" filter="fade">
                                      <p:cBhvr>
                                        <p:cTn id="53" dur="1000"/>
                                        <p:tgtEl>
                                          <p:spTgt spid="86019">
                                            <p:txEl>
                                              <p:pRg st="7" end="7"/>
                                            </p:txEl>
                                          </p:spTgt>
                                        </p:tgtEl>
                                      </p:cBhvr>
                                    </p:animEffect>
                                  </p:childTnLst>
                                </p:cTn>
                              </p:par>
                            </p:childTnLst>
                          </p:cTn>
                        </p:par>
                        <p:par>
                          <p:cTn id="54" fill="hold">
                            <p:stCondLst>
                              <p:cond delay="2000"/>
                            </p:stCondLst>
                            <p:childTnLst>
                              <p:par>
                                <p:cTn id="55" presetID="55" presetClass="entr" presetSubtype="0" fill="hold" grpId="0" nodeType="afterEffect">
                                  <p:stCondLst>
                                    <p:cond delay="0"/>
                                  </p:stCondLst>
                                  <p:childTnLst>
                                    <p:set>
                                      <p:cBhvr>
                                        <p:cTn id="56" dur="1" fill="hold">
                                          <p:stCondLst>
                                            <p:cond delay="0"/>
                                          </p:stCondLst>
                                        </p:cTn>
                                        <p:tgtEl>
                                          <p:spTgt spid="86019">
                                            <p:txEl>
                                              <p:pRg st="8" end="8"/>
                                            </p:txEl>
                                          </p:spTgt>
                                        </p:tgtEl>
                                        <p:attrNameLst>
                                          <p:attrName>style.visibility</p:attrName>
                                        </p:attrNameLst>
                                      </p:cBhvr>
                                      <p:to>
                                        <p:strVal val="visible"/>
                                      </p:to>
                                    </p:set>
                                    <p:anim calcmode="lin" valueType="num">
                                      <p:cBhvr>
                                        <p:cTn id="57" dur="1000" fill="hold"/>
                                        <p:tgtEl>
                                          <p:spTgt spid="86019">
                                            <p:txEl>
                                              <p:pRg st="8" end="8"/>
                                            </p:txEl>
                                          </p:spTgt>
                                        </p:tgtEl>
                                        <p:attrNameLst>
                                          <p:attrName>ppt_w</p:attrName>
                                        </p:attrNameLst>
                                      </p:cBhvr>
                                      <p:tavLst>
                                        <p:tav tm="0">
                                          <p:val>
                                            <p:strVal val="#ppt_w*0.70"/>
                                          </p:val>
                                        </p:tav>
                                        <p:tav tm="100000">
                                          <p:val>
                                            <p:strVal val="#ppt_w"/>
                                          </p:val>
                                        </p:tav>
                                      </p:tavLst>
                                    </p:anim>
                                    <p:anim calcmode="lin" valueType="num">
                                      <p:cBhvr>
                                        <p:cTn id="58" dur="1000" fill="hold"/>
                                        <p:tgtEl>
                                          <p:spTgt spid="86019">
                                            <p:txEl>
                                              <p:pRg st="8" end="8"/>
                                            </p:txEl>
                                          </p:spTgt>
                                        </p:tgtEl>
                                        <p:attrNameLst>
                                          <p:attrName>ppt_h</p:attrName>
                                        </p:attrNameLst>
                                      </p:cBhvr>
                                      <p:tavLst>
                                        <p:tav tm="0">
                                          <p:val>
                                            <p:strVal val="#ppt_h"/>
                                          </p:val>
                                        </p:tav>
                                        <p:tav tm="100000">
                                          <p:val>
                                            <p:strVal val="#ppt_h"/>
                                          </p:val>
                                        </p:tav>
                                      </p:tavLst>
                                    </p:anim>
                                    <p:animEffect transition="in" filter="fade">
                                      <p:cBhvr>
                                        <p:cTn id="59" dur="1000"/>
                                        <p:tgtEl>
                                          <p:spTgt spid="8601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57130"/>
          </a:xfrm>
        </p:spPr>
        <p:txBody>
          <a:bodyPr>
            <a:normAutofit fontScale="90000"/>
          </a:bodyPr>
          <a:lstStyle/>
          <a:p>
            <a:r>
              <a:rPr lang="en-US" dirty="0"/>
              <a:t>Run time type </a:t>
            </a:r>
            <a:r>
              <a:rPr lang="en-US" dirty="0" smtClean="0"/>
              <a:t>checks</a:t>
            </a:r>
            <a:endParaRPr lang="en-US" dirty="0"/>
          </a:p>
        </p:txBody>
      </p:sp>
      <p:sp>
        <p:nvSpPr>
          <p:cNvPr id="3" name="Content Placeholder 2"/>
          <p:cNvSpPr>
            <a:spLocks noGrp="1"/>
          </p:cNvSpPr>
          <p:nvPr>
            <p:ph idx="1"/>
          </p:nvPr>
        </p:nvSpPr>
        <p:spPr>
          <a:xfrm>
            <a:off x="381000" y="1417638"/>
            <a:ext cx="8410575" cy="4967514"/>
          </a:xfrm>
        </p:spPr>
        <p:txBody>
          <a:bodyPr>
            <a:normAutofit lnSpcReduction="10000"/>
          </a:bodyPr>
          <a:lstStyle/>
          <a:p>
            <a:r>
              <a:rPr lang="en-US" dirty="0" smtClean="0"/>
              <a:t>a </a:t>
            </a:r>
            <a:r>
              <a:rPr lang="en-US" dirty="0"/>
              <a:t>= new C();</a:t>
            </a:r>
          </a:p>
          <a:p>
            <a:r>
              <a:rPr lang="en-US" dirty="0"/>
              <a:t>if (a is C) ...// true, if dynamic type of </a:t>
            </a:r>
            <a:r>
              <a:rPr lang="en-US" dirty="0" smtClean="0"/>
              <a:t>a is C or </a:t>
            </a:r>
            <a:r>
              <a:rPr lang="en-US" dirty="0"/>
              <a:t>a subclass; otherwise false</a:t>
            </a:r>
          </a:p>
          <a:p>
            <a:r>
              <a:rPr lang="en-US" dirty="0"/>
              <a:t>if (a is B) ...// true</a:t>
            </a:r>
          </a:p>
          <a:p>
            <a:r>
              <a:rPr lang="en-US" dirty="0"/>
              <a:t>if (a is A) ...// true, but warning because it makes no sense</a:t>
            </a:r>
          </a:p>
          <a:p>
            <a:r>
              <a:rPr lang="en-US" dirty="0"/>
              <a:t>a = null;</a:t>
            </a:r>
          </a:p>
          <a:p>
            <a:r>
              <a:rPr lang="en-US" dirty="0"/>
              <a:t>if (a is C) ...// false: </a:t>
            </a:r>
            <a:endParaRPr lang="en-US" dirty="0" smtClean="0"/>
          </a:p>
          <a:p>
            <a:r>
              <a:rPr lang="en-US" dirty="0" smtClean="0"/>
              <a:t>if </a:t>
            </a:r>
            <a:r>
              <a:rPr lang="en-US" dirty="0"/>
              <a:t>a== null, a is </a:t>
            </a:r>
            <a:r>
              <a:rPr lang="en-US" dirty="0" smtClean="0"/>
              <a:t>T always </a:t>
            </a:r>
            <a:r>
              <a:rPr lang="en-US" dirty="0"/>
              <a:t>returns </a:t>
            </a:r>
            <a:r>
              <a:rPr lang="en-US" dirty="0" smtClean="0"/>
              <a:t>false</a:t>
            </a:r>
            <a:endParaRPr lang="en-US" dirty="0"/>
          </a:p>
        </p:txBody>
      </p:sp>
    </p:spTree>
    <p:extLst>
      <p:ext uri="{BB962C8B-B14F-4D97-AF65-F5344CB8AC3E}">
        <p14:creationId xmlns:p14="http://schemas.microsoft.com/office/powerpoint/2010/main" xmlns="" val="4050605551"/>
      </p:ext>
    </p:extLst>
  </p:cSld>
  <p:clrMapOvr>
    <a:masterClrMapping/>
  </p:clrMapOvr>
  <p:transition spd="slow">
    <p:wipe dir="d"/>
  </p:transition>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t>XLinq</a:t>
            </a:r>
          </a:p>
        </p:txBody>
      </p:sp>
      <p:sp>
        <p:nvSpPr>
          <p:cNvPr id="87044" name="Rectangle 4"/>
          <p:cNvSpPr>
            <a:spLocks noChangeArrowheads="1"/>
          </p:cNvSpPr>
          <p:nvPr/>
        </p:nvSpPr>
        <p:spPr bwMode="auto">
          <a:xfrm>
            <a:off x="685800" y="1828800"/>
            <a:ext cx="7086600" cy="4679950"/>
          </a:xfrm>
          <a:prstGeom prst="rect">
            <a:avLst/>
          </a:prstGeom>
          <a:solidFill>
            <a:srgbClr val="808080">
              <a:alpha val="34000"/>
            </a:srgbClr>
          </a:solidFill>
          <a:ln w="12700" cap="rnd" algn="ctr">
            <a:solidFill>
              <a:schemeClr val="tx1"/>
            </a:solidFill>
            <a:prstDash val="sysDot"/>
            <a:miter lim="800000"/>
            <a:headEnd/>
            <a:tailEnd/>
          </a:ln>
          <a:effectLst/>
        </p:spPr>
        <p:txBody>
          <a:bodyPr lIns="182880" tIns="137160" rIns="182880" bIns="137160">
            <a:spAutoFit/>
          </a:bodyPr>
          <a:lstStyle/>
          <a:p>
            <a:pPr>
              <a:spcBef>
                <a:spcPct val="0"/>
              </a:spcBef>
            </a:pPr>
            <a:r>
              <a:rPr lang="en-US" sz="1800" b="0">
                <a:effectLst>
                  <a:outerShdw blurRad="38100" dist="38100" dir="2700000" algn="tl">
                    <a:srgbClr val="000000"/>
                  </a:outerShdw>
                </a:effectLst>
              </a:rPr>
              <a:t>XmlDocument doc = new XmlDocument();</a:t>
            </a:r>
          </a:p>
          <a:p>
            <a:pPr>
              <a:spcBef>
                <a:spcPct val="0"/>
              </a:spcBef>
            </a:pPr>
            <a:r>
              <a:rPr lang="en-US" sz="1800" b="0">
                <a:effectLst>
                  <a:outerShdw blurRad="38100" dist="38100" dir="2700000" algn="tl">
                    <a:srgbClr val="000000"/>
                  </a:outerShdw>
                </a:effectLst>
              </a:rPr>
              <a:t>XmlElement contacts = doc.CreateElement("contacts");</a:t>
            </a:r>
          </a:p>
          <a:p>
            <a:pPr>
              <a:spcBef>
                <a:spcPct val="0"/>
              </a:spcBef>
            </a:pPr>
            <a:r>
              <a:rPr lang="en-US" sz="1800" b="0">
                <a:effectLst>
                  <a:outerShdw blurRad="38100" dist="38100" dir="2700000" algn="tl">
                    <a:srgbClr val="000000"/>
                  </a:outerShdw>
                </a:effectLst>
              </a:rPr>
              <a:t>foreach (Customer c in customers)</a:t>
            </a:r>
          </a:p>
          <a:p>
            <a:pPr>
              <a:spcBef>
                <a:spcPct val="0"/>
              </a:spcBef>
            </a:pPr>
            <a:r>
              <a:rPr lang="en-US" sz="1800" b="0">
                <a:effectLst>
                  <a:outerShdw blurRad="38100" dist="38100" dir="2700000" algn="tl">
                    <a:srgbClr val="000000"/>
                  </a:outerShdw>
                </a:effectLst>
              </a:rPr>
              <a:t>    if (c.Country == "USA") {</a:t>
            </a:r>
          </a:p>
          <a:p>
            <a:pPr>
              <a:spcBef>
                <a:spcPct val="0"/>
              </a:spcBef>
            </a:pPr>
            <a:r>
              <a:rPr lang="en-US" sz="1800" b="0">
                <a:effectLst>
                  <a:outerShdw blurRad="38100" dist="38100" dir="2700000" algn="tl">
                    <a:srgbClr val="000000"/>
                  </a:outerShdw>
                </a:effectLst>
              </a:rPr>
              <a:t>        XmlElement e = doc.CreateElement("contact");</a:t>
            </a:r>
          </a:p>
          <a:p>
            <a:pPr>
              <a:spcBef>
                <a:spcPct val="0"/>
              </a:spcBef>
            </a:pPr>
            <a:r>
              <a:rPr lang="en-US" sz="1800" b="0">
                <a:effectLst>
                  <a:outerShdw blurRad="38100" dist="38100" dir="2700000" algn="tl">
                    <a:srgbClr val="000000"/>
                  </a:outerShdw>
                </a:effectLst>
              </a:rPr>
              <a:t>        XmlElement name = doc.CreateElement("name");</a:t>
            </a:r>
          </a:p>
          <a:p>
            <a:pPr>
              <a:spcBef>
                <a:spcPct val="0"/>
              </a:spcBef>
            </a:pPr>
            <a:r>
              <a:rPr lang="en-US" sz="1800" b="0">
                <a:effectLst>
                  <a:outerShdw blurRad="38100" dist="38100" dir="2700000" algn="tl">
                    <a:srgbClr val="000000"/>
                  </a:outerShdw>
                </a:effectLst>
              </a:rPr>
              <a:t>        name.InnerText = c.CompanyName;</a:t>
            </a:r>
          </a:p>
          <a:p>
            <a:pPr>
              <a:spcBef>
                <a:spcPct val="0"/>
              </a:spcBef>
            </a:pPr>
            <a:r>
              <a:rPr lang="en-US" sz="1800" b="0">
                <a:effectLst>
                  <a:outerShdw blurRad="38100" dist="38100" dir="2700000" algn="tl">
                    <a:srgbClr val="000000"/>
                  </a:outerShdw>
                </a:effectLst>
              </a:rPr>
              <a:t>        e.AppendChild(name);</a:t>
            </a:r>
          </a:p>
          <a:p>
            <a:pPr>
              <a:spcBef>
                <a:spcPct val="0"/>
              </a:spcBef>
            </a:pPr>
            <a:r>
              <a:rPr lang="en-US" sz="1800" b="0">
                <a:effectLst>
                  <a:outerShdw blurRad="38100" dist="38100" dir="2700000" algn="tl">
                    <a:srgbClr val="000000"/>
                  </a:outerShdw>
                </a:effectLst>
              </a:rPr>
              <a:t>        XmlElement phone = doc.CreateElement("phone");</a:t>
            </a:r>
          </a:p>
          <a:p>
            <a:pPr>
              <a:spcBef>
                <a:spcPct val="0"/>
              </a:spcBef>
            </a:pPr>
            <a:r>
              <a:rPr lang="en-US" sz="1800" b="0">
                <a:effectLst>
                  <a:outerShdw blurRad="38100" dist="38100" dir="2700000" algn="tl">
                    <a:srgbClr val="000000"/>
                  </a:outerShdw>
                </a:effectLst>
              </a:rPr>
              <a:t>        phone.InnerText = c.Phone;</a:t>
            </a:r>
          </a:p>
          <a:p>
            <a:pPr>
              <a:spcBef>
                <a:spcPct val="0"/>
              </a:spcBef>
            </a:pPr>
            <a:r>
              <a:rPr lang="en-US" sz="1800" b="0">
                <a:effectLst>
                  <a:outerShdw blurRad="38100" dist="38100" dir="2700000" algn="tl">
                    <a:srgbClr val="000000"/>
                  </a:outerShdw>
                </a:effectLst>
              </a:rPr>
              <a:t>        e.AppendChild(phone);</a:t>
            </a:r>
          </a:p>
          <a:p>
            <a:pPr>
              <a:spcBef>
                <a:spcPct val="0"/>
              </a:spcBef>
            </a:pPr>
            <a:r>
              <a:rPr lang="en-US" sz="1800" b="0">
                <a:effectLst>
                  <a:outerShdw blurRad="38100" dist="38100" dir="2700000" algn="tl">
                    <a:srgbClr val="000000"/>
                  </a:outerShdw>
                </a:effectLst>
              </a:rPr>
              <a:t>        contacts.AppendChild(e);</a:t>
            </a:r>
          </a:p>
          <a:p>
            <a:pPr>
              <a:spcBef>
                <a:spcPct val="0"/>
              </a:spcBef>
            </a:pPr>
            <a:r>
              <a:rPr lang="en-US" sz="1800" b="0">
                <a:effectLst>
                  <a:outerShdw blurRad="38100" dist="38100" dir="2700000" algn="tl">
                    <a:srgbClr val="000000"/>
                  </a:outerShdw>
                </a:effectLst>
              </a:rPr>
              <a:t>    }</a:t>
            </a:r>
          </a:p>
          <a:p>
            <a:pPr>
              <a:spcBef>
                <a:spcPct val="0"/>
              </a:spcBef>
            </a:pPr>
            <a:r>
              <a:rPr lang="en-US" sz="1800" b="0">
                <a:effectLst>
                  <a:outerShdw blurRad="38100" dist="38100" dir="2700000" algn="tl">
                    <a:srgbClr val="000000"/>
                  </a:outerShdw>
                </a:effectLst>
              </a:rPr>
              <a:t>doc.AppendChild(contacts);</a:t>
            </a:r>
          </a:p>
          <a:p>
            <a:pPr>
              <a:spcBef>
                <a:spcPct val="0"/>
              </a:spcBef>
            </a:pPr>
            <a:endParaRPr lang="en-US" sz="1800" b="0">
              <a:effectLst>
                <a:outerShdw blurRad="38100" dist="38100" dir="2700000" algn="tl">
                  <a:srgbClr val="000000"/>
                </a:outerShdw>
              </a:effectLst>
            </a:endParaRPr>
          </a:p>
          <a:p>
            <a:pPr>
              <a:spcBef>
                <a:spcPct val="0"/>
              </a:spcBef>
            </a:pPr>
            <a:endParaRPr lang="en-US" sz="1800" b="0">
              <a:effectLst>
                <a:outerShdw blurRad="38100" dist="38100" dir="2700000" algn="tl">
                  <a:srgbClr val="000000"/>
                </a:outerShdw>
              </a:effectLst>
            </a:endParaRPr>
          </a:p>
        </p:txBody>
      </p:sp>
      <p:sp>
        <p:nvSpPr>
          <p:cNvPr id="87045" name="Text Box 5"/>
          <p:cNvSpPr txBox="1">
            <a:spLocks noChangeArrowheads="1"/>
          </p:cNvSpPr>
          <p:nvPr/>
        </p:nvSpPr>
        <p:spPr bwMode="auto">
          <a:xfrm>
            <a:off x="685800" y="1058863"/>
            <a:ext cx="5211763" cy="579437"/>
          </a:xfrm>
          <a:prstGeom prst="rect">
            <a:avLst/>
          </a:prstGeom>
          <a:noFill/>
          <a:ln w="12700">
            <a:noFill/>
            <a:miter lim="800000"/>
            <a:headEnd/>
            <a:tailEnd/>
          </a:ln>
          <a:effectLst/>
        </p:spPr>
        <p:txBody>
          <a:bodyPr wrap="none">
            <a:spAutoFit/>
          </a:bodyPr>
          <a:lstStyle/>
          <a:p>
            <a:pPr>
              <a:spcBef>
                <a:spcPct val="0"/>
              </a:spcBef>
            </a:pPr>
            <a:r>
              <a:rPr lang="en-US" b="0">
                <a:effectLst>
                  <a:outerShdw blurRad="38100" dist="38100" dir="2700000" algn="tl">
                    <a:srgbClr val="000000"/>
                  </a:outerShdw>
                </a:effectLst>
              </a:rPr>
              <a:t>Programming XML today</a:t>
            </a:r>
          </a:p>
        </p:txBody>
      </p:sp>
      <p:sp>
        <p:nvSpPr>
          <p:cNvPr id="87046" name="Rectangle 6"/>
          <p:cNvSpPr>
            <a:spLocks noChangeArrowheads="1"/>
          </p:cNvSpPr>
          <p:nvPr/>
        </p:nvSpPr>
        <p:spPr bwMode="auto">
          <a:xfrm>
            <a:off x="4343400" y="4724400"/>
            <a:ext cx="3276600" cy="2019300"/>
          </a:xfrm>
          <a:prstGeom prst="rect">
            <a:avLst/>
          </a:prstGeom>
          <a:solidFill>
            <a:srgbClr val="808080">
              <a:alpha val="34000"/>
            </a:srgbClr>
          </a:solidFill>
          <a:ln w="12700" cap="rnd" algn="ctr">
            <a:solidFill>
              <a:schemeClr val="tx1"/>
            </a:solidFill>
            <a:prstDash val="sysDot"/>
            <a:miter lim="800000"/>
            <a:headEnd/>
            <a:tailEnd/>
          </a:ln>
          <a:effectLst/>
        </p:spPr>
        <p:txBody>
          <a:bodyPr>
            <a:spAutoFit/>
          </a:bodyPr>
          <a:lstStyle/>
          <a:p>
            <a:pPr>
              <a:spcBef>
                <a:spcPct val="0"/>
              </a:spcBef>
            </a:pPr>
            <a:r>
              <a:rPr lang="en-US" sz="1400" b="0">
                <a:effectLst>
                  <a:outerShdw blurRad="38100" dist="38100" dir="2700000" algn="tl">
                    <a:srgbClr val="000000"/>
                  </a:outerShdw>
                </a:effectLst>
              </a:rPr>
              <a:t>&lt;contacts&gt;</a:t>
            </a:r>
          </a:p>
          <a:p>
            <a:pPr>
              <a:spcBef>
                <a:spcPct val="0"/>
              </a:spcBef>
            </a:pPr>
            <a:r>
              <a:rPr lang="en-US" sz="1400" b="0">
                <a:effectLst>
                  <a:outerShdw blurRad="38100" dist="38100" dir="2700000" algn="tl">
                    <a:srgbClr val="000000"/>
                  </a:outerShdw>
                </a:effectLst>
              </a:rPr>
              <a:t>   &lt;contact&gt;</a:t>
            </a:r>
          </a:p>
          <a:p>
            <a:pPr>
              <a:spcBef>
                <a:spcPct val="0"/>
              </a:spcBef>
            </a:pPr>
            <a:r>
              <a:rPr lang="en-US" sz="1400" b="0">
                <a:effectLst>
                  <a:outerShdw blurRad="38100" dist="38100" dir="2700000" algn="tl">
                    <a:srgbClr val="000000"/>
                  </a:outerShdw>
                </a:effectLst>
              </a:rPr>
              <a:t>      &lt;name&gt;Great Lakes Food&lt;/name&gt;</a:t>
            </a:r>
          </a:p>
          <a:p>
            <a:pPr>
              <a:spcBef>
                <a:spcPct val="0"/>
              </a:spcBef>
            </a:pPr>
            <a:r>
              <a:rPr lang="en-US" sz="1400" b="0">
                <a:effectLst>
                  <a:outerShdw blurRad="38100" dist="38100" dir="2700000" algn="tl">
                    <a:srgbClr val="000000"/>
                  </a:outerShdw>
                </a:effectLst>
              </a:rPr>
              <a:t>      &lt;phone&gt;(503) 555-7123&lt;/phone&gt;</a:t>
            </a:r>
          </a:p>
          <a:p>
            <a:pPr>
              <a:spcBef>
                <a:spcPct val="0"/>
              </a:spcBef>
            </a:pPr>
            <a:r>
              <a:rPr lang="en-US" sz="1400" b="0">
                <a:effectLst>
                  <a:outerShdw blurRad="38100" dist="38100" dir="2700000" algn="tl">
                    <a:srgbClr val="000000"/>
                  </a:outerShdw>
                </a:effectLst>
              </a:rPr>
              <a:t>   &lt;/contact&gt;</a:t>
            </a:r>
          </a:p>
          <a:p>
            <a:pPr>
              <a:spcBef>
                <a:spcPct val="0"/>
              </a:spcBef>
            </a:pPr>
            <a:r>
              <a:rPr lang="en-US" sz="1400" b="0">
                <a:effectLst>
                  <a:outerShdw blurRad="38100" dist="38100" dir="2700000" algn="tl">
                    <a:srgbClr val="000000"/>
                  </a:outerShdw>
                </a:effectLst>
              </a:rPr>
              <a:t>   …</a:t>
            </a:r>
          </a:p>
          <a:p>
            <a:pPr>
              <a:spcBef>
                <a:spcPct val="0"/>
              </a:spcBef>
            </a:pPr>
            <a:r>
              <a:rPr lang="en-US" sz="1400" b="0">
                <a:effectLst>
                  <a:outerShdw blurRad="38100" dist="38100" dir="2700000" algn="tl">
                    <a:srgbClr val="000000"/>
                  </a:outerShdw>
                </a:effectLst>
              </a:rPr>
              <a:t>&lt;/contacts&gt;</a:t>
            </a:r>
          </a:p>
        </p:txBody>
      </p:sp>
      <p:sp>
        <p:nvSpPr>
          <p:cNvPr id="87047" name="AutoShape 7"/>
          <p:cNvSpPr>
            <a:spLocks noChangeArrowheads="1"/>
          </p:cNvSpPr>
          <p:nvPr/>
        </p:nvSpPr>
        <p:spPr bwMode="auto">
          <a:xfrm>
            <a:off x="6477000" y="1143000"/>
            <a:ext cx="1905000" cy="838200"/>
          </a:xfrm>
          <a:prstGeom prst="wedgeRoundRectCallout">
            <a:avLst>
              <a:gd name="adj1" fmla="val -84333"/>
              <a:gd name="adj2" fmla="val 67616"/>
              <a:gd name="adj3" fmla="val 16667"/>
            </a:avLst>
          </a:prstGeom>
          <a:gradFill rotWithShape="1">
            <a:gsLst>
              <a:gs pos="0">
                <a:schemeClr val="hlink">
                  <a:gamma/>
                  <a:shade val="46275"/>
                  <a:invGamma/>
                </a:schemeClr>
              </a:gs>
              <a:gs pos="100000">
                <a:schemeClr val="hlink"/>
              </a:gs>
            </a:gsLst>
            <a:lin ang="2700000" scaled="1"/>
          </a:gradFill>
          <a:ln w="12700">
            <a:solidFill>
              <a:schemeClr val="hlink"/>
            </a:solidFill>
            <a:miter lim="800000"/>
            <a:headEnd type="none" w="sm" len="sm"/>
            <a:tailEnd type="none" w="sm" len="sm"/>
          </a:ln>
          <a:effectLst/>
        </p:spPr>
        <p:txBody>
          <a:bodyPr anchor="ctr"/>
          <a:lstStyle/>
          <a:p>
            <a:pPr algn="ctr">
              <a:lnSpc>
                <a:spcPct val="90000"/>
              </a:lnSpc>
              <a:spcBef>
                <a:spcPct val="0"/>
              </a:spcBef>
            </a:pPr>
            <a:r>
              <a:rPr lang="en-US" sz="1800" b="0">
                <a:effectLst>
                  <a:outerShdw blurRad="38100" dist="38100" dir="2700000" algn="tl">
                    <a:srgbClr val="000000"/>
                  </a:outerShdw>
                </a:effectLst>
              </a:rPr>
              <a:t>Imperative model</a:t>
            </a:r>
          </a:p>
        </p:txBody>
      </p:sp>
      <p:sp>
        <p:nvSpPr>
          <p:cNvPr id="87048" name="AutoShape 8"/>
          <p:cNvSpPr>
            <a:spLocks noChangeArrowheads="1"/>
          </p:cNvSpPr>
          <p:nvPr/>
        </p:nvSpPr>
        <p:spPr bwMode="auto">
          <a:xfrm>
            <a:off x="7010400" y="2133600"/>
            <a:ext cx="1905000" cy="838200"/>
          </a:xfrm>
          <a:prstGeom prst="wedgeRoundRectCallout">
            <a:avLst>
              <a:gd name="adj1" fmla="val -80167"/>
              <a:gd name="adj2" fmla="val -20833"/>
              <a:gd name="adj3" fmla="val 16667"/>
            </a:avLst>
          </a:prstGeom>
          <a:gradFill rotWithShape="1">
            <a:gsLst>
              <a:gs pos="0">
                <a:schemeClr val="hlink">
                  <a:gamma/>
                  <a:shade val="46275"/>
                  <a:invGamma/>
                </a:schemeClr>
              </a:gs>
              <a:gs pos="100000">
                <a:schemeClr val="hlink"/>
              </a:gs>
            </a:gsLst>
            <a:lin ang="2700000" scaled="1"/>
          </a:gradFill>
          <a:ln w="12700">
            <a:solidFill>
              <a:schemeClr val="hlink"/>
            </a:solidFill>
            <a:miter lim="800000"/>
            <a:headEnd type="none" w="sm" len="sm"/>
            <a:tailEnd type="none" w="sm" len="sm"/>
          </a:ln>
          <a:effectLst/>
        </p:spPr>
        <p:txBody>
          <a:bodyPr anchor="ctr"/>
          <a:lstStyle/>
          <a:p>
            <a:pPr algn="ctr">
              <a:lnSpc>
                <a:spcPct val="90000"/>
              </a:lnSpc>
              <a:spcBef>
                <a:spcPct val="0"/>
              </a:spcBef>
            </a:pPr>
            <a:r>
              <a:rPr lang="en-US" sz="1800" b="0">
                <a:effectLst>
                  <a:outerShdw blurRad="38100" dist="38100" dir="2700000" algn="tl">
                    <a:srgbClr val="000000"/>
                  </a:outerShdw>
                </a:effectLst>
                <a:latin typeface="Segoe" pitchFamily="34" charset="0"/>
              </a:rPr>
              <a:t>Document centric</a:t>
            </a:r>
          </a:p>
        </p:txBody>
      </p:sp>
      <p:sp>
        <p:nvSpPr>
          <p:cNvPr id="87049" name="AutoShape 9"/>
          <p:cNvSpPr>
            <a:spLocks noChangeArrowheads="1"/>
          </p:cNvSpPr>
          <p:nvPr/>
        </p:nvSpPr>
        <p:spPr bwMode="auto">
          <a:xfrm>
            <a:off x="6858000" y="3124200"/>
            <a:ext cx="1905000" cy="838200"/>
          </a:xfrm>
          <a:prstGeom prst="wedgeRoundRectCallout">
            <a:avLst>
              <a:gd name="adj1" fmla="val -101917"/>
              <a:gd name="adj2" fmla="val -83523"/>
              <a:gd name="adj3" fmla="val 16667"/>
            </a:avLst>
          </a:prstGeom>
          <a:gradFill rotWithShape="1">
            <a:gsLst>
              <a:gs pos="0">
                <a:schemeClr val="hlink">
                  <a:gamma/>
                  <a:shade val="46275"/>
                  <a:invGamma/>
                </a:schemeClr>
              </a:gs>
              <a:gs pos="100000">
                <a:schemeClr val="hlink"/>
              </a:gs>
            </a:gsLst>
            <a:lin ang="2700000" scaled="1"/>
          </a:gradFill>
          <a:ln w="12700">
            <a:solidFill>
              <a:schemeClr val="hlink"/>
            </a:solidFill>
            <a:miter lim="800000"/>
            <a:headEnd type="none" w="sm" len="sm"/>
            <a:tailEnd type="none" w="sm" len="sm"/>
          </a:ln>
          <a:effectLst/>
        </p:spPr>
        <p:txBody>
          <a:bodyPr anchor="ctr"/>
          <a:lstStyle/>
          <a:p>
            <a:pPr algn="ctr">
              <a:lnSpc>
                <a:spcPct val="90000"/>
              </a:lnSpc>
              <a:spcBef>
                <a:spcPct val="0"/>
              </a:spcBef>
            </a:pPr>
            <a:r>
              <a:rPr lang="en-US" sz="1800" b="0">
                <a:effectLst>
                  <a:outerShdw blurRad="38100" dist="38100" dir="2700000" algn="tl">
                    <a:srgbClr val="000000"/>
                  </a:outerShdw>
                </a:effectLst>
              </a:rPr>
              <a:t>No integrated queries</a:t>
            </a:r>
          </a:p>
        </p:txBody>
      </p:sp>
      <p:sp>
        <p:nvSpPr>
          <p:cNvPr id="87050" name="AutoShape 10"/>
          <p:cNvSpPr>
            <a:spLocks noChangeArrowheads="1"/>
          </p:cNvSpPr>
          <p:nvPr/>
        </p:nvSpPr>
        <p:spPr bwMode="auto">
          <a:xfrm>
            <a:off x="6629400" y="4267200"/>
            <a:ext cx="1905000" cy="838200"/>
          </a:xfrm>
          <a:prstGeom prst="wedgeRoundRectCallout">
            <a:avLst>
              <a:gd name="adj1" fmla="val -60583"/>
              <a:gd name="adj2" fmla="val -87690"/>
              <a:gd name="adj3" fmla="val 16667"/>
            </a:avLst>
          </a:prstGeom>
          <a:gradFill rotWithShape="1">
            <a:gsLst>
              <a:gs pos="0">
                <a:schemeClr val="hlink">
                  <a:gamma/>
                  <a:shade val="46275"/>
                  <a:invGamma/>
                </a:schemeClr>
              </a:gs>
              <a:gs pos="100000">
                <a:schemeClr val="hlink"/>
              </a:gs>
            </a:gsLst>
            <a:lin ang="2700000" scaled="1"/>
          </a:gradFill>
          <a:ln w="12700">
            <a:solidFill>
              <a:schemeClr val="hlink"/>
            </a:solidFill>
            <a:miter lim="800000"/>
            <a:headEnd type="none" w="sm" len="sm"/>
            <a:tailEnd type="none" w="sm" len="sm"/>
          </a:ln>
          <a:effectLst/>
        </p:spPr>
        <p:txBody>
          <a:bodyPr anchor="ctr"/>
          <a:lstStyle/>
          <a:p>
            <a:pPr algn="ctr">
              <a:lnSpc>
                <a:spcPct val="90000"/>
              </a:lnSpc>
              <a:spcBef>
                <a:spcPct val="0"/>
              </a:spcBef>
            </a:pPr>
            <a:r>
              <a:rPr lang="en-US" sz="1800" b="0">
                <a:effectLst>
                  <a:outerShdw blurRad="38100" dist="38100" dir="2700000" algn="tl">
                    <a:srgbClr val="000000"/>
                  </a:outerShdw>
                </a:effectLst>
              </a:rPr>
              <a:t>Memory intensive</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047"/>
                                        </p:tgtEl>
                                        <p:attrNameLst>
                                          <p:attrName>style.visibility</p:attrName>
                                        </p:attrNameLst>
                                      </p:cBhvr>
                                      <p:to>
                                        <p:strVal val="visible"/>
                                      </p:to>
                                    </p:set>
                                    <p:animEffect transition="in" filter="fade">
                                      <p:cBhvr>
                                        <p:cTn id="7" dur="500"/>
                                        <p:tgtEl>
                                          <p:spTgt spid="870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048"/>
                                        </p:tgtEl>
                                        <p:attrNameLst>
                                          <p:attrName>style.visibility</p:attrName>
                                        </p:attrNameLst>
                                      </p:cBhvr>
                                      <p:to>
                                        <p:strVal val="visible"/>
                                      </p:to>
                                    </p:set>
                                    <p:animEffect transition="in" filter="fade">
                                      <p:cBhvr>
                                        <p:cTn id="12" dur="500"/>
                                        <p:tgtEl>
                                          <p:spTgt spid="870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7049"/>
                                        </p:tgtEl>
                                        <p:attrNameLst>
                                          <p:attrName>style.visibility</p:attrName>
                                        </p:attrNameLst>
                                      </p:cBhvr>
                                      <p:to>
                                        <p:strVal val="visible"/>
                                      </p:to>
                                    </p:set>
                                    <p:animEffect transition="in" filter="fade">
                                      <p:cBhvr>
                                        <p:cTn id="17" dur="500"/>
                                        <p:tgtEl>
                                          <p:spTgt spid="870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7050"/>
                                        </p:tgtEl>
                                        <p:attrNameLst>
                                          <p:attrName>style.visibility</p:attrName>
                                        </p:attrNameLst>
                                      </p:cBhvr>
                                      <p:to>
                                        <p:strVal val="visible"/>
                                      </p:to>
                                    </p:set>
                                    <p:animEffect transition="in" filter="fade">
                                      <p:cBhvr>
                                        <p:cTn id="22" dur="500"/>
                                        <p:tgtEl>
                                          <p:spTgt spid="87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7" grpId="0" animBg="1"/>
      <p:bldP spid="87048" grpId="0" animBg="1"/>
      <p:bldP spid="87049" grpId="0" animBg="1"/>
      <p:bldP spid="87050" grpId="0" animBg="1"/>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t>XLinq</a:t>
            </a:r>
          </a:p>
        </p:txBody>
      </p:sp>
      <p:sp>
        <p:nvSpPr>
          <p:cNvPr id="88068" name="Rectangle 4"/>
          <p:cNvSpPr>
            <a:spLocks noChangeArrowheads="1"/>
          </p:cNvSpPr>
          <p:nvPr/>
        </p:nvSpPr>
        <p:spPr bwMode="auto">
          <a:xfrm>
            <a:off x="685800" y="1828800"/>
            <a:ext cx="7086600" cy="2482850"/>
          </a:xfrm>
          <a:prstGeom prst="rect">
            <a:avLst/>
          </a:prstGeom>
          <a:solidFill>
            <a:srgbClr val="808080">
              <a:alpha val="34000"/>
            </a:srgbClr>
          </a:solidFill>
          <a:ln w="12700" cap="rnd" algn="ctr">
            <a:solidFill>
              <a:schemeClr val="tx1"/>
            </a:solidFill>
            <a:prstDash val="sysDot"/>
            <a:miter lim="800000"/>
            <a:headEnd/>
            <a:tailEnd/>
          </a:ln>
          <a:effectLst/>
        </p:spPr>
        <p:txBody>
          <a:bodyPr lIns="182880" tIns="137160" rIns="182880" bIns="137160">
            <a:spAutoFit/>
          </a:bodyPr>
          <a:lstStyle/>
          <a:p>
            <a:pPr>
              <a:spcBef>
                <a:spcPct val="0"/>
              </a:spcBef>
            </a:pPr>
            <a:r>
              <a:rPr lang="en-IN" sz="1800" b="0" noProof="1">
                <a:effectLst>
                  <a:outerShdw blurRad="38100" dist="38100" dir="2700000" algn="tl">
                    <a:srgbClr val="000000"/>
                  </a:outerShdw>
                </a:effectLst>
              </a:rPr>
              <a:t>XElement contacts = new XElement("contacts",</a:t>
            </a:r>
          </a:p>
          <a:p>
            <a:pPr>
              <a:spcBef>
                <a:spcPct val="0"/>
              </a:spcBef>
            </a:pPr>
            <a:r>
              <a:rPr lang="en-US" sz="1800" b="0">
                <a:effectLst>
                  <a:outerShdw blurRad="38100" dist="38100" dir="2700000" algn="tl">
                    <a:srgbClr val="000000"/>
                  </a:outerShdw>
                </a:effectLst>
              </a:rPr>
              <a:t>    </a:t>
            </a:r>
            <a:r>
              <a:rPr lang="en-US" sz="1800" b="0" noProof="1">
                <a:effectLst>
                  <a:outerShdw blurRad="38100" dist="38100" dir="2700000" algn="tl">
                    <a:srgbClr val="000000"/>
                  </a:outerShdw>
                </a:effectLst>
              </a:rPr>
              <a:t>from c in customers</a:t>
            </a:r>
          </a:p>
          <a:p>
            <a:pPr>
              <a:spcBef>
                <a:spcPct val="0"/>
              </a:spcBef>
            </a:pPr>
            <a:r>
              <a:rPr lang="en-US" sz="1800" b="0">
                <a:effectLst>
                  <a:outerShdw blurRad="38100" dist="38100" dir="2700000" algn="tl">
                    <a:srgbClr val="000000"/>
                  </a:outerShdw>
                </a:effectLst>
              </a:rPr>
              <a:t>    </a:t>
            </a:r>
            <a:r>
              <a:rPr lang="en-US" sz="1800" b="0" noProof="1">
                <a:effectLst>
                  <a:outerShdw blurRad="38100" dist="38100" dir="2700000" algn="tl">
                    <a:srgbClr val="000000"/>
                  </a:outerShdw>
                </a:effectLst>
              </a:rPr>
              <a:t>where c.Country == "USA"</a:t>
            </a:r>
          </a:p>
          <a:p>
            <a:pPr>
              <a:spcBef>
                <a:spcPct val="0"/>
              </a:spcBef>
            </a:pPr>
            <a:r>
              <a:rPr lang="en-US" sz="1800" b="0">
                <a:effectLst>
                  <a:outerShdw blurRad="38100" dist="38100" dir="2700000" algn="tl">
                    <a:srgbClr val="000000"/>
                  </a:outerShdw>
                </a:effectLst>
              </a:rPr>
              <a:t>    </a:t>
            </a:r>
            <a:r>
              <a:rPr lang="en-US" sz="1800" b="0" noProof="1">
                <a:effectLst>
                  <a:outerShdw blurRad="38100" dist="38100" dir="2700000" algn="tl">
                    <a:srgbClr val="000000"/>
                  </a:outerShdw>
                </a:effectLst>
              </a:rPr>
              <a:t>select new XElement("contact",</a:t>
            </a:r>
          </a:p>
          <a:p>
            <a:pPr>
              <a:spcBef>
                <a:spcPct val="0"/>
              </a:spcBef>
            </a:pPr>
            <a:r>
              <a:rPr lang="en-US" sz="1800" b="0">
                <a:effectLst>
                  <a:outerShdw blurRad="38100" dist="38100" dir="2700000" algn="tl">
                    <a:srgbClr val="000000"/>
                  </a:outerShdw>
                </a:effectLst>
              </a:rPr>
              <a:t>        </a:t>
            </a:r>
            <a:r>
              <a:rPr lang="en-US" sz="1800" b="0" noProof="1">
                <a:effectLst>
                  <a:outerShdw blurRad="38100" dist="38100" dir="2700000" algn="tl">
                    <a:srgbClr val="000000"/>
                  </a:outerShdw>
                </a:effectLst>
              </a:rPr>
              <a:t>new XElement("name", c.CompanyName),</a:t>
            </a:r>
          </a:p>
          <a:p>
            <a:pPr>
              <a:spcBef>
                <a:spcPct val="0"/>
              </a:spcBef>
            </a:pPr>
            <a:r>
              <a:rPr lang="en-US" sz="1800" b="0">
                <a:effectLst>
                  <a:outerShdw blurRad="38100" dist="38100" dir="2700000" algn="tl">
                    <a:srgbClr val="000000"/>
                  </a:outerShdw>
                </a:effectLst>
              </a:rPr>
              <a:t>        </a:t>
            </a:r>
            <a:r>
              <a:rPr lang="en-US" sz="1800" b="0" noProof="1">
                <a:effectLst>
                  <a:outerShdw blurRad="38100" dist="38100" dir="2700000" algn="tl">
                    <a:srgbClr val="000000"/>
                  </a:outerShdw>
                </a:effectLst>
              </a:rPr>
              <a:t>new XElement("phone", c.Phone)</a:t>
            </a:r>
            <a:endParaRPr lang="en-US" sz="1800" b="0">
              <a:effectLst>
                <a:outerShdw blurRad="38100" dist="38100" dir="2700000" algn="tl">
                  <a:srgbClr val="000000"/>
                </a:outerShdw>
              </a:effectLst>
            </a:endParaRPr>
          </a:p>
          <a:p>
            <a:pPr>
              <a:spcBef>
                <a:spcPct val="0"/>
              </a:spcBef>
            </a:pPr>
            <a:r>
              <a:rPr lang="en-US" sz="1800" b="0">
                <a:effectLst>
                  <a:outerShdw blurRad="38100" dist="38100" dir="2700000" algn="tl">
                    <a:srgbClr val="000000"/>
                  </a:outerShdw>
                </a:effectLst>
              </a:rPr>
              <a:t>    </a:t>
            </a:r>
            <a:r>
              <a:rPr lang="en-US" sz="1800" b="0" noProof="1">
                <a:effectLst>
                  <a:outerShdw blurRad="38100" dist="38100" dir="2700000" algn="tl">
                    <a:srgbClr val="000000"/>
                  </a:outerShdw>
                </a:effectLst>
              </a:rPr>
              <a:t>)</a:t>
            </a:r>
          </a:p>
          <a:p>
            <a:pPr>
              <a:spcBef>
                <a:spcPct val="0"/>
              </a:spcBef>
            </a:pPr>
            <a:r>
              <a:rPr lang="en-US" sz="1800" b="0" noProof="1">
                <a:effectLst>
                  <a:outerShdw blurRad="38100" dist="38100" dir="2700000" algn="tl">
                    <a:srgbClr val="000000"/>
                  </a:outerShdw>
                </a:effectLst>
              </a:rPr>
              <a:t>);</a:t>
            </a:r>
          </a:p>
        </p:txBody>
      </p:sp>
      <p:sp>
        <p:nvSpPr>
          <p:cNvPr id="88069" name="Text Box 5"/>
          <p:cNvSpPr txBox="1">
            <a:spLocks noChangeArrowheads="1"/>
          </p:cNvSpPr>
          <p:nvPr/>
        </p:nvSpPr>
        <p:spPr bwMode="auto">
          <a:xfrm>
            <a:off x="685800" y="1058863"/>
            <a:ext cx="6197600" cy="579437"/>
          </a:xfrm>
          <a:prstGeom prst="rect">
            <a:avLst/>
          </a:prstGeom>
          <a:noFill/>
          <a:ln w="12700">
            <a:noFill/>
            <a:miter lim="800000"/>
            <a:headEnd/>
            <a:tailEnd/>
          </a:ln>
          <a:effectLst/>
        </p:spPr>
        <p:txBody>
          <a:bodyPr wrap="none">
            <a:spAutoFit/>
          </a:bodyPr>
          <a:lstStyle/>
          <a:p>
            <a:pPr>
              <a:spcBef>
                <a:spcPct val="0"/>
              </a:spcBef>
            </a:pPr>
            <a:r>
              <a:rPr lang="en-US" b="0">
                <a:effectLst>
                  <a:outerShdw blurRad="38100" dist="38100" dir="2700000" algn="tl">
                    <a:srgbClr val="000000"/>
                  </a:outerShdw>
                </a:effectLst>
              </a:rPr>
              <a:t>Programming XML with XLinq</a:t>
            </a:r>
          </a:p>
        </p:txBody>
      </p:sp>
      <p:sp>
        <p:nvSpPr>
          <p:cNvPr id="88070" name="AutoShape 6"/>
          <p:cNvSpPr>
            <a:spLocks noChangeArrowheads="1"/>
          </p:cNvSpPr>
          <p:nvPr/>
        </p:nvSpPr>
        <p:spPr bwMode="auto">
          <a:xfrm>
            <a:off x="6629400" y="1371600"/>
            <a:ext cx="1905000" cy="838200"/>
          </a:xfrm>
          <a:prstGeom prst="wedgeRoundRectCallout">
            <a:avLst>
              <a:gd name="adj1" fmla="val -88917"/>
              <a:gd name="adj2" fmla="val 45833"/>
              <a:gd name="adj3" fmla="val 16667"/>
            </a:avLst>
          </a:prstGeom>
          <a:gradFill rotWithShape="1">
            <a:gsLst>
              <a:gs pos="0">
                <a:schemeClr val="hlink">
                  <a:gamma/>
                  <a:shade val="46275"/>
                  <a:invGamma/>
                </a:schemeClr>
              </a:gs>
              <a:gs pos="100000">
                <a:schemeClr val="hlink"/>
              </a:gs>
            </a:gsLst>
            <a:lin ang="2700000" scaled="1"/>
          </a:gradFill>
          <a:ln w="12700">
            <a:solidFill>
              <a:schemeClr val="hlink"/>
            </a:solidFill>
            <a:miter lim="800000"/>
            <a:headEnd type="none" w="sm" len="sm"/>
            <a:tailEnd type="none" w="sm" len="sm"/>
          </a:ln>
          <a:effectLst/>
        </p:spPr>
        <p:txBody>
          <a:bodyPr anchor="ctr"/>
          <a:lstStyle/>
          <a:p>
            <a:pPr algn="ctr">
              <a:lnSpc>
                <a:spcPct val="90000"/>
              </a:lnSpc>
              <a:spcBef>
                <a:spcPct val="0"/>
              </a:spcBef>
            </a:pPr>
            <a:r>
              <a:rPr lang="en-US" sz="1800" b="0">
                <a:effectLst>
                  <a:outerShdw blurRad="38100" dist="38100" dir="2700000" algn="tl">
                    <a:srgbClr val="000000"/>
                  </a:outerShdw>
                </a:effectLst>
              </a:rPr>
              <a:t>Declarative model</a:t>
            </a:r>
          </a:p>
        </p:txBody>
      </p:sp>
      <p:sp>
        <p:nvSpPr>
          <p:cNvPr id="88071" name="AutoShape 7"/>
          <p:cNvSpPr>
            <a:spLocks noChangeArrowheads="1"/>
          </p:cNvSpPr>
          <p:nvPr/>
        </p:nvSpPr>
        <p:spPr bwMode="auto">
          <a:xfrm>
            <a:off x="6858000" y="2362200"/>
            <a:ext cx="1905000" cy="838200"/>
          </a:xfrm>
          <a:prstGeom prst="wedgeRoundRectCallout">
            <a:avLst>
              <a:gd name="adj1" fmla="val -95417"/>
              <a:gd name="adj2" fmla="val -46782"/>
              <a:gd name="adj3" fmla="val 16667"/>
            </a:avLst>
          </a:prstGeom>
          <a:gradFill rotWithShape="1">
            <a:gsLst>
              <a:gs pos="0">
                <a:schemeClr val="hlink">
                  <a:gamma/>
                  <a:shade val="46275"/>
                  <a:invGamma/>
                </a:schemeClr>
              </a:gs>
              <a:gs pos="100000">
                <a:schemeClr val="hlink"/>
              </a:gs>
            </a:gsLst>
            <a:lin ang="2700000" scaled="1"/>
          </a:gradFill>
          <a:ln w="12700">
            <a:solidFill>
              <a:schemeClr val="hlink"/>
            </a:solidFill>
            <a:miter lim="800000"/>
            <a:headEnd type="none" w="sm" len="sm"/>
            <a:tailEnd type="none" w="sm" len="sm"/>
          </a:ln>
          <a:effectLst/>
        </p:spPr>
        <p:txBody>
          <a:bodyPr anchor="ctr"/>
          <a:lstStyle/>
          <a:p>
            <a:pPr algn="ctr">
              <a:lnSpc>
                <a:spcPct val="90000"/>
              </a:lnSpc>
              <a:spcBef>
                <a:spcPct val="0"/>
              </a:spcBef>
            </a:pPr>
            <a:r>
              <a:rPr lang="en-US" sz="1800" b="0">
                <a:effectLst>
                  <a:outerShdw blurRad="38100" dist="38100" dir="2700000" algn="tl">
                    <a:srgbClr val="000000"/>
                  </a:outerShdw>
                </a:effectLst>
              </a:rPr>
              <a:t>Element</a:t>
            </a:r>
            <a:br>
              <a:rPr lang="en-US" sz="1800" b="0">
                <a:effectLst>
                  <a:outerShdw blurRad="38100" dist="38100" dir="2700000" algn="tl">
                    <a:srgbClr val="000000"/>
                  </a:outerShdw>
                </a:effectLst>
              </a:rPr>
            </a:br>
            <a:r>
              <a:rPr lang="en-US" sz="1800" b="0">
                <a:effectLst>
                  <a:outerShdw blurRad="38100" dist="38100" dir="2700000" algn="tl">
                    <a:srgbClr val="000000"/>
                  </a:outerShdw>
                </a:effectLst>
              </a:rPr>
              <a:t>centric</a:t>
            </a:r>
          </a:p>
        </p:txBody>
      </p:sp>
      <p:sp>
        <p:nvSpPr>
          <p:cNvPr id="88072" name="AutoShape 8"/>
          <p:cNvSpPr>
            <a:spLocks noChangeArrowheads="1"/>
          </p:cNvSpPr>
          <p:nvPr/>
        </p:nvSpPr>
        <p:spPr bwMode="auto">
          <a:xfrm>
            <a:off x="6400800" y="3352800"/>
            <a:ext cx="1905000" cy="838200"/>
          </a:xfrm>
          <a:prstGeom prst="wedgeRoundRectCallout">
            <a:avLst>
              <a:gd name="adj1" fmla="val -83917"/>
              <a:gd name="adj2" fmla="val -75380"/>
              <a:gd name="adj3" fmla="val 16667"/>
            </a:avLst>
          </a:prstGeom>
          <a:gradFill rotWithShape="1">
            <a:gsLst>
              <a:gs pos="0">
                <a:schemeClr val="hlink">
                  <a:gamma/>
                  <a:shade val="46275"/>
                  <a:invGamma/>
                </a:schemeClr>
              </a:gs>
              <a:gs pos="100000">
                <a:schemeClr val="hlink"/>
              </a:gs>
            </a:gsLst>
            <a:lin ang="2700000" scaled="1"/>
          </a:gradFill>
          <a:ln w="12700">
            <a:solidFill>
              <a:schemeClr val="hlink"/>
            </a:solidFill>
            <a:miter lim="800000"/>
            <a:headEnd type="none" w="sm" len="sm"/>
            <a:tailEnd type="none" w="sm" len="sm"/>
          </a:ln>
          <a:effectLst/>
        </p:spPr>
        <p:txBody>
          <a:bodyPr anchor="ctr"/>
          <a:lstStyle/>
          <a:p>
            <a:pPr algn="ctr">
              <a:lnSpc>
                <a:spcPct val="90000"/>
              </a:lnSpc>
              <a:spcBef>
                <a:spcPct val="0"/>
              </a:spcBef>
            </a:pPr>
            <a:r>
              <a:rPr lang="en-US" sz="1800" b="0">
                <a:effectLst>
                  <a:outerShdw blurRad="38100" dist="38100" dir="2700000" algn="tl">
                    <a:srgbClr val="000000"/>
                  </a:outerShdw>
                </a:effectLst>
              </a:rPr>
              <a:t>Integrated queries</a:t>
            </a:r>
          </a:p>
        </p:txBody>
      </p:sp>
      <p:sp>
        <p:nvSpPr>
          <p:cNvPr id="88073" name="AutoShape 9"/>
          <p:cNvSpPr>
            <a:spLocks noChangeArrowheads="1"/>
          </p:cNvSpPr>
          <p:nvPr/>
        </p:nvSpPr>
        <p:spPr bwMode="auto">
          <a:xfrm>
            <a:off x="5334000" y="4419600"/>
            <a:ext cx="1905000" cy="838200"/>
          </a:xfrm>
          <a:prstGeom prst="wedgeRoundRectCallout">
            <a:avLst>
              <a:gd name="adj1" fmla="val -46833"/>
              <a:gd name="adj2" fmla="val -99810"/>
              <a:gd name="adj3" fmla="val 16667"/>
            </a:avLst>
          </a:prstGeom>
          <a:gradFill rotWithShape="1">
            <a:gsLst>
              <a:gs pos="0">
                <a:schemeClr val="hlink">
                  <a:gamma/>
                  <a:shade val="46275"/>
                  <a:invGamma/>
                </a:schemeClr>
              </a:gs>
              <a:gs pos="100000">
                <a:schemeClr val="hlink"/>
              </a:gs>
            </a:gsLst>
            <a:lin ang="2700000" scaled="1"/>
          </a:gradFill>
          <a:ln w="12700">
            <a:solidFill>
              <a:schemeClr val="hlink"/>
            </a:solidFill>
            <a:miter lim="800000"/>
            <a:headEnd type="none" w="sm" len="sm"/>
            <a:tailEnd type="none" w="sm" len="sm"/>
          </a:ln>
          <a:effectLst/>
        </p:spPr>
        <p:txBody>
          <a:bodyPr anchor="ctr"/>
          <a:lstStyle/>
          <a:p>
            <a:pPr algn="ctr">
              <a:lnSpc>
                <a:spcPct val="90000"/>
              </a:lnSpc>
              <a:spcBef>
                <a:spcPct val="0"/>
              </a:spcBef>
            </a:pPr>
            <a:r>
              <a:rPr lang="en-US" sz="1800" b="0">
                <a:effectLst>
                  <a:outerShdw blurRad="38100" dist="38100" dir="2700000" algn="tl">
                    <a:srgbClr val="000000"/>
                  </a:outerShdw>
                </a:effectLst>
              </a:rPr>
              <a:t>Smaller and faster</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88069"/>
                                        </p:tgtEl>
                                        <p:attrNameLst>
                                          <p:attrName>style.visibility</p:attrName>
                                        </p:attrNameLst>
                                      </p:cBhvr>
                                      <p:to>
                                        <p:strVal val="visible"/>
                                      </p:to>
                                    </p:set>
                                    <p:anim calcmode="lin" valueType="num">
                                      <p:cBhvr>
                                        <p:cTn id="7" dur="1000" fill="hold"/>
                                        <p:tgtEl>
                                          <p:spTgt spid="88069"/>
                                        </p:tgtEl>
                                        <p:attrNameLst>
                                          <p:attrName>ppt_w</p:attrName>
                                        </p:attrNameLst>
                                      </p:cBhvr>
                                      <p:tavLst>
                                        <p:tav tm="0">
                                          <p:val>
                                            <p:strVal val="#ppt_w*0.70"/>
                                          </p:val>
                                        </p:tav>
                                        <p:tav tm="100000">
                                          <p:val>
                                            <p:strVal val="#ppt_w"/>
                                          </p:val>
                                        </p:tav>
                                      </p:tavLst>
                                    </p:anim>
                                    <p:anim calcmode="lin" valueType="num">
                                      <p:cBhvr>
                                        <p:cTn id="8" dur="1000" fill="hold"/>
                                        <p:tgtEl>
                                          <p:spTgt spid="88069"/>
                                        </p:tgtEl>
                                        <p:attrNameLst>
                                          <p:attrName>ppt_h</p:attrName>
                                        </p:attrNameLst>
                                      </p:cBhvr>
                                      <p:tavLst>
                                        <p:tav tm="0">
                                          <p:val>
                                            <p:strVal val="#ppt_h"/>
                                          </p:val>
                                        </p:tav>
                                        <p:tav tm="100000">
                                          <p:val>
                                            <p:strVal val="#ppt_h"/>
                                          </p:val>
                                        </p:tav>
                                      </p:tavLst>
                                    </p:anim>
                                    <p:animEffect transition="in" filter="fade">
                                      <p:cBhvr>
                                        <p:cTn id="9" dur="1000"/>
                                        <p:tgtEl>
                                          <p:spTgt spid="88069"/>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88068"/>
                                        </p:tgtEl>
                                        <p:attrNameLst>
                                          <p:attrName>style.visibility</p:attrName>
                                        </p:attrNameLst>
                                      </p:cBhvr>
                                      <p:to>
                                        <p:strVal val="visible"/>
                                      </p:to>
                                    </p:set>
                                    <p:anim calcmode="lin" valueType="num">
                                      <p:cBhvr>
                                        <p:cTn id="12" dur="1000" fill="hold"/>
                                        <p:tgtEl>
                                          <p:spTgt spid="88068"/>
                                        </p:tgtEl>
                                        <p:attrNameLst>
                                          <p:attrName>ppt_w</p:attrName>
                                        </p:attrNameLst>
                                      </p:cBhvr>
                                      <p:tavLst>
                                        <p:tav tm="0">
                                          <p:val>
                                            <p:strVal val="#ppt_w*0.70"/>
                                          </p:val>
                                        </p:tav>
                                        <p:tav tm="100000">
                                          <p:val>
                                            <p:strVal val="#ppt_w"/>
                                          </p:val>
                                        </p:tav>
                                      </p:tavLst>
                                    </p:anim>
                                    <p:anim calcmode="lin" valueType="num">
                                      <p:cBhvr>
                                        <p:cTn id="13" dur="1000" fill="hold"/>
                                        <p:tgtEl>
                                          <p:spTgt spid="88068"/>
                                        </p:tgtEl>
                                        <p:attrNameLst>
                                          <p:attrName>ppt_h</p:attrName>
                                        </p:attrNameLst>
                                      </p:cBhvr>
                                      <p:tavLst>
                                        <p:tav tm="0">
                                          <p:val>
                                            <p:strVal val="#ppt_h"/>
                                          </p:val>
                                        </p:tav>
                                        <p:tav tm="100000">
                                          <p:val>
                                            <p:strVal val="#ppt_h"/>
                                          </p:val>
                                        </p:tav>
                                      </p:tavLst>
                                    </p:anim>
                                    <p:animEffect transition="in" filter="fade">
                                      <p:cBhvr>
                                        <p:cTn id="14" dur="1000"/>
                                        <p:tgtEl>
                                          <p:spTgt spid="8806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8070"/>
                                        </p:tgtEl>
                                        <p:attrNameLst>
                                          <p:attrName>style.visibility</p:attrName>
                                        </p:attrNameLst>
                                      </p:cBhvr>
                                      <p:to>
                                        <p:strVal val="visible"/>
                                      </p:to>
                                    </p:set>
                                    <p:animEffect transition="in" filter="fade">
                                      <p:cBhvr>
                                        <p:cTn id="19" dur="500"/>
                                        <p:tgtEl>
                                          <p:spTgt spid="8807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8071"/>
                                        </p:tgtEl>
                                        <p:attrNameLst>
                                          <p:attrName>style.visibility</p:attrName>
                                        </p:attrNameLst>
                                      </p:cBhvr>
                                      <p:to>
                                        <p:strVal val="visible"/>
                                      </p:to>
                                    </p:set>
                                    <p:animEffect transition="in" filter="fade">
                                      <p:cBhvr>
                                        <p:cTn id="23" dur="500"/>
                                        <p:tgtEl>
                                          <p:spTgt spid="88071"/>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8072"/>
                                        </p:tgtEl>
                                        <p:attrNameLst>
                                          <p:attrName>style.visibility</p:attrName>
                                        </p:attrNameLst>
                                      </p:cBhvr>
                                      <p:to>
                                        <p:strVal val="visible"/>
                                      </p:to>
                                    </p:set>
                                    <p:animEffect transition="in" filter="fade">
                                      <p:cBhvr>
                                        <p:cTn id="27" dur="500"/>
                                        <p:tgtEl>
                                          <p:spTgt spid="88072"/>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88073"/>
                                        </p:tgtEl>
                                        <p:attrNameLst>
                                          <p:attrName>style.visibility</p:attrName>
                                        </p:attrNameLst>
                                      </p:cBhvr>
                                      <p:to>
                                        <p:strVal val="visible"/>
                                      </p:to>
                                    </p:set>
                                    <p:animEffect transition="in" filter="fade">
                                      <p:cBhvr>
                                        <p:cTn id="31" dur="500"/>
                                        <p:tgtEl>
                                          <p:spTgt spid="88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animBg="1"/>
      <p:bldP spid="88069" grpId="0"/>
      <p:bldP spid="88070" grpId="0" animBg="1"/>
      <p:bldP spid="88071" grpId="0" animBg="1"/>
      <p:bldP spid="88072" grpId="0" animBg="1"/>
      <p:bldP spid="88073" grpId="0" animBg="1"/>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XLinq</a:t>
            </a:r>
          </a:p>
        </p:txBody>
      </p:sp>
      <p:sp>
        <p:nvSpPr>
          <p:cNvPr id="89091" name="Rectangle 3"/>
          <p:cNvSpPr>
            <a:spLocks noGrp="1" noChangeArrowheads="1"/>
          </p:cNvSpPr>
          <p:nvPr>
            <p:ph idx="1"/>
          </p:nvPr>
        </p:nvSpPr>
        <p:spPr/>
        <p:txBody>
          <a:bodyPr>
            <a:normAutofit lnSpcReduction="10000"/>
          </a:bodyPr>
          <a:lstStyle/>
          <a:p>
            <a:pPr>
              <a:lnSpc>
                <a:spcPct val="90000"/>
              </a:lnSpc>
            </a:pPr>
            <a:r>
              <a:rPr lang="en-US"/>
              <a:t>Language integrated query for XML</a:t>
            </a:r>
          </a:p>
          <a:p>
            <a:pPr lvl="1">
              <a:lnSpc>
                <a:spcPct val="90000"/>
              </a:lnSpc>
            </a:pPr>
            <a:r>
              <a:rPr lang="en-US"/>
              <a:t>Expressive power of XPath / XQuery</a:t>
            </a:r>
          </a:p>
          <a:p>
            <a:pPr lvl="1">
              <a:lnSpc>
                <a:spcPct val="90000"/>
              </a:lnSpc>
            </a:pPr>
            <a:r>
              <a:rPr lang="en-US"/>
              <a:t>But with C# or VB as programming language</a:t>
            </a:r>
          </a:p>
          <a:p>
            <a:pPr>
              <a:lnSpc>
                <a:spcPct val="90000"/>
              </a:lnSpc>
            </a:pPr>
            <a:r>
              <a:rPr lang="en-US"/>
              <a:t>Leverages experience with DOM</a:t>
            </a:r>
          </a:p>
          <a:p>
            <a:pPr lvl="1">
              <a:lnSpc>
                <a:spcPct val="90000"/>
              </a:lnSpc>
            </a:pPr>
            <a:r>
              <a:rPr lang="en-US"/>
              <a:t>Element centric, not document centric</a:t>
            </a:r>
          </a:p>
          <a:p>
            <a:pPr lvl="1">
              <a:lnSpc>
                <a:spcPct val="90000"/>
              </a:lnSpc>
            </a:pPr>
            <a:r>
              <a:rPr lang="en-US"/>
              <a:t>Functional construction</a:t>
            </a:r>
          </a:p>
          <a:p>
            <a:pPr lvl="1">
              <a:lnSpc>
                <a:spcPct val="90000"/>
              </a:lnSpc>
            </a:pPr>
            <a:r>
              <a:rPr lang="en-US"/>
              <a:t>Text nodes are just strings</a:t>
            </a:r>
          </a:p>
          <a:p>
            <a:pPr lvl="1">
              <a:lnSpc>
                <a:spcPct val="90000"/>
              </a:lnSpc>
            </a:pPr>
            <a:r>
              <a:rPr lang="en-US"/>
              <a:t>Simplified XML namespace support</a:t>
            </a:r>
          </a:p>
          <a:p>
            <a:pPr lvl="1">
              <a:lnSpc>
                <a:spcPct val="90000"/>
              </a:lnSpc>
            </a:pPr>
            <a:r>
              <a:rPr lang="en-US"/>
              <a:t>Faster and smaller</a:t>
            </a:r>
          </a:p>
          <a:p>
            <a:pPr>
              <a:lnSpc>
                <a:spcPct val="90000"/>
              </a:lnSpc>
            </a:pPr>
            <a:endParaRPr 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 calcmode="lin" valueType="num">
                                      <p:cBhvr>
                                        <p:cTn id="7" dur="1000" fill="hold"/>
                                        <p:tgtEl>
                                          <p:spTgt spid="89091">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89091">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89091">
                                            <p:txEl>
                                              <p:pRg st="0" end="0"/>
                                            </p:txEl>
                                          </p:spTgt>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89091">
                                            <p:txEl>
                                              <p:pRg st="1" end="1"/>
                                            </p:txEl>
                                          </p:spTgt>
                                        </p:tgtEl>
                                        <p:attrNameLst>
                                          <p:attrName>style.visibility</p:attrName>
                                        </p:attrNameLst>
                                      </p:cBhvr>
                                      <p:to>
                                        <p:strVal val="visible"/>
                                      </p:to>
                                    </p:set>
                                    <p:anim calcmode="lin" valueType="num">
                                      <p:cBhvr>
                                        <p:cTn id="13" dur="1000" fill="hold"/>
                                        <p:tgtEl>
                                          <p:spTgt spid="89091">
                                            <p:txEl>
                                              <p:pRg st="1" end="1"/>
                                            </p:txEl>
                                          </p:spTgt>
                                        </p:tgtEl>
                                        <p:attrNameLst>
                                          <p:attrName>ppt_w</p:attrName>
                                        </p:attrNameLst>
                                      </p:cBhvr>
                                      <p:tavLst>
                                        <p:tav tm="0">
                                          <p:val>
                                            <p:strVal val="#ppt_w*0.70"/>
                                          </p:val>
                                        </p:tav>
                                        <p:tav tm="100000">
                                          <p:val>
                                            <p:strVal val="#ppt_w"/>
                                          </p:val>
                                        </p:tav>
                                      </p:tavLst>
                                    </p:anim>
                                    <p:anim calcmode="lin" valueType="num">
                                      <p:cBhvr>
                                        <p:cTn id="14" dur="1000" fill="hold"/>
                                        <p:tgtEl>
                                          <p:spTgt spid="89091">
                                            <p:txEl>
                                              <p:pRg st="1" end="1"/>
                                            </p:txEl>
                                          </p:spTgt>
                                        </p:tgtEl>
                                        <p:attrNameLst>
                                          <p:attrName>ppt_h</p:attrName>
                                        </p:attrNameLst>
                                      </p:cBhvr>
                                      <p:tavLst>
                                        <p:tav tm="0">
                                          <p:val>
                                            <p:strVal val="#ppt_h"/>
                                          </p:val>
                                        </p:tav>
                                        <p:tav tm="100000">
                                          <p:val>
                                            <p:strVal val="#ppt_h"/>
                                          </p:val>
                                        </p:tav>
                                      </p:tavLst>
                                    </p:anim>
                                    <p:animEffect transition="in" filter="fade">
                                      <p:cBhvr>
                                        <p:cTn id="15" dur="1000"/>
                                        <p:tgtEl>
                                          <p:spTgt spid="89091">
                                            <p:txEl>
                                              <p:pRg st="1" end="1"/>
                                            </p:txEl>
                                          </p:spTgt>
                                        </p:tgtEl>
                                      </p:cBhvr>
                                    </p:animEffect>
                                  </p:childTnLst>
                                </p:cTn>
                              </p:par>
                            </p:childTnLst>
                          </p:cTn>
                        </p:par>
                        <p:par>
                          <p:cTn id="16" fill="hold">
                            <p:stCondLst>
                              <p:cond delay="2000"/>
                            </p:stCondLst>
                            <p:childTnLst>
                              <p:par>
                                <p:cTn id="17" presetID="55" presetClass="entr" presetSubtype="0" fill="hold" grpId="0" nodeType="afterEffect">
                                  <p:stCondLst>
                                    <p:cond delay="0"/>
                                  </p:stCondLst>
                                  <p:childTnLst>
                                    <p:set>
                                      <p:cBhvr>
                                        <p:cTn id="18" dur="1" fill="hold">
                                          <p:stCondLst>
                                            <p:cond delay="0"/>
                                          </p:stCondLst>
                                        </p:cTn>
                                        <p:tgtEl>
                                          <p:spTgt spid="89091">
                                            <p:txEl>
                                              <p:pRg st="2" end="2"/>
                                            </p:txEl>
                                          </p:spTgt>
                                        </p:tgtEl>
                                        <p:attrNameLst>
                                          <p:attrName>style.visibility</p:attrName>
                                        </p:attrNameLst>
                                      </p:cBhvr>
                                      <p:to>
                                        <p:strVal val="visible"/>
                                      </p:to>
                                    </p:set>
                                    <p:anim calcmode="lin" valueType="num">
                                      <p:cBhvr>
                                        <p:cTn id="19" dur="1000" fill="hold"/>
                                        <p:tgtEl>
                                          <p:spTgt spid="89091">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89091">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8909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89091">
                                            <p:txEl>
                                              <p:pRg st="3" end="3"/>
                                            </p:txEl>
                                          </p:spTgt>
                                        </p:tgtEl>
                                        <p:attrNameLst>
                                          <p:attrName>style.visibility</p:attrName>
                                        </p:attrNameLst>
                                      </p:cBhvr>
                                      <p:to>
                                        <p:strVal val="visible"/>
                                      </p:to>
                                    </p:set>
                                    <p:anim calcmode="lin" valueType="num">
                                      <p:cBhvr>
                                        <p:cTn id="26" dur="1000" fill="hold"/>
                                        <p:tgtEl>
                                          <p:spTgt spid="89091">
                                            <p:txEl>
                                              <p:pRg st="3" end="3"/>
                                            </p:txEl>
                                          </p:spTgt>
                                        </p:tgtEl>
                                        <p:attrNameLst>
                                          <p:attrName>ppt_w</p:attrName>
                                        </p:attrNameLst>
                                      </p:cBhvr>
                                      <p:tavLst>
                                        <p:tav tm="0">
                                          <p:val>
                                            <p:strVal val="#ppt_w*0.70"/>
                                          </p:val>
                                        </p:tav>
                                        <p:tav tm="100000">
                                          <p:val>
                                            <p:strVal val="#ppt_w"/>
                                          </p:val>
                                        </p:tav>
                                      </p:tavLst>
                                    </p:anim>
                                    <p:anim calcmode="lin" valueType="num">
                                      <p:cBhvr>
                                        <p:cTn id="27" dur="1000" fill="hold"/>
                                        <p:tgtEl>
                                          <p:spTgt spid="89091">
                                            <p:txEl>
                                              <p:pRg st="3" end="3"/>
                                            </p:txEl>
                                          </p:spTgt>
                                        </p:tgtEl>
                                        <p:attrNameLst>
                                          <p:attrName>ppt_h</p:attrName>
                                        </p:attrNameLst>
                                      </p:cBhvr>
                                      <p:tavLst>
                                        <p:tav tm="0">
                                          <p:val>
                                            <p:strVal val="#ppt_h"/>
                                          </p:val>
                                        </p:tav>
                                        <p:tav tm="100000">
                                          <p:val>
                                            <p:strVal val="#ppt_h"/>
                                          </p:val>
                                        </p:tav>
                                      </p:tavLst>
                                    </p:anim>
                                    <p:animEffect transition="in" filter="fade">
                                      <p:cBhvr>
                                        <p:cTn id="28" dur="1000"/>
                                        <p:tgtEl>
                                          <p:spTgt spid="89091">
                                            <p:txEl>
                                              <p:pRg st="3" end="3"/>
                                            </p:txEl>
                                          </p:spTgt>
                                        </p:tgtEl>
                                      </p:cBhvr>
                                    </p:animEffect>
                                  </p:childTnLst>
                                </p:cTn>
                              </p:par>
                            </p:childTnLst>
                          </p:cTn>
                        </p:par>
                        <p:par>
                          <p:cTn id="29" fill="hold">
                            <p:stCondLst>
                              <p:cond delay="1000"/>
                            </p:stCondLst>
                            <p:childTnLst>
                              <p:par>
                                <p:cTn id="30" presetID="55" presetClass="entr" presetSubtype="0" fill="hold" grpId="0" nodeType="afterEffect">
                                  <p:stCondLst>
                                    <p:cond delay="0"/>
                                  </p:stCondLst>
                                  <p:childTnLst>
                                    <p:set>
                                      <p:cBhvr>
                                        <p:cTn id="31" dur="1" fill="hold">
                                          <p:stCondLst>
                                            <p:cond delay="0"/>
                                          </p:stCondLst>
                                        </p:cTn>
                                        <p:tgtEl>
                                          <p:spTgt spid="89091">
                                            <p:txEl>
                                              <p:pRg st="4" end="4"/>
                                            </p:txEl>
                                          </p:spTgt>
                                        </p:tgtEl>
                                        <p:attrNameLst>
                                          <p:attrName>style.visibility</p:attrName>
                                        </p:attrNameLst>
                                      </p:cBhvr>
                                      <p:to>
                                        <p:strVal val="visible"/>
                                      </p:to>
                                    </p:set>
                                    <p:anim calcmode="lin" valueType="num">
                                      <p:cBhvr>
                                        <p:cTn id="32" dur="1000" fill="hold"/>
                                        <p:tgtEl>
                                          <p:spTgt spid="89091">
                                            <p:txEl>
                                              <p:pRg st="4" end="4"/>
                                            </p:txEl>
                                          </p:spTgt>
                                        </p:tgtEl>
                                        <p:attrNameLst>
                                          <p:attrName>ppt_w</p:attrName>
                                        </p:attrNameLst>
                                      </p:cBhvr>
                                      <p:tavLst>
                                        <p:tav tm="0">
                                          <p:val>
                                            <p:strVal val="#ppt_w*0.70"/>
                                          </p:val>
                                        </p:tav>
                                        <p:tav tm="100000">
                                          <p:val>
                                            <p:strVal val="#ppt_w"/>
                                          </p:val>
                                        </p:tav>
                                      </p:tavLst>
                                    </p:anim>
                                    <p:anim calcmode="lin" valueType="num">
                                      <p:cBhvr>
                                        <p:cTn id="33" dur="1000" fill="hold"/>
                                        <p:tgtEl>
                                          <p:spTgt spid="89091">
                                            <p:txEl>
                                              <p:pRg st="4" end="4"/>
                                            </p:txEl>
                                          </p:spTgt>
                                        </p:tgtEl>
                                        <p:attrNameLst>
                                          <p:attrName>ppt_h</p:attrName>
                                        </p:attrNameLst>
                                      </p:cBhvr>
                                      <p:tavLst>
                                        <p:tav tm="0">
                                          <p:val>
                                            <p:strVal val="#ppt_h"/>
                                          </p:val>
                                        </p:tav>
                                        <p:tav tm="100000">
                                          <p:val>
                                            <p:strVal val="#ppt_h"/>
                                          </p:val>
                                        </p:tav>
                                      </p:tavLst>
                                    </p:anim>
                                    <p:animEffect transition="in" filter="fade">
                                      <p:cBhvr>
                                        <p:cTn id="34" dur="1000"/>
                                        <p:tgtEl>
                                          <p:spTgt spid="89091">
                                            <p:txEl>
                                              <p:pRg st="4" end="4"/>
                                            </p:txEl>
                                          </p:spTgt>
                                        </p:tgtEl>
                                      </p:cBhvr>
                                    </p:animEffect>
                                  </p:childTnLst>
                                </p:cTn>
                              </p:par>
                            </p:childTnLst>
                          </p:cTn>
                        </p:par>
                        <p:par>
                          <p:cTn id="35" fill="hold">
                            <p:stCondLst>
                              <p:cond delay="2000"/>
                            </p:stCondLst>
                            <p:childTnLst>
                              <p:par>
                                <p:cTn id="36" presetID="55" presetClass="entr" presetSubtype="0" fill="hold" grpId="0" nodeType="afterEffect">
                                  <p:stCondLst>
                                    <p:cond delay="0"/>
                                  </p:stCondLst>
                                  <p:childTnLst>
                                    <p:set>
                                      <p:cBhvr>
                                        <p:cTn id="37" dur="1" fill="hold">
                                          <p:stCondLst>
                                            <p:cond delay="0"/>
                                          </p:stCondLst>
                                        </p:cTn>
                                        <p:tgtEl>
                                          <p:spTgt spid="89091">
                                            <p:txEl>
                                              <p:pRg st="5" end="5"/>
                                            </p:txEl>
                                          </p:spTgt>
                                        </p:tgtEl>
                                        <p:attrNameLst>
                                          <p:attrName>style.visibility</p:attrName>
                                        </p:attrNameLst>
                                      </p:cBhvr>
                                      <p:to>
                                        <p:strVal val="visible"/>
                                      </p:to>
                                    </p:set>
                                    <p:anim calcmode="lin" valueType="num">
                                      <p:cBhvr>
                                        <p:cTn id="38" dur="1000" fill="hold"/>
                                        <p:tgtEl>
                                          <p:spTgt spid="89091">
                                            <p:txEl>
                                              <p:pRg st="5" end="5"/>
                                            </p:txEl>
                                          </p:spTgt>
                                        </p:tgtEl>
                                        <p:attrNameLst>
                                          <p:attrName>ppt_w</p:attrName>
                                        </p:attrNameLst>
                                      </p:cBhvr>
                                      <p:tavLst>
                                        <p:tav tm="0">
                                          <p:val>
                                            <p:strVal val="#ppt_w*0.70"/>
                                          </p:val>
                                        </p:tav>
                                        <p:tav tm="100000">
                                          <p:val>
                                            <p:strVal val="#ppt_w"/>
                                          </p:val>
                                        </p:tav>
                                      </p:tavLst>
                                    </p:anim>
                                    <p:anim calcmode="lin" valueType="num">
                                      <p:cBhvr>
                                        <p:cTn id="39" dur="1000" fill="hold"/>
                                        <p:tgtEl>
                                          <p:spTgt spid="89091">
                                            <p:txEl>
                                              <p:pRg st="5" end="5"/>
                                            </p:txEl>
                                          </p:spTgt>
                                        </p:tgtEl>
                                        <p:attrNameLst>
                                          <p:attrName>ppt_h</p:attrName>
                                        </p:attrNameLst>
                                      </p:cBhvr>
                                      <p:tavLst>
                                        <p:tav tm="0">
                                          <p:val>
                                            <p:strVal val="#ppt_h"/>
                                          </p:val>
                                        </p:tav>
                                        <p:tav tm="100000">
                                          <p:val>
                                            <p:strVal val="#ppt_h"/>
                                          </p:val>
                                        </p:tav>
                                      </p:tavLst>
                                    </p:anim>
                                    <p:animEffect transition="in" filter="fade">
                                      <p:cBhvr>
                                        <p:cTn id="40" dur="1000"/>
                                        <p:tgtEl>
                                          <p:spTgt spid="89091">
                                            <p:txEl>
                                              <p:pRg st="5" end="5"/>
                                            </p:txEl>
                                          </p:spTgt>
                                        </p:tgtEl>
                                      </p:cBhvr>
                                    </p:animEffect>
                                  </p:childTnLst>
                                </p:cTn>
                              </p:par>
                            </p:childTnLst>
                          </p:cTn>
                        </p:par>
                        <p:par>
                          <p:cTn id="41" fill="hold">
                            <p:stCondLst>
                              <p:cond delay="3000"/>
                            </p:stCondLst>
                            <p:childTnLst>
                              <p:par>
                                <p:cTn id="42" presetID="55" presetClass="entr" presetSubtype="0" fill="hold" grpId="0" nodeType="afterEffect">
                                  <p:stCondLst>
                                    <p:cond delay="0"/>
                                  </p:stCondLst>
                                  <p:childTnLst>
                                    <p:set>
                                      <p:cBhvr>
                                        <p:cTn id="43" dur="1" fill="hold">
                                          <p:stCondLst>
                                            <p:cond delay="0"/>
                                          </p:stCondLst>
                                        </p:cTn>
                                        <p:tgtEl>
                                          <p:spTgt spid="89091">
                                            <p:txEl>
                                              <p:pRg st="6" end="6"/>
                                            </p:txEl>
                                          </p:spTgt>
                                        </p:tgtEl>
                                        <p:attrNameLst>
                                          <p:attrName>style.visibility</p:attrName>
                                        </p:attrNameLst>
                                      </p:cBhvr>
                                      <p:to>
                                        <p:strVal val="visible"/>
                                      </p:to>
                                    </p:set>
                                    <p:anim calcmode="lin" valueType="num">
                                      <p:cBhvr>
                                        <p:cTn id="44" dur="1000" fill="hold"/>
                                        <p:tgtEl>
                                          <p:spTgt spid="89091">
                                            <p:txEl>
                                              <p:pRg st="6" end="6"/>
                                            </p:txEl>
                                          </p:spTgt>
                                        </p:tgtEl>
                                        <p:attrNameLst>
                                          <p:attrName>ppt_w</p:attrName>
                                        </p:attrNameLst>
                                      </p:cBhvr>
                                      <p:tavLst>
                                        <p:tav tm="0">
                                          <p:val>
                                            <p:strVal val="#ppt_w*0.70"/>
                                          </p:val>
                                        </p:tav>
                                        <p:tav tm="100000">
                                          <p:val>
                                            <p:strVal val="#ppt_w"/>
                                          </p:val>
                                        </p:tav>
                                      </p:tavLst>
                                    </p:anim>
                                    <p:anim calcmode="lin" valueType="num">
                                      <p:cBhvr>
                                        <p:cTn id="45" dur="1000" fill="hold"/>
                                        <p:tgtEl>
                                          <p:spTgt spid="89091">
                                            <p:txEl>
                                              <p:pRg st="6" end="6"/>
                                            </p:txEl>
                                          </p:spTgt>
                                        </p:tgtEl>
                                        <p:attrNameLst>
                                          <p:attrName>ppt_h</p:attrName>
                                        </p:attrNameLst>
                                      </p:cBhvr>
                                      <p:tavLst>
                                        <p:tav tm="0">
                                          <p:val>
                                            <p:strVal val="#ppt_h"/>
                                          </p:val>
                                        </p:tav>
                                        <p:tav tm="100000">
                                          <p:val>
                                            <p:strVal val="#ppt_h"/>
                                          </p:val>
                                        </p:tav>
                                      </p:tavLst>
                                    </p:anim>
                                    <p:animEffect transition="in" filter="fade">
                                      <p:cBhvr>
                                        <p:cTn id="46" dur="1000"/>
                                        <p:tgtEl>
                                          <p:spTgt spid="89091">
                                            <p:txEl>
                                              <p:pRg st="6" end="6"/>
                                            </p:txEl>
                                          </p:spTgt>
                                        </p:tgtEl>
                                      </p:cBhvr>
                                    </p:animEffect>
                                  </p:childTnLst>
                                </p:cTn>
                              </p:par>
                            </p:childTnLst>
                          </p:cTn>
                        </p:par>
                        <p:par>
                          <p:cTn id="47" fill="hold">
                            <p:stCondLst>
                              <p:cond delay="4000"/>
                            </p:stCondLst>
                            <p:childTnLst>
                              <p:par>
                                <p:cTn id="48" presetID="55" presetClass="entr" presetSubtype="0" fill="hold" grpId="0" nodeType="afterEffect">
                                  <p:stCondLst>
                                    <p:cond delay="0"/>
                                  </p:stCondLst>
                                  <p:childTnLst>
                                    <p:set>
                                      <p:cBhvr>
                                        <p:cTn id="49" dur="1" fill="hold">
                                          <p:stCondLst>
                                            <p:cond delay="0"/>
                                          </p:stCondLst>
                                        </p:cTn>
                                        <p:tgtEl>
                                          <p:spTgt spid="89091">
                                            <p:txEl>
                                              <p:pRg st="7" end="7"/>
                                            </p:txEl>
                                          </p:spTgt>
                                        </p:tgtEl>
                                        <p:attrNameLst>
                                          <p:attrName>style.visibility</p:attrName>
                                        </p:attrNameLst>
                                      </p:cBhvr>
                                      <p:to>
                                        <p:strVal val="visible"/>
                                      </p:to>
                                    </p:set>
                                    <p:anim calcmode="lin" valueType="num">
                                      <p:cBhvr>
                                        <p:cTn id="50" dur="1000" fill="hold"/>
                                        <p:tgtEl>
                                          <p:spTgt spid="89091">
                                            <p:txEl>
                                              <p:pRg st="7" end="7"/>
                                            </p:txEl>
                                          </p:spTgt>
                                        </p:tgtEl>
                                        <p:attrNameLst>
                                          <p:attrName>ppt_w</p:attrName>
                                        </p:attrNameLst>
                                      </p:cBhvr>
                                      <p:tavLst>
                                        <p:tav tm="0">
                                          <p:val>
                                            <p:strVal val="#ppt_w*0.70"/>
                                          </p:val>
                                        </p:tav>
                                        <p:tav tm="100000">
                                          <p:val>
                                            <p:strVal val="#ppt_w"/>
                                          </p:val>
                                        </p:tav>
                                      </p:tavLst>
                                    </p:anim>
                                    <p:anim calcmode="lin" valueType="num">
                                      <p:cBhvr>
                                        <p:cTn id="51" dur="1000" fill="hold"/>
                                        <p:tgtEl>
                                          <p:spTgt spid="89091">
                                            <p:txEl>
                                              <p:pRg st="7" end="7"/>
                                            </p:txEl>
                                          </p:spTgt>
                                        </p:tgtEl>
                                        <p:attrNameLst>
                                          <p:attrName>ppt_h</p:attrName>
                                        </p:attrNameLst>
                                      </p:cBhvr>
                                      <p:tavLst>
                                        <p:tav tm="0">
                                          <p:val>
                                            <p:strVal val="#ppt_h"/>
                                          </p:val>
                                        </p:tav>
                                        <p:tav tm="100000">
                                          <p:val>
                                            <p:strVal val="#ppt_h"/>
                                          </p:val>
                                        </p:tav>
                                      </p:tavLst>
                                    </p:anim>
                                    <p:animEffect transition="in" filter="fade">
                                      <p:cBhvr>
                                        <p:cTn id="52" dur="1000"/>
                                        <p:tgtEl>
                                          <p:spTgt spid="89091">
                                            <p:txEl>
                                              <p:pRg st="7" end="7"/>
                                            </p:txEl>
                                          </p:spTgt>
                                        </p:tgtEl>
                                      </p:cBhvr>
                                    </p:animEffect>
                                  </p:childTnLst>
                                </p:cTn>
                              </p:par>
                            </p:childTnLst>
                          </p:cTn>
                        </p:par>
                        <p:par>
                          <p:cTn id="53" fill="hold">
                            <p:stCondLst>
                              <p:cond delay="5000"/>
                            </p:stCondLst>
                            <p:childTnLst>
                              <p:par>
                                <p:cTn id="54" presetID="55" presetClass="entr" presetSubtype="0" fill="hold" grpId="0" nodeType="afterEffect">
                                  <p:stCondLst>
                                    <p:cond delay="0"/>
                                  </p:stCondLst>
                                  <p:childTnLst>
                                    <p:set>
                                      <p:cBhvr>
                                        <p:cTn id="55" dur="1" fill="hold">
                                          <p:stCondLst>
                                            <p:cond delay="0"/>
                                          </p:stCondLst>
                                        </p:cTn>
                                        <p:tgtEl>
                                          <p:spTgt spid="89091">
                                            <p:txEl>
                                              <p:pRg st="8" end="8"/>
                                            </p:txEl>
                                          </p:spTgt>
                                        </p:tgtEl>
                                        <p:attrNameLst>
                                          <p:attrName>style.visibility</p:attrName>
                                        </p:attrNameLst>
                                      </p:cBhvr>
                                      <p:to>
                                        <p:strVal val="visible"/>
                                      </p:to>
                                    </p:set>
                                    <p:anim calcmode="lin" valueType="num">
                                      <p:cBhvr>
                                        <p:cTn id="56" dur="1000" fill="hold"/>
                                        <p:tgtEl>
                                          <p:spTgt spid="89091">
                                            <p:txEl>
                                              <p:pRg st="8" end="8"/>
                                            </p:txEl>
                                          </p:spTgt>
                                        </p:tgtEl>
                                        <p:attrNameLst>
                                          <p:attrName>ppt_w</p:attrName>
                                        </p:attrNameLst>
                                      </p:cBhvr>
                                      <p:tavLst>
                                        <p:tav tm="0">
                                          <p:val>
                                            <p:strVal val="#ppt_w*0.70"/>
                                          </p:val>
                                        </p:tav>
                                        <p:tav tm="100000">
                                          <p:val>
                                            <p:strVal val="#ppt_w"/>
                                          </p:val>
                                        </p:tav>
                                      </p:tavLst>
                                    </p:anim>
                                    <p:anim calcmode="lin" valueType="num">
                                      <p:cBhvr>
                                        <p:cTn id="57" dur="1000" fill="hold"/>
                                        <p:tgtEl>
                                          <p:spTgt spid="89091">
                                            <p:txEl>
                                              <p:pRg st="8" end="8"/>
                                            </p:txEl>
                                          </p:spTgt>
                                        </p:tgtEl>
                                        <p:attrNameLst>
                                          <p:attrName>ppt_h</p:attrName>
                                        </p:attrNameLst>
                                      </p:cBhvr>
                                      <p:tavLst>
                                        <p:tav tm="0">
                                          <p:val>
                                            <p:strVal val="#ppt_h"/>
                                          </p:val>
                                        </p:tav>
                                        <p:tav tm="100000">
                                          <p:val>
                                            <p:strVal val="#ppt_h"/>
                                          </p:val>
                                        </p:tav>
                                      </p:tavLst>
                                    </p:anim>
                                    <p:animEffect transition="in" filter="fade">
                                      <p:cBhvr>
                                        <p:cTn id="58" dur="1000"/>
                                        <p:tgtEl>
                                          <p:spTgt spid="890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What is LINQ?</a:t>
            </a:r>
          </a:p>
        </p:txBody>
      </p:sp>
      <p:sp>
        <p:nvSpPr>
          <p:cNvPr id="96259" name="Rectangle 3"/>
          <p:cNvSpPr>
            <a:spLocks noGrp="1" noChangeArrowheads="1"/>
          </p:cNvSpPr>
          <p:nvPr>
            <p:ph idx="1"/>
          </p:nvPr>
        </p:nvSpPr>
        <p:spPr>
          <a:xfrm>
            <a:off x="457200" y="1295400"/>
            <a:ext cx="8229600" cy="5105400"/>
          </a:xfrm>
        </p:spPr>
        <p:txBody>
          <a:bodyPr/>
          <a:lstStyle/>
          <a:p>
            <a:pPr>
              <a:lnSpc>
                <a:spcPct val="90000"/>
              </a:lnSpc>
              <a:buFontTx/>
              <a:buNone/>
            </a:pPr>
            <a:r>
              <a:rPr lang="en-US" sz="2800"/>
              <a:t>The LINQ project is:</a:t>
            </a:r>
          </a:p>
          <a:p>
            <a:pPr lvl="1">
              <a:lnSpc>
                <a:spcPct val="90000"/>
              </a:lnSpc>
            </a:pPr>
            <a:r>
              <a:rPr lang="en-US" sz="2400"/>
              <a:t>Language Integrated Query for .NET</a:t>
            </a:r>
          </a:p>
          <a:p>
            <a:pPr lvl="2">
              <a:lnSpc>
                <a:spcPct val="90000"/>
              </a:lnSpc>
            </a:pPr>
            <a:r>
              <a:rPr lang="en-US" sz="2000"/>
              <a:t>Native query syntax for .NET languages</a:t>
            </a:r>
          </a:p>
          <a:p>
            <a:pPr lvl="1">
              <a:lnSpc>
                <a:spcPct val="90000"/>
              </a:lnSpc>
            </a:pPr>
            <a:r>
              <a:rPr lang="en-US" sz="2400"/>
              <a:t>Standard Query Operators</a:t>
            </a:r>
          </a:p>
          <a:p>
            <a:pPr lvl="2">
              <a:lnSpc>
                <a:spcPct val="90000"/>
              </a:lnSpc>
            </a:pPr>
            <a:r>
              <a:rPr lang="en-US" sz="2000"/>
              <a:t>SQL-like method extensions for any .NET collection</a:t>
            </a:r>
          </a:p>
          <a:p>
            <a:pPr lvl="2">
              <a:lnSpc>
                <a:spcPct val="90000"/>
              </a:lnSpc>
            </a:pPr>
            <a:r>
              <a:rPr lang="en-US" sz="2000"/>
              <a:t>System.Query namespace</a:t>
            </a:r>
          </a:p>
          <a:p>
            <a:pPr lvl="1">
              <a:lnSpc>
                <a:spcPct val="90000"/>
              </a:lnSpc>
            </a:pPr>
            <a:r>
              <a:rPr lang="en-US" sz="2400"/>
              <a:t>DLinq</a:t>
            </a:r>
          </a:p>
          <a:p>
            <a:pPr lvl="2">
              <a:lnSpc>
                <a:spcPct val="90000"/>
              </a:lnSpc>
            </a:pPr>
            <a:r>
              <a:rPr lang="en-US" sz="2000"/>
              <a:t>Code name for future version of ADO.NET</a:t>
            </a:r>
          </a:p>
          <a:p>
            <a:pPr lvl="2">
              <a:lnSpc>
                <a:spcPct val="90000"/>
              </a:lnSpc>
            </a:pPr>
            <a:r>
              <a:rPr lang="en-US" sz="2000"/>
              <a:t>Query enabled data access framework</a:t>
            </a:r>
          </a:p>
          <a:p>
            <a:pPr lvl="2">
              <a:lnSpc>
                <a:spcPct val="90000"/>
              </a:lnSpc>
            </a:pPr>
            <a:r>
              <a:rPr lang="en-US" sz="2000"/>
              <a:t>System.Data.Xlinq namespace</a:t>
            </a:r>
          </a:p>
          <a:p>
            <a:pPr lvl="1">
              <a:lnSpc>
                <a:spcPct val="90000"/>
              </a:lnSpc>
            </a:pPr>
            <a:r>
              <a:rPr lang="en-US" sz="2400"/>
              <a:t>XLinq</a:t>
            </a:r>
          </a:p>
          <a:p>
            <a:pPr lvl="2">
              <a:lnSpc>
                <a:spcPct val="90000"/>
              </a:lnSpc>
            </a:pPr>
            <a:r>
              <a:rPr lang="en-US" sz="2000"/>
              <a:t>Query enabled, smaller, faster XML DOM</a:t>
            </a:r>
          </a:p>
          <a:p>
            <a:pPr lvl="2">
              <a:lnSpc>
                <a:spcPct val="90000"/>
              </a:lnSpc>
            </a:pPr>
            <a:r>
              <a:rPr lang="en-US" sz="2000"/>
              <a:t>System.XML.Xlinq namespace</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 calcmode="lin" valueType="num">
                                      <p:cBhvr>
                                        <p:cTn id="7" dur="1000" fill="hold"/>
                                        <p:tgtEl>
                                          <p:spTgt spid="96259">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96259">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96259">
                                            <p:txEl>
                                              <p:pRg st="0" end="0"/>
                                            </p:txEl>
                                          </p:spTgt>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96259">
                                            <p:txEl>
                                              <p:pRg st="1" end="1"/>
                                            </p:txEl>
                                          </p:spTgt>
                                        </p:tgtEl>
                                        <p:attrNameLst>
                                          <p:attrName>style.visibility</p:attrName>
                                        </p:attrNameLst>
                                      </p:cBhvr>
                                      <p:to>
                                        <p:strVal val="visible"/>
                                      </p:to>
                                    </p:set>
                                    <p:anim calcmode="lin" valueType="num">
                                      <p:cBhvr>
                                        <p:cTn id="13" dur="1000" fill="hold"/>
                                        <p:tgtEl>
                                          <p:spTgt spid="96259">
                                            <p:txEl>
                                              <p:pRg st="1" end="1"/>
                                            </p:txEl>
                                          </p:spTgt>
                                        </p:tgtEl>
                                        <p:attrNameLst>
                                          <p:attrName>ppt_w</p:attrName>
                                        </p:attrNameLst>
                                      </p:cBhvr>
                                      <p:tavLst>
                                        <p:tav tm="0">
                                          <p:val>
                                            <p:strVal val="#ppt_w*0.70"/>
                                          </p:val>
                                        </p:tav>
                                        <p:tav tm="100000">
                                          <p:val>
                                            <p:strVal val="#ppt_w"/>
                                          </p:val>
                                        </p:tav>
                                      </p:tavLst>
                                    </p:anim>
                                    <p:anim calcmode="lin" valueType="num">
                                      <p:cBhvr>
                                        <p:cTn id="14" dur="1000" fill="hold"/>
                                        <p:tgtEl>
                                          <p:spTgt spid="96259">
                                            <p:txEl>
                                              <p:pRg st="1" end="1"/>
                                            </p:txEl>
                                          </p:spTgt>
                                        </p:tgtEl>
                                        <p:attrNameLst>
                                          <p:attrName>ppt_h</p:attrName>
                                        </p:attrNameLst>
                                      </p:cBhvr>
                                      <p:tavLst>
                                        <p:tav tm="0">
                                          <p:val>
                                            <p:strVal val="#ppt_h"/>
                                          </p:val>
                                        </p:tav>
                                        <p:tav tm="100000">
                                          <p:val>
                                            <p:strVal val="#ppt_h"/>
                                          </p:val>
                                        </p:tav>
                                      </p:tavLst>
                                    </p:anim>
                                    <p:animEffect transition="in" filter="fade">
                                      <p:cBhvr>
                                        <p:cTn id="15" dur="1000"/>
                                        <p:tgtEl>
                                          <p:spTgt spid="96259">
                                            <p:txEl>
                                              <p:pRg st="1" end="1"/>
                                            </p:txEl>
                                          </p:spTgt>
                                        </p:tgtEl>
                                      </p:cBhvr>
                                    </p:animEffect>
                                  </p:childTnLst>
                                </p:cTn>
                              </p:par>
                              <p:par>
                                <p:cTn id="16" presetID="55" presetClass="entr" presetSubtype="0" fill="hold" grpId="0" nodeType="withEffect">
                                  <p:stCondLst>
                                    <p:cond delay="0"/>
                                  </p:stCondLst>
                                  <p:childTnLst>
                                    <p:set>
                                      <p:cBhvr>
                                        <p:cTn id="17" dur="1" fill="hold">
                                          <p:stCondLst>
                                            <p:cond delay="0"/>
                                          </p:stCondLst>
                                        </p:cTn>
                                        <p:tgtEl>
                                          <p:spTgt spid="96259">
                                            <p:txEl>
                                              <p:pRg st="2" end="2"/>
                                            </p:txEl>
                                          </p:spTgt>
                                        </p:tgtEl>
                                        <p:attrNameLst>
                                          <p:attrName>style.visibility</p:attrName>
                                        </p:attrNameLst>
                                      </p:cBhvr>
                                      <p:to>
                                        <p:strVal val="visible"/>
                                      </p:to>
                                    </p:set>
                                    <p:anim calcmode="lin" valueType="num">
                                      <p:cBhvr>
                                        <p:cTn id="18" dur="1000" fill="hold"/>
                                        <p:tgtEl>
                                          <p:spTgt spid="96259">
                                            <p:txEl>
                                              <p:pRg st="2" end="2"/>
                                            </p:txEl>
                                          </p:spTgt>
                                        </p:tgtEl>
                                        <p:attrNameLst>
                                          <p:attrName>ppt_w</p:attrName>
                                        </p:attrNameLst>
                                      </p:cBhvr>
                                      <p:tavLst>
                                        <p:tav tm="0">
                                          <p:val>
                                            <p:strVal val="#ppt_w*0.70"/>
                                          </p:val>
                                        </p:tav>
                                        <p:tav tm="100000">
                                          <p:val>
                                            <p:strVal val="#ppt_w"/>
                                          </p:val>
                                        </p:tav>
                                      </p:tavLst>
                                    </p:anim>
                                    <p:anim calcmode="lin" valueType="num">
                                      <p:cBhvr>
                                        <p:cTn id="19" dur="1000" fill="hold"/>
                                        <p:tgtEl>
                                          <p:spTgt spid="96259">
                                            <p:txEl>
                                              <p:pRg st="2" end="2"/>
                                            </p:txEl>
                                          </p:spTgt>
                                        </p:tgtEl>
                                        <p:attrNameLst>
                                          <p:attrName>ppt_h</p:attrName>
                                        </p:attrNameLst>
                                      </p:cBhvr>
                                      <p:tavLst>
                                        <p:tav tm="0">
                                          <p:val>
                                            <p:strVal val="#ppt_h"/>
                                          </p:val>
                                        </p:tav>
                                        <p:tav tm="100000">
                                          <p:val>
                                            <p:strVal val="#ppt_h"/>
                                          </p:val>
                                        </p:tav>
                                      </p:tavLst>
                                    </p:anim>
                                    <p:animEffect transition="in" filter="fade">
                                      <p:cBhvr>
                                        <p:cTn id="20" dur="1000"/>
                                        <p:tgtEl>
                                          <p:spTgt spid="96259">
                                            <p:txEl>
                                              <p:pRg st="2" end="2"/>
                                            </p:txEl>
                                          </p:spTgt>
                                        </p:tgtEl>
                                      </p:cBhvr>
                                    </p:animEffect>
                                  </p:childTnLst>
                                </p:cTn>
                              </p:par>
                            </p:childTnLst>
                          </p:cTn>
                        </p:par>
                        <p:par>
                          <p:cTn id="21" fill="hold">
                            <p:stCondLst>
                              <p:cond delay="2000"/>
                            </p:stCondLst>
                            <p:childTnLst>
                              <p:par>
                                <p:cTn id="22" presetID="55" presetClass="entr" presetSubtype="0" fill="hold" grpId="0" nodeType="afterEffect">
                                  <p:stCondLst>
                                    <p:cond delay="0"/>
                                  </p:stCondLst>
                                  <p:childTnLst>
                                    <p:set>
                                      <p:cBhvr>
                                        <p:cTn id="23" dur="1" fill="hold">
                                          <p:stCondLst>
                                            <p:cond delay="0"/>
                                          </p:stCondLst>
                                        </p:cTn>
                                        <p:tgtEl>
                                          <p:spTgt spid="96259">
                                            <p:txEl>
                                              <p:pRg st="3" end="3"/>
                                            </p:txEl>
                                          </p:spTgt>
                                        </p:tgtEl>
                                        <p:attrNameLst>
                                          <p:attrName>style.visibility</p:attrName>
                                        </p:attrNameLst>
                                      </p:cBhvr>
                                      <p:to>
                                        <p:strVal val="visible"/>
                                      </p:to>
                                    </p:set>
                                    <p:anim calcmode="lin" valueType="num">
                                      <p:cBhvr>
                                        <p:cTn id="24" dur="1000" fill="hold"/>
                                        <p:tgtEl>
                                          <p:spTgt spid="96259">
                                            <p:txEl>
                                              <p:pRg st="3" end="3"/>
                                            </p:txEl>
                                          </p:spTgt>
                                        </p:tgtEl>
                                        <p:attrNameLst>
                                          <p:attrName>ppt_w</p:attrName>
                                        </p:attrNameLst>
                                      </p:cBhvr>
                                      <p:tavLst>
                                        <p:tav tm="0">
                                          <p:val>
                                            <p:strVal val="#ppt_w*0.70"/>
                                          </p:val>
                                        </p:tav>
                                        <p:tav tm="100000">
                                          <p:val>
                                            <p:strVal val="#ppt_w"/>
                                          </p:val>
                                        </p:tav>
                                      </p:tavLst>
                                    </p:anim>
                                    <p:anim calcmode="lin" valueType="num">
                                      <p:cBhvr>
                                        <p:cTn id="25" dur="1000" fill="hold"/>
                                        <p:tgtEl>
                                          <p:spTgt spid="96259">
                                            <p:txEl>
                                              <p:pRg st="3" end="3"/>
                                            </p:txEl>
                                          </p:spTgt>
                                        </p:tgtEl>
                                        <p:attrNameLst>
                                          <p:attrName>ppt_h</p:attrName>
                                        </p:attrNameLst>
                                      </p:cBhvr>
                                      <p:tavLst>
                                        <p:tav tm="0">
                                          <p:val>
                                            <p:strVal val="#ppt_h"/>
                                          </p:val>
                                        </p:tav>
                                        <p:tav tm="100000">
                                          <p:val>
                                            <p:strVal val="#ppt_h"/>
                                          </p:val>
                                        </p:tav>
                                      </p:tavLst>
                                    </p:anim>
                                    <p:animEffect transition="in" filter="fade">
                                      <p:cBhvr>
                                        <p:cTn id="26" dur="1000"/>
                                        <p:tgtEl>
                                          <p:spTgt spid="96259">
                                            <p:txEl>
                                              <p:pRg st="3" end="3"/>
                                            </p:txEl>
                                          </p:spTgt>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96259">
                                            <p:txEl>
                                              <p:pRg st="4" end="4"/>
                                            </p:txEl>
                                          </p:spTgt>
                                        </p:tgtEl>
                                        <p:attrNameLst>
                                          <p:attrName>style.visibility</p:attrName>
                                        </p:attrNameLst>
                                      </p:cBhvr>
                                      <p:to>
                                        <p:strVal val="visible"/>
                                      </p:to>
                                    </p:set>
                                    <p:anim calcmode="lin" valueType="num">
                                      <p:cBhvr>
                                        <p:cTn id="29" dur="1000" fill="hold"/>
                                        <p:tgtEl>
                                          <p:spTgt spid="96259">
                                            <p:txEl>
                                              <p:pRg st="4" end="4"/>
                                            </p:txEl>
                                          </p:spTgt>
                                        </p:tgtEl>
                                        <p:attrNameLst>
                                          <p:attrName>ppt_w</p:attrName>
                                        </p:attrNameLst>
                                      </p:cBhvr>
                                      <p:tavLst>
                                        <p:tav tm="0">
                                          <p:val>
                                            <p:strVal val="#ppt_w*0.70"/>
                                          </p:val>
                                        </p:tav>
                                        <p:tav tm="100000">
                                          <p:val>
                                            <p:strVal val="#ppt_w"/>
                                          </p:val>
                                        </p:tav>
                                      </p:tavLst>
                                    </p:anim>
                                    <p:anim calcmode="lin" valueType="num">
                                      <p:cBhvr>
                                        <p:cTn id="30" dur="1000" fill="hold"/>
                                        <p:tgtEl>
                                          <p:spTgt spid="96259">
                                            <p:txEl>
                                              <p:pRg st="4" end="4"/>
                                            </p:txEl>
                                          </p:spTgt>
                                        </p:tgtEl>
                                        <p:attrNameLst>
                                          <p:attrName>ppt_h</p:attrName>
                                        </p:attrNameLst>
                                      </p:cBhvr>
                                      <p:tavLst>
                                        <p:tav tm="0">
                                          <p:val>
                                            <p:strVal val="#ppt_h"/>
                                          </p:val>
                                        </p:tav>
                                        <p:tav tm="100000">
                                          <p:val>
                                            <p:strVal val="#ppt_h"/>
                                          </p:val>
                                        </p:tav>
                                      </p:tavLst>
                                    </p:anim>
                                    <p:animEffect transition="in" filter="fade">
                                      <p:cBhvr>
                                        <p:cTn id="31" dur="1000"/>
                                        <p:tgtEl>
                                          <p:spTgt spid="96259">
                                            <p:txEl>
                                              <p:pRg st="4" end="4"/>
                                            </p:txEl>
                                          </p:spTgt>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96259">
                                            <p:txEl>
                                              <p:pRg st="5" end="5"/>
                                            </p:txEl>
                                          </p:spTgt>
                                        </p:tgtEl>
                                        <p:attrNameLst>
                                          <p:attrName>style.visibility</p:attrName>
                                        </p:attrNameLst>
                                      </p:cBhvr>
                                      <p:to>
                                        <p:strVal val="visible"/>
                                      </p:to>
                                    </p:set>
                                    <p:anim calcmode="lin" valueType="num">
                                      <p:cBhvr>
                                        <p:cTn id="34" dur="1000" fill="hold"/>
                                        <p:tgtEl>
                                          <p:spTgt spid="96259">
                                            <p:txEl>
                                              <p:pRg st="5" end="5"/>
                                            </p:txEl>
                                          </p:spTgt>
                                        </p:tgtEl>
                                        <p:attrNameLst>
                                          <p:attrName>ppt_w</p:attrName>
                                        </p:attrNameLst>
                                      </p:cBhvr>
                                      <p:tavLst>
                                        <p:tav tm="0">
                                          <p:val>
                                            <p:strVal val="#ppt_w*0.70"/>
                                          </p:val>
                                        </p:tav>
                                        <p:tav tm="100000">
                                          <p:val>
                                            <p:strVal val="#ppt_w"/>
                                          </p:val>
                                        </p:tav>
                                      </p:tavLst>
                                    </p:anim>
                                    <p:anim calcmode="lin" valueType="num">
                                      <p:cBhvr>
                                        <p:cTn id="35" dur="1000" fill="hold"/>
                                        <p:tgtEl>
                                          <p:spTgt spid="96259">
                                            <p:txEl>
                                              <p:pRg st="5" end="5"/>
                                            </p:txEl>
                                          </p:spTgt>
                                        </p:tgtEl>
                                        <p:attrNameLst>
                                          <p:attrName>ppt_h</p:attrName>
                                        </p:attrNameLst>
                                      </p:cBhvr>
                                      <p:tavLst>
                                        <p:tav tm="0">
                                          <p:val>
                                            <p:strVal val="#ppt_h"/>
                                          </p:val>
                                        </p:tav>
                                        <p:tav tm="100000">
                                          <p:val>
                                            <p:strVal val="#ppt_h"/>
                                          </p:val>
                                        </p:tav>
                                      </p:tavLst>
                                    </p:anim>
                                    <p:animEffect transition="in" filter="fade">
                                      <p:cBhvr>
                                        <p:cTn id="36" dur="1000"/>
                                        <p:tgtEl>
                                          <p:spTgt spid="96259">
                                            <p:txEl>
                                              <p:pRg st="5" end="5"/>
                                            </p:txEl>
                                          </p:spTgt>
                                        </p:tgtEl>
                                      </p:cBhvr>
                                    </p:animEffect>
                                  </p:childTnLst>
                                </p:cTn>
                              </p:par>
                            </p:childTnLst>
                          </p:cTn>
                        </p:par>
                        <p:par>
                          <p:cTn id="37" fill="hold">
                            <p:stCondLst>
                              <p:cond delay="3000"/>
                            </p:stCondLst>
                            <p:childTnLst>
                              <p:par>
                                <p:cTn id="38" presetID="55" presetClass="entr" presetSubtype="0" fill="hold" grpId="0" nodeType="afterEffect">
                                  <p:stCondLst>
                                    <p:cond delay="0"/>
                                  </p:stCondLst>
                                  <p:childTnLst>
                                    <p:set>
                                      <p:cBhvr>
                                        <p:cTn id="39" dur="1" fill="hold">
                                          <p:stCondLst>
                                            <p:cond delay="0"/>
                                          </p:stCondLst>
                                        </p:cTn>
                                        <p:tgtEl>
                                          <p:spTgt spid="96259">
                                            <p:txEl>
                                              <p:pRg st="6" end="6"/>
                                            </p:txEl>
                                          </p:spTgt>
                                        </p:tgtEl>
                                        <p:attrNameLst>
                                          <p:attrName>style.visibility</p:attrName>
                                        </p:attrNameLst>
                                      </p:cBhvr>
                                      <p:to>
                                        <p:strVal val="visible"/>
                                      </p:to>
                                    </p:set>
                                    <p:anim calcmode="lin" valueType="num">
                                      <p:cBhvr>
                                        <p:cTn id="40" dur="1000" fill="hold"/>
                                        <p:tgtEl>
                                          <p:spTgt spid="96259">
                                            <p:txEl>
                                              <p:pRg st="6" end="6"/>
                                            </p:txEl>
                                          </p:spTgt>
                                        </p:tgtEl>
                                        <p:attrNameLst>
                                          <p:attrName>ppt_w</p:attrName>
                                        </p:attrNameLst>
                                      </p:cBhvr>
                                      <p:tavLst>
                                        <p:tav tm="0">
                                          <p:val>
                                            <p:strVal val="#ppt_w*0.70"/>
                                          </p:val>
                                        </p:tav>
                                        <p:tav tm="100000">
                                          <p:val>
                                            <p:strVal val="#ppt_w"/>
                                          </p:val>
                                        </p:tav>
                                      </p:tavLst>
                                    </p:anim>
                                    <p:anim calcmode="lin" valueType="num">
                                      <p:cBhvr>
                                        <p:cTn id="41" dur="1000" fill="hold"/>
                                        <p:tgtEl>
                                          <p:spTgt spid="96259">
                                            <p:txEl>
                                              <p:pRg st="6" end="6"/>
                                            </p:txEl>
                                          </p:spTgt>
                                        </p:tgtEl>
                                        <p:attrNameLst>
                                          <p:attrName>ppt_h</p:attrName>
                                        </p:attrNameLst>
                                      </p:cBhvr>
                                      <p:tavLst>
                                        <p:tav tm="0">
                                          <p:val>
                                            <p:strVal val="#ppt_h"/>
                                          </p:val>
                                        </p:tav>
                                        <p:tav tm="100000">
                                          <p:val>
                                            <p:strVal val="#ppt_h"/>
                                          </p:val>
                                        </p:tav>
                                      </p:tavLst>
                                    </p:anim>
                                    <p:animEffect transition="in" filter="fade">
                                      <p:cBhvr>
                                        <p:cTn id="42" dur="1000"/>
                                        <p:tgtEl>
                                          <p:spTgt spid="96259">
                                            <p:txEl>
                                              <p:pRg st="6" end="6"/>
                                            </p:txEl>
                                          </p:spTgt>
                                        </p:tgtEl>
                                      </p:cBhvr>
                                    </p:animEffect>
                                  </p:childTnLst>
                                </p:cTn>
                              </p:par>
                              <p:par>
                                <p:cTn id="43" presetID="55" presetClass="entr" presetSubtype="0" fill="hold" grpId="0" nodeType="withEffect">
                                  <p:stCondLst>
                                    <p:cond delay="0"/>
                                  </p:stCondLst>
                                  <p:childTnLst>
                                    <p:set>
                                      <p:cBhvr>
                                        <p:cTn id="44" dur="1" fill="hold">
                                          <p:stCondLst>
                                            <p:cond delay="0"/>
                                          </p:stCondLst>
                                        </p:cTn>
                                        <p:tgtEl>
                                          <p:spTgt spid="96259">
                                            <p:txEl>
                                              <p:pRg st="7" end="7"/>
                                            </p:txEl>
                                          </p:spTgt>
                                        </p:tgtEl>
                                        <p:attrNameLst>
                                          <p:attrName>style.visibility</p:attrName>
                                        </p:attrNameLst>
                                      </p:cBhvr>
                                      <p:to>
                                        <p:strVal val="visible"/>
                                      </p:to>
                                    </p:set>
                                    <p:anim calcmode="lin" valueType="num">
                                      <p:cBhvr>
                                        <p:cTn id="45" dur="1000" fill="hold"/>
                                        <p:tgtEl>
                                          <p:spTgt spid="96259">
                                            <p:txEl>
                                              <p:pRg st="7" end="7"/>
                                            </p:txEl>
                                          </p:spTgt>
                                        </p:tgtEl>
                                        <p:attrNameLst>
                                          <p:attrName>ppt_w</p:attrName>
                                        </p:attrNameLst>
                                      </p:cBhvr>
                                      <p:tavLst>
                                        <p:tav tm="0">
                                          <p:val>
                                            <p:strVal val="#ppt_w*0.70"/>
                                          </p:val>
                                        </p:tav>
                                        <p:tav tm="100000">
                                          <p:val>
                                            <p:strVal val="#ppt_w"/>
                                          </p:val>
                                        </p:tav>
                                      </p:tavLst>
                                    </p:anim>
                                    <p:anim calcmode="lin" valueType="num">
                                      <p:cBhvr>
                                        <p:cTn id="46" dur="1000" fill="hold"/>
                                        <p:tgtEl>
                                          <p:spTgt spid="96259">
                                            <p:txEl>
                                              <p:pRg st="7" end="7"/>
                                            </p:txEl>
                                          </p:spTgt>
                                        </p:tgtEl>
                                        <p:attrNameLst>
                                          <p:attrName>ppt_h</p:attrName>
                                        </p:attrNameLst>
                                      </p:cBhvr>
                                      <p:tavLst>
                                        <p:tav tm="0">
                                          <p:val>
                                            <p:strVal val="#ppt_h"/>
                                          </p:val>
                                        </p:tav>
                                        <p:tav tm="100000">
                                          <p:val>
                                            <p:strVal val="#ppt_h"/>
                                          </p:val>
                                        </p:tav>
                                      </p:tavLst>
                                    </p:anim>
                                    <p:animEffect transition="in" filter="fade">
                                      <p:cBhvr>
                                        <p:cTn id="47" dur="1000"/>
                                        <p:tgtEl>
                                          <p:spTgt spid="96259">
                                            <p:txEl>
                                              <p:pRg st="7" end="7"/>
                                            </p:txEl>
                                          </p:spTgt>
                                        </p:tgtEl>
                                      </p:cBhvr>
                                    </p:animEffect>
                                  </p:childTnLst>
                                </p:cTn>
                              </p:par>
                              <p:par>
                                <p:cTn id="48" presetID="55" presetClass="entr" presetSubtype="0" fill="hold" grpId="0" nodeType="withEffect">
                                  <p:stCondLst>
                                    <p:cond delay="0"/>
                                  </p:stCondLst>
                                  <p:childTnLst>
                                    <p:set>
                                      <p:cBhvr>
                                        <p:cTn id="49" dur="1" fill="hold">
                                          <p:stCondLst>
                                            <p:cond delay="0"/>
                                          </p:stCondLst>
                                        </p:cTn>
                                        <p:tgtEl>
                                          <p:spTgt spid="96259">
                                            <p:txEl>
                                              <p:pRg st="8" end="8"/>
                                            </p:txEl>
                                          </p:spTgt>
                                        </p:tgtEl>
                                        <p:attrNameLst>
                                          <p:attrName>style.visibility</p:attrName>
                                        </p:attrNameLst>
                                      </p:cBhvr>
                                      <p:to>
                                        <p:strVal val="visible"/>
                                      </p:to>
                                    </p:set>
                                    <p:anim calcmode="lin" valueType="num">
                                      <p:cBhvr>
                                        <p:cTn id="50" dur="1000" fill="hold"/>
                                        <p:tgtEl>
                                          <p:spTgt spid="96259">
                                            <p:txEl>
                                              <p:pRg st="8" end="8"/>
                                            </p:txEl>
                                          </p:spTgt>
                                        </p:tgtEl>
                                        <p:attrNameLst>
                                          <p:attrName>ppt_w</p:attrName>
                                        </p:attrNameLst>
                                      </p:cBhvr>
                                      <p:tavLst>
                                        <p:tav tm="0">
                                          <p:val>
                                            <p:strVal val="#ppt_w*0.70"/>
                                          </p:val>
                                        </p:tav>
                                        <p:tav tm="100000">
                                          <p:val>
                                            <p:strVal val="#ppt_w"/>
                                          </p:val>
                                        </p:tav>
                                      </p:tavLst>
                                    </p:anim>
                                    <p:anim calcmode="lin" valueType="num">
                                      <p:cBhvr>
                                        <p:cTn id="51" dur="1000" fill="hold"/>
                                        <p:tgtEl>
                                          <p:spTgt spid="96259">
                                            <p:txEl>
                                              <p:pRg st="8" end="8"/>
                                            </p:txEl>
                                          </p:spTgt>
                                        </p:tgtEl>
                                        <p:attrNameLst>
                                          <p:attrName>ppt_h</p:attrName>
                                        </p:attrNameLst>
                                      </p:cBhvr>
                                      <p:tavLst>
                                        <p:tav tm="0">
                                          <p:val>
                                            <p:strVal val="#ppt_h"/>
                                          </p:val>
                                        </p:tav>
                                        <p:tav tm="100000">
                                          <p:val>
                                            <p:strVal val="#ppt_h"/>
                                          </p:val>
                                        </p:tav>
                                      </p:tavLst>
                                    </p:anim>
                                    <p:animEffect transition="in" filter="fade">
                                      <p:cBhvr>
                                        <p:cTn id="52" dur="1000"/>
                                        <p:tgtEl>
                                          <p:spTgt spid="96259">
                                            <p:txEl>
                                              <p:pRg st="8" end="8"/>
                                            </p:txEl>
                                          </p:spTgt>
                                        </p:tgtEl>
                                      </p:cBhvr>
                                    </p:animEffect>
                                  </p:childTnLst>
                                </p:cTn>
                              </p:par>
                              <p:par>
                                <p:cTn id="53" presetID="55" presetClass="entr" presetSubtype="0" fill="hold" grpId="0" nodeType="withEffect">
                                  <p:stCondLst>
                                    <p:cond delay="0"/>
                                  </p:stCondLst>
                                  <p:childTnLst>
                                    <p:set>
                                      <p:cBhvr>
                                        <p:cTn id="54" dur="1" fill="hold">
                                          <p:stCondLst>
                                            <p:cond delay="0"/>
                                          </p:stCondLst>
                                        </p:cTn>
                                        <p:tgtEl>
                                          <p:spTgt spid="96259">
                                            <p:txEl>
                                              <p:pRg st="9" end="9"/>
                                            </p:txEl>
                                          </p:spTgt>
                                        </p:tgtEl>
                                        <p:attrNameLst>
                                          <p:attrName>style.visibility</p:attrName>
                                        </p:attrNameLst>
                                      </p:cBhvr>
                                      <p:to>
                                        <p:strVal val="visible"/>
                                      </p:to>
                                    </p:set>
                                    <p:anim calcmode="lin" valueType="num">
                                      <p:cBhvr>
                                        <p:cTn id="55" dur="1000" fill="hold"/>
                                        <p:tgtEl>
                                          <p:spTgt spid="96259">
                                            <p:txEl>
                                              <p:pRg st="9" end="9"/>
                                            </p:txEl>
                                          </p:spTgt>
                                        </p:tgtEl>
                                        <p:attrNameLst>
                                          <p:attrName>ppt_w</p:attrName>
                                        </p:attrNameLst>
                                      </p:cBhvr>
                                      <p:tavLst>
                                        <p:tav tm="0">
                                          <p:val>
                                            <p:strVal val="#ppt_w*0.70"/>
                                          </p:val>
                                        </p:tav>
                                        <p:tav tm="100000">
                                          <p:val>
                                            <p:strVal val="#ppt_w"/>
                                          </p:val>
                                        </p:tav>
                                      </p:tavLst>
                                    </p:anim>
                                    <p:anim calcmode="lin" valueType="num">
                                      <p:cBhvr>
                                        <p:cTn id="56" dur="1000" fill="hold"/>
                                        <p:tgtEl>
                                          <p:spTgt spid="96259">
                                            <p:txEl>
                                              <p:pRg st="9" end="9"/>
                                            </p:txEl>
                                          </p:spTgt>
                                        </p:tgtEl>
                                        <p:attrNameLst>
                                          <p:attrName>ppt_h</p:attrName>
                                        </p:attrNameLst>
                                      </p:cBhvr>
                                      <p:tavLst>
                                        <p:tav tm="0">
                                          <p:val>
                                            <p:strVal val="#ppt_h"/>
                                          </p:val>
                                        </p:tav>
                                        <p:tav tm="100000">
                                          <p:val>
                                            <p:strVal val="#ppt_h"/>
                                          </p:val>
                                        </p:tav>
                                      </p:tavLst>
                                    </p:anim>
                                    <p:animEffect transition="in" filter="fade">
                                      <p:cBhvr>
                                        <p:cTn id="57" dur="1000"/>
                                        <p:tgtEl>
                                          <p:spTgt spid="96259">
                                            <p:txEl>
                                              <p:pRg st="9" end="9"/>
                                            </p:txEl>
                                          </p:spTgt>
                                        </p:tgtEl>
                                      </p:cBhvr>
                                    </p:animEffect>
                                  </p:childTnLst>
                                </p:cTn>
                              </p:par>
                            </p:childTnLst>
                          </p:cTn>
                        </p:par>
                        <p:par>
                          <p:cTn id="58" fill="hold">
                            <p:stCondLst>
                              <p:cond delay="4000"/>
                            </p:stCondLst>
                            <p:childTnLst>
                              <p:par>
                                <p:cTn id="59" presetID="55" presetClass="entr" presetSubtype="0" fill="hold" grpId="0" nodeType="afterEffect">
                                  <p:stCondLst>
                                    <p:cond delay="0"/>
                                  </p:stCondLst>
                                  <p:childTnLst>
                                    <p:set>
                                      <p:cBhvr>
                                        <p:cTn id="60" dur="1" fill="hold">
                                          <p:stCondLst>
                                            <p:cond delay="0"/>
                                          </p:stCondLst>
                                        </p:cTn>
                                        <p:tgtEl>
                                          <p:spTgt spid="96259">
                                            <p:txEl>
                                              <p:pRg st="10" end="10"/>
                                            </p:txEl>
                                          </p:spTgt>
                                        </p:tgtEl>
                                        <p:attrNameLst>
                                          <p:attrName>style.visibility</p:attrName>
                                        </p:attrNameLst>
                                      </p:cBhvr>
                                      <p:to>
                                        <p:strVal val="visible"/>
                                      </p:to>
                                    </p:set>
                                    <p:anim calcmode="lin" valueType="num">
                                      <p:cBhvr>
                                        <p:cTn id="61" dur="1000" fill="hold"/>
                                        <p:tgtEl>
                                          <p:spTgt spid="96259">
                                            <p:txEl>
                                              <p:pRg st="10" end="10"/>
                                            </p:txEl>
                                          </p:spTgt>
                                        </p:tgtEl>
                                        <p:attrNameLst>
                                          <p:attrName>ppt_w</p:attrName>
                                        </p:attrNameLst>
                                      </p:cBhvr>
                                      <p:tavLst>
                                        <p:tav tm="0">
                                          <p:val>
                                            <p:strVal val="#ppt_w*0.70"/>
                                          </p:val>
                                        </p:tav>
                                        <p:tav tm="100000">
                                          <p:val>
                                            <p:strVal val="#ppt_w"/>
                                          </p:val>
                                        </p:tav>
                                      </p:tavLst>
                                    </p:anim>
                                    <p:anim calcmode="lin" valueType="num">
                                      <p:cBhvr>
                                        <p:cTn id="62" dur="1000" fill="hold"/>
                                        <p:tgtEl>
                                          <p:spTgt spid="96259">
                                            <p:txEl>
                                              <p:pRg st="10" end="10"/>
                                            </p:txEl>
                                          </p:spTgt>
                                        </p:tgtEl>
                                        <p:attrNameLst>
                                          <p:attrName>ppt_h</p:attrName>
                                        </p:attrNameLst>
                                      </p:cBhvr>
                                      <p:tavLst>
                                        <p:tav tm="0">
                                          <p:val>
                                            <p:strVal val="#ppt_h"/>
                                          </p:val>
                                        </p:tav>
                                        <p:tav tm="100000">
                                          <p:val>
                                            <p:strVal val="#ppt_h"/>
                                          </p:val>
                                        </p:tav>
                                      </p:tavLst>
                                    </p:anim>
                                    <p:animEffect transition="in" filter="fade">
                                      <p:cBhvr>
                                        <p:cTn id="63" dur="1000"/>
                                        <p:tgtEl>
                                          <p:spTgt spid="96259">
                                            <p:txEl>
                                              <p:pRg st="10" end="10"/>
                                            </p:txEl>
                                          </p:spTgt>
                                        </p:tgtEl>
                                      </p:cBhvr>
                                    </p:animEffect>
                                  </p:childTnLst>
                                </p:cTn>
                              </p:par>
                              <p:par>
                                <p:cTn id="64" presetID="55" presetClass="entr" presetSubtype="0" fill="hold" grpId="0" nodeType="withEffect">
                                  <p:stCondLst>
                                    <p:cond delay="0"/>
                                  </p:stCondLst>
                                  <p:childTnLst>
                                    <p:set>
                                      <p:cBhvr>
                                        <p:cTn id="65" dur="1" fill="hold">
                                          <p:stCondLst>
                                            <p:cond delay="0"/>
                                          </p:stCondLst>
                                        </p:cTn>
                                        <p:tgtEl>
                                          <p:spTgt spid="96259">
                                            <p:txEl>
                                              <p:pRg st="11" end="11"/>
                                            </p:txEl>
                                          </p:spTgt>
                                        </p:tgtEl>
                                        <p:attrNameLst>
                                          <p:attrName>style.visibility</p:attrName>
                                        </p:attrNameLst>
                                      </p:cBhvr>
                                      <p:to>
                                        <p:strVal val="visible"/>
                                      </p:to>
                                    </p:set>
                                    <p:anim calcmode="lin" valueType="num">
                                      <p:cBhvr>
                                        <p:cTn id="66" dur="1000" fill="hold"/>
                                        <p:tgtEl>
                                          <p:spTgt spid="96259">
                                            <p:txEl>
                                              <p:pRg st="11" end="11"/>
                                            </p:txEl>
                                          </p:spTgt>
                                        </p:tgtEl>
                                        <p:attrNameLst>
                                          <p:attrName>ppt_w</p:attrName>
                                        </p:attrNameLst>
                                      </p:cBhvr>
                                      <p:tavLst>
                                        <p:tav tm="0">
                                          <p:val>
                                            <p:strVal val="#ppt_w*0.70"/>
                                          </p:val>
                                        </p:tav>
                                        <p:tav tm="100000">
                                          <p:val>
                                            <p:strVal val="#ppt_w"/>
                                          </p:val>
                                        </p:tav>
                                      </p:tavLst>
                                    </p:anim>
                                    <p:anim calcmode="lin" valueType="num">
                                      <p:cBhvr>
                                        <p:cTn id="67" dur="1000" fill="hold"/>
                                        <p:tgtEl>
                                          <p:spTgt spid="96259">
                                            <p:txEl>
                                              <p:pRg st="11" end="11"/>
                                            </p:txEl>
                                          </p:spTgt>
                                        </p:tgtEl>
                                        <p:attrNameLst>
                                          <p:attrName>ppt_h</p:attrName>
                                        </p:attrNameLst>
                                      </p:cBhvr>
                                      <p:tavLst>
                                        <p:tav tm="0">
                                          <p:val>
                                            <p:strVal val="#ppt_h"/>
                                          </p:val>
                                        </p:tav>
                                        <p:tav tm="100000">
                                          <p:val>
                                            <p:strVal val="#ppt_h"/>
                                          </p:val>
                                        </p:tav>
                                      </p:tavLst>
                                    </p:anim>
                                    <p:animEffect transition="in" filter="fade">
                                      <p:cBhvr>
                                        <p:cTn id="68" dur="1000"/>
                                        <p:tgtEl>
                                          <p:spTgt spid="96259">
                                            <p:txEl>
                                              <p:pRg st="11" end="11"/>
                                            </p:txEl>
                                          </p:spTgt>
                                        </p:tgtEl>
                                      </p:cBhvr>
                                    </p:animEffect>
                                  </p:childTnLst>
                                </p:cTn>
                              </p:par>
                              <p:par>
                                <p:cTn id="69" presetID="55" presetClass="entr" presetSubtype="0" fill="hold" grpId="0" nodeType="withEffect">
                                  <p:stCondLst>
                                    <p:cond delay="0"/>
                                  </p:stCondLst>
                                  <p:childTnLst>
                                    <p:set>
                                      <p:cBhvr>
                                        <p:cTn id="70" dur="1" fill="hold">
                                          <p:stCondLst>
                                            <p:cond delay="0"/>
                                          </p:stCondLst>
                                        </p:cTn>
                                        <p:tgtEl>
                                          <p:spTgt spid="96259">
                                            <p:txEl>
                                              <p:pRg st="12" end="12"/>
                                            </p:txEl>
                                          </p:spTgt>
                                        </p:tgtEl>
                                        <p:attrNameLst>
                                          <p:attrName>style.visibility</p:attrName>
                                        </p:attrNameLst>
                                      </p:cBhvr>
                                      <p:to>
                                        <p:strVal val="visible"/>
                                      </p:to>
                                    </p:set>
                                    <p:anim calcmode="lin" valueType="num">
                                      <p:cBhvr>
                                        <p:cTn id="71" dur="1000" fill="hold"/>
                                        <p:tgtEl>
                                          <p:spTgt spid="96259">
                                            <p:txEl>
                                              <p:pRg st="12" end="12"/>
                                            </p:txEl>
                                          </p:spTgt>
                                        </p:tgtEl>
                                        <p:attrNameLst>
                                          <p:attrName>ppt_w</p:attrName>
                                        </p:attrNameLst>
                                      </p:cBhvr>
                                      <p:tavLst>
                                        <p:tav tm="0">
                                          <p:val>
                                            <p:strVal val="#ppt_w*0.70"/>
                                          </p:val>
                                        </p:tav>
                                        <p:tav tm="100000">
                                          <p:val>
                                            <p:strVal val="#ppt_w"/>
                                          </p:val>
                                        </p:tav>
                                      </p:tavLst>
                                    </p:anim>
                                    <p:anim calcmode="lin" valueType="num">
                                      <p:cBhvr>
                                        <p:cTn id="72" dur="1000" fill="hold"/>
                                        <p:tgtEl>
                                          <p:spTgt spid="96259">
                                            <p:txEl>
                                              <p:pRg st="12" end="12"/>
                                            </p:txEl>
                                          </p:spTgt>
                                        </p:tgtEl>
                                        <p:attrNameLst>
                                          <p:attrName>ppt_h</p:attrName>
                                        </p:attrNameLst>
                                      </p:cBhvr>
                                      <p:tavLst>
                                        <p:tav tm="0">
                                          <p:val>
                                            <p:strVal val="#ppt_h"/>
                                          </p:val>
                                        </p:tav>
                                        <p:tav tm="100000">
                                          <p:val>
                                            <p:strVal val="#ppt_h"/>
                                          </p:val>
                                        </p:tav>
                                      </p:tavLst>
                                    </p:anim>
                                    <p:animEffect transition="in" filter="fade">
                                      <p:cBhvr>
                                        <p:cTn id="73" dur="1000"/>
                                        <p:tgtEl>
                                          <p:spTgt spid="9625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Benefits of LINQ</a:t>
            </a:r>
          </a:p>
        </p:txBody>
      </p:sp>
      <p:sp>
        <p:nvSpPr>
          <p:cNvPr id="90115" name="Rectangle 3"/>
          <p:cNvSpPr>
            <a:spLocks noGrp="1" noChangeArrowheads="1"/>
          </p:cNvSpPr>
          <p:nvPr>
            <p:ph idx="1"/>
          </p:nvPr>
        </p:nvSpPr>
        <p:spPr/>
        <p:txBody>
          <a:bodyPr/>
          <a:lstStyle/>
          <a:p>
            <a:pPr>
              <a:lnSpc>
                <a:spcPct val="150000"/>
              </a:lnSpc>
            </a:pPr>
            <a:r>
              <a:rPr lang="en-US" sz="2800"/>
              <a:t>Unified querying of objects, relational, XML</a:t>
            </a:r>
          </a:p>
          <a:p>
            <a:pPr>
              <a:lnSpc>
                <a:spcPct val="150000"/>
              </a:lnSpc>
            </a:pPr>
            <a:r>
              <a:rPr lang="en-US" sz="2800"/>
              <a:t>Type checking and IntelliSense for queries </a:t>
            </a:r>
          </a:p>
          <a:p>
            <a:pPr>
              <a:lnSpc>
                <a:spcPct val="150000"/>
              </a:lnSpc>
            </a:pPr>
            <a:r>
              <a:rPr lang="en-US" sz="2800"/>
              <a:t>SQL and XQuery-like power in C# and VB</a:t>
            </a:r>
          </a:p>
          <a:p>
            <a:pPr>
              <a:lnSpc>
                <a:spcPct val="150000"/>
              </a:lnSpc>
            </a:pPr>
            <a:r>
              <a:rPr lang="en-US" sz="2800"/>
              <a:t>Extensibility model for languages / APIs</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 calcmode="lin" valueType="num">
                                      <p:cBhvr>
                                        <p:cTn id="7" dur="1000" fill="hold"/>
                                        <p:tgtEl>
                                          <p:spTgt spid="90115">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9011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90115">
                                            <p:txEl>
                                              <p:pRg st="0" end="0"/>
                                            </p:txEl>
                                          </p:spTgt>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90115">
                                            <p:txEl>
                                              <p:pRg st="1" end="1"/>
                                            </p:txEl>
                                          </p:spTgt>
                                        </p:tgtEl>
                                        <p:attrNameLst>
                                          <p:attrName>style.visibility</p:attrName>
                                        </p:attrNameLst>
                                      </p:cBhvr>
                                      <p:to>
                                        <p:strVal val="visible"/>
                                      </p:to>
                                    </p:set>
                                    <p:anim calcmode="lin" valueType="num">
                                      <p:cBhvr>
                                        <p:cTn id="13" dur="1000" fill="hold"/>
                                        <p:tgtEl>
                                          <p:spTgt spid="90115">
                                            <p:txEl>
                                              <p:pRg st="1" end="1"/>
                                            </p:txEl>
                                          </p:spTgt>
                                        </p:tgtEl>
                                        <p:attrNameLst>
                                          <p:attrName>ppt_w</p:attrName>
                                        </p:attrNameLst>
                                      </p:cBhvr>
                                      <p:tavLst>
                                        <p:tav tm="0">
                                          <p:val>
                                            <p:strVal val="#ppt_w*0.70"/>
                                          </p:val>
                                        </p:tav>
                                        <p:tav tm="100000">
                                          <p:val>
                                            <p:strVal val="#ppt_w"/>
                                          </p:val>
                                        </p:tav>
                                      </p:tavLst>
                                    </p:anim>
                                    <p:anim calcmode="lin" valueType="num">
                                      <p:cBhvr>
                                        <p:cTn id="14" dur="1000" fill="hold"/>
                                        <p:tgtEl>
                                          <p:spTgt spid="90115">
                                            <p:txEl>
                                              <p:pRg st="1" end="1"/>
                                            </p:txEl>
                                          </p:spTgt>
                                        </p:tgtEl>
                                        <p:attrNameLst>
                                          <p:attrName>ppt_h</p:attrName>
                                        </p:attrNameLst>
                                      </p:cBhvr>
                                      <p:tavLst>
                                        <p:tav tm="0">
                                          <p:val>
                                            <p:strVal val="#ppt_h"/>
                                          </p:val>
                                        </p:tav>
                                        <p:tav tm="100000">
                                          <p:val>
                                            <p:strVal val="#ppt_h"/>
                                          </p:val>
                                        </p:tav>
                                      </p:tavLst>
                                    </p:anim>
                                    <p:animEffect transition="in" filter="fade">
                                      <p:cBhvr>
                                        <p:cTn id="15" dur="1000"/>
                                        <p:tgtEl>
                                          <p:spTgt spid="90115">
                                            <p:txEl>
                                              <p:pRg st="1" end="1"/>
                                            </p:txEl>
                                          </p:spTgt>
                                        </p:tgtEl>
                                      </p:cBhvr>
                                    </p:animEffect>
                                  </p:childTnLst>
                                </p:cTn>
                              </p:par>
                            </p:childTnLst>
                          </p:cTn>
                        </p:par>
                        <p:par>
                          <p:cTn id="16" fill="hold">
                            <p:stCondLst>
                              <p:cond delay="2000"/>
                            </p:stCondLst>
                            <p:childTnLst>
                              <p:par>
                                <p:cTn id="17" presetID="55" presetClass="entr" presetSubtype="0" fill="hold" grpId="0" nodeType="afterEffect">
                                  <p:stCondLst>
                                    <p:cond delay="0"/>
                                  </p:stCondLst>
                                  <p:childTnLst>
                                    <p:set>
                                      <p:cBhvr>
                                        <p:cTn id="18" dur="1" fill="hold">
                                          <p:stCondLst>
                                            <p:cond delay="0"/>
                                          </p:stCondLst>
                                        </p:cTn>
                                        <p:tgtEl>
                                          <p:spTgt spid="90115">
                                            <p:txEl>
                                              <p:pRg st="2" end="2"/>
                                            </p:txEl>
                                          </p:spTgt>
                                        </p:tgtEl>
                                        <p:attrNameLst>
                                          <p:attrName>style.visibility</p:attrName>
                                        </p:attrNameLst>
                                      </p:cBhvr>
                                      <p:to>
                                        <p:strVal val="visible"/>
                                      </p:to>
                                    </p:set>
                                    <p:anim calcmode="lin" valueType="num">
                                      <p:cBhvr>
                                        <p:cTn id="19" dur="1000" fill="hold"/>
                                        <p:tgtEl>
                                          <p:spTgt spid="90115">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90115">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90115">
                                            <p:txEl>
                                              <p:pRg st="2" end="2"/>
                                            </p:txEl>
                                          </p:spTgt>
                                        </p:tgtEl>
                                      </p:cBhvr>
                                    </p:animEffect>
                                  </p:childTnLst>
                                </p:cTn>
                              </p:par>
                            </p:childTnLst>
                          </p:cTn>
                        </p:par>
                        <p:par>
                          <p:cTn id="22" fill="hold">
                            <p:stCondLst>
                              <p:cond delay="3000"/>
                            </p:stCondLst>
                            <p:childTnLst>
                              <p:par>
                                <p:cTn id="23" presetID="55" presetClass="entr" presetSubtype="0" fill="hold" grpId="0" nodeType="afterEffect">
                                  <p:stCondLst>
                                    <p:cond delay="0"/>
                                  </p:stCondLst>
                                  <p:childTnLst>
                                    <p:set>
                                      <p:cBhvr>
                                        <p:cTn id="24" dur="1" fill="hold">
                                          <p:stCondLst>
                                            <p:cond delay="0"/>
                                          </p:stCondLst>
                                        </p:cTn>
                                        <p:tgtEl>
                                          <p:spTgt spid="90115">
                                            <p:txEl>
                                              <p:pRg st="3" end="3"/>
                                            </p:txEl>
                                          </p:spTgt>
                                        </p:tgtEl>
                                        <p:attrNameLst>
                                          <p:attrName>style.visibility</p:attrName>
                                        </p:attrNameLst>
                                      </p:cBhvr>
                                      <p:to>
                                        <p:strVal val="visible"/>
                                      </p:to>
                                    </p:set>
                                    <p:anim calcmode="lin" valueType="num">
                                      <p:cBhvr>
                                        <p:cTn id="25" dur="1000" fill="hold"/>
                                        <p:tgtEl>
                                          <p:spTgt spid="90115">
                                            <p:txEl>
                                              <p:pRg st="3" end="3"/>
                                            </p:txEl>
                                          </p:spTgt>
                                        </p:tgtEl>
                                        <p:attrNameLst>
                                          <p:attrName>ppt_w</p:attrName>
                                        </p:attrNameLst>
                                      </p:cBhvr>
                                      <p:tavLst>
                                        <p:tav tm="0">
                                          <p:val>
                                            <p:strVal val="#ppt_w*0.70"/>
                                          </p:val>
                                        </p:tav>
                                        <p:tav tm="100000">
                                          <p:val>
                                            <p:strVal val="#ppt_w"/>
                                          </p:val>
                                        </p:tav>
                                      </p:tavLst>
                                    </p:anim>
                                    <p:anim calcmode="lin" valueType="num">
                                      <p:cBhvr>
                                        <p:cTn id="26" dur="1000" fill="hold"/>
                                        <p:tgtEl>
                                          <p:spTgt spid="90115">
                                            <p:txEl>
                                              <p:pRg st="3" end="3"/>
                                            </p:txEl>
                                          </p:spTgt>
                                        </p:tgtEl>
                                        <p:attrNameLst>
                                          <p:attrName>ppt_h</p:attrName>
                                        </p:attrNameLst>
                                      </p:cBhvr>
                                      <p:tavLst>
                                        <p:tav tm="0">
                                          <p:val>
                                            <p:strVal val="#ppt_h"/>
                                          </p:val>
                                        </p:tav>
                                        <p:tav tm="100000">
                                          <p:val>
                                            <p:strVal val="#ppt_h"/>
                                          </p:val>
                                        </p:tav>
                                      </p:tavLst>
                                    </p:anim>
                                    <p:animEffect transition="in" filter="fade">
                                      <p:cBhvr>
                                        <p:cTn id="27" dur="1000"/>
                                        <p:tgtEl>
                                          <p:spTgt spid="901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Closing Thoughts</a:t>
            </a:r>
          </a:p>
        </p:txBody>
      </p:sp>
      <p:sp>
        <p:nvSpPr>
          <p:cNvPr id="95235" name="Rectangle 3"/>
          <p:cNvSpPr>
            <a:spLocks noGrp="1" noChangeArrowheads="1"/>
          </p:cNvSpPr>
          <p:nvPr>
            <p:ph idx="1"/>
          </p:nvPr>
        </p:nvSpPr>
        <p:spPr/>
        <p:txBody>
          <a:bodyPr/>
          <a:lstStyle/>
          <a:p>
            <a:r>
              <a:rPr lang="en-US"/>
              <a:t>Not sure where use of LINQ will coincide with SQL</a:t>
            </a:r>
          </a:p>
          <a:p>
            <a:r>
              <a:rPr lang="en-US"/>
              <a:t>Use may well be driven by data management standards of an organization</a:t>
            </a:r>
          </a:p>
          <a:p>
            <a:pPr lvl="1"/>
            <a:r>
              <a:rPr lang="en-US"/>
              <a:t>Where should data access really “live”</a:t>
            </a:r>
          </a:p>
          <a:p>
            <a:r>
              <a:rPr lang="en-US"/>
              <a:t>ORM synchronization</a:t>
            </a:r>
          </a:p>
          <a:p>
            <a:r>
              <a:rPr lang="en-US"/>
              <a:t>This could really be a revolution</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 calcmode="lin" valueType="num">
                                      <p:cBhvr>
                                        <p:cTn id="7" dur="1000" fill="hold"/>
                                        <p:tgtEl>
                                          <p:spTgt spid="95235">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9523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9523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95235">
                                            <p:txEl>
                                              <p:pRg st="1" end="1"/>
                                            </p:txEl>
                                          </p:spTgt>
                                        </p:tgtEl>
                                        <p:attrNameLst>
                                          <p:attrName>style.visibility</p:attrName>
                                        </p:attrNameLst>
                                      </p:cBhvr>
                                      <p:to>
                                        <p:strVal val="visible"/>
                                      </p:to>
                                    </p:set>
                                    <p:anim calcmode="lin" valueType="num">
                                      <p:cBhvr>
                                        <p:cTn id="14" dur="1000" fill="hold"/>
                                        <p:tgtEl>
                                          <p:spTgt spid="95235">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95235">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95235">
                                            <p:txEl>
                                              <p:pRg st="1" end="1"/>
                                            </p:txEl>
                                          </p:spTgt>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95235">
                                            <p:txEl>
                                              <p:pRg st="2" end="2"/>
                                            </p:txEl>
                                          </p:spTgt>
                                        </p:tgtEl>
                                        <p:attrNameLst>
                                          <p:attrName>style.visibility</p:attrName>
                                        </p:attrNameLst>
                                      </p:cBhvr>
                                      <p:to>
                                        <p:strVal val="visible"/>
                                      </p:to>
                                    </p:set>
                                    <p:anim calcmode="lin" valueType="num">
                                      <p:cBhvr>
                                        <p:cTn id="19" dur="1000" fill="hold"/>
                                        <p:tgtEl>
                                          <p:spTgt spid="95235">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95235">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9523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95235">
                                            <p:txEl>
                                              <p:pRg st="3" end="3"/>
                                            </p:txEl>
                                          </p:spTgt>
                                        </p:tgtEl>
                                        <p:attrNameLst>
                                          <p:attrName>style.visibility</p:attrName>
                                        </p:attrNameLst>
                                      </p:cBhvr>
                                      <p:to>
                                        <p:strVal val="visible"/>
                                      </p:to>
                                    </p:set>
                                    <p:anim calcmode="lin" valueType="num">
                                      <p:cBhvr>
                                        <p:cTn id="26" dur="1000" fill="hold"/>
                                        <p:tgtEl>
                                          <p:spTgt spid="95235">
                                            <p:txEl>
                                              <p:pRg st="3" end="3"/>
                                            </p:txEl>
                                          </p:spTgt>
                                        </p:tgtEl>
                                        <p:attrNameLst>
                                          <p:attrName>ppt_w</p:attrName>
                                        </p:attrNameLst>
                                      </p:cBhvr>
                                      <p:tavLst>
                                        <p:tav tm="0">
                                          <p:val>
                                            <p:strVal val="#ppt_w*0.70"/>
                                          </p:val>
                                        </p:tav>
                                        <p:tav tm="100000">
                                          <p:val>
                                            <p:strVal val="#ppt_w"/>
                                          </p:val>
                                        </p:tav>
                                      </p:tavLst>
                                    </p:anim>
                                    <p:anim calcmode="lin" valueType="num">
                                      <p:cBhvr>
                                        <p:cTn id="27" dur="1000" fill="hold"/>
                                        <p:tgtEl>
                                          <p:spTgt spid="95235">
                                            <p:txEl>
                                              <p:pRg st="3" end="3"/>
                                            </p:txEl>
                                          </p:spTgt>
                                        </p:tgtEl>
                                        <p:attrNameLst>
                                          <p:attrName>ppt_h</p:attrName>
                                        </p:attrNameLst>
                                      </p:cBhvr>
                                      <p:tavLst>
                                        <p:tav tm="0">
                                          <p:val>
                                            <p:strVal val="#ppt_h"/>
                                          </p:val>
                                        </p:tav>
                                        <p:tav tm="100000">
                                          <p:val>
                                            <p:strVal val="#ppt_h"/>
                                          </p:val>
                                        </p:tav>
                                      </p:tavLst>
                                    </p:anim>
                                    <p:animEffect transition="in" filter="fade">
                                      <p:cBhvr>
                                        <p:cTn id="28" dur="1000"/>
                                        <p:tgtEl>
                                          <p:spTgt spid="9523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grpId="0" nodeType="clickEffect">
                                  <p:stCondLst>
                                    <p:cond delay="0"/>
                                  </p:stCondLst>
                                  <p:childTnLst>
                                    <p:set>
                                      <p:cBhvr>
                                        <p:cTn id="32" dur="1" fill="hold">
                                          <p:stCondLst>
                                            <p:cond delay="0"/>
                                          </p:stCondLst>
                                        </p:cTn>
                                        <p:tgtEl>
                                          <p:spTgt spid="95235">
                                            <p:txEl>
                                              <p:pRg st="4" end="4"/>
                                            </p:txEl>
                                          </p:spTgt>
                                        </p:tgtEl>
                                        <p:attrNameLst>
                                          <p:attrName>style.visibility</p:attrName>
                                        </p:attrNameLst>
                                      </p:cBhvr>
                                      <p:to>
                                        <p:strVal val="visible"/>
                                      </p:to>
                                    </p:set>
                                    <p:anim calcmode="lin" valueType="num">
                                      <p:cBhvr>
                                        <p:cTn id="33" dur="1000" fill="hold"/>
                                        <p:tgtEl>
                                          <p:spTgt spid="95235">
                                            <p:txEl>
                                              <p:pRg st="4" end="4"/>
                                            </p:txEl>
                                          </p:spTgt>
                                        </p:tgtEl>
                                        <p:attrNameLst>
                                          <p:attrName>ppt_w</p:attrName>
                                        </p:attrNameLst>
                                      </p:cBhvr>
                                      <p:tavLst>
                                        <p:tav tm="0">
                                          <p:val>
                                            <p:strVal val="#ppt_w*0.70"/>
                                          </p:val>
                                        </p:tav>
                                        <p:tav tm="100000">
                                          <p:val>
                                            <p:strVal val="#ppt_w"/>
                                          </p:val>
                                        </p:tav>
                                      </p:tavLst>
                                    </p:anim>
                                    <p:anim calcmode="lin" valueType="num">
                                      <p:cBhvr>
                                        <p:cTn id="34" dur="1000" fill="hold"/>
                                        <p:tgtEl>
                                          <p:spTgt spid="95235">
                                            <p:txEl>
                                              <p:pRg st="4" end="4"/>
                                            </p:txEl>
                                          </p:spTgt>
                                        </p:tgtEl>
                                        <p:attrNameLst>
                                          <p:attrName>ppt_h</p:attrName>
                                        </p:attrNameLst>
                                      </p:cBhvr>
                                      <p:tavLst>
                                        <p:tav tm="0">
                                          <p:val>
                                            <p:strVal val="#ppt_h"/>
                                          </p:val>
                                        </p:tav>
                                        <p:tav tm="100000">
                                          <p:val>
                                            <p:strVal val="#ppt_h"/>
                                          </p:val>
                                        </p:tav>
                                      </p:tavLst>
                                    </p:anim>
                                    <p:animEffect transition="in" filter="fade">
                                      <p:cBhvr>
                                        <p:cTn id="35" dur="1000"/>
                                        <p:tgtEl>
                                          <p:spTgt spid="952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57130"/>
          </a:xfrm>
        </p:spPr>
        <p:txBody>
          <a:bodyPr>
            <a:normAutofit fontScale="90000"/>
          </a:bodyPr>
          <a:lstStyle/>
          <a:p>
            <a:r>
              <a:rPr lang="en-US" dirty="0"/>
              <a:t>C# </a:t>
            </a:r>
            <a:r>
              <a:rPr lang="en-US" dirty="0" err="1"/>
              <a:t>Nullable</a:t>
            </a:r>
            <a:r>
              <a:rPr lang="en-US" dirty="0"/>
              <a:t> Types</a:t>
            </a:r>
          </a:p>
        </p:txBody>
      </p:sp>
      <p:sp>
        <p:nvSpPr>
          <p:cNvPr id="3" name="Content Placeholder 2"/>
          <p:cNvSpPr>
            <a:spLocks noGrp="1"/>
          </p:cNvSpPr>
          <p:nvPr>
            <p:ph idx="1"/>
          </p:nvPr>
        </p:nvSpPr>
        <p:spPr>
          <a:xfrm>
            <a:off x="381000" y="1371600"/>
            <a:ext cx="8410575" cy="3933384"/>
          </a:xfrm>
        </p:spPr>
        <p:txBody>
          <a:bodyPr/>
          <a:lstStyle/>
          <a:p>
            <a:r>
              <a:rPr lang="en-US" dirty="0"/>
              <a:t>CLR data types have a fixed range and are represented as a type </a:t>
            </a:r>
            <a:r>
              <a:rPr lang="en-US" dirty="0" smtClean="0"/>
              <a:t>in the </a:t>
            </a:r>
            <a:r>
              <a:rPr lang="en-US" dirty="0"/>
              <a:t>System </a:t>
            </a:r>
            <a:r>
              <a:rPr lang="en-US" dirty="0" smtClean="0"/>
              <a:t>namespace</a:t>
            </a:r>
          </a:p>
          <a:p>
            <a:r>
              <a:rPr lang="en-US" dirty="0"/>
              <a:t>Value types can never be assigned the value of null, as that is used to establish an </a:t>
            </a:r>
            <a:r>
              <a:rPr lang="en-US" dirty="0" smtClean="0"/>
              <a:t>empty object reference</a:t>
            </a:r>
          </a:p>
          <a:p>
            <a:r>
              <a:rPr lang="en-US" dirty="0"/>
              <a:t>Since the release of .NET 2.0, it has been possible to create </a:t>
            </a:r>
            <a:r>
              <a:rPr lang="en-US" dirty="0" err="1"/>
              <a:t>nullable</a:t>
            </a:r>
            <a:r>
              <a:rPr lang="en-US" dirty="0"/>
              <a:t> data types. </a:t>
            </a:r>
            <a:endParaRPr lang="en-US" dirty="0" smtClean="0"/>
          </a:p>
        </p:txBody>
      </p:sp>
    </p:spTree>
    <p:extLst>
      <p:ext uri="{BB962C8B-B14F-4D97-AF65-F5344CB8AC3E}">
        <p14:creationId xmlns:p14="http://schemas.microsoft.com/office/powerpoint/2010/main" xmlns="" val="3863913440"/>
      </p:ext>
    </p:extLst>
  </p:cSld>
  <p:clrMapOvr>
    <a:masterClrMapping/>
  </p:clrMapOvr>
  <p:transition spd="slow">
    <p:wipe dir="d"/>
  </p:transition>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Nullable</a:t>
            </a:r>
            <a:r>
              <a:rPr lang="en-US" dirty="0" smtClean="0"/>
              <a:t> </a:t>
            </a:r>
            <a:r>
              <a:rPr lang="en-US" dirty="0" err="1" smtClean="0"/>
              <a:t>Contd</a:t>
            </a:r>
            <a:r>
              <a:rPr lang="en-US" dirty="0" smtClean="0"/>
              <a:t>…</a:t>
            </a:r>
            <a:endParaRPr lang="en-US" dirty="0"/>
          </a:p>
        </p:txBody>
      </p:sp>
      <p:sp>
        <p:nvSpPr>
          <p:cNvPr id="3" name="Content Placeholder 2"/>
          <p:cNvSpPr>
            <a:spLocks noGrp="1"/>
          </p:cNvSpPr>
          <p:nvPr>
            <p:ph idx="1"/>
          </p:nvPr>
        </p:nvSpPr>
        <p:spPr>
          <a:xfrm>
            <a:off x="381000" y="1417638"/>
            <a:ext cx="8410575" cy="1569660"/>
          </a:xfrm>
        </p:spPr>
        <p:txBody>
          <a:bodyPr>
            <a:normAutofit lnSpcReduction="10000"/>
          </a:bodyPr>
          <a:lstStyle/>
          <a:p>
            <a:r>
              <a:rPr lang="en-US" dirty="0" smtClean="0"/>
              <a:t>A </a:t>
            </a:r>
            <a:r>
              <a:rPr lang="en-US" dirty="0" err="1"/>
              <a:t>nullable</a:t>
            </a:r>
            <a:r>
              <a:rPr lang="en-US" dirty="0"/>
              <a:t> type can represent all the values of its underlying type, plus the value null</a:t>
            </a:r>
            <a:r>
              <a:rPr lang="en-US" dirty="0" smtClean="0"/>
              <a:t>.</a:t>
            </a:r>
          </a:p>
          <a:p>
            <a:r>
              <a:rPr lang="en-US" dirty="0" smtClean="0"/>
              <a:t>Example : </a:t>
            </a:r>
            <a:r>
              <a:rPr lang="en-US" dirty="0" err="1" smtClean="0"/>
              <a:t>bool</a:t>
            </a:r>
            <a:r>
              <a:rPr lang="en-US" dirty="0"/>
              <a:t>? </a:t>
            </a:r>
            <a:r>
              <a:rPr lang="en-US" dirty="0" err="1"/>
              <a:t>nullableBool</a:t>
            </a:r>
            <a:r>
              <a:rPr lang="en-US" dirty="0"/>
              <a:t> = null</a:t>
            </a:r>
            <a:r>
              <a:rPr lang="en-US" dirty="0" smtClean="0"/>
              <a:t>;</a:t>
            </a:r>
          </a:p>
        </p:txBody>
      </p:sp>
    </p:spTree>
    <p:extLst>
      <p:ext uri="{BB962C8B-B14F-4D97-AF65-F5344CB8AC3E}">
        <p14:creationId xmlns:p14="http://schemas.microsoft.com/office/powerpoint/2010/main" xmlns="" val="2874191589"/>
      </p:ext>
    </p:extLst>
  </p:cSld>
  <p:clrMapOvr>
    <a:masterClrMapping/>
  </p:clrMapOvr>
  <p:transition spd="slow">
    <p:wipe dir="d"/>
  </p:transition>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v2+ Compilation</a:t>
            </a:r>
            <a:endParaRPr lang="en-US" dirty="0"/>
          </a:p>
        </p:txBody>
      </p:sp>
      <p:grpSp>
        <p:nvGrpSpPr>
          <p:cNvPr id="4" name="Group 40"/>
          <p:cNvGrpSpPr>
            <a:grpSpLocks/>
          </p:cNvGrpSpPr>
          <p:nvPr/>
        </p:nvGrpSpPr>
        <p:grpSpPr bwMode="auto">
          <a:xfrm>
            <a:off x="203200" y="4397375"/>
            <a:ext cx="8413750" cy="2279650"/>
            <a:chOff x="128" y="2770"/>
            <a:chExt cx="5300" cy="1436"/>
          </a:xfrm>
        </p:grpSpPr>
        <p:grpSp>
          <p:nvGrpSpPr>
            <p:cNvPr id="5" name="Group 3"/>
            <p:cNvGrpSpPr>
              <a:grpSpLocks/>
            </p:cNvGrpSpPr>
            <p:nvPr/>
          </p:nvGrpSpPr>
          <p:grpSpPr bwMode="auto">
            <a:xfrm>
              <a:off x="128" y="2922"/>
              <a:ext cx="5272" cy="1284"/>
              <a:chOff x="128" y="2704"/>
              <a:chExt cx="5272" cy="1560"/>
            </a:xfrm>
          </p:grpSpPr>
          <p:sp>
            <p:nvSpPr>
              <p:cNvPr id="7" name="Oval 4"/>
              <p:cNvSpPr>
                <a:spLocks noChangeArrowheads="1"/>
              </p:cNvSpPr>
              <p:nvPr/>
            </p:nvSpPr>
            <p:spPr bwMode="auto">
              <a:xfrm>
                <a:off x="128" y="2704"/>
                <a:ext cx="4056" cy="1560"/>
              </a:xfrm>
              <a:prstGeom prst="ellipse">
                <a:avLst/>
              </a:prstGeom>
              <a:gradFill rotWithShape="0">
                <a:gsLst>
                  <a:gs pos="0">
                    <a:schemeClr val="accent2">
                      <a:gamma/>
                      <a:shade val="56078"/>
                      <a:invGamma/>
                      <a:alpha val="89999"/>
                    </a:schemeClr>
                  </a:gs>
                  <a:gs pos="50000">
                    <a:schemeClr val="accent2">
                      <a:alpha val="80000"/>
                    </a:schemeClr>
                  </a:gs>
                  <a:gs pos="100000">
                    <a:schemeClr val="accent2">
                      <a:gamma/>
                      <a:shade val="56078"/>
                      <a:invGamma/>
                      <a:alpha val="89999"/>
                    </a:schemeClr>
                  </a:gs>
                </a:gsLst>
                <a:lin ang="2700000" scaled="1"/>
              </a:gradFill>
              <a:ln w="12700" algn="ctr">
                <a:solidFill>
                  <a:schemeClr val="accent2"/>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 name="Text Box 5"/>
              <p:cNvSpPr txBox="1">
                <a:spLocks noChangeArrowheads="1"/>
              </p:cNvSpPr>
              <p:nvPr/>
            </p:nvSpPr>
            <p:spPr bwMode="auto">
              <a:xfrm>
                <a:off x="2000" y="3072"/>
                <a:ext cx="912" cy="691"/>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l" eaLnBrk="1" hangingPunct="1">
                  <a:spcBef>
                    <a:spcPct val="50000"/>
                  </a:spcBef>
                </a:pPr>
                <a:endParaRPr lang="en-US" sz="1200" b="0">
                  <a:effectLst/>
                  <a:latin typeface="Courier New" pitchFamily="49" charset="0"/>
                  <a:cs typeface="Arial" charset="0"/>
                </a:endParaRPr>
              </a:p>
              <a:p>
                <a:pPr algn="l" eaLnBrk="1" hangingPunct="1">
                  <a:spcBef>
                    <a:spcPct val="50000"/>
                  </a:spcBef>
                </a:pPr>
                <a:r>
                  <a:rPr lang="en-US" sz="1200" b="0">
                    <a:effectLst/>
                    <a:latin typeface="Courier New" pitchFamily="49" charset="0"/>
                    <a:cs typeface="Arial" charset="0"/>
                  </a:rPr>
                  <a:t>Auto-generated partial class</a:t>
                </a:r>
              </a:p>
            </p:txBody>
          </p:sp>
          <p:sp>
            <p:nvSpPr>
              <p:cNvPr id="9" name="Text Box 6"/>
              <p:cNvSpPr txBox="1">
                <a:spLocks noChangeArrowheads="1"/>
              </p:cNvSpPr>
              <p:nvPr/>
            </p:nvSpPr>
            <p:spPr bwMode="auto">
              <a:xfrm>
                <a:off x="2000" y="3072"/>
                <a:ext cx="912" cy="218"/>
              </a:xfrm>
              <a:prstGeom prst="rect">
                <a:avLst/>
              </a:prstGeom>
              <a:solidFill>
                <a:schemeClr val="hlink"/>
              </a:solidFill>
              <a:ln w="952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1200" b="0">
                    <a:solidFill>
                      <a:schemeClr val="bg2"/>
                    </a:solidFill>
                    <a:effectLst/>
                    <a:latin typeface="Courier New" pitchFamily="49" charset="0"/>
                    <a:cs typeface="Arial" charset="0"/>
                  </a:rPr>
                  <a:t>Default2</a:t>
                </a:r>
              </a:p>
            </p:txBody>
          </p:sp>
          <p:sp>
            <p:nvSpPr>
              <p:cNvPr id="10" name="Text Box 7"/>
              <p:cNvSpPr txBox="1">
                <a:spLocks noChangeArrowheads="1"/>
              </p:cNvSpPr>
              <p:nvPr/>
            </p:nvSpPr>
            <p:spPr bwMode="auto">
              <a:xfrm>
                <a:off x="2912" y="3072"/>
                <a:ext cx="912" cy="691"/>
              </a:xfrm>
              <a:prstGeom prst="rect">
                <a:avLst/>
              </a:prstGeom>
              <a:noFill/>
              <a:ln w="9525" algn="ctr">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l" eaLnBrk="1" hangingPunct="1">
                  <a:spcBef>
                    <a:spcPct val="50000"/>
                  </a:spcBef>
                </a:pPr>
                <a:endParaRPr lang="en-US" sz="1200" b="0">
                  <a:effectLst/>
                  <a:latin typeface="Courier New" pitchFamily="49" charset="0"/>
                  <a:cs typeface="Arial" charset="0"/>
                </a:endParaRPr>
              </a:p>
              <a:p>
                <a:pPr algn="l" eaLnBrk="1" hangingPunct="1">
                  <a:spcBef>
                    <a:spcPct val="50000"/>
                  </a:spcBef>
                </a:pPr>
                <a:r>
                  <a:rPr lang="en-US" sz="1200" b="0">
                    <a:effectLst/>
                    <a:latin typeface="Courier New" pitchFamily="49" charset="0"/>
                    <a:cs typeface="Arial" charset="0"/>
                  </a:rPr>
                  <a:t>Partial class defined in </a:t>
                </a:r>
                <a:r>
                  <a:rPr lang="en-US" sz="1200" b="0" i="1">
                    <a:effectLst/>
                    <a:latin typeface="Courier New" pitchFamily="49" charset="0"/>
                    <a:cs typeface="Arial" charset="0"/>
                  </a:rPr>
                  <a:t>codefile</a:t>
                </a:r>
              </a:p>
            </p:txBody>
          </p:sp>
          <p:sp>
            <p:nvSpPr>
              <p:cNvPr id="11" name="Text Box 8"/>
              <p:cNvSpPr txBox="1">
                <a:spLocks noChangeArrowheads="1"/>
              </p:cNvSpPr>
              <p:nvPr/>
            </p:nvSpPr>
            <p:spPr bwMode="auto">
              <a:xfrm>
                <a:off x="2912" y="3072"/>
                <a:ext cx="912" cy="218"/>
              </a:xfrm>
              <a:prstGeom prst="rect">
                <a:avLst/>
              </a:prstGeom>
              <a:solidFill>
                <a:schemeClr val="hlink"/>
              </a:solidFill>
              <a:ln w="952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1200" b="0">
                    <a:solidFill>
                      <a:schemeClr val="bg2"/>
                    </a:solidFill>
                    <a:effectLst/>
                    <a:latin typeface="Courier New" pitchFamily="49" charset="0"/>
                    <a:cs typeface="Arial" charset="0"/>
                  </a:rPr>
                  <a:t>Default2</a:t>
                </a:r>
              </a:p>
            </p:txBody>
          </p:sp>
          <p:sp>
            <p:nvSpPr>
              <p:cNvPr id="12" name="Text Box 9"/>
              <p:cNvSpPr txBox="1">
                <a:spLocks noChangeArrowheads="1"/>
              </p:cNvSpPr>
              <p:nvPr/>
            </p:nvSpPr>
            <p:spPr bwMode="auto">
              <a:xfrm>
                <a:off x="512" y="3096"/>
                <a:ext cx="912" cy="691"/>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l" eaLnBrk="1" hangingPunct="1">
                  <a:spcBef>
                    <a:spcPct val="50000"/>
                  </a:spcBef>
                </a:pPr>
                <a:endParaRPr lang="en-US" sz="1200" b="0">
                  <a:effectLst/>
                  <a:latin typeface="Courier New" pitchFamily="49" charset="0"/>
                  <a:cs typeface="Arial" charset="0"/>
                </a:endParaRPr>
              </a:p>
              <a:p>
                <a:pPr algn="l" eaLnBrk="1" hangingPunct="1">
                  <a:spcBef>
                    <a:spcPct val="50000"/>
                  </a:spcBef>
                </a:pPr>
                <a:r>
                  <a:rPr lang="en-US" sz="1200" b="0">
                    <a:effectLst/>
                    <a:latin typeface="Courier New" pitchFamily="49" charset="0"/>
                    <a:cs typeface="Arial" charset="0"/>
                  </a:rPr>
                  <a:t>Auto-generated page class</a:t>
                </a:r>
              </a:p>
            </p:txBody>
          </p:sp>
          <p:sp>
            <p:nvSpPr>
              <p:cNvPr id="13" name="Text Box 10"/>
              <p:cNvSpPr txBox="1">
                <a:spLocks noChangeArrowheads="1"/>
              </p:cNvSpPr>
              <p:nvPr/>
            </p:nvSpPr>
            <p:spPr bwMode="auto">
              <a:xfrm>
                <a:off x="512" y="3096"/>
                <a:ext cx="912" cy="218"/>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1200" b="0">
                    <a:solidFill>
                      <a:schemeClr val="bg2"/>
                    </a:solidFill>
                    <a:effectLst/>
                    <a:latin typeface="Courier New" pitchFamily="49" charset="0"/>
                    <a:cs typeface="Arial" charset="0"/>
                  </a:rPr>
                  <a:t>MyClass2</a:t>
                </a:r>
              </a:p>
            </p:txBody>
          </p:sp>
          <p:sp>
            <p:nvSpPr>
              <p:cNvPr id="14" name="Line 11"/>
              <p:cNvSpPr>
                <a:spLocks noChangeShapeType="1"/>
              </p:cNvSpPr>
              <p:nvPr/>
            </p:nvSpPr>
            <p:spPr bwMode="auto">
              <a:xfrm>
                <a:off x="1328" y="3552"/>
                <a:ext cx="57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5" name="Text Box 12"/>
              <p:cNvSpPr txBox="1">
                <a:spLocks noChangeArrowheads="1"/>
              </p:cNvSpPr>
              <p:nvPr/>
            </p:nvSpPr>
            <p:spPr bwMode="auto">
              <a:xfrm>
                <a:off x="416" y="3168"/>
                <a:ext cx="912" cy="691"/>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l" eaLnBrk="1" hangingPunct="1">
                  <a:spcBef>
                    <a:spcPct val="50000"/>
                  </a:spcBef>
                </a:pPr>
                <a:endParaRPr lang="en-US" sz="1200" b="0">
                  <a:effectLst/>
                  <a:latin typeface="Courier New" pitchFamily="49" charset="0"/>
                  <a:cs typeface="Arial" charset="0"/>
                </a:endParaRPr>
              </a:p>
              <a:p>
                <a:pPr algn="l" eaLnBrk="1" hangingPunct="1">
                  <a:spcBef>
                    <a:spcPct val="50000"/>
                  </a:spcBef>
                </a:pPr>
                <a:r>
                  <a:rPr lang="en-US" sz="1200" b="0">
                    <a:effectLst/>
                    <a:latin typeface="Courier New" pitchFamily="49" charset="0"/>
                    <a:cs typeface="Arial" charset="0"/>
                  </a:rPr>
                  <a:t>Auto-generated page class</a:t>
                </a:r>
              </a:p>
            </p:txBody>
          </p:sp>
          <p:sp>
            <p:nvSpPr>
              <p:cNvPr id="16" name="Text Box 13"/>
              <p:cNvSpPr txBox="1">
                <a:spLocks noChangeArrowheads="1"/>
              </p:cNvSpPr>
              <p:nvPr/>
            </p:nvSpPr>
            <p:spPr bwMode="auto">
              <a:xfrm>
                <a:off x="416" y="3168"/>
                <a:ext cx="912" cy="218"/>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1200" b="0">
                    <a:solidFill>
                      <a:schemeClr val="bg2"/>
                    </a:solidFill>
                    <a:effectLst/>
                    <a:latin typeface="Courier New" pitchFamily="49" charset="0"/>
                    <a:cs typeface="Arial" charset="0"/>
                  </a:rPr>
                  <a:t>MyClass</a:t>
                </a:r>
              </a:p>
            </p:txBody>
          </p:sp>
          <p:sp>
            <p:nvSpPr>
              <p:cNvPr id="17" name="Text Box 14"/>
              <p:cNvSpPr txBox="1">
                <a:spLocks noChangeArrowheads="1"/>
              </p:cNvSpPr>
              <p:nvPr/>
            </p:nvSpPr>
            <p:spPr bwMode="auto">
              <a:xfrm>
                <a:off x="1904" y="3168"/>
                <a:ext cx="912" cy="691"/>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l" eaLnBrk="1" hangingPunct="1">
                  <a:spcBef>
                    <a:spcPct val="50000"/>
                  </a:spcBef>
                </a:pPr>
                <a:endParaRPr lang="en-US" sz="1200" b="0">
                  <a:effectLst/>
                  <a:latin typeface="Courier New" pitchFamily="49" charset="0"/>
                  <a:cs typeface="Arial" charset="0"/>
                </a:endParaRPr>
              </a:p>
              <a:p>
                <a:pPr algn="l" eaLnBrk="1" hangingPunct="1">
                  <a:spcBef>
                    <a:spcPct val="50000"/>
                  </a:spcBef>
                </a:pPr>
                <a:r>
                  <a:rPr lang="en-US" sz="1200" b="0">
                    <a:effectLst/>
                    <a:latin typeface="Courier New" pitchFamily="49" charset="0"/>
                    <a:cs typeface="Arial" charset="0"/>
                  </a:rPr>
                  <a:t>Auto-generated partial class</a:t>
                </a:r>
              </a:p>
            </p:txBody>
          </p:sp>
          <p:sp>
            <p:nvSpPr>
              <p:cNvPr id="18" name="Text Box 15"/>
              <p:cNvSpPr txBox="1">
                <a:spLocks noChangeArrowheads="1"/>
              </p:cNvSpPr>
              <p:nvPr/>
            </p:nvSpPr>
            <p:spPr bwMode="auto">
              <a:xfrm>
                <a:off x="1904" y="3168"/>
                <a:ext cx="912" cy="218"/>
              </a:xfrm>
              <a:prstGeom prst="rect">
                <a:avLst/>
              </a:prstGeom>
              <a:solidFill>
                <a:schemeClr val="hlink"/>
              </a:solidFill>
              <a:ln w="952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1200" b="0">
                    <a:solidFill>
                      <a:schemeClr val="bg2"/>
                    </a:solidFill>
                    <a:effectLst/>
                    <a:latin typeface="Courier New" pitchFamily="49" charset="0"/>
                    <a:cs typeface="Arial" charset="0"/>
                  </a:rPr>
                  <a:t>_Default</a:t>
                </a:r>
              </a:p>
            </p:txBody>
          </p:sp>
          <p:sp>
            <p:nvSpPr>
              <p:cNvPr id="19" name="Text Box 16"/>
              <p:cNvSpPr txBox="1">
                <a:spLocks noChangeArrowheads="1"/>
              </p:cNvSpPr>
              <p:nvPr/>
            </p:nvSpPr>
            <p:spPr bwMode="auto">
              <a:xfrm>
                <a:off x="2816" y="3168"/>
                <a:ext cx="912" cy="691"/>
              </a:xfrm>
              <a:prstGeom prst="rect">
                <a:avLst/>
              </a:prstGeom>
              <a:solidFill>
                <a:schemeClr val="accent2"/>
              </a:solidFill>
              <a:ln w="952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l" eaLnBrk="1" hangingPunct="1">
                  <a:spcBef>
                    <a:spcPct val="50000"/>
                  </a:spcBef>
                </a:pPr>
                <a:endParaRPr lang="en-US" sz="1200" b="0">
                  <a:effectLst/>
                  <a:latin typeface="Courier New" pitchFamily="49" charset="0"/>
                  <a:cs typeface="Arial" charset="0"/>
                </a:endParaRPr>
              </a:p>
              <a:p>
                <a:pPr algn="l" eaLnBrk="1" hangingPunct="1">
                  <a:spcBef>
                    <a:spcPct val="50000"/>
                  </a:spcBef>
                </a:pPr>
                <a:r>
                  <a:rPr lang="en-US" sz="1200" b="0">
                    <a:effectLst/>
                    <a:latin typeface="Courier New" pitchFamily="49" charset="0"/>
                    <a:cs typeface="Arial" charset="0"/>
                  </a:rPr>
                  <a:t>Partial class defined in </a:t>
                </a:r>
                <a:r>
                  <a:rPr lang="en-US" sz="1200" b="0" i="1">
                    <a:effectLst/>
                    <a:latin typeface="Courier New" pitchFamily="49" charset="0"/>
                    <a:cs typeface="Arial" charset="0"/>
                  </a:rPr>
                  <a:t>codefile</a:t>
                </a:r>
              </a:p>
            </p:txBody>
          </p:sp>
          <p:sp>
            <p:nvSpPr>
              <p:cNvPr id="20" name="Text Box 17"/>
              <p:cNvSpPr txBox="1">
                <a:spLocks noChangeArrowheads="1"/>
              </p:cNvSpPr>
              <p:nvPr/>
            </p:nvSpPr>
            <p:spPr bwMode="auto">
              <a:xfrm>
                <a:off x="2816" y="3168"/>
                <a:ext cx="912" cy="218"/>
              </a:xfrm>
              <a:prstGeom prst="rect">
                <a:avLst/>
              </a:prstGeom>
              <a:solidFill>
                <a:schemeClr val="hlink"/>
              </a:solidFill>
              <a:ln w="952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1200" b="0">
                    <a:solidFill>
                      <a:schemeClr val="bg2"/>
                    </a:solidFill>
                    <a:effectLst/>
                    <a:latin typeface="Courier New" pitchFamily="49" charset="0"/>
                    <a:cs typeface="Arial" charset="0"/>
                  </a:rPr>
                  <a:t>_Default</a:t>
                </a:r>
              </a:p>
            </p:txBody>
          </p:sp>
          <p:sp>
            <p:nvSpPr>
              <p:cNvPr id="21" name="AutoShape 18"/>
              <p:cNvSpPr>
                <a:spLocks noChangeArrowheads="1"/>
              </p:cNvSpPr>
              <p:nvPr/>
            </p:nvSpPr>
            <p:spPr bwMode="auto">
              <a:xfrm rot="5400000">
                <a:off x="1712" y="3456"/>
                <a:ext cx="192" cy="192"/>
              </a:xfrm>
              <a:prstGeom prst="flowChartExtra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2" name="Line 19"/>
              <p:cNvSpPr>
                <a:spLocks noChangeShapeType="1"/>
              </p:cNvSpPr>
              <p:nvPr/>
            </p:nvSpPr>
            <p:spPr bwMode="auto">
              <a:xfrm>
                <a:off x="3728" y="3552"/>
                <a:ext cx="34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3" name="Text Box 20"/>
              <p:cNvSpPr txBox="1">
                <a:spLocks noChangeArrowheads="1"/>
              </p:cNvSpPr>
              <p:nvPr/>
            </p:nvSpPr>
            <p:spPr bwMode="auto">
              <a:xfrm>
                <a:off x="4200" y="3168"/>
                <a:ext cx="1200" cy="691"/>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l" eaLnBrk="1" hangingPunct="1">
                  <a:spcBef>
                    <a:spcPct val="50000"/>
                  </a:spcBef>
                </a:pPr>
                <a:endParaRPr lang="en-US" sz="1200" b="0">
                  <a:effectLst/>
                  <a:latin typeface="Courier New" pitchFamily="49" charset="0"/>
                  <a:cs typeface="Arial" charset="0"/>
                </a:endParaRPr>
              </a:p>
            </p:txBody>
          </p:sp>
          <p:sp>
            <p:nvSpPr>
              <p:cNvPr id="24" name="Text Box 21"/>
              <p:cNvSpPr txBox="1">
                <a:spLocks noChangeArrowheads="1"/>
              </p:cNvSpPr>
              <p:nvPr/>
            </p:nvSpPr>
            <p:spPr bwMode="auto">
              <a:xfrm>
                <a:off x="4200" y="3168"/>
                <a:ext cx="1200" cy="218"/>
              </a:xfrm>
              <a:prstGeom prst="rect">
                <a:avLst/>
              </a:prstGeom>
              <a:solidFill>
                <a:schemeClr val="hlink"/>
              </a:solidFill>
              <a:ln w="952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lang="en-US" sz="1200" b="0">
                    <a:solidFill>
                      <a:schemeClr val="bg2"/>
                    </a:solidFill>
                    <a:effectLst/>
                    <a:latin typeface="Courier New" pitchFamily="49" charset="0"/>
                    <a:cs typeface="Arial" charset="0"/>
                  </a:rPr>
                  <a:t>System.Web.UI.Page</a:t>
                </a:r>
              </a:p>
            </p:txBody>
          </p:sp>
          <p:sp>
            <p:nvSpPr>
              <p:cNvPr id="25" name="AutoShape 22"/>
              <p:cNvSpPr>
                <a:spLocks noChangeArrowheads="1"/>
              </p:cNvSpPr>
              <p:nvPr/>
            </p:nvSpPr>
            <p:spPr bwMode="auto">
              <a:xfrm rot="5400000">
                <a:off x="4008" y="3456"/>
                <a:ext cx="192" cy="192"/>
              </a:xfrm>
              <a:prstGeom prst="flowChartExtra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6" name="AutoShape 31"/>
            <p:cNvSpPr>
              <a:spLocks/>
            </p:cNvSpPr>
            <p:nvPr/>
          </p:nvSpPr>
          <p:spPr bwMode="auto">
            <a:xfrm rot="16200000">
              <a:off x="2678" y="403"/>
              <a:ext cx="384" cy="5117"/>
            </a:xfrm>
            <a:prstGeom prst="leftBrace">
              <a:avLst>
                <a:gd name="adj1" fmla="val 111046"/>
                <a:gd name="adj2" fmla="val 49977"/>
              </a:avLst>
            </a:prstGeom>
            <a:noFill/>
            <a:ln w="412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tIns="0" bIns="0" anchor="b"/>
            <a:lstStyle/>
            <a:p>
              <a:pPr eaLnBrk="1" hangingPunct="1"/>
              <a:r>
                <a:rPr lang="en-US" sz="1800" b="0">
                  <a:effectLst/>
                  <a:cs typeface="Arial" charset="0"/>
                </a:rPr>
                <a:t>Dynamic compile</a:t>
              </a:r>
            </a:p>
          </p:txBody>
        </p:sp>
      </p:grpSp>
      <p:grpSp>
        <p:nvGrpSpPr>
          <p:cNvPr id="27" name="Group 37"/>
          <p:cNvGrpSpPr>
            <a:grpSpLocks/>
          </p:cNvGrpSpPr>
          <p:nvPr/>
        </p:nvGrpSpPr>
        <p:grpSpPr bwMode="auto">
          <a:xfrm>
            <a:off x="371475" y="1474788"/>
            <a:ext cx="8526463" cy="1450975"/>
            <a:chOff x="234" y="929"/>
            <a:chExt cx="5371" cy="914"/>
          </a:xfrm>
        </p:grpSpPr>
        <p:sp>
          <p:nvSpPr>
            <p:cNvPr id="28" name="Text Box 35"/>
            <p:cNvSpPr txBox="1">
              <a:spLocks noChangeArrowheads="1"/>
            </p:cNvSpPr>
            <p:nvPr/>
          </p:nvSpPr>
          <p:spPr bwMode="auto">
            <a:xfrm>
              <a:off x="234" y="1451"/>
              <a:ext cx="5371" cy="392"/>
            </a:xfrm>
            <a:prstGeom prst="rect">
              <a:avLst/>
            </a:prstGeom>
            <a:solidFill>
              <a:schemeClr val="bg2">
                <a:alpha val="39999"/>
              </a:schemeClr>
            </a:solidFill>
            <a:ln w="12700" algn="ctr">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28600" tIns="182880" rIns="228600" bIns="182880">
              <a:spAutoFit/>
            </a:bodyPr>
            <a:lstStyle/>
            <a:p>
              <a:pPr algn="l" eaLnBrk="1" hangingPunct="1">
                <a:spcBef>
                  <a:spcPct val="50000"/>
                </a:spcBef>
              </a:pPr>
              <a:r>
                <a:rPr lang="en-US" sz="1400" b="0">
                  <a:effectLst/>
                  <a:latin typeface="Courier New" pitchFamily="49" charset="0"/>
                </a:rPr>
                <a:t>&lt;%@ Page codefile=“default.aspx.cs” inherits=“_Default” classname=“MyClass</a:t>
              </a:r>
              <a:r>
                <a:rPr lang="en-US" sz="1600" b="0">
                  <a:effectLst/>
                  <a:latin typeface="Courier New" pitchFamily="49" charset="0"/>
                </a:rPr>
                <a:t>”</a:t>
              </a:r>
            </a:p>
          </p:txBody>
        </p:sp>
        <p:sp>
          <p:nvSpPr>
            <p:cNvPr id="29" name="AutoShape 26"/>
            <p:cNvSpPr>
              <a:spLocks noChangeArrowheads="1"/>
            </p:cNvSpPr>
            <p:nvPr/>
          </p:nvSpPr>
          <p:spPr bwMode="auto">
            <a:xfrm>
              <a:off x="288" y="937"/>
              <a:ext cx="1536" cy="336"/>
            </a:xfrm>
            <a:prstGeom prst="wedgeRectCallout">
              <a:avLst>
                <a:gd name="adj1" fmla="val 9569"/>
                <a:gd name="adj2" fmla="val 119347"/>
              </a:avLst>
            </a:prstGeom>
            <a:gradFill rotWithShape="1">
              <a:gsLst>
                <a:gs pos="0">
                  <a:schemeClr val="hlink">
                    <a:gamma/>
                    <a:shade val="82353"/>
                    <a:invGamma/>
                  </a:schemeClr>
                </a:gs>
                <a:gs pos="50000">
                  <a:schemeClr val="hlink"/>
                </a:gs>
                <a:gs pos="100000">
                  <a:schemeClr val="hlink">
                    <a:gamma/>
                    <a:shade val="82353"/>
                    <a:invGamma/>
                  </a:schemeClr>
                </a:gs>
              </a:gsLst>
              <a:lin ang="2700000" scaled="1"/>
            </a:gradFill>
            <a:ln w="9525" algn="ctr">
              <a:solidFill>
                <a:schemeClr val="hlink"/>
              </a:solidFill>
              <a:miter lim="800000"/>
              <a:headEnd/>
              <a:tailEnd/>
            </a:ln>
            <a:effectLst>
              <a:outerShdw dist="107763" dir="18900000" algn="ctr" rotWithShape="0">
                <a:schemeClr val="bg2">
                  <a:alpha val="50000"/>
                </a:schemeClr>
              </a:outerShdw>
            </a:effectLst>
          </p:spPr>
          <p:txBody>
            <a:bodyPr/>
            <a:lstStyle/>
            <a:p>
              <a:pPr algn="l" eaLnBrk="1" hangingPunct="1"/>
              <a:r>
                <a:rPr lang="en-US" sz="1400">
                  <a:effectLst>
                    <a:outerShdw blurRad="38100" dist="38100" dir="2700000" algn="tl">
                      <a:srgbClr val="000000"/>
                    </a:outerShdw>
                  </a:effectLst>
                  <a:cs typeface="Arial" charset="0"/>
                </a:rPr>
                <a:t>File containing separated code</a:t>
              </a:r>
            </a:p>
          </p:txBody>
        </p:sp>
        <p:sp>
          <p:nvSpPr>
            <p:cNvPr id="30" name="AutoShape 27"/>
            <p:cNvSpPr>
              <a:spLocks noChangeArrowheads="1"/>
            </p:cNvSpPr>
            <p:nvPr/>
          </p:nvSpPr>
          <p:spPr bwMode="auto">
            <a:xfrm>
              <a:off x="2096" y="937"/>
              <a:ext cx="1536" cy="336"/>
            </a:xfrm>
            <a:prstGeom prst="wedgeRectCallout">
              <a:avLst>
                <a:gd name="adj1" fmla="val 10352"/>
                <a:gd name="adj2" fmla="val 117264"/>
              </a:avLst>
            </a:prstGeom>
            <a:gradFill rotWithShape="1">
              <a:gsLst>
                <a:gs pos="0">
                  <a:schemeClr val="hlink">
                    <a:gamma/>
                    <a:shade val="82353"/>
                    <a:invGamma/>
                  </a:schemeClr>
                </a:gs>
                <a:gs pos="50000">
                  <a:schemeClr val="hlink"/>
                </a:gs>
                <a:gs pos="100000">
                  <a:schemeClr val="hlink">
                    <a:gamma/>
                    <a:shade val="82353"/>
                    <a:invGamma/>
                  </a:schemeClr>
                </a:gs>
              </a:gsLst>
              <a:lin ang="2700000" scaled="1"/>
            </a:gradFill>
            <a:ln w="9525" algn="ctr">
              <a:solidFill>
                <a:schemeClr val="hlink"/>
              </a:solidFill>
              <a:miter lim="800000"/>
              <a:headEnd/>
              <a:tailEnd/>
            </a:ln>
            <a:effectLst>
              <a:outerShdw dist="107763" dir="18900000" algn="ctr" rotWithShape="0">
                <a:schemeClr val="bg2">
                  <a:alpha val="50000"/>
                </a:schemeClr>
              </a:outerShdw>
            </a:effectLst>
          </p:spPr>
          <p:txBody>
            <a:bodyPr/>
            <a:lstStyle/>
            <a:p>
              <a:pPr algn="l" eaLnBrk="1" hangingPunct="1"/>
              <a:r>
                <a:rPr lang="en-US" sz="1400">
                  <a:effectLst>
                    <a:outerShdw blurRad="38100" dist="38100" dir="2700000" algn="tl">
                      <a:srgbClr val="000000"/>
                    </a:outerShdw>
                  </a:effectLst>
                  <a:cs typeface="Arial" charset="0"/>
                </a:rPr>
                <a:t>Class that the page-gen inherits from</a:t>
              </a:r>
            </a:p>
          </p:txBody>
        </p:sp>
        <p:sp>
          <p:nvSpPr>
            <p:cNvPr id="31" name="AutoShape 28"/>
            <p:cNvSpPr>
              <a:spLocks noChangeArrowheads="1"/>
            </p:cNvSpPr>
            <p:nvPr/>
          </p:nvSpPr>
          <p:spPr bwMode="auto">
            <a:xfrm>
              <a:off x="3904" y="929"/>
              <a:ext cx="1536" cy="336"/>
            </a:xfrm>
            <a:prstGeom prst="wedgeRectCallout">
              <a:avLst>
                <a:gd name="adj1" fmla="val -20509"/>
                <a:gd name="adj2" fmla="val 124704"/>
              </a:avLst>
            </a:prstGeom>
            <a:gradFill rotWithShape="1">
              <a:gsLst>
                <a:gs pos="0">
                  <a:schemeClr val="hlink">
                    <a:gamma/>
                    <a:shade val="82353"/>
                    <a:invGamma/>
                  </a:schemeClr>
                </a:gs>
                <a:gs pos="50000">
                  <a:schemeClr val="hlink"/>
                </a:gs>
                <a:gs pos="100000">
                  <a:schemeClr val="hlink">
                    <a:gamma/>
                    <a:shade val="82353"/>
                    <a:invGamma/>
                  </a:schemeClr>
                </a:gs>
              </a:gsLst>
              <a:lin ang="2700000" scaled="1"/>
            </a:gradFill>
            <a:ln w="9525" algn="ctr">
              <a:solidFill>
                <a:schemeClr val="hlink"/>
              </a:solidFill>
              <a:miter lim="800000"/>
              <a:headEnd/>
              <a:tailEnd/>
            </a:ln>
            <a:effectLst>
              <a:outerShdw dist="107763" dir="18900000" algn="ctr" rotWithShape="0">
                <a:schemeClr val="bg2">
                  <a:alpha val="50000"/>
                </a:schemeClr>
              </a:outerShdw>
            </a:effectLst>
          </p:spPr>
          <p:txBody>
            <a:bodyPr/>
            <a:lstStyle/>
            <a:p>
              <a:pPr algn="l" eaLnBrk="1" hangingPunct="1"/>
              <a:r>
                <a:rPr lang="en-US" sz="1400">
                  <a:effectLst>
                    <a:outerShdw blurRad="38100" dist="38100" dir="2700000" algn="tl">
                      <a:srgbClr val="000000"/>
                    </a:outerShdw>
                  </a:effectLst>
                  <a:cs typeface="Arial" charset="0"/>
                </a:rPr>
                <a:t>An (optional) class-name for the page-gen class</a:t>
              </a:r>
            </a:p>
          </p:txBody>
        </p:sp>
      </p:grpSp>
      <p:grpSp>
        <p:nvGrpSpPr>
          <p:cNvPr id="32" name="Group 41"/>
          <p:cNvGrpSpPr>
            <a:grpSpLocks/>
          </p:cNvGrpSpPr>
          <p:nvPr/>
        </p:nvGrpSpPr>
        <p:grpSpPr bwMode="auto">
          <a:xfrm>
            <a:off x="366713" y="2998788"/>
            <a:ext cx="8526462" cy="1390650"/>
            <a:chOff x="231" y="1889"/>
            <a:chExt cx="5371" cy="876"/>
          </a:xfrm>
        </p:grpSpPr>
        <p:sp>
          <p:nvSpPr>
            <p:cNvPr id="33" name="Text Box 36"/>
            <p:cNvSpPr txBox="1">
              <a:spLocks noChangeArrowheads="1"/>
            </p:cNvSpPr>
            <p:nvPr/>
          </p:nvSpPr>
          <p:spPr bwMode="auto">
            <a:xfrm>
              <a:off x="231" y="1889"/>
              <a:ext cx="5371" cy="392"/>
            </a:xfrm>
            <a:prstGeom prst="rect">
              <a:avLst/>
            </a:prstGeom>
            <a:solidFill>
              <a:schemeClr val="bg2">
                <a:alpha val="39999"/>
              </a:schemeClr>
            </a:solidFill>
            <a:ln w="12700" algn="ctr">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28600" tIns="182880" rIns="228600" bIns="182880">
              <a:spAutoFit/>
            </a:bodyPr>
            <a:lstStyle/>
            <a:p>
              <a:pPr algn="l" eaLnBrk="1" hangingPunct="1">
                <a:spcBef>
                  <a:spcPct val="50000"/>
                </a:spcBef>
              </a:pPr>
              <a:r>
                <a:rPr lang="en-US" sz="1600" b="0" noProof="1">
                  <a:effectLst/>
                  <a:latin typeface="Courier New" pitchFamily="49" charset="0"/>
                </a:rPr>
                <a:t>public partial class </a:t>
              </a:r>
              <a:r>
                <a:rPr lang="en-US" sz="1600" b="0">
                  <a:effectLst/>
                  <a:latin typeface="Courier New" pitchFamily="49" charset="0"/>
                </a:rPr>
                <a:t>_</a:t>
              </a:r>
              <a:r>
                <a:rPr lang="en-US" sz="1600" b="0" noProof="1">
                  <a:effectLst/>
                  <a:latin typeface="Courier New" pitchFamily="49" charset="0"/>
                </a:rPr>
                <a:t>Default : System.Web.UI.Page</a:t>
              </a:r>
              <a:endParaRPr lang="en-US" sz="1600" b="0">
                <a:effectLst/>
                <a:latin typeface="Courier New" pitchFamily="49" charset="0"/>
              </a:endParaRPr>
            </a:p>
          </p:txBody>
        </p:sp>
        <p:sp>
          <p:nvSpPr>
            <p:cNvPr id="34" name="AutoShape 29"/>
            <p:cNvSpPr>
              <a:spLocks noChangeArrowheads="1"/>
            </p:cNvSpPr>
            <p:nvPr/>
          </p:nvSpPr>
          <p:spPr bwMode="auto">
            <a:xfrm>
              <a:off x="296" y="2421"/>
              <a:ext cx="1968" cy="336"/>
            </a:xfrm>
            <a:prstGeom prst="wedgeRectCallout">
              <a:avLst>
                <a:gd name="adj1" fmla="val -12245"/>
                <a:gd name="adj2" fmla="val -106250"/>
              </a:avLst>
            </a:prstGeom>
            <a:gradFill rotWithShape="1">
              <a:gsLst>
                <a:gs pos="0">
                  <a:schemeClr val="hlink">
                    <a:gamma/>
                    <a:shade val="82353"/>
                    <a:invGamma/>
                  </a:schemeClr>
                </a:gs>
                <a:gs pos="50000">
                  <a:schemeClr val="hlink"/>
                </a:gs>
                <a:gs pos="100000">
                  <a:schemeClr val="hlink">
                    <a:gamma/>
                    <a:shade val="82353"/>
                    <a:invGamma/>
                  </a:schemeClr>
                </a:gs>
              </a:gsLst>
              <a:lin ang="2700000" scaled="1"/>
            </a:gradFill>
            <a:ln w="9525" algn="ctr">
              <a:solidFill>
                <a:schemeClr val="hlink"/>
              </a:solidFill>
              <a:miter lim="800000"/>
              <a:headEnd/>
              <a:tailEnd/>
            </a:ln>
            <a:effectLst>
              <a:outerShdw dist="107763" dir="18900000" algn="ctr" rotWithShape="0">
                <a:schemeClr val="bg2">
                  <a:alpha val="50000"/>
                </a:schemeClr>
              </a:outerShdw>
            </a:effectLst>
          </p:spPr>
          <p:txBody>
            <a:bodyPr/>
            <a:lstStyle/>
            <a:p>
              <a:pPr algn="l" eaLnBrk="1" hangingPunct="1"/>
              <a:r>
                <a:rPr lang="en-US" sz="1400">
                  <a:effectLst>
                    <a:outerShdw blurRad="38100" dist="38100" dir="2700000" algn="tl">
                      <a:srgbClr val="000000"/>
                    </a:outerShdw>
                  </a:effectLst>
                  <a:cs typeface="Arial" charset="0"/>
                </a:rPr>
                <a:t>Class is ‘partial’. Combined to auto-gen’ partial class</a:t>
              </a:r>
            </a:p>
          </p:txBody>
        </p:sp>
        <p:sp>
          <p:nvSpPr>
            <p:cNvPr id="35" name="AutoShape 30"/>
            <p:cNvSpPr>
              <a:spLocks noChangeArrowheads="1"/>
            </p:cNvSpPr>
            <p:nvPr/>
          </p:nvSpPr>
          <p:spPr bwMode="auto">
            <a:xfrm>
              <a:off x="2752" y="2429"/>
              <a:ext cx="2688" cy="336"/>
            </a:xfrm>
            <a:prstGeom prst="wedgeRectCallout">
              <a:avLst>
                <a:gd name="adj1" fmla="val -42148"/>
                <a:gd name="adj2" fmla="val -116069"/>
              </a:avLst>
            </a:prstGeom>
            <a:gradFill rotWithShape="1">
              <a:gsLst>
                <a:gs pos="0">
                  <a:schemeClr val="hlink">
                    <a:gamma/>
                    <a:shade val="82353"/>
                    <a:invGamma/>
                  </a:schemeClr>
                </a:gs>
                <a:gs pos="50000">
                  <a:schemeClr val="hlink"/>
                </a:gs>
                <a:gs pos="100000">
                  <a:schemeClr val="hlink">
                    <a:gamma/>
                    <a:shade val="82353"/>
                    <a:invGamma/>
                  </a:schemeClr>
                </a:gs>
              </a:gsLst>
              <a:lin ang="2700000" scaled="1"/>
            </a:gradFill>
            <a:ln w="9525" algn="ctr">
              <a:solidFill>
                <a:schemeClr val="hlink"/>
              </a:solidFill>
              <a:miter lim="800000"/>
              <a:headEnd/>
              <a:tailEnd/>
            </a:ln>
            <a:effectLst>
              <a:outerShdw dist="107763" dir="18900000" algn="ctr" rotWithShape="0">
                <a:schemeClr val="bg2">
                  <a:alpha val="50000"/>
                </a:schemeClr>
              </a:outerShdw>
            </a:effectLst>
          </p:spPr>
          <p:txBody>
            <a:bodyPr/>
            <a:lstStyle/>
            <a:p>
              <a:pPr algn="l" eaLnBrk="1" hangingPunct="1"/>
              <a:r>
                <a:rPr lang="en-US" sz="1400">
                  <a:effectLst>
                    <a:outerShdw blurRad="38100" dist="38100" dir="2700000" algn="tl">
                      <a:srgbClr val="000000"/>
                    </a:outerShdw>
                  </a:effectLst>
                  <a:cs typeface="Arial" charset="0"/>
                </a:rPr>
                <a:t>Base Class. Final base is System.Web.UI.Page</a:t>
              </a:r>
            </a:p>
          </p:txBody>
        </p:sp>
      </p:grpSp>
    </p:spTree>
    <p:extLst>
      <p:ext uri="{BB962C8B-B14F-4D97-AF65-F5344CB8AC3E}">
        <p14:creationId xmlns:p14="http://schemas.microsoft.com/office/powerpoint/2010/main" xmlns="" val="109006673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57130"/>
          </a:xfrm>
        </p:spPr>
        <p:txBody>
          <a:bodyPr>
            <a:normAutofit fontScale="90000"/>
          </a:bodyPr>
          <a:lstStyle/>
          <a:p>
            <a:r>
              <a:rPr lang="en-US" dirty="0"/>
              <a:t>Server Controls</a:t>
            </a:r>
          </a:p>
        </p:txBody>
      </p:sp>
      <p:sp>
        <p:nvSpPr>
          <p:cNvPr id="3" name="Content Placeholder 2"/>
          <p:cNvSpPr>
            <a:spLocks noGrp="1"/>
          </p:cNvSpPr>
          <p:nvPr>
            <p:ph idx="1"/>
          </p:nvPr>
        </p:nvSpPr>
        <p:spPr>
          <a:xfrm>
            <a:off x="381000" y="1417638"/>
            <a:ext cx="8410575" cy="2012859"/>
          </a:xfrm>
        </p:spPr>
        <p:txBody>
          <a:bodyPr>
            <a:normAutofit lnSpcReduction="10000"/>
          </a:bodyPr>
          <a:lstStyle/>
          <a:p>
            <a:r>
              <a:rPr lang="en-US" dirty="0"/>
              <a:t>These controls are </a:t>
            </a:r>
            <a:r>
              <a:rPr lang="en-US" dirty="0" smtClean="0"/>
              <a:t>created and </a:t>
            </a:r>
            <a:r>
              <a:rPr lang="en-US" dirty="0"/>
              <a:t>configured as objects. </a:t>
            </a:r>
            <a:endParaRPr lang="en-US" dirty="0" smtClean="0"/>
          </a:p>
          <a:p>
            <a:r>
              <a:rPr lang="en-US" dirty="0" smtClean="0"/>
              <a:t>They </a:t>
            </a:r>
            <a:r>
              <a:rPr lang="en-US" dirty="0"/>
              <a:t>run on the web server and they automatically provide their own HTML</a:t>
            </a:r>
          </a:p>
        </p:txBody>
      </p:sp>
    </p:spTree>
    <p:extLst>
      <p:ext uri="{BB962C8B-B14F-4D97-AF65-F5344CB8AC3E}">
        <p14:creationId xmlns:p14="http://schemas.microsoft.com/office/powerpoint/2010/main" xmlns="" val="2453247463"/>
      </p:ext>
    </p:extLst>
  </p:cSld>
  <p:clrMapOvr>
    <a:masterClrMapping/>
  </p:clrMapOvr>
  <p:transition spd="slow">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Overriding Members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3198594077"/>
              </p:ext>
            </p:extLst>
          </p:nvPr>
        </p:nvGraphicFramePr>
        <p:xfrm>
          <a:off x="685800" y="1219200"/>
          <a:ext cx="7924800" cy="5093398"/>
        </p:xfrm>
        <a:graphic>
          <a:graphicData uri="http://schemas.openxmlformats.org/drawingml/2006/table">
            <a:tbl>
              <a:tblPr/>
              <a:tblGrid>
                <a:gridCol w="2239617"/>
                <a:gridCol w="5685183"/>
              </a:tblGrid>
              <a:tr h="403971">
                <a:tc>
                  <a:txBody>
                    <a:bodyPr/>
                    <a:lstStyle/>
                    <a:p>
                      <a:r>
                        <a:rPr lang="en-US" sz="2400" dirty="0">
                          <a:latin typeface="Calibri" pitchFamily="34" charset="0"/>
                          <a:cs typeface="Calibri" pitchFamily="34" charset="0"/>
                        </a:rPr>
                        <a:t>C# Modifier</a:t>
                      </a:r>
                    </a:p>
                  </a:txBody>
                  <a:tcPr marL="43423" marR="43423" marT="21711" marB="21711" anchor="ctr">
                    <a:lnL>
                      <a:noFill/>
                    </a:lnL>
                    <a:lnR>
                      <a:noFill/>
                    </a:lnR>
                    <a:lnT>
                      <a:noFill/>
                    </a:lnT>
                    <a:lnB>
                      <a:noFill/>
                    </a:lnB>
                  </a:tcPr>
                </a:tc>
                <a:tc>
                  <a:txBody>
                    <a:bodyPr/>
                    <a:lstStyle/>
                    <a:p>
                      <a:r>
                        <a:rPr lang="en-US" sz="2400">
                          <a:latin typeface="Calibri" pitchFamily="34" charset="0"/>
                          <a:cs typeface="Calibri" pitchFamily="34" charset="0"/>
                        </a:rPr>
                        <a:t>Definition</a:t>
                      </a:r>
                    </a:p>
                  </a:txBody>
                  <a:tcPr marL="43423" marR="43423" marT="21711" marB="21711" anchor="ctr">
                    <a:lnL>
                      <a:noFill/>
                    </a:lnL>
                    <a:lnR>
                      <a:noFill/>
                    </a:lnR>
                    <a:lnT>
                      <a:noFill/>
                    </a:lnT>
                    <a:lnB>
                      <a:noFill/>
                    </a:lnB>
                  </a:tcPr>
                </a:tc>
              </a:tr>
              <a:tr h="1017637">
                <a:tc>
                  <a:txBody>
                    <a:bodyPr/>
                    <a:lstStyle/>
                    <a:p>
                      <a:r>
                        <a:rPr lang="en-US" sz="2400" dirty="0">
                          <a:latin typeface="Calibri" pitchFamily="34" charset="0"/>
                          <a:cs typeface="Calibri" pitchFamily="34" charset="0"/>
                        </a:rPr>
                        <a:t>virtual </a:t>
                      </a:r>
                    </a:p>
                  </a:txBody>
                  <a:tcPr marL="43423" marR="43423" marT="21711" marB="21711" anchor="ctr">
                    <a:lnL>
                      <a:noFill/>
                    </a:lnL>
                    <a:lnR>
                      <a:noFill/>
                    </a:lnR>
                    <a:lnT>
                      <a:noFill/>
                    </a:lnT>
                    <a:lnB>
                      <a:noFill/>
                    </a:lnB>
                  </a:tcPr>
                </a:tc>
                <a:tc>
                  <a:txBody>
                    <a:bodyPr/>
                    <a:lstStyle/>
                    <a:p>
                      <a:r>
                        <a:rPr lang="en-US" sz="2400" dirty="0">
                          <a:latin typeface="Calibri" pitchFamily="34" charset="0"/>
                          <a:cs typeface="Calibri" pitchFamily="34" charset="0"/>
                        </a:rPr>
                        <a:t>Allows a class member to be overridden in a derived class.</a:t>
                      </a:r>
                    </a:p>
                  </a:txBody>
                  <a:tcPr marL="43423" marR="43423" marT="21711" marB="21711" anchor="ctr">
                    <a:lnL>
                      <a:noFill/>
                    </a:lnL>
                    <a:lnR>
                      <a:noFill/>
                    </a:lnR>
                    <a:lnT>
                      <a:noFill/>
                    </a:lnT>
                    <a:lnB>
                      <a:noFill/>
                    </a:lnB>
                  </a:tcPr>
                </a:tc>
              </a:tr>
              <a:tr h="1324471">
                <a:tc>
                  <a:txBody>
                    <a:bodyPr/>
                    <a:lstStyle/>
                    <a:p>
                      <a:r>
                        <a:rPr lang="en-US" sz="2400" dirty="0" smtClean="0">
                          <a:latin typeface="Calibri" pitchFamily="34" charset="0"/>
                          <a:cs typeface="Calibri" pitchFamily="34" charset="0"/>
                        </a:rPr>
                        <a:t>override</a:t>
                      </a:r>
                      <a:endParaRPr lang="en-US" sz="2400" dirty="0">
                        <a:latin typeface="Calibri" pitchFamily="34" charset="0"/>
                        <a:cs typeface="Calibri" pitchFamily="34" charset="0"/>
                      </a:endParaRPr>
                    </a:p>
                  </a:txBody>
                  <a:tcPr marL="43423" marR="43423" marT="21711" marB="21711" anchor="ctr">
                    <a:lnL>
                      <a:noFill/>
                    </a:lnL>
                    <a:lnR>
                      <a:noFill/>
                    </a:lnR>
                    <a:lnT>
                      <a:noFill/>
                    </a:lnT>
                    <a:lnB>
                      <a:noFill/>
                    </a:lnB>
                  </a:tcPr>
                </a:tc>
                <a:tc>
                  <a:txBody>
                    <a:bodyPr/>
                    <a:lstStyle/>
                    <a:p>
                      <a:r>
                        <a:rPr lang="en-US" sz="2400">
                          <a:latin typeface="Calibri" pitchFamily="34" charset="0"/>
                          <a:cs typeface="Calibri" pitchFamily="34" charset="0"/>
                        </a:rPr>
                        <a:t>Overrides a virtual (overridable) member defined in the base class.</a:t>
                      </a:r>
                    </a:p>
                  </a:txBody>
                  <a:tcPr marL="43423" marR="43423" marT="21711" marB="21711" anchor="ctr">
                    <a:lnL>
                      <a:noFill/>
                    </a:lnL>
                    <a:lnR>
                      <a:noFill/>
                    </a:lnR>
                    <a:lnT>
                      <a:noFill/>
                    </a:lnT>
                    <a:lnB>
                      <a:noFill/>
                    </a:lnB>
                  </a:tcPr>
                </a:tc>
              </a:tr>
              <a:tr h="1324471">
                <a:tc>
                  <a:txBody>
                    <a:bodyPr/>
                    <a:lstStyle/>
                    <a:p>
                      <a:r>
                        <a:rPr lang="en-US" sz="2400" dirty="0">
                          <a:latin typeface="Calibri" pitchFamily="34" charset="0"/>
                          <a:cs typeface="Calibri" pitchFamily="34" charset="0"/>
                        </a:rPr>
                        <a:t>abstract </a:t>
                      </a:r>
                    </a:p>
                  </a:txBody>
                  <a:tcPr marL="43423" marR="43423" marT="21711" marB="21711" anchor="ctr">
                    <a:lnL>
                      <a:noFill/>
                    </a:lnL>
                    <a:lnR>
                      <a:noFill/>
                    </a:lnR>
                    <a:lnT>
                      <a:noFill/>
                    </a:lnT>
                    <a:lnB>
                      <a:noFill/>
                    </a:lnB>
                  </a:tcPr>
                </a:tc>
                <a:tc>
                  <a:txBody>
                    <a:bodyPr/>
                    <a:lstStyle/>
                    <a:p>
                      <a:r>
                        <a:rPr lang="en-US" sz="2400">
                          <a:latin typeface="Calibri" pitchFamily="34" charset="0"/>
                          <a:cs typeface="Calibri" pitchFamily="34" charset="0"/>
                        </a:rPr>
                        <a:t>Requires that a class member to be overridden in the derived class.</a:t>
                      </a:r>
                    </a:p>
                  </a:txBody>
                  <a:tcPr marL="43423" marR="43423" marT="21711" marB="21711" anchor="ctr">
                    <a:lnL>
                      <a:noFill/>
                    </a:lnL>
                    <a:lnR>
                      <a:noFill/>
                    </a:lnR>
                    <a:lnT>
                      <a:noFill/>
                    </a:lnT>
                    <a:lnB>
                      <a:noFill/>
                    </a:lnB>
                  </a:tcPr>
                </a:tc>
              </a:tr>
              <a:tr h="1017637">
                <a:tc>
                  <a:txBody>
                    <a:bodyPr/>
                    <a:lstStyle/>
                    <a:p>
                      <a:r>
                        <a:rPr lang="en-US" sz="2400" dirty="0">
                          <a:latin typeface="Calibri" pitchFamily="34" charset="0"/>
                          <a:cs typeface="Calibri" pitchFamily="34" charset="0"/>
                        </a:rPr>
                        <a:t>new Modifier </a:t>
                      </a:r>
                    </a:p>
                  </a:txBody>
                  <a:tcPr marL="43423" marR="43423" marT="21711" marB="21711" anchor="ctr">
                    <a:lnL>
                      <a:noFill/>
                    </a:lnL>
                    <a:lnR>
                      <a:noFill/>
                    </a:lnR>
                    <a:lnT>
                      <a:noFill/>
                    </a:lnT>
                    <a:lnB>
                      <a:noFill/>
                    </a:lnB>
                  </a:tcPr>
                </a:tc>
                <a:tc>
                  <a:txBody>
                    <a:bodyPr/>
                    <a:lstStyle/>
                    <a:p>
                      <a:r>
                        <a:rPr lang="en-US" sz="2400" dirty="0">
                          <a:latin typeface="Calibri" pitchFamily="34" charset="0"/>
                          <a:cs typeface="Calibri" pitchFamily="34" charset="0"/>
                        </a:rPr>
                        <a:t>Hides a member inherited from a base class</a:t>
                      </a:r>
                    </a:p>
                  </a:txBody>
                  <a:tcPr marL="43423" marR="43423" marT="21711" marB="21711" anchor="ctr">
                    <a:lnL>
                      <a:noFill/>
                    </a:lnL>
                    <a:lnR>
                      <a:noFill/>
                    </a:lnR>
                    <a:lnT>
                      <a:noFill/>
                    </a:lnT>
                    <a:lnB>
                      <a:noFill/>
                    </a:lnB>
                  </a:tcPr>
                </a:tc>
              </a:tr>
            </a:tbl>
          </a:graphicData>
        </a:graphic>
      </p:graphicFrame>
    </p:spTree>
    <p:extLst>
      <p:ext uri="{BB962C8B-B14F-4D97-AF65-F5344CB8AC3E}">
        <p14:creationId xmlns:p14="http://schemas.microsoft.com/office/powerpoint/2010/main" xmlns="" val="252557491"/>
      </p:ext>
    </p:extLst>
  </p:cSld>
  <p:clrMapOvr>
    <a:masterClrMapping/>
  </p:clrMapOvr>
  <p:transition spd="slow">
    <p:wipe dir="d"/>
  </p:transition>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Server Controls</a:t>
            </a:r>
            <a:endParaRPr lang="en-US" dirty="0"/>
          </a:p>
        </p:txBody>
      </p:sp>
      <p:sp>
        <p:nvSpPr>
          <p:cNvPr id="3" name="Content Placeholder 2"/>
          <p:cNvSpPr>
            <a:spLocks noGrp="1"/>
          </p:cNvSpPr>
          <p:nvPr>
            <p:ph idx="1"/>
          </p:nvPr>
        </p:nvSpPr>
        <p:spPr>
          <a:xfrm>
            <a:off x="381000" y="1417638"/>
            <a:ext cx="8410575" cy="3933384"/>
          </a:xfrm>
        </p:spPr>
        <p:txBody>
          <a:bodyPr>
            <a:normAutofit lnSpcReduction="10000"/>
          </a:bodyPr>
          <a:lstStyle/>
          <a:p>
            <a:r>
              <a:rPr lang="en-US" dirty="0" smtClean="0"/>
              <a:t>These </a:t>
            </a:r>
            <a:r>
              <a:rPr lang="en-US" dirty="0"/>
              <a:t>are server-based equivalents for standard HTML elements. </a:t>
            </a:r>
            <a:endParaRPr lang="en-US" dirty="0" smtClean="0"/>
          </a:p>
          <a:p>
            <a:r>
              <a:rPr lang="en-US" dirty="0" smtClean="0"/>
              <a:t>These</a:t>
            </a:r>
            <a:r>
              <a:rPr lang="en-US" dirty="0"/>
              <a:t> </a:t>
            </a:r>
            <a:r>
              <a:rPr lang="en-US" dirty="0" smtClean="0"/>
              <a:t>controls </a:t>
            </a:r>
            <a:r>
              <a:rPr lang="en-US" dirty="0"/>
              <a:t>are ideal if you’re a seasoned web programmer who prefers to work with familiar </a:t>
            </a:r>
            <a:r>
              <a:rPr lang="en-US" dirty="0" smtClean="0"/>
              <a:t>HTML tags </a:t>
            </a:r>
            <a:r>
              <a:rPr lang="en-US" dirty="0"/>
              <a:t>(at least at first). </a:t>
            </a:r>
            <a:endParaRPr lang="en-US" dirty="0" smtClean="0"/>
          </a:p>
          <a:p>
            <a:r>
              <a:rPr lang="en-US" dirty="0" smtClean="0"/>
              <a:t>They </a:t>
            </a:r>
            <a:r>
              <a:rPr lang="en-US" dirty="0"/>
              <a:t>are also useful when migrating ordinary HTML pages or ASP pages </a:t>
            </a:r>
            <a:r>
              <a:rPr lang="en-US" dirty="0" smtClean="0"/>
              <a:t>to ASP.NET</a:t>
            </a:r>
            <a:r>
              <a:rPr lang="en-US" dirty="0"/>
              <a:t>, because they require the fewest changes</a:t>
            </a:r>
            <a:r>
              <a:rPr lang="en-US" dirty="0" smtClean="0"/>
              <a:t>.</a:t>
            </a:r>
            <a:endParaRPr lang="en-US" dirty="0"/>
          </a:p>
        </p:txBody>
      </p:sp>
    </p:spTree>
    <p:extLst>
      <p:ext uri="{BB962C8B-B14F-4D97-AF65-F5344CB8AC3E}">
        <p14:creationId xmlns:p14="http://schemas.microsoft.com/office/powerpoint/2010/main" xmlns="" val="758928150"/>
      </p:ext>
    </p:extLst>
  </p:cSld>
  <p:clrMapOvr>
    <a:masterClrMapping/>
  </p:clrMapOvr>
  <p:transition spd="slow">
    <p:wipe dir="d"/>
  </p:transition>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Controls</a:t>
            </a:r>
            <a:endParaRPr lang="en-US" dirty="0"/>
          </a:p>
        </p:txBody>
      </p:sp>
      <p:sp>
        <p:nvSpPr>
          <p:cNvPr id="3" name="Content Placeholder 2"/>
          <p:cNvSpPr>
            <a:spLocks noGrp="1"/>
          </p:cNvSpPr>
          <p:nvPr>
            <p:ph idx="1"/>
          </p:nvPr>
        </p:nvSpPr>
        <p:spPr>
          <a:xfrm>
            <a:off x="381000" y="1417638"/>
            <a:ext cx="8410575" cy="5262979"/>
          </a:xfrm>
        </p:spPr>
        <p:txBody>
          <a:bodyPr>
            <a:normAutofit lnSpcReduction="10000"/>
          </a:bodyPr>
          <a:lstStyle/>
          <a:p>
            <a:r>
              <a:rPr lang="en-US" dirty="0" smtClean="0"/>
              <a:t>These </a:t>
            </a:r>
            <a:r>
              <a:rPr lang="en-US" dirty="0"/>
              <a:t>are similar to the HTML server controls, but they provide a richer object </a:t>
            </a:r>
            <a:r>
              <a:rPr lang="en-US" dirty="0" smtClean="0"/>
              <a:t>model with </a:t>
            </a:r>
            <a:r>
              <a:rPr lang="en-US" dirty="0"/>
              <a:t>a variety of properties for style and formatting details. </a:t>
            </a:r>
            <a:endParaRPr lang="en-US" dirty="0" smtClean="0"/>
          </a:p>
          <a:p>
            <a:r>
              <a:rPr lang="en-US" dirty="0" smtClean="0"/>
              <a:t>Provide </a:t>
            </a:r>
            <a:r>
              <a:rPr lang="en-US" dirty="0"/>
              <a:t>more events and </a:t>
            </a:r>
            <a:r>
              <a:rPr lang="en-US" dirty="0" smtClean="0"/>
              <a:t>more closely </a:t>
            </a:r>
            <a:r>
              <a:rPr lang="en-US" dirty="0"/>
              <a:t>resemble the controls used for Windows development. </a:t>
            </a:r>
            <a:endParaRPr lang="en-US" dirty="0" smtClean="0"/>
          </a:p>
          <a:p>
            <a:r>
              <a:rPr lang="en-US" dirty="0" smtClean="0"/>
              <a:t>Web </a:t>
            </a:r>
            <a:r>
              <a:rPr lang="en-US" dirty="0"/>
              <a:t>controls also feature some </a:t>
            </a:r>
            <a:r>
              <a:rPr lang="en-US" dirty="0" smtClean="0"/>
              <a:t>user interface </a:t>
            </a:r>
            <a:r>
              <a:rPr lang="en-US" dirty="0"/>
              <a:t>elements that have no direct HTML equivalent, such as the </a:t>
            </a:r>
            <a:r>
              <a:rPr lang="en-US" dirty="0" err="1"/>
              <a:t>GridView</a:t>
            </a:r>
            <a:r>
              <a:rPr lang="en-US" dirty="0"/>
              <a:t>, Calendar, </a:t>
            </a:r>
            <a:r>
              <a:rPr lang="en-US" dirty="0" smtClean="0"/>
              <a:t>and validation </a:t>
            </a:r>
            <a:r>
              <a:rPr lang="en-US" dirty="0"/>
              <a:t>controls.</a:t>
            </a:r>
          </a:p>
        </p:txBody>
      </p:sp>
    </p:spTree>
    <p:extLst>
      <p:ext uri="{BB962C8B-B14F-4D97-AF65-F5344CB8AC3E}">
        <p14:creationId xmlns:p14="http://schemas.microsoft.com/office/powerpoint/2010/main" xmlns="" val="357154053"/>
      </p:ext>
    </p:extLst>
  </p:cSld>
  <p:clrMapOvr>
    <a:masterClrMapping/>
  </p:clrMapOvr>
  <p:transition spd="slow">
    <p:wipe dir="d"/>
  </p:transition>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Validator controls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2920822088"/>
              </p:ext>
            </p:extLst>
          </p:nvPr>
        </p:nvGraphicFramePr>
        <p:xfrm>
          <a:off x="609600" y="1219200"/>
          <a:ext cx="8077199" cy="4059816"/>
        </p:xfrm>
        <a:graphic>
          <a:graphicData uri="http://schemas.openxmlformats.org/drawingml/2006/table">
            <a:tbl>
              <a:tblPr/>
              <a:tblGrid>
                <a:gridCol w="2362200"/>
                <a:gridCol w="1824225"/>
                <a:gridCol w="3890774"/>
              </a:tblGrid>
              <a:tr h="173834">
                <a:tc>
                  <a:txBody>
                    <a:bodyPr/>
                    <a:lstStyle/>
                    <a:p>
                      <a:r>
                        <a:rPr lang="en-US" sz="1200" dirty="0"/>
                        <a:t>Control</a:t>
                      </a:r>
                    </a:p>
                  </a:txBody>
                  <a:tcPr marL="9113" marR="9113" marT="4557" marB="4557">
                    <a:lnL>
                      <a:noFill/>
                    </a:lnL>
                    <a:lnR>
                      <a:noFill/>
                    </a:lnR>
                    <a:lnT>
                      <a:noFill/>
                    </a:lnT>
                    <a:lnB>
                      <a:noFill/>
                    </a:lnB>
                  </a:tcPr>
                </a:tc>
                <a:tc>
                  <a:txBody>
                    <a:bodyPr/>
                    <a:lstStyle/>
                    <a:p>
                      <a:r>
                        <a:rPr lang="en-US" sz="1200"/>
                        <a:t>Description</a:t>
                      </a:r>
                    </a:p>
                  </a:txBody>
                  <a:tcPr marL="9113" marR="9113" marT="4557" marB="4557">
                    <a:lnL>
                      <a:noFill/>
                    </a:lnL>
                    <a:lnR>
                      <a:noFill/>
                    </a:lnR>
                    <a:lnT>
                      <a:noFill/>
                    </a:lnT>
                    <a:lnB>
                      <a:noFill/>
                    </a:lnB>
                  </a:tcPr>
                </a:tc>
                <a:tc>
                  <a:txBody>
                    <a:bodyPr/>
                    <a:lstStyle/>
                    <a:p>
                      <a:r>
                        <a:rPr lang="en-US" sz="1200"/>
                        <a:t>HTML or JavaScript Code Example</a:t>
                      </a:r>
                    </a:p>
                  </a:txBody>
                  <a:tcPr marL="9113" marR="9113" marT="4557" marB="4557">
                    <a:lnL>
                      <a:noFill/>
                    </a:lnL>
                    <a:lnR>
                      <a:noFill/>
                    </a:lnR>
                    <a:lnT>
                      <a:noFill/>
                    </a:lnT>
                    <a:lnB>
                      <a:noFill/>
                    </a:lnB>
                  </a:tcPr>
                </a:tc>
              </a:tr>
              <a:tr h="1001742">
                <a:tc>
                  <a:txBody>
                    <a:bodyPr/>
                    <a:lstStyle/>
                    <a:p>
                      <a:r>
                        <a:rPr lang="en-US" sz="1200" b="1"/>
                        <a:t>RequiredFieldValidator</a:t>
                      </a:r>
                      <a:endParaRPr lang="en-US" sz="1200"/>
                    </a:p>
                  </a:txBody>
                  <a:tcPr marL="9113" marR="9113" marT="4557" marB="4557">
                    <a:lnL>
                      <a:noFill/>
                    </a:lnL>
                    <a:lnR>
                      <a:noFill/>
                    </a:lnR>
                    <a:lnT>
                      <a:noFill/>
                    </a:lnT>
                    <a:lnB>
                      <a:noFill/>
                    </a:lnB>
                  </a:tcPr>
                </a:tc>
                <a:tc>
                  <a:txBody>
                    <a:bodyPr/>
                    <a:lstStyle/>
                    <a:p>
                      <a:r>
                        <a:rPr lang="en-US" sz="1200"/>
                        <a:t>Allows you to check a control on the form to see if it is filled in with anything. If it isn't, the ErrorMessage that you set will be displayed in this control. </a:t>
                      </a:r>
                    </a:p>
                  </a:txBody>
                  <a:tcPr marL="9113" marR="9113" marT="4557" marB="4557">
                    <a:lnL>
                      <a:noFill/>
                    </a:lnL>
                    <a:lnR>
                      <a:noFill/>
                    </a:lnR>
                    <a:lnT>
                      <a:noFill/>
                    </a:lnT>
                    <a:lnB>
                      <a:noFill/>
                    </a:lnB>
                  </a:tcPr>
                </a:tc>
                <a:tc>
                  <a:txBody>
                    <a:bodyPr/>
                    <a:lstStyle/>
                    <a:p>
                      <a:r>
                        <a:rPr lang="en-US" sz="1200"/>
                        <a:t>&lt;asp:RequiredFieldValidator </a:t>
                      </a:r>
                      <a:br>
                        <a:rPr lang="en-US" sz="1200"/>
                      </a:br>
                      <a:r>
                        <a:rPr lang="en-US" sz="1200"/>
                        <a:t>id=RequiredFieldValidator1 </a:t>
                      </a:r>
                      <a:br>
                        <a:rPr lang="en-US" sz="1200"/>
                      </a:br>
                      <a:r>
                        <a:rPr lang="en-US" sz="1200"/>
                        <a:t>runat="server" </a:t>
                      </a:r>
                      <a:br>
                        <a:rPr lang="en-US" sz="1200"/>
                      </a:br>
                      <a:r>
                        <a:rPr lang="en-US" sz="1200"/>
                        <a:t>ErrorMessage=</a:t>
                      </a:r>
                      <a:br>
                        <a:rPr lang="en-US" sz="1200"/>
                      </a:br>
                      <a:r>
                        <a:rPr lang="en-US" sz="1200"/>
                        <a:t>"RequiredFieldValidator"&gt;</a:t>
                      </a:r>
                      <a:br>
                        <a:rPr lang="en-US" sz="1200"/>
                      </a:br>
                      <a:r>
                        <a:rPr lang="en-US" sz="1200"/>
                        <a:t>&lt; /asp:RequiredFieldValidator&gt;</a:t>
                      </a:r>
                    </a:p>
                  </a:txBody>
                  <a:tcPr marL="9113" marR="9113" marT="4557" marB="4557">
                    <a:lnL>
                      <a:noFill/>
                    </a:lnL>
                    <a:lnR>
                      <a:noFill/>
                    </a:lnR>
                    <a:lnT>
                      <a:noFill/>
                    </a:lnT>
                    <a:lnB>
                      <a:noFill/>
                    </a:lnB>
                  </a:tcPr>
                </a:tc>
              </a:tr>
              <a:tr h="1001742">
                <a:tc>
                  <a:txBody>
                    <a:bodyPr/>
                    <a:lstStyle/>
                    <a:p>
                      <a:r>
                        <a:rPr lang="en-US" sz="1200" b="1"/>
                        <a:t>CompareValidator</a:t>
                      </a:r>
                      <a:endParaRPr lang="en-US" sz="1200"/>
                    </a:p>
                  </a:txBody>
                  <a:tcPr marL="9113" marR="9113" marT="4557" marB="4557">
                    <a:lnL>
                      <a:noFill/>
                    </a:lnL>
                    <a:lnR>
                      <a:noFill/>
                    </a:lnR>
                    <a:lnT>
                      <a:noFill/>
                    </a:lnT>
                    <a:lnB>
                      <a:noFill/>
                    </a:lnB>
                  </a:tcPr>
                </a:tc>
                <a:tc>
                  <a:txBody>
                    <a:bodyPr/>
                    <a:lstStyle/>
                    <a:p>
                      <a:r>
                        <a:rPr lang="en-US" sz="1200" dirty="0"/>
                        <a:t>Allows you to check the contents of one control against the contents of another control on the form to see if they match. If they don't, the </a:t>
                      </a:r>
                      <a:r>
                        <a:rPr lang="en-US" sz="1200" dirty="0" err="1"/>
                        <a:t>ErrorMessage</a:t>
                      </a:r>
                      <a:r>
                        <a:rPr lang="en-US" sz="1200" dirty="0"/>
                        <a:t> that you set will be displayed into this control.</a:t>
                      </a:r>
                    </a:p>
                  </a:txBody>
                  <a:tcPr marL="9113" marR="9113" marT="4557" marB="4557">
                    <a:lnL>
                      <a:noFill/>
                    </a:lnL>
                    <a:lnR>
                      <a:noFill/>
                    </a:lnR>
                    <a:lnT>
                      <a:noFill/>
                    </a:lnT>
                    <a:lnB>
                      <a:noFill/>
                    </a:lnB>
                  </a:tcPr>
                </a:tc>
                <a:tc>
                  <a:txBody>
                    <a:bodyPr/>
                    <a:lstStyle/>
                    <a:p>
                      <a:r>
                        <a:rPr lang="en-US" sz="1200"/>
                        <a:t>&lt;asp:CompareValidator </a:t>
                      </a:r>
                      <a:br>
                        <a:rPr lang="en-US" sz="1200"/>
                      </a:br>
                      <a:r>
                        <a:rPr lang="en-US" sz="1200"/>
                        <a:t>id=CompareValidator1 </a:t>
                      </a:r>
                      <a:br>
                        <a:rPr lang="en-US" sz="1200"/>
                      </a:br>
                      <a:r>
                        <a:rPr lang="en-US" sz="1200"/>
                        <a:t>runat="server" </a:t>
                      </a:r>
                      <a:br>
                        <a:rPr lang="en-US" sz="1200"/>
                      </a:br>
                      <a:r>
                        <a:rPr lang="en-US" sz="1200"/>
                        <a:t>ErrorMessage=</a:t>
                      </a:r>
                      <a:br>
                        <a:rPr lang="en-US" sz="1200"/>
                      </a:br>
                      <a:r>
                        <a:rPr lang="en-US" sz="1200"/>
                        <a:t>"CompareValidator"&gt;</a:t>
                      </a:r>
                      <a:br>
                        <a:rPr lang="en-US" sz="1200"/>
                      </a:br>
                      <a:r>
                        <a:rPr lang="en-US" sz="1200"/>
                        <a:t>&lt; /asp:CompareValidato&gt;</a:t>
                      </a:r>
                    </a:p>
                  </a:txBody>
                  <a:tcPr marL="9113" marR="9113" marT="4557" marB="4557">
                    <a:lnL>
                      <a:noFill/>
                    </a:lnL>
                    <a:lnR>
                      <a:noFill/>
                    </a:lnR>
                    <a:lnT>
                      <a:noFill/>
                    </a:lnT>
                    <a:lnB>
                      <a:noFill/>
                    </a:lnB>
                  </a:tcPr>
                </a:tc>
              </a:tr>
              <a:tr h="1001742">
                <a:tc>
                  <a:txBody>
                    <a:bodyPr/>
                    <a:lstStyle/>
                    <a:p>
                      <a:r>
                        <a:rPr lang="en-US" sz="1200" b="1" dirty="0" err="1"/>
                        <a:t>RangeValidator</a:t>
                      </a:r>
                      <a:endParaRPr lang="en-US" sz="1200" dirty="0"/>
                    </a:p>
                  </a:txBody>
                  <a:tcPr marL="9113" marR="9113" marT="4557" marB="4557">
                    <a:lnL>
                      <a:noFill/>
                    </a:lnL>
                    <a:lnR>
                      <a:noFill/>
                    </a:lnR>
                    <a:lnT>
                      <a:noFill/>
                    </a:lnT>
                    <a:lnB>
                      <a:noFill/>
                    </a:lnB>
                  </a:tcPr>
                </a:tc>
                <a:tc>
                  <a:txBody>
                    <a:bodyPr/>
                    <a:lstStyle/>
                    <a:p>
                      <a:r>
                        <a:rPr lang="en-US" sz="1200"/>
                        <a:t>Allows you to check to see whether the value you entered in a control is within a specified range. If it isn't, the ErrorMessage that you set will be displayed into this control.</a:t>
                      </a:r>
                    </a:p>
                  </a:txBody>
                  <a:tcPr marL="9113" marR="9113" marT="4557" marB="4557">
                    <a:lnL>
                      <a:noFill/>
                    </a:lnL>
                    <a:lnR>
                      <a:noFill/>
                    </a:lnR>
                    <a:lnT>
                      <a:noFill/>
                    </a:lnT>
                    <a:lnB>
                      <a:noFill/>
                    </a:lnB>
                  </a:tcPr>
                </a:tc>
                <a:tc>
                  <a:txBody>
                    <a:bodyPr/>
                    <a:lstStyle/>
                    <a:p>
                      <a:r>
                        <a:rPr lang="en-US" sz="1200" dirty="0"/>
                        <a:t>&lt;</a:t>
                      </a:r>
                      <a:r>
                        <a:rPr lang="en-US" sz="1200" dirty="0" err="1"/>
                        <a:t>asp:RangeValidator</a:t>
                      </a:r>
                      <a:r>
                        <a:rPr lang="en-US" sz="1200" dirty="0"/>
                        <a:t> </a:t>
                      </a:r>
                      <a:br>
                        <a:rPr lang="en-US" sz="1200" dirty="0"/>
                      </a:br>
                      <a:r>
                        <a:rPr lang="en-US" sz="1200" dirty="0"/>
                        <a:t>id=RangeValidator1 </a:t>
                      </a:r>
                      <a:br>
                        <a:rPr lang="en-US" sz="1200" dirty="0"/>
                      </a:br>
                      <a:r>
                        <a:rPr lang="en-US" sz="1200" dirty="0" err="1"/>
                        <a:t>runat</a:t>
                      </a:r>
                      <a:r>
                        <a:rPr lang="en-US" sz="1200" dirty="0"/>
                        <a:t>="server" </a:t>
                      </a:r>
                      <a:br>
                        <a:rPr lang="en-US" sz="1200" dirty="0"/>
                      </a:br>
                      <a:r>
                        <a:rPr lang="en-US" sz="1200" dirty="0" err="1"/>
                        <a:t>ErrorMessage</a:t>
                      </a:r>
                      <a:r>
                        <a:rPr lang="en-US" sz="1200" dirty="0"/>
                        <a:t>=</a:t>
                      </a:r>
                      <a:br>
                        <a:rPr lang="en-US" sz="1200" dirty="0"/>
                      </a:br>
                      <a:r>
                        <a:rPr lang="en-US" sz="1200" dirty="0"/>
                        <a:t>"</a:t>
                      </a:r>
                      <a:r>
                        <a:rPr lang="en-US" sz="1200" dirty="0" err="1"/>
                        <a:t>RangeValidator</a:t>
                      </a:r>
                      <a:r>
                        <a:rPr lang="en-US" sz="1200" dirty="0"/>
                        <a:t>"&gt;</a:t>
                      </a:r>
                      <a:br>
                        <a:rPr lang="en-US" sz="1200" dirty="0"/>
                      </a:br>
                      <a:r>
                        <a:rPr lang="en-US" sz="1200" dirty="0"/>
                        <a:t>&lt; /</a:t>
                      </a:r>
                      <a:r>
                        <a:rPr lang="en-US" sz="1200" dirty="0" err="1"/>
                        <a:t>asp:RangeValidator</a:t>
                      </a:r>
                      <a:r>
                        <a:rPr lang="en-US" sz="1200" dirty="0"/>
                        <a:t>&gt;</a:t>
                      </a:r>
                    </a:p>
                  </a:txBody>
                  <a:tcPr marL="9113" marR="9113" marT="4557" marB="4557">
                    <a:lnL>
                      <a:noFill/>
                    </a:lnL>
                    <a:lnR>
                      <a:noFill/>
                    </a:lnR>
                    <a:lnT>
                      <a:noFill/>
                    </a:lnT>
                    <a:lnB>
                      <a:noFill/>
                    </a:lnB>
                  </a:tcPr>
                </a:tc>
              </a:tr>
            </a:tbl>
          </a:graphicData>
        </a:graphic>
      </p:graphicFrame>
    </p:spTree>
    <p:extLst>
      <p:ext uri="{BB962C8B-B14F-4D97-AF65-F5344CB8AC3E}">
        <p14:creationId xmlns:p14="http://schemas.microsoft.com/office/powerpoint/2010/main" xmlns="" val="184356309"/>
      </p:ext>
    </p:extLst>
  </p:cSld>
  <p:clrMapOvr>
    <a:masterClrMapping/>
  </p:clrMapOvr>
  <p:transition spd="slow">
    <p:wipe dir="d"/>
  </p:transition>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 Validator Contd..</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1872616257"/>
              </p:ext>
            </p:extLst>
          </p:nvPr>
        </p:nvGraphicFramePr>
        <p:xfrm>
          <a:off x="381000" y="1447800"/>
          <a:ext cx="8077199" cy="4651188"/>
        </p:xfrm>
        <a:graphic>
          <a:graphicData uri="http://schemas.openxmlformats.org/drawingml/2006/table">
            <a:tbl>
              <a:tblPr/>
              <a:tblGrid>
                <a:gridCol w="1676400"/>
                <a:gridCol w="2510025"/>
                <a:gridCol w="3890774"/>
              </a:tblGrid>
              <a:tr h="836160">
                <a:tc>
                  <a:txBody>
                    <a:bodyPr/>
                    <a:lstStyle/>
                    <a:p>
                      <a:r>
                        <a:rPr lang="en-US" sz="1600" b="1" dirty="0" err="1"/>
                        <a:t>RegularExpressionValidator</a:t>
                      </a:r>
                      <a:endParaRPr lang="en-US" sz="1600" dirty="0"/>
                    </a:p>
                  </a:txBody>
                  <a:tcPr marL="9113" marR="9113" marT="4557" marB="4557">
                    <a:lnL>
                      <a:noFill/>
                    </a:lnL>
                    <a:lnR>
                      <a:noFill/>
                    </a:lnR>
                    <a:lnT>
                      <a:noFill/>
                    </a:lnT>
                    <a:lnB>
                      <a:noFill/>
                    </a:lnB>
                  </a:tcPr>
                </a:tc>
                <a:tc>
                  <a:txBody>
                    <a:bodyPr/>
                    <a:lstStyle/>
                    <a:p>
                      <a:r>
                        <a:rPr lang="en-US" sz="1600" dirty="0"/>
                        <a:t>Allows you to check to see if a control's contents match the input mask (regular expression) you defined. If it doesn't, the </a:t>
                      </a:r>
                      <a:r>
                        <a:rPr lang="en-US" sz="1600" dirty="0" err="1"/>
                        <a:t>ErrorMessage</a:t>
                      </a:r>
                      <a:r>
                        <a:rPr lang="en-US" sz="1600" dirty="0"/>
                        <a:t> that you set will be displayed into this control.</a:t>
                      </a:r>
                    </a:p>
                  </a:txBody>
                  <a:tcPr marL="9113" marR="9113" marT="4557" marB="4557">
                    <a:lnL>
                      <a:noFill/>
                    </a:lnL>
                    <a:lnR>
                      <a:noFill/>
                    </a:lnR>
                    <a:lnT>
                      <a:noFill/>
                    </a:lnT>
                    <a:lnB>
                      <a:noFill/>
                    </a:lnB>
                  </a:tcPr>
                </a:tc>
                <a:tc>
                  <a:txBody>
                    <a:bodyPr/>
                    <a:lstStyle/>
                    <a:p>
                      <a:r>
                        <a:rPr lang="en-US" sz="1600"/>
                        <a:t>&lt;asp:RegularExpressionValidator</a:t>
                      </a:r>
                      <a:br>
                        <a:rPr lang="en-US" sz="1600"/>
                      </a:br>
                      <a:r>
                        <a:rPr lang="en-US" sz="1600"/>
                        <a:t>id=RegularExpressionValidator1 </a:t>
                      </a:r>
                      <a:br>
                        <a:rPr lang="en-US" sz="1600"/>
                      </a:br>
                      <a:r>
                        <a:rPr lang="en-US" sz="1600"/>
                        <a:t>runat="server" ErrorMessage=</a:t>
                      </a:r>
                      <a:br>
                        <a:rPr lang="en-US" sz="1600"/>
                      </a:br>
                      <a:r>
                        <a:rPr lang="en-US" sz="1600"/>
                        <a:t>"RegularExpressionValidator"&gt;</a:t>
                      </a:r>
                      <a:br>
                        <a:rPr lang="en-US" sz="1600"/>
                      </a:br>
                      <a:r>
                        <a:rPr lang="en-US" sz="1600"/>
                        <a:t>&lt; /asp:RegularExpressionValidator&gt;</a:t>
                      </a:r>
                    </a:p>
                  </a:txBody>
                  <a:tcPr marL="9113" marR="9113" marT="4557" marB="4557">
                    <a:lnL>
                      <a:noFill/>
                    </a:lnL>
                    <a:lnR>
                      <a:noFill/>
                    </a:lnR>
                    <a:lnT>
                      <a:noFill/>
                    </a:lnT>
                    <a:lnB>
                      <a:noFill/>
                    </a:lnB>
                  </a:tcPr>
                </a:tc>
              </a:tr>
              <a:tr h="1412004">
                <a:tc>
                  <a:txBody>
                    <a:bodyPr/>
                    <a:lstStyle/>
                    <a:p>
                      <a:r>
                        <a:rPr lang="en-US" sz="1600" b="1"/>
                        <a:t>CustomValidator</a:t>
                      </a:r>
                      <a:endParaRPr lang="en-US" sz="1600"/>
                    </a:p>
                  </a:txBody>
                  <a:tcPr marL="9113" marR="9113" marT="4557" marB="4557">
                    <a:lnL>
                      <a:noFill/>
                    </a:lnL>
                    <a:lnR>
                      <a:noFill/>
                    </a:lnR>
                    <a:lnT>
                      <a:noFill/>
                    </a:lnT>
                    <a:lnB>
                      <a:noFill/>
                    </a:lnB>
                  </a:tcPr>
                </a:tc>
                <a:tc>
                  <a:txBody>
                    <a:bodyPr/>
                    <a:lstStyle/>
                    <a:p>
                      <a:r>
                        <a:rPr lang="en-US" sz="1600" dirty="0"/>
                        <a:t>Allows you to specify either a server-side or client-side script function to validate the contents of a particular control. You must return a </a:t>
                      </a:r>
                      <a:r>
                        <a:rPr lang="en-US" sz="1600" b="1" dirty="0"/>
                        <a:t>True</a:t>
                      </a:r>
                      <a:r>
                        <a:rPr lang="en-US" sz="1600" dirty="0"/>
                        <a:t> or </a:t>
                      </a:r>
                      <a:r>
                        <a:rPr lang="en-US" sz="1600" b="1" dirty="0"/>
                        <a:t>False</a:t>
                      </a:r>
                      <a:r>
                        <a:rPr lang="en-US" sz="1600" dirty="0"/>
                        <a:t> value from these functions. If a </a:t>
                      </a:r>
                      <a:r>
                        <a:rPr lang="en-US" sz="1600" b="1" dirty="0"/>
                        <a:t>True</a:t>
                      </a:r>
                      <a:r>
                        <a:rPr lang="en-US" sz="1600" dirty="0"/>
                        <a:t> value is returned, processing continues; if a </a:t>
                      </a:r>
                      <a:r>
                        <a:rPr lang="en-US" sz="1600" b="1" dirty="0"/>
                        <a:t>False</a:t>
                      </a:r>
                      <a:r>
                        <a:rPr lang="en-US" sz="1600" dirty="0"/>
                        <a:t> value is returned, the </a:t>
                      </a:r>
                      <a:r>
                        <a:rPr lang="en-US" sz="1600" dirty="0" err="1"/>
                        <a:t>ErrorMessage</a:t>
                      </a:r>
                      <a:r>
                        <a:rPr lang="en-US" sz="1600" dirty="0"/>
                        <a:t> specified for this control is displayed.</a:t>
                      </a:r>
                    </a:p>
                  </a:txBody>
                  <a:tcPr marL="9113" marR="9113" marT="4557" marB="4557">
                    <a:lnL>
                      <a:noFill/>
                    </a:lnL>
                    <a:lnR>
                      <a:noFill/>
                    </a:lnR>
                    <a:lnT>
                      <a:noFill/>
                    </a:lnT>
                    <a:lnB>
                      <a:noFill/>
                    </a:lnB>
                  </a:tcPr>
                </a:tc>
                <a:tc>
                  <a:txBody>
                    <a:bodyPr/>
                    <a:lstStyle/>
                    <a:p>
                      <a:r>
                        <a:rPr lang="en-US" sz="1600" dirty="0"/>
                        <a:t>&lt;</a:t>
                      </a:r>
                      <a:r>
                        <a:rPr lang="en-US" sz="1600" dirty="0" err="1"/>
                        <a:t>asp:CustomValidator</a:t>
                      </a:r>
                      <a:r>
                        <a:rPr lang="en-US" sz="1600" dirty="0"/>
                        <a:t> </a:t>
                      </a:r>
                      <a:br>
                        <a:rPr lang="en-US" sz="1600" dirty="0"/>
                      </a:br>
                      <a:r>
                        <a:rPr lang="en-US" sz="1600" dirty="0"/>
                        <a:t>id=CustomValidator1 </a:t>
                      </a:r>
                      <a:br>
                        <a:rPr lang="en-US" sz="1600" dirty="0"/>
                      </a:br>
                      <a:r>
                        <a:rPr lang="en-US" sz="1600" dirty="0" err="1"/>
                        <a:t>runat</a:t>
                      </a:r>
                      <a:r>
                        <a:rPr lang="en-US" sz="1600" dirty="0"/>
                        <a:t>="server" </a:t>
                      </a:r>
                      <a:br>
                        <a:rPr lang="en-US" sz="1600" dirty="0"/>
                      </a:br>
                      <a:r>
                        <a:rPr lang="en-US" sz="1600" dirty="0" err="1"/>
                        <a:t>ErrorMessage</a:t>
                      </a:r>
                      <a:r>
                        <a:rPr lang="en-US" sz="1600" dirty="0"/>
                        <a:t>=</a:t>
                      </a:r>
                      <a:br>
                        <a:rPr lang="en-US" sz="1600" dirty="0"/>
                      </a:br>
                      <a:r>
                        <a:rPr lang="en-US" sz="1600" dirty="0"/>
                        <a:t>"</a:t>
                      </a:r>
                      <a:r>
                        <a:rPr lang="en-US" sz="1600" dirty="0" err="1"/>
                        <a:t>CustomValidator</a:t>
                      </a:r>
                      <a:r>
                        <a:rPr lang="en-US" sz="1600" dirty="0"/>
                        <a:t>"&gt;</a:t>
                      </a:r>
                      <a:br>
                        <a:rPr lang="en-US" sz="1600" dirty="0"/>
                      </a:br>
                      <a:r>
                        <a:rPr lang="en-US" sz="1600" dirty="0"/>
                        <a:t>&lt; /</a:t>
                      </a:r>
                      <a:r>
                        <a:rPr lang="en-US" sz="1600" dirty="0" err="1" smtClean="0"/>
                        <a:t>asp:CustomValidator</a:t>
                      </a:r>
                      <a:r>
                        <a:rPr lang="en-US" sz="1600" dirty="0" smtClean="0"/>
                        <a:t>&gt;</a:t>
                      </a:r>
                      <a:endParaRPr lang="en-US" sz="1600" dirty="0"/>
                    </a:p>
                  </a:txBody>
                  <a:tcPr marL="9113" marR="9113" marT="4557" marB="4557">
                    <a:lnL>
                      <a:noFill/>
                    </a:lnL>
                    <a:lnR>
                      <a:noFill/>
                    </a:lnR>
                    <a:lnT>
                      <a:noFill/>
                    </a:lnT>
                    <a:lnB>
                      <a:noFill/>
                    </a:lnB>
                  </a:tcPr>
                </a:tc>
              </a:tr>
            </a:tbl>
          </a:graphicData>
        </a:graphic>
      </p:graphicFrame>
    </p:spTree>
    <p:extLst>
      <p:ext uri="{BB962C8B-B14F-4D97-AF65-F5344CB8AC3E}">
        <p14:creationId xmlns:p14="http://schemas.microsoft.com/office/powerpoint/2010/main" xmlns="" val="2076074196"/>
      </p:ext>
    </p:extLst>
  </p:cSld>
  <p:clrMapOvr>
    <a:masterClrMapping/>
  </p:clrMapOvr>
  <p:transition spd="slow">
    <p:wipe dir="d"/>
  </p:transition>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Tracing messages</a:t>
            </a:r>
          </a:p>
        </p:txBody>
      </p:sp>
      <p:sp>
        <p:nvSpPr>
          <p:cNvPr id="3" name="Content Placeholder 2"/>
          <p:cNvSpPr>
            <a:spLocks noGrp="1"/>
          </p:cNvSpPr>
          <p:nvPr>
            <p:ph idx="1"/>
          </p:nvPr>
        </p:nvSpPr>
        <p:spPr>
          <a:xfrm>
            <a:off x="381000" y="1417638"/>
            <a:ext cx="8410575" cy="2308324"/>
          </a:xfrm>
        </p:spPr>
        <p:txBody>
          <a:bodyPr>
            <a:normAutofit lnSpcReduction="10000"/>
          </a:bodyPr>
          <a:lstStyle/>
          <a:p>
            <a:r>
              <a:rPr lang="en-US" dirty="0"/>
              <a:t>Page Level</a:t>
            </a:r>
          </a:p>
          <a:p>
            <a:r>
              <a:rPr lang="en-US" dirty="0" smtClean="0"/>
              <a:t>Application </a:t>
            </a:r>
            <a:r>
              <a:rPr lang="en-US" dirty="0"/>
              <a:t>Level</a:t>
            </a:r>
          </a:p>
          <a:p>
            <a:r>
              <a:rPr lang="en-US" dirty="0"/>
              <a:t>Custom trace message output</a:t>
            </a:r>
          </a:p>
          <a:p>
            <a:r>
              <a:rPr lang="en-US" dirty="0"/>
              <a:t>Web Events</a:t>
            </a:r>
          </a:p>
        </p:txBody>
      </p:sp>
    </p:spTree>
    <p:extLst>
      <p:ext uri="{BB962C8B-B14F-4D97-AF65-F5344CB8AC3E}">
        <p14:creationId xmlns:p14="http://schemas.microsoft.com/office/powerpoint/2010/main" xmlns="" val="999621586"/>
      </p:ext>
    </p:extLst>
  </p:cSld>
  <p:clrMapOvr>
    <a:masterClrMapping/>
  </p:clrMapOvr>
  <p:transition spd="slow">
    <p:wipe dir="d"/>
  </p:transition>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57130"/>
          </a:xfrm>
        </p:spPr>
        <p:txBody>
          <a:bodyPr>
            <a:normAutofit fontScale="90000"/>
          </a:bodyPr>
          <a:lstStyle/>
          <a:p>
            <a:r>
              <a:rPr lang="en-US" dirty="0"/>
              <a:t>Page-Level </a:t>
            </a:r>
            <a:r>
              <a:rPr lang="en-US" dirty="0" smtClean="0"/>
              <a:t>Tracing</a:t>
            </a:r>
            <a:endParaRPr lang="en-US" dirty="0"/>
          </a:p>
        </p:txBody>
      </p:sp>
      <p:sp>
        <p:nvSpPr>
          <p:cNvPr id="3" name="Content Placeholder 2"/>
          <p:cNvSpPr>
            <a:spLocks noGrp="1"/>
          </p:cNvSpPr>
          <p:nvPr>
            <p:ph idx="1"/>
          </p:nvPr>
        </p:nvSpPr>
        <p:spPr>
          <a:xfrm>
            <a:off x="381000" y="1417638"/>
            <a:ext cx="8410575" cy="4081117"/>
          </a:xfrm>
        </p:spPr>
        <p:txBody>
          <a:bodyPr/>
          <a:lstStyle/>
          <a:p>
            <a:r>
              <a:rPr lang="en-US" dirty="0"/>
              <a:t>	Trace Object</a:t>
            </a:r>
          </a:p>
          <a:p>
            <a:r>
              <a:rPr lang="en-US" dirty="0"/>
              <a:t>	&lt;% Page Trace = "true" %&gt;</a:t>
            </a:r>
          </a:p>
          <a:p>
            <a:r>
              <a:rPr lang="en-US" dirty="0"/>
              <a:t>	</a:t>
            </a:r>
            <a:r>
              <a:rPr lang="en-US" dirty="0" err="1" smtClean="0"/>
              <a:t>Trace.Write</a:t>
            </a:r>
            <a:r>
              <a:rPr lang="en-US" dirty="0" smtClean="0"/>
              <a:t>()</a:t>
            </a:r>
            <a:endParaRPr lang="en-US" dirty="0"/>
          </a:p>
          <a:p>
            <a:r>
              <a:rPr lang="en-US" dirty="0"/>
              <a:t>	</a:t>
            </a:r>
            <a:r>
              <a:rPr lang="en-US" dirty="0" err="1" smtClean="0"/>
              <a:t>Trace.Warn</a:t>
            </a:r>
            <a:r>
              <a:rPr lang="en-US" dirty="0" smtClean="0"/>
              <a:t>()</a:t>
            </a:r>
            <a:endParaRPr lang="en-US" dirty="0"/>
          </a:p>
          <a:p>
            <a:pPr lvl="1"/>
            <a:r>
              <a:rPr lang="en-US" dirty="0" smtClean="0"/>
              <a:t>Both </a:t>
            </a:r>
            <a:r>
              <a:rPr lang="en-US" dirty="0"/>
              <a:t>writing a message in trace log</a:t>
            </a:r>
          </a:p>
          <a:p>
            <a:pPr lvl="1"/>
            <a:r>
              <a:rPr lang="en-US" dirty="0" smtClean="0"/>
              <a:t>Warn </a:t>
            </a:r>
            <a:r>
              <a:rPr lang="en-US" dirty="0"/>
              <a:t>- Red and Write - Black</a:t>
            </a:r>
          </a:p>
          <a:p>
            <a:r>
              <a:rPr lang="en-US" dirty="0"/>
              <a:t>	Optionally, Use </a:t>
            </a:r>
            <a:r>
              <a:rPr lang="en-US" dirty="0" err="1"/>
              <a:t>System.Diagnostics.Trace</a:t>
            </a:r>
            <a:endParaRPr lang="en-US" dirty="0"/>
          </a:p>
        </p:txBody>
      </p:sp>
    </p:spTree>
    <p:extLst>
      <p:ext uri="{BB962C8B-B14F-4D97-AF65-F5344CB8AC3E}">
        <p14:creationId xmlns:p14="http://schemas.microsoft.com/office/powerpoint/2010/main" xmlns="" val="3803088205"/>
      </p:ext>
    </p:extLst>
  </p:cSld>
  <p:clrMapOvr>
    <a:masterClrMapping/>
  </p:clrMapOvr>
  <p:transition spd="slow">
    <p:wipe dir="d"/>
  </p:transition>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Application-Level Tracing</a:t>
            </a:r>
          </a:p>
        </p:txBody>
      </p:sp>
      <p:sp>
        <p:nvSpPr>
          <p:cNvPr id="3" name="Content Placeholder 2"/>
          <p:cNvSpPr>
            <a:spLocks noGrp="1"/>
          </p:cNvSpPr>
          <p:nvPr>
            <p:ph idx="1"/>
          </p:nvPr>
        </p:nvSpPr>
        <p:spPr>
          <a:xfrm>
            <a:off x="381000" y="1417638"/>
            <a:ext cx="8410575" cy="4819781"/>
          </a:xfrm>
        </p:spPr>
        <p:txBody>
          <a:bodyPr>
            <a:normAutofit lnSpcReduction="10000"/>
          </a:bodyPr>
          <a:lstStyle/>
          <a:p>
            <a:r>
              <a:rPr lang="en-US" dirty="0" smtClean="0"/>
              <a:t>Setting </a:t>
            </a:r>
            <a:r>
              <a:rPr lang="en-US" dirty="0"/>
              <a:t>in </a:t>
            </a:r>
            <a:r>
              <a:rPr lang="en-US" dirty="0" err="1"/>
              <a:t>Web.config</a:t>
            </a:r>
            <a:endParaRPr lang="en-US" dirty="0"/>
          </a:p>
          <a:p>
            <a:pPr lvl="1"/>
            <a:r>
              <a:rPr lang="en-US" dirty="0" smtClean="0"/>
              <a:t>&lt;</a:t>
            </a:r>
            <a:r>
              <a:rPr lang="en-US" dirty="0"/>
              <a:t>trace enabled = "true" /&gt;</a:t>
            </a:r>
          </a:p>
          <a:p>
            <a:r>
              <a:rPr lang="en-US" dirty="0" smtClean="0"/>
              <a:t>Accessed </a:t>
            </a:r>
            <a:r>
              <a:rPr lang="en-US" dirty="0"/>
              <a:t>via URL</a:t>
            </a:r>
          </a:p>
          <a:p>
            <a:pPr lvl="1"/>
            <a:r>
              <a:rPr lang="en-US" dirty="0" smtClean="0">
                <a:hlinkClick r:id="rId2"/>
              </a:rPr>
              <a:t>http</a:t>
            </a:r>
            <a:r>
              <a:rPr lang="en-US" dirty="0">
                <a:hlinkClick r:id="rId2"/>
              </a:rPr>
              <a:t>://</a:t>
            </a:r>
            <a:r>
              <a:rPr lang="en-US" dirty="0" smtClean="0">
                <a:hlinkClick r:id="rId2"/>
              </a:rPr>
              <a:t>localhost/trace.axd</a:t>
            </a:r>
            <a:endParaRPr lang="en-US" dirty="0" smtClean="0"/>
          </a:p>
          <a:p>
            <a:r>
              <a:rPr lang="en-US" dirty="0" smtClean="0"/>
              <a:t>Additional </a:t>
            </a:r>
            <a:r>
              <a:rPr lang="en-US" dirty="0"/>
              <a:t>Settings</a:t>
            </a:r>
          </a:p>
          <a:p>
            <a:pPr lvl="1"/>
            <a:r>
              <a:rPr lang="en-US" dirty="0"/>
              <a:t>	</a:t>
            </a:r>
            <a:r>
              <a:rPr lang="en-US" dirty="0" err="1"/>
              <a:t>traceMode</a:t>
            </a:r>
            <a:endParaRPr lang="en-US" dirty="0"/>
          </a:p>
          <a:p>
            <a:pPr lvl="1"/>
            <a:r>
              <a:rPr lang="en-US" dirty="0" err="1" smtClean="0"/>
              <a:t>requestLimit</a:t>
            </a:r>
            <a:endParaRPr lang="en-US" dirty="0" smtClean="0"/>
          </a:p>
          <a:p>
            <a:pPr lvl="1"/>
            <a:r>
              <a:rPr lang="en-US" dirty="0" err="1" smtClean="0"/>
              <a:t>pageOutput</a:t>
            </a:r>
            <a:endParaRPr lang="en-US" dirty="0" smtClean="0"/>
          </a:p>
          <a:p>
            <a:pPr lvl="1"/>
            <a:r>
              <a:rPr lang="en-US" dirty="0" err="1" smtClean="0"/>
              <a:t>localOnly</a:t>
            </a:r>
            <a:endParaRPr lang="en-US" dirty="0"/>
          </a:p>
        </p:txBody>
      </p:sp>
    </p:spTree>
    <p:extLst>
      <p:ext uri="{BB962C8B-B14F-4D97-AF65-F5344CB8AC3E}">
        <p14:creationId xmlns:p14="http://schemas.microsoft.com/office/powerpoint/2010/main" xmlns="" val="3186412290"/>
      </p:ext>
    </p:extLst>
  </p:cSld>
  <p:clrMapOvr>
    <a:masterClrMapping/>
  </p:clrMapOvr>
  <p:transition spd="slow">
    <p:wipe dir="d"/>
  </p:transition>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Trace Message Output</a:t>
            </a:r>
          </a:p>
        </p:txBody>
      </p:sp>
      <p:sp>
        <p:nvSpPr>
          <p:cNvPr id="3" name="Content Placeholder 2"/>
          <p:cNvSpPr>
            <a:spLocks noGrp="1"/>
          </p:cNvSpPr>
          <p:nvPr>
            <p:ph idx="1"/>
          </p:nvPr>
        </p:nvSpPr>
        <p:spPr>
          <a:xfrm>
            <a:off x="381000" y="1417638"/>
            <a:ext cx="8410575" cy="2899255"/>
          </a:xfrm>
        </p:spPr>
        <p:txBody>
          <a:bodyPr/>
          <a:lstStyle/>
          <a:p>
            <a:r>
              <a:rPr lang="en-US" dirty="0" err="1"/>
              <a:t>TraceContext</a:t>
            </a:r>
            <a:r>
              <a:rPr lang="en-US" dirty="0"/>
              <a:t> object</a:t>
            </a:r>
          </a:p>
          <a:p>
            <a:r>
              <a:rPr lang="en-US" dirty="0" err="1"/>
              <a:t>TraceContext.TraceFinished</a:t>
            </a:r>
            <a:r>
              <a:rPr lang="en-US" dirty="0"/>
              <a:t> Event</a:t>
            </a:r>
          </a:p>
          <a:p>
            <a:r>
              <a:rPr lang="en-US" dirty="0" err="1"/>
              <a:t>TraceRecords</a:t>
            </a:r>
            <a:endParaRPr lang="en-US" dirty="0"/>
          </a:p>
          <a:p>
            <a:pPr lvl="1"/>
            <a:r>
              <a:rPr lang="en-US" dirty="0" smtClean="0"/>
              <a:t>Passed </a:t>
            </a:r>
            <a:r>
              <a:rPr lang="en-US" dirty="0"/>
              <a:t>in the 'e' object Parameter</a:t>
            </a:r>
          </a:p>
          <a:p>
            <a:r>
              <a:rPr lang="en-US" dirty="0" err="1"/>
              <a:t>TraceContextRecord</a:t>
            </a:r>
            <a:endParaRPr lang="en-US" dirty="0"/>
          </a:p>
        </p:txBody>
      </p:sp>
    </p:spTree>
    <p:extLst>
      <p:ext uri="{BB962C8B-B14F-4D97-AF65-F5344CB8AC3E}">
        <p14:creationId xmlns:p14="http://schemas.microsoft.com/office/powerpoint/2010/main" xmlns="" val="1604498114"/>
      </p:ext>
    </p:extLst>
  </p:cSld>
  <p:clrMapOvr>
    <a:masterClrMapping/>
  </p:clrMapOvr>
  <p:transition spd="slow">
    <p:wipe dir="d"/>
  </p:transition>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a:xfrm>
            <a:off x="685800" y="2667000"/>
            <a:ext cx="7772400" cy="801687"/>
          </a:xfrm>
        </p:spPr>
        <p:txBody>
          <a:bodyPr>
            <a:normAutofit fontScale="92500" lnSpcReduction="10000"/>
          </a:bodyPr>
          <a:lstStyle/>
          <a:p>
            <a:pPr algn="ctr">
              <a:buNone/>
            </a:pPr>
            <a:r>
              <a:rPr lang="en-US" sz="5400" b="1" dirty="0" smtClean="0"/>
              <a:t>ASP.NET</a:t>
            </a:r>
            <a:endParaRPr lang="en-US" sz="5400" b="1" dirty="0"/>
          </a:p>
          <a:p>
            <a:pPr algn="ctr">
              <a:buFont typeface="Wingdings" pitchFamily="2" charset="2"/>
              <a:buNone/>
            </a:pPr>
            <a:endParaRPr lang="en-US" sz="5400" b="1" dirty="0"/>
          </a:p>
        </p:txBody>
      </p:sp>
    </p:spTree>
  </p:cSld>
  <p:clrMapOvr>
    <a:masterClrMapping/>
  </p:clrMapOvr>
  <p:transition spd="slow">
    <p:wipe dir="d"/>
  </p:transition>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Text Box 6"/>
          <p:cNvSpPr txBox="1">
            <a:spLocks noChangeArrowheads="1"/>
          </p:cNvSpPr>
          <p:nvPr/>
        </p:nvSpPr>
        <p:spPr bwMode="auto">
          <a:xfrm>
            <a:off x="304800" y="5638800"/>
            <a:ext cx="749300" cy="366713"/>
          </a:xfrm>
          <a:prstGeom prst="rect">
            <a:avLst/>
          </a:prstGeom>
          <a:noFill/>
          <a:ln w="9525">
            <a:noFill/>
            <a:miter lim="800000"/>
            <a:headEnd/>
            <a:tailEnd/>
          </a:ln>
          <a:effectLst/>
        </p:spPr>
        <p:txBody>
          <a:bodyPr wrap="none">
            <a:spAutoFit/>
          </a:bodyPr>
          <a:lstStyle/>
          <a:p>
            <a:r>
              <a:rPr lang="en-US"/>
              <a:t>Client</a:t>
            </a:r>
          </a:p>
        </p:txBody>
      </p:sp>
      <p:sp>
        <p:nvSpPr>
          <p:cNvPr id="2055" name="Line 7"/>
          <p:cNvSpPr>
            <a:spLocks noChangeShapeType="1"/>
          </p:cNvSpPr>
          <p:nvPr/>
        </p:nvSpPr>
        <p:spPr bwMode="auto">
          <a:xfrm flipV="1">
            <a:off x="914400" y="4572000"/>
            <a:ext cx="1143000" cy="106680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2056" name="Text Box 8"/>
          <p:cNvSpPr txBox="1">
            <a:spLocks noChangeArrowheads="1"/>
          </p:cNvSpPr>
          <p:nvPr/>
        </p:nvSpPr>
        <p:spPr bwMode="auto">
          <a:xfrm rot="-2781643">
            <a:off x="674688" y="4659312"/>
            <a:ext cx="998538" cy="366713"/>
          </a:xfrm>
          <a:prstGeom prst="rect">
            <a:avLst/>
          </a:prstGeom>
          <a:noFill/>
          <a:ln w="9525">
            <a:noFill/>
            <a:miter lim="800000"/>
            <a:headEnd/>
            <a:tailEnd/>
          </a:ln>
          <a:effectLst/>
        </p:spPr>
        <p:txBody>
          <a:bodyPr wrap="none">
            <a:spAutoFit/>
          </a:bodyPr>
          <a:lstStyle/>
          <a:p>
            <a:r>
              <a:rPr lang="en-US"/>
              <a:t>Request</a:t>
            </a:r>
          </a:p>
        </p:txBody>
      </p:sp>
      <p:sp>
        <p:nvSpPr>
          <p:cNvPr id="2057" name="Text Box 9"/>
          <p:cNvSpPr txBox="1">
            <a:spLocks noChangeArrowheads="1"/>
          </p:cNvSpPr>
          <p:nvPr/>
        </p:nvSpPr>
        <p:spPr bwMode="auto">
          <a:xfrm>
            <a:off x="3794125" y="2698750"/>
            <a:ext cx="1239838" cy="366713"/>
          </a:xfrm>
          <a:prstGeom prst="rect">
            <a:avLst/>
          </a:prstGeom>
          <a:noFill/>
          <a:ln w="9525">
            <a:noFill/>
            <a:miter lim="800000"/>
            <a:headEnd/>
            <a:tailEnd/>
          </a:ln>
          <a:effectLst/>
        </p:spPr>
        <p:txBody>
          <a:bodyPr wrap="none">
            <a:spAutoFit/>
          </a:bodyPr>
          <a:lstStyle/>
          <a:p>
            <a:r>
              <a:rPr lang="en-US"/>
              <a:t>INTERNET</a:t>
            </a:r>
          </a:p>
        </p:txBody>
      </p:sp>
      <p:sp>
        <p:nvSpPr>
          <p:cNvPr id="2058" name="Line 10"/>
          <p:cNvSpPr>
            <a:spLocks noChangeShapeType="1"/>
          </p:cNvSpPr>
          <p:nvPr/>
        </p:nvSpPr>
        <p:spPr bwMode="auto">
          <a:xfrm>
            <a:off x="5029200" y="2971800"/>
            <a:ext cx="1143000" cy="762000"/>
          </a:xfrm>
          <a:prstGeom prst="line">
            <a:avLst/>
          </a:prstGeom>
          <a:noFill/>
          <a:ln w="9525">
            <a:solidFill>
              <a:schemeClr val="tx1"/>
            </a:solidFill>
            <a:round/>
            <a:headEnd/>
            <a:tailEnd type="triangle" w="med" len="med"/>
          </a:ln>
          <a:effectLst/>
        </p:spPr>
        <p:txBody>
          <a:bodyPr/>
          <a:lstStyle/>
          <a:p>
            <a:endParaRPr lang="en-US"/>
          </a:p>
        </p:txBody>
      </p:sp>
      <p:sp>
        <p:nvSpPr>
          <p:cNvPr id="2059" name="Text Box 11"/>
          <p:cNvSpPr txBox="1">
            <a:spLocks noChangeArrowheads="1"/>
          </p:cNvSpPr>
          <p:nvPr/>
        </p:nvSpPr>
        <p:spPr bwMode="auto">
          <a:xfrm>
            <a:off x="6384925" y="3460750"/>
            <a:ext cx="1457325" cy="366713"/>
          </a:xfrm>
          <a:prstGeom prst="rect">
            <a:avLst/>
          </a:prstGeom>
          <a:noFill/>
          <a:ln w="9525">
            <a:noFill/>
            <a:miter lim="800000"/>
            <a:headEnd/>
            <a:tailEnd/>
          </a:ln>
          <a:effectLst/>
        </p:spPr>
        <p:txBody>
          <a:bodyPr wrap="none">
            <a:spAutoFit/>
          </a:bodyPr>
          <a:lstStyle/>
          <a:p>
            <a:r>
              <a:rPr lang="en-US"/>
              <a:t>WEBSERVER</a:t>
            </a:r>
          </a:p>
        </p:txBody>
      </p:sp>
      <p:sp>
        <p:nvSpPr>
          <p:cNvPr id="2060" name="Rectangle 12"/>
          <p:cNvSpPr>
            <a:spLocks noChangeArrowheads="1"/>
          </p:cNvSpPr>
          <p:nvPr/>
        </p:nvSpPr>
        <p:spPr bwMode="auto">
          <a:xfrm>
            <a:off x="6251575" y="3427413"/>
            <a:ext cx="1673225" cy="457200"/>
          </a:xfrm>
          <a:prstGeom prst="rect">
            <a:avLst/>
          </a:prstGeom>
          <a:noFill/>
          <a:ln w="9525">
            <a:solidFill>
              <a:schemeClr val="tx1"/>
            </a:solidFill>
            <a:miter lim="800000"/>
            <a:headEnd/>
            <a:tailEnd/>
          </a:ln>
          <a:effectLst/>
        </p:spPr>
        <p:txBody>
          <a:bodyPr wrap="none" anchor="ctr"/>
          <a:lstStyle/>
          <a:p>
            <a:endParaRPr lang="en-US"/>
          </a:p>
        </p:txBody>
      </p:sp>
      <p:sp>
        <p:nvSpPr>
          <p:cNvPr id="2061" name="AutoShape 13"/>
          <p:cNvSpPr>
            <a:spLocks noChangeArrowheads="1"/>
          </p:cNvSpPr>
          <p:nvPr/>
        </p:nvSpPr>
        <p:spPr bwMode="auto">
          <a:xfrm>
            <a:off x="3505200" y="2438400"/>
            <a:ext cx="1676400" cy="914400"/>
          </a:xfrm>
          <a:prstGeom prst="cloudCallout">
            <a:avLst>
              <a:gd name="adj1" fmla="val -20361"/>
              <a:gd name="adj2" fmla="val 39759"/>
            </a:avLst>
          </a:prstGeom>
          <a:noFill/>
          <a:ln w="9525">
            <a:solidFill>
              <a:schemeClr val="tx1"/>
            </a:solidFill>
            <a:round/>
            <a:headEnd/>
            <a:tailEnd/>
          </a:ln>
          <a:effectLst/>
        </p:spPr>
        <p:txBody>
          <a:bodyPr/>
          <a:lstStyle/>
          <a:p>
            <a:pPr algn="ctr"/>
            <a:endParaRPr lang="en-US"/>
          </a:p>
        </p:txBody>
      </p:sp>
      <p:sp>
        <p:nvSpPr>
          <p:cNvPr id="2062" name="Text Box 14"/>
          <p:cNvSpPr txBox="1">
            <a:spLocks noChangeArrowheads="1"/>
          </p:cNvSpPr>
          <p:nvPr/>
        </p:nvSpPr>
        <p:spPr bwMode="auto">
          <a:xfrm>
            <a:off x="6232525" y="4375150"/>
            <a:ext cx="1408113" cy="366713"/>
          </a:xfrm>
          <a:prstGeom prst="rect">
            <a:avLst/>
          </a:prstGeom>
          <a:noFill/>
          <a:ln w="9525">
            <a:noFill/>
            <a:miter lim="800000"/>
            <a:headEnd/>
            <a:tailEnd/>
          </a:ln>
          <a:effectLst/>
        </p:spPr>
        <p:txBody>
          <a:bodyPr wrap="none">
            <a:spAutoFit/>
          </a:bodyPr>
          <a:lstStyle/>
          <a:p>
            <a:r>
              <a:rPr lang="en-US"/>
              <a:t>ASP.Net File</a:t>
            </a:r>
          </a:p>
        </p:txBody>
      </p:sp>
      <p:sp>
        <p:nvSpPr>
          <p:cNvPr id="2063" name="Line 15"/>
          <p:cNvSpPr>
            <a:spLocks noChangeShapeType="1"/>
          </p:cNvSpPr>
          <p:nvPr/>
        </p:nvSpPr>
        <p:spPr bwMode="auto">
          <a:xfrm>
            <a:off x="6781800" y="3886200"/>
            <a:ext cx="0" cy="533400"/>
          </a:xfrm>
          <a:prstGeom prst="line">
            <a:avLst/>
          </a:prstGeom>
          <a:noFill/>
          <a:ln w="9525">
            <a:solidFill>
              <a:schemeClr val="tx1"/>
            </a:solidFill>
            <a:round/>
            <a:headEnd/>
            <a:tailEnd type="triangle" w="med" len="med"/>
          </a:ln>
          <a:effectLst/>
        </p:spPr>
        <p:txBody>
          <a:bodyPr/>
          <a:lstStyle/>
          <a:p>
            <a:endParaRPr lang="en-US"/>
          </a:p>
        </p:txBody>
      </p:sp>
      <p:sp>
        <p:nvSpPr>
          <p:cNvPr id="2064" name="Line 16"/>
          <p:cNvSpPr>
            <a:spLocks noChangeShapeType="1"/>
          </p:cNvSpPr>
          <p:nvPr/>
        </p:nvSpPr>
        <p:spPr bwMode="auto">
          <a:xfrm>
            <a:off x="6781800" y="4724400"/>
            <a:ext cx="0" cy="457200"/>
          </a:xfrm>
          <a:prstGeom prst="line">
            <a:avLst/>
          </a:prstGeom>
          <a:noFill/>
          <a:ln w="9525">
            <a:solidFill>
              <a:schemeClr val="tx1"/>
            </a:solidFill>
            <a:round/>
            <a:headEnd/>
            <a:tailEnd type="triangle" w="med" len="med"/>
          </a:ln>
          <a:effectLst/>
        </p:spPr>
        <p:txBody>
          <a:bodyPr/>
          <a:lstStyle/>
          <a:p>
            <a:endParaRPr lang="en-US"/>
          </a:p>
        </p:txBody>
      </p:sp>
      <p:sp>
        <p:nvSpPr>
          <p:cNvPr id="2065" name="Text Box 17"/>
          <p:cNvSpPr txBox="1">
            <a:spLocks noChangeArrowheads="1"/>
          </p:cNvSpPr>
          <p:nvPr/>
        </p:nvSpPr>
        <p:spPr bwMode="auto">
          <a:xfrm>
            <a:off x="6537325" y="5213350"/>
            <a:ext cx="1177925" cy="366713"/>
          </a:xfrm>
          <a:prstGeom prst="rect">
            <a:avLst/>
          </a:prstGeom>
          <a:noFill/>
          <a:ln w="9525">
            <a:noFill/>
            <a:miter lim="800000"/>
            <a:headEnd/>
            <a:tailEnd/>
          </a:ln>
          <a:effectLst/>
        </p:spPr>
        <p:txBody>
          <a:bodyPr wrap="none">
            <a:spAutoFit/>
          </a:bodyPr>
          <a:lstStyle/>
          <a:p>
            <a:r>
              <a:rPr lang="en-US"/>
              <a:t>HTML File</a:t>
            </a:r>
          </a:p>
        </p:txBody>
      </p:sp>
      <p:sp>
        <p:nvSpPr>
          <p:cNvPr id="2066" name="Rectangle 18"/>
          <p:cNvSpPr>
            <a:spLocks noChangeArrowheads="1"/>
          </p:cNvSpPr>
          <p:nvPr/>
        </p:nvSpPr>
        <p:spPr bwMode="auto">
          <a:xfrm>
            <a:off x="6096000" y="3124200"/>
            <a:ext cx="1981200" cy="2590800"/>
          </a:xfrm>
          <a:prstGeom prst="rect">
            <a:avLst/>
          </a:prstGeom>
          <a:noFill/>
          <a:ln w="9525">
            <a:solidFill>
              <a:schemeClr val="tx1"/>
            </a:solidFill>
            <a:miter lim="800000"/>
            <a:headEnd/>
            <a:tailEnd/>
          </a:ln>
          <a:effectLst/>
        </p:spPr>
        <p:txBody>
          <a:bodyPr wrap="none" anchor="ctr"/>
          <a:lstStyle/>
          <a:p>
            <a:endParaRPr lang="en-US"/>
          </a:p>
        </p:txBody>
      </p:sp>
      <p:sp>
        <p:nvSpPr>
          <p:cNvPr id="2068" name="Text Box 20"/>
          <p:cNvSpPr txBox="1">
            <a:spLocks noChangeArrowheads="1"/>
          </p:cNvSpPr>
          <p:nvPr/>
        </p:nvSpPr>
        <p:spPr bwMode="auto">
          <a:xfrm rot="2588867">
            <a:off x="4419600" y="4267200"/>
            <a:ext cx="1528763" cy="366713"/>
          </a:xfrm>
          <a:prstGeom prst="rect">
            <a:avLst/>
          </a:prstGeom>
          <a:noFill/>
          <a:ln w="9525">
            <a:noFill/>
            <a:miter lim="800000"/>
            <a:headEnd/>
            <a:tailEnd/>
          </a:ln>
          <a:effectLst/>
        </p:spPr>
        <p:txBody>
          <a:bodyPr wrap="none">
            <a:spAutoFit/>
          </a:bodyPr>
          <a:lstStyle/>
          <a:p>
            <a:r>
              <a:rPr lang="en-US"/>
              <a:t>Output HTML</a:t>
            </a:r>
          </a:p>
        </p:txBody>
      </p:sp>
      <p:sp>
        <p:nvSpPr>
          <p:cNvPr id="2069" name="Text Box 21"/>
          <p:cNvSpPr txBox="1">
            <a:spLocks noChangeArrowheads="1"/>
          </p:cNvSpPr>
          <p:nvPr/>
        </p:nvSpPr>
        <p:spPr bwMode="auto">
          <a:xfrm>
            <a:off x="2117725" y="3917950"/>
            <a:ext cx="1000125" cy="366713"/>
          </a:xfrm>
          <a:prstGeom prst="rect">
            <a:avLst/>
          </a:prstGeom>
          <a:noFill/>
          <a:ln w="9525">
            <a:noFill/>
            <a:miter lim="800000"/>
            <a:headEnd/>
            <a:tailEnd/>
          </a:ln>
          <a:effectLst/>
        </p:spPr>
        <p:txBody>
          <a:bodyPr wrap="none">
            <a:spAutoFit/>
          </a:bodyPr>
          <a:lstStyle/>
          <a:p>
            <a:r>
              <a:rPr lang="en-US"/>
              <a:t>Browser</a:t>
            </a:r>
          </a:p>
        </p:txBody>
      </p:sp>
      <p:sp>
        <p:nvSpPr>
          <p:cNvPr id="2070" name="Rectangle 22"/>
          <p:cNvSpPr>
            <a:spLocks noChangeArrowheads="1"/>
          </p:cNvSpPr>
          <p:nvPr/>
        </p:nvSpPr>
        <p:spPr bwMode="auto">
          <a:xfrm>
            <a:off x="1981200" y="3886200"/>
            <a:ext cx="1219200" cy="457200"/>
          </a:xfrm>
          <a:prstGeom prst="rect">
            <a:avLst/>
          </a:prstGeom>
          <a:noFill/>
          <a:ln w="9525">
            <a:solidFill>
              <a:schemeClr val="tx1"/>
            </a:solidFill>
            <a:miter lim="800000"/>
            <a:headEnd/>
            <a:tailEnd/>
          </a:ln>
          <a:effectLst/>
        </p:spPr>
        <p:txBody>
          <a:bodyPr wrap="none" anchor="ctr"/>
          <a:lstStyle/>
          <a:p>
            <a:endParaRPr lang="en-US"/>
          </a:p>
        </p:txBody>
      </p:sp>
      <p:sp>
        <p:nvSpPr>
          <p:cNvPr id="2071" name="Line 23"/>
          <p:cNvSpPr>
            <a:spLocks noChangeShapeType="1"/>
          </p:cNvSpPr>
          <p:nvPr/>
        </p:nvSpPr>
        <p:spPr bwMode="auto">
          <a:xfrm flipV="1">
            <a:off x="2895600" y="3200400"/>
            <a:ext cx="685800" cy="68580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2072" name="Line 24"/>
          <p:cNvSpPr>
            <a:spLocks noChangeShapeType="1"/>
          </p:cNvSpPr>
          <p:nvPr/>
        </p:nvSpPr>
        <p:spPr bwMode="auto">
          <a:xfrm flipH="1" flipV="1">
            <a:off x="4419600" y="3352800"/>
            <a:ext cx="1676400" cy="1676400"/>
          </a:xfrm>
          <a:prstGeom prst="line">
            <a:avLst/>
          </a:prstGeom>
          <a:noFill/>
          <a:ln w="9525">
            <a:solidFill>
              <a:schemeClr val="tx1"/>
            </a:solidFill>
            <a:round/>
            <a:headEnd/>
            <a:tailEnd type="triangle" w="med" len="med"/>
          </a:ln>
          <a:effectLst/>
        </p:spPr>
        <p:txBody>
          <a:bodyPr/>
          <a:lstStyle/>
          <a:p>
            <a:endParaRPr lang="en-US"/>
          </a:p>
        </p:txBody>
      </p:sp>
    </p:spTree>
  </p:cSld>
  <p:clrMapOvr>
    <a:masterClrMapping/>
  </p:clrMapOvr>
  <p:transition spd="slow">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Framework 3.0 Contd..</a:t>
            </a:r>
            <a:endParaRPr lang="en-US" dirty="0"/>
          </a:p>
        </p:txBody>
      </p:sp>
      <p:sp>
        <p:nvSpPr>
          <p:cNvPr id="3" name="Content Placeholder 2"/>
          <p:cNvSpPr>
            <a:spLocks noGrp="1"/>
          </p:cNvSpPr>
          <p:nvPr>
            <p:ph idx="1"/>
          </p:nvPr>
        </p:nvSpPr>
        <p:spPr>
          <a:xfrm>
            <a:off x="381000" y="1417638"/>
            <a:ext cx="8410575" cy="3342453"/>
          </a:xfrm>
        </p:spPr>
        <p:txBody>
          <a:bodyPr>
            <a:normAutofit lnSpcReduction="10000"/>
          </a:bodyPr>
          <a:lstStyle/>
          <a:p>
            <a:r>
              <a:rPr lang="en-US" dirty="0"/>
              <a:t>Understanding the Common Type System</a:t>
            </a:r>
          </a:p>
          <a:p>
            <a:r>
              <a:rPr lang="en-US" dirty="0"/>
              <a:t>Understanding the Common Language Specification</a:t>
            </a:r>
          </a:p>
          <a:p>
            <a:r>
              <a:rPr lang="en-US" dirty="0" smtClean="0"/>
              <a:t>The </a:t>
            </a:r>
            <a:r>
              <a:rPr lang="en-US" dirty="0"/>
              <a:t>Assembly/Namespace/Type Distinction</a:t>
            </a:r>
          </a:p>
          <a:p>
            <a:r>
              <a:rPr lang="en-US" dirty="0" smtClean="0"/>
              <a:t>Deploying </a:t>
            </a:r>
            <a:r>
              <a:rPr lang="en-US" dirty="0"/>
              <a:t>the .NET Runtime </a:t>
            </a:r>
          </a:p>
          <a:p>
            <a:r>
              <a:rPr lang="en-US" dirty="0"/>
              <a:t>The Role of the .NET Framework </a:t>
            </a:r>
            <a:r>
              <a:rPr lang="en-US" dirty="0" smtClean="0"/>
              <a:t>SDK</a:t>
            </a:r>
          </a:p>
        </p:txBody>
      </p:sp>
    </p:spTree>
    <p:extLst>
      <p:ext uri="{BB962C8B-B14F-4D97-AF65-F5344CB8AC3E}">
        <p14:creationId xmlns:p14="http://schemas.microsoft.com/office/powerpoint/2010/main" xmlns="" val="4286579119"/>
      </p:ext>
    </p:extLst>
  </p:cSld>
  <p:clrMapOvr>
    <a:masterClrMapping/>
  </p:clrMapOvr>
  <p:transition spd="slow">
    <p:wipe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81000" y="1417638"/>
            <a:ext cx="8410575" cy="2899255"/>
          </a:xfrm>
        </p:spPr>
        <p:txBody>
          <a:bodyPr>
            <a:normAutofit lnSpcReduction="10000"/>
          </a:bodyPr>
          <a:lstStyle/>
          <a:p>
            <a:r>
              <a:rPr lang="en-US" dirty="0"/>
              <a:t>A derived class can override a base class member only if the base class member is declared as </a:t>
            </a:r>
            <a:r>
              <a:rPr lang="en-US" b="1" dirty="0"/>
              <a:t>virtual</a:t>
            </a:r>
            <a:r>
              <a:rPr lang="en-US" dirty="0"/>
              <a:t> </a:t>
            </a:r>
            <a:r>
              <a:rPr lang="en-US" dirty="0" smtClean="0"/>
              <a:t>or </a:t>
            </a:r>
            <a:r>
              <a:rPr lang="en-US" b="1" dirty="0" smtClean="0"/>
              <a:t>abstract</a:t>
            </a:r>
            <a:r>
              <a:rPr lang="en-US" dirty="0" smtClean="0"/>
              <a:t>. </a:t>
            </a:r>
          </a:p>
          <a:p>
            <a:r>
              <a:rPr lang="en-US" dirty="0" smtClean="0"/>
              <a:t>The </a:t>
            </a:r>
            <a:r>
              <a:rPr lang="en-US" dirty="0"/>
              <a:t>derived member must use the </a:t>
            </a:r>
            <a:r>
              <a:rPr lang="en-US" b="1" dirty="0"/>
              <a:t>override</a:t>
            </a:r>
            <a:r>
              <a:rPr lang="en-US" dirty="0"/>
              <a:t> keyword to explicitly indicate that the method is intended to participate in virtual invocation</a:t>
            </a:r>
          </a:p>
        </p:txBody>
      </p:sp>
    </p:spTree>
    <p:extLst>
      <p:ext uri="{BB962C8B-B14F-4D97-AF65-F5344CB8AC3E}">
        <p14:creationId xmlns:p14="http://schemas.microsoft.com/office/powerpoint/2010/main" xmlns="" val="1276498440"/>
      </p:ext>
    </p:extLst>
  </p:cSld>
  <p:clrMapOvr>
    <a:masterClrMapping/>
  </p:clrMapOvr>
  <p:transition spd="slow">
    <p:wipe dir="d"/>
  </p:transition>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r>
              <a:rPr lang="en-US"/>
              <a:t>Difference between ASP and ASP.net</a:t>
            </a:r>
          </a:p>
        </p:txBody>
      </p:sp>
      <p:sp>
        <p:nvSpPr>
          <p:cNvPr id="8195" name="Rectangle 3"/>
          <p:cNvSpPr>
            <a:spLocks noGrp="1" noChangeArrowheads="1"/>
          </p:cNvSpPr>
          <p:nvPr>
            <p:ph type="body" idx="1"/>
          </p:nvPr>
        </p:nvSpPr>
        <p:spPr/>
        <p:txBody>
          <a:bodyPr/>
          <a:lstStyle/>
          <a:p>
            <a:pPr>
              <a:lnSpc>
                <a:spcPct val="80000"/>
              </a:lnSpc>
            </a:pPr>
            <a:r>
              <a:rPr lang="en-US" sz="2000"/>
              <a:t>ASP. net is a compiled code but ASP is interpreted ,so ASP.Net is faster than ASP</a:t>
            </a:r>
          </a:p>
          <a:p>
            <a:pPr>
              <a:lnSpc>
                <a:spcPct val="80000"/>
              </a:lnSpc>
            </a:pPr>
            <a:r>
              <a:rPr lang="en-US" sz="2000"/>
              <a:t> ASP is based on COM architecture but ASP.Net is based on XML and CLR</a:t>
            </a:r>
          </a:p>
          <a:p>
            <a:pPr>
              <a:lnSpc>
                <a:spcPct val="80000"/>
              </a:lnSpc>
            </a:pPr>
            <a:r>
              <a:rPr lang="en-US" sz="2000"/>
              <a:t>ASP was supported by few languages like JavaScript, VBScript but ASP.Net supports multiple language kept in .net framework</a:t>
            </a:r>
          </a:p>
          <a:p>
            <a:pPr>
              <a:lnSpc>
                <a:spcPct val="80000"/>
              </a:lnSpc>
            </a:pPr>
            <a:r>
              <a:rPr lang="en-US" sz="2000"/>
              <a:t>ASP.Net has no dependency on browser as compared to ASP</a:t>
            </a:r>
          </a:p>
          <a:p>
            <a:pPr>
              <a:lnSpc>
                <a:spcPct val="80000"/>
              </a:lnSpc>
            </a:pPr>
            <a:r>
              <a:rPr lang="en-US" sz="2000"/>
              <a:t>ASP.Net has its own set of user-interface control which was lacking in ASP</a:t>
            </a:r>
          </a:p>
          <a:p>
            <a:pPr>
              <a:lnSpc>
                <a:spcPct val="80000"/>
              </a:lnSpc>
            </a:pPr>
            <a:r>
              <a:rPr lang="en-US" sz="2000"/>
              <a:t>ASP.Net has in-built validation controls which generates validation scripts automatically</a:t>
            </a:r>
          </a:p>
          <a:p>
            <a:pPr>
              <a:lnSpc>
                <a:spcPct val="80000"/>
              </a:lnSpc>
              <a:buFont typeface="Wingdings" pitchFamily="2" charset="2"/>
              <a:buNone/>
            </a:pPr>
            <a:endParaRPr lang="en-US" sz="2000"/>
          </a:p>
        </p:txBody>
      </p:sp>
    </p:spTree>
  </p:cSld>
  <p:clrMapOvr>
    <a:masterClrMapping/>
  </p:clrMapOvr>
  <p:transition spd="slow">
    <p:wipe dir="d"/>
  </p:transition>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Kinds of Application in ASP.Net</a:t>
            </a:r>
          </a:p>
        </p:txBody>
      </p:sp>
      <p:sp>
        <p:nvSpPr>
          <p:cNvPr id="10243" name="Rectangle 3"/>
          <p:cNvSpPr>
            <a:spLocks noGrp="1" noChangeArrowheads="1"/>
          </p:cNvSpPr>
          <p:nvPr>
            <p:ph type="body" idx="1"/>
          </p:nvPr>
        </p:nvSpPr>
        <p:spPr/>
        <p:txBody>
          <a:bodyPr/>
          <a:lstStyle/>
          <a:p>
            <a:r>
              <a:rPr lang="en-US" sz="2800">
                <a:solidFill>
                  <a:schemeClr val="hlink"/>
                </a:solidFill>
              </a:rPr>
              <a:t>WebForm </a:t>
            </a:r>
            <a:r>
              <a:rPr lang="en-US" sz="2800"/>
              <a:t>:- Webapplication which uses user-interface controls to develop portals and other website elements</a:t>
            </a:r>
          </a:p>
          <a:p>
            <a:r>
              <a:rPr lang="en-US" sz="2800">
                <a:solidFill>
                  <a:schemeClr val="hlink"/>
                </a:solidFill>
              </a:rPr>
              <a:t>Webservices</a:t>
            </a:r>
            <a:r>
              <a:rPr lang="en-US" sz="2800"/>
              <a:t>:- Are sharable component which can be accessed by any type of client in distributed environment (uses XML with SOAP protocol)</a:t>
            </a:r>
          </a:p>
          <a:p>
            <a:r>
              <a:rPr lang="en-US" sz="2800"/>
              <a:t>Simple Object Access Protocol which uses HTTP and XML</a:t>
            </a:r>
          </a:p>
          <a:p>
            <a:endParaRPr lang="en-US" sz="2800"/>
          </a:p>
          <a:p>
            <a:endParaRPr lang="en-US" sz="2800"/>
          </a:p>
        </p:txBody>
      </p:sp>
    </p:spTree>
  </p:cSld>
  <p:clrMapOvr>
    <a:masterClrMapping/>
  </p:clrMapOvr>
  <p:transition spd="slow">
    <p:wipe dir="d"/>
  </p:transition>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t>ASP.Net file</a:t>
            </a:r>
          </a:p>
        </p:txBody>
      </p:sp>
      <p:sp>
        <p:nvSpPr>
          <p:cNvPr id="12291" name="Rectangle 3"/>
          <p:cNvSpPr>
            <a:spLocks noGrp="1" noChangeArrowheads="1"/>
          </p:cNvSpPr>
          <p:nvPr>
            <p:ph type="body" idx="1"/>
          </p:nvPr>
        </p:nvSpPr>
        <p:spPr/>
        <p:txBody>
          <a:bodyPr/>
          <a:lstStyle/>
          <a:p>
            <a:pPr>
              <a:lnSpc>
                <a:spcPct val="80000"/>
              </a:lnSpc>
            </a:pPr>
            <a:r>
              <a:rPr lang="en-US" sz="2400"/>
              <a:t>Earlier ASP was having HTML as a part of User-Interface and ASP code as a Business logic</a:t>
            </a:r>
          </a:p>
          <a:p>
            <a:pPr>
              <a:lnSpc>
                <a:spcPct val="80000"/>
              </a:lnSpc>
            </a:pPr>
            <a:r>
              <a:rPr lang="en-US" sz="2400"/>
              <a:t>ASP.net file has single file which manages both UI and Logics but still it maintains separation of UI and Business logic which helps in easier development</a:t>
            </a:r>
          </a:p>
          <a:p>
            <a:pPr>
              <a:lnSpc>
                <a:spcPct val="80000"/>
              </a:lnSpc>
            </a:pPr>
            <a:r>
              <a:rPr lang="en-US" sz="2400"/>
              <a:t>ASP.Net page can generate server side events which is new thing compared to ASP which was making possible to send the same page back to the server for processing. It is called PostBack Event.</a:t>
            </a:r>
          </a:p>
          <a:p>
            <a:pPr>
              <a:lnSpc>
                <a:spcPct val="80000"/>
              </a:lnSpc>
            </a:pPr>
            <a:r>
              <a:rPr lang="en-US" sz="2400"/>
              <a:t>ASP.net application can be put with some configuration and security level which is new in .net which is done using XML</a:t>
            </a:r>
          </a:p>
          <a:p>
            <a:pPr>
              <a:lnSpc>
                <a:spcPct val="80000"/>
              </a:lnSpc>
            </a:pPr>
            <a:endParaRPr lang="en-US" sz="2400"/>
          </a:p>
        </p:txBody>
      </p:sp>
    </p:spTree>
  </p:cSld>
  <p:clrMapOvr>
    <a:masterClrMapping/>
  </p:clrMapOvr>
  <p:transition spd="slow">
    <p:wipe dir="d"/>
  </p:transition>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ASP.Net Controls</a:t>
            </a:r>
          </a:p>
        </p:txBody>
      </p:sp>
      <p:sp>
        <p:nvSpPr>
          <p:cNvPr id="13315" name="Rectangle 3"/>
          <p:cNvSpPr>
            <a:spLocks noGrp="1" noChangeArrowheads="1"/>
          </p:cNvSpPr>
          <p:nvPr>
            <p:ph type="body" idx="1"/>
          </p:nvPr>
        </p:nvSpPr>
        <p:spPr/>
        <p:txBody>
          <a:bodyPr/>
          <a:lstStyle/>
          <a:p>
            <a:pPr>
              <a:lnSpc>
                <a:spcPct val="80000"/>
              </a:lnSpc>
            </a:pPr>
            <a:r>
              <a:rPr lang="en-US" sz="2800">
                <a:solidFill>
                  <a:schemeClr val="hlink"/>
                </a:solidFill>
              </a:rPr>
              <a:t>WebServer Controls</a:t>
            </a:r>
            <a:r>
              <a:rPr lang="en-US" sz="2800"/>
              <a:t>:- asp controls for user-interface and has corresponding classes in framework</a:t>
            </a:r>
          </a:p>
          <a:p>
            <a:pPr>
              <a:lnSpc>
                <a:spcPct val="80000"/>
              </a:lnSpc>
            </a:pPr>
            <a:r>
              <a:rPr lang="en-US" sz="2800">
                <a:solidFill>
                  <a:schemeClr val="hlink"/>
                </a:solidFill>
              </a:rPr>
              <a:t>Validation Controls</a:t>
            </a:r>
            <a:r>
              <a:rPr lang="en-US" sz="2800"/>
              <a:t>:- used to generate automatic validation scripts at run-time which a programmer was supposed to write in earlier ASP page using client-side scripting with JavaScript or VBScript</a:t>
            </a:r>
          </a:p>
          <a:p>
            <a:pPr>
              <a:lnSpc>
                <a:spcPct val="80000"/>
              </a:lnSpc>
            </a:pPr>
            <a:r>
              <a:rPr lang="en-US" sz="2800">
                <a:solidFill>
                  <a:schemeClr val="hlink"/>
                </a:solidFill>
              </a:rPr>
              <a:t>Html Controls</a:t>
            </a:r>
            <a:r>
              <a:rPr lang="en-US" sz="2800"/>
              <a:t>:- These are included to give compatibility to previous HTML tags. They have corresponding classes in framework.</a:t>
            </a:r>
          </a:p>
          <a:p>
            <a:pPr>
              <a:lnSpc>
                <a:spcPct val="80000"/>
              </a:lnSpc>
            </a:pPr>
            <a:endParaRPr lang="en-US" sz="2800"/>
          </a:p>
        </p:txBody>
      </p:sp>
    </p:spTree>
  </p:cSld>
  <p:clrMapOvr>
    <a:masterClrMapping/>
  </p:clrMapOvr>
  <p:transition spd="slow">
    <p:wipe dir="d"/>
  </p:transition>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z="4000"/>
              <a:t>Files Used in ASP.Net Application</a:t>
            </a:r>
          </a:p>
        </p:txBody>
      </p:sp>
      <p:sp>
        <p:nvSpPr>
          <p:cNvPr id="14339" name="Rectangle 3"/>
          <p:cNvSpPr>
            <a:spLocks noGrp="1" noChangeArrowheads="1"/>
          </p:cNvSpPr>
          <p:nvPr>
            <p:ph type="body" idx="1"/>
          </p:nvPr>
        </p:nvSpPr>
        <p:spPr/>
        <p:txBody>
          <a:bodyPr/>
          <a:lstStyle/>
          <a:p>
            <a:pPr>
              <a:lnSpc>
                <a:spcPct val="80000"/>
              </a:lnSpc>
            </a:pPr>
            <a:r>
              <a:rPr lang="en-US" sz="2400" b="1">
                <a:solidFill>
                  <a:schemeClr val="hlink"/>
                </a:solidFill>
              </a:rPr>
              <a:t>AssemblyInfo.cs</a:t>
            </a:r>
            <a:r>
              <a:rPr lang="en-US" sz="2400"/>
              <a:t>:- This file contains a set of attributes that contain general information about the assembly such as the name, description, and version of the assembly</a:t>
            </a:r>
          </a:p>
          <a:p>
            <a:pPr>
              <a:lnSpc>
                <a:spcPct val="80000"/>
              </a:lnSpc>
            </a:pPr>
            <a:r>
              <a:rPr lang="en-US" sz="2400" b="1">
                <a:solidFill>
                  <a:schemeClr val="hlink"/>
                </a:solidFill>
              </a:rPr>
              <a:t>Global.asax</a:t>
            </a:r>
            <a:r>
              <a:rPr lang="en-US" sz="2400"/>
              <a:t>:- Each Web application will have one Global.asax file attached to it. It contains scripts that define the start and end events of the application and its sessions. This file is global to an application</a:t>
            </a:r>
          </a:p>
          <a:p>
            <a:pPr>
              <a:lnSpc>
                <a:spcPct val="80000"/>
              </a:lnSpc>
            </a:pPr>
            <a:r>
              <a:rPr lang="en-US" sz="2400" b="1">
                <a:solidFill>
                  <a:schemeClr val="hlink"/>
                </a:solidFill>
              </a:rPr>
              <a:t>Web.config</a:t>
            </a:r>
            <a:r>
              <a:rPr lang="en-US" sz="2400"/>
              <a:t>:- This is the configuration file for your application. It is an XML file that contains configuration data on each URL resource used in the project.</a:t>
            </a:r>
          </a:p>
          <a:p>
            <a:pPr>
              <a:lnSpc>
                <a:spcPct val="80000"/>
              </a:lnSpc>
              <a:buFont typeface="Wingdings" pitchFamily="2" charset="2"/>
              <a:buNone/>
            </a:pPr>
            <a:endParaRPr lang="en-US" sz="2400"/>
          </a:p>
          <a:p>
            <a:pPr>
              <a:lnSpc>
                <a:spcPct val="80000"/>
              </a:lnSpc>
            </a:pPr>
            <a:endParaRPr lang="en-US" sz="2400"/>
          </a:p>
        </p:txBody>
      </p:sp>
    </p:spTree>
  </p:cSld>
  <p:clrMapOvr>
    <a:masterClrMapping/>
  </p:clrMapOvr>
  <p:transition spd="slow">
    <p:wipe dir="d"/>
  </p:transition>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z="4000"/>
              <a:t>Files Used in ASP.Net Application</a:t>
            </a:r>
          </a:p>
        </p:txBody>
      </p:sp>
      <p:sp>
        <p:nvSpPr>
          <p:cNvPr id="15363" name="Rectangle 3"/>
          <p:cNvSpPr>
            <a:spLocks noGrp="1" noChangeArrowheads="1"/>
          </p:cNvSpPr>
          <p:nvPr>
            <p:ph type="body" idx="1"/>
          </p:nvPr>
        </p:nvSpPr>
        <p:spPr/>
        <p:txBody>
          <a:bodyPr/>
          <a:lstStyle/>
          <a:p>
            <a:r>
              <a:rPr lang="en-US" sz="2800" b="1">
                <a:solidFill>
                  <a:schemeClr val="hlink"/>
                </a:solidFill>
              </a:rPr>
              <a:t>WebApplication.vsdisc</a:t>
            </a:r>
            <a:r>
              <a:rPr lang="en-US" sz="2800"/>
              <a:t>o:- This is an XML file containing URLs that link to resources with information related to dynamic discovery of Web services.</a:t>
            </a:r>
          </a:p>
          <a:p>
            <a:r>
              <a:rPr lang="en-US" sz="2800" b="1">
                <a:solidFill>
                  <a:schemeClr val="hlink"/>
                </a:solidFill>
              </a:rPr>
              <a:t>WebForm1.aspx</a:t>
            </a:r>
            <a:r>
              <a:rPr lang="en-US" sz="2800"/>
              <a:t>:- This file is the default Web Form created by IDE when you start a new application. It is a page file that consists of the user interface for the visual representation of the Web Forms page.</a:t>
            </a:r>
          </a:p>
          <a:p>
            <a:pPr>
              <a:buFont typeface="Wingdings" pitchFamily="2" charset="2"/>
              <a:buNone/>
            </a:pPr>
            <a:endParaRPr lang="en-US" sz="2800"/>
          </a:p>
        </p:txBody>
      </p:sp>
    </p:spTree>
  </p:cSld>
  <p:clrMapOvr>
    <a:masterClrMapping/>
  </p:clrMapOvr>
  <p:transition spd="slow">
    <p:wipe dir="d"/>
  </p:transition>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z="2400" b="1"/>
              <a:t>Understanding the Automatically Generated Code</a:t>
            </a:r>
          </a:p>
        </p:txBody>
      </p:sp>
      <p:sp>
        <p:nvSpPr>
          <p:cNvPr id="16387" name="Rectangle 3"/>
          <p:cNvSpPr>
            <a:spLocks noGrp="1" noChangeArrowheads="1"/>
          </p:cNvSpPr>
          <p:nvPr>
            <p:ph type="body" idx="1"/>
          </p:nvPr>
        </p:nvSpPr>
        <p:spPr/>
        <p:txBody>
          <a:bodyPr/>
          <a:lstStyle/>
          <a:p>
            <a:pPr marL="609600" indent="-609600">
              <a:lnSpc>
                <a:spcPct val="80000"/>
              </a:lnSpc>
            </a:pPr>
            <a:r>
              <a:rPr lang="en-US" sz="2400"/>
              <a:t>In HTML mode, the first line of a </a:t>
            </a:r>
            <a:r>
              <a:rPr lang="en-US" sz="2400" b="1">
                <a:solidFill>
                  <a:schemeClr val="hlink"/>
                </a:solidFill>
              </a:rPr>
              <a:t>.aspx </a:t>
            </a:r>
          </a:p>
          <a:p>
            <a:pPr marL="609600" indent="-609600">
              <a:lnSpc>
                <a:spcPct val="80000"/>
              </a:lnSpc>
              <a:buFont typeface="Wingdings" pitchFamily="2" charset="2"/>
              <a:buNone/>
            </a:pPr>
            <a:r>
              <a:rPr lang="en-US" sz="2400"/>
              <a:t>file contains the following line of code:</a:t>
            </a:r>
          </a:p>
          <a:p>
            <a:pPr marL="609600" indent="-609600">
              <a:lnSpc>
                <a:spcPct val="80000"/>
              </a:lnSpc>
              <a:buFont typeface="Wingdings" pitchFamily="2" charset="2"/>
              <a:buNone/>
            </a:pPr>
            <a:r>
              <a:rPr lang="en-US" sz="2400" b="1">
                <a:solidFill>
                  <a:srgbClr val="00543E"/>
                </a:solidFill>
              </a:rPr>
              <a:t>&lt;%@ Page language=“vb”</a:t>
            </a:r>
          </a:p>
          <a:p>
            <a:pPr marL="609600" indent="-609600">
              <a:lnSpc>
                <a:spcPct val="80000"/>
              </a:lnSpc>
              <a:buFont typeface="Wingdings" pitchFamily="2" charset="2"/>
              <a:buNone/>
            </a:pPr>
            <a:r>
              <a:rPr lang="en-US" sz="2400" b="1">
                <a:solidFill>
                  <a:srgbClr val="00543E"/>
                </a:solidFill>
              </a:rPr>
              <a:t>	 Codebehind=“WebForm1.aspx.vb” AutoEventWireup=“false” Inherits=“WebApplication1.WebForm1”</a:t>
            </a:r>
          </a:p>
          <a:p>
            <a:pPr marL="609600" indent="-609600">
              <a:lnSpc>
                <a:spcPct val="80000"/>
              </a:lnSpc>
            </a:pPr>
            <a:r>
              <a:rPr lang="en-US" sz="2400" b="1">
                <a:solidFill>
                  <a:schemeClr val="folHlink"/>
                </a:solidFill>
              </a:rPr>
              <a:t>Language</a:t>
            </a:r>
            <a:r>
              <a:rPr lang="en-US" sz="2400"/>
              <a:t>:-Any .NET Framework supported language.</a:t>
            </a:r>
          </a:p>
          <a:p>
            <a:pPr marL="609600" indent="-609600">
              <a:lnSpc>
                <a:spcPct val="80000"/>
              </a:lnSpc>
            </a:pPr>
            <a:r>
              <a:rPr lang="en-US" sz="2400" b="1">
                <a:solidFill>
                  <a:schemeClr val="folHlink"/>
                </a:solidFill>
              </a:rPr>
              <a:t>Codebehind</a:t>
            </a:r>
            <a:r>
              <a:rPr lang="en-US" sz="2400"/>
              <a:t>:- The code-behind for a page</a:t>
            </a:r>
          </a:p>
          <a:p>
            <a:pPr marL="609600" indent="-609600">
              <a:lnSpc>
                <a:spcPct val="80000"/>
              </a:lnSpc>
            </a:pPr>
            <a:r>
              <a:rPr lang="en-US" sz="2400" b="1">
                <a:solidFill>
                  <a:schemeClr val="folHlink"/>
                </a:solidFill>
              </a:rPr>
              <a:t>Inherits</a:t>
            </a:r>
            <a:r>
              <a:rPr lang="en-US" sz="2400"/>
              <a:t>:- The class in the code-behind file that a page inherits. This class can be any class derived from the </a:t>
            </a:r>
            <a:r>
              <a:rPr lang="en-US" sz="2400" b="1">
                <a:solidFill>
                  <a:schemeClr val="hlink"/>
                </a:solidFill>
              </a:rPr>
              <a:t>Page</a:t>
            </a:r>
            <a:r>
              <a:rPr lang="en-US" sz="2400"/>
              <a:t> class</a:t>
            </a:r>
          </a:p>
        </p:txBody>
      </p:sp>
    </p:spTree>
  </p:cSld>
  <p:clrMapOvr>
    <a:masterClrMapping/>
  </p:clrMapOvr>
  <p:transition spd="slow">
    <p:wipe dir="d"/>
  </p:transition>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Page Events</a:t>
            </a:r>
          </a:p>
        </p:txBody>
      </p:sp>
      <p:sp>
        <p:nvSpPr>
          <p:cNvPr id="17411" name="Rectangle 3"/>
          <p:cNvSpPr>
            <a:spLocks noGrp="1" noChangeArrowheads="1"/>
          </p:cNvSpPr>
          <p:nvPr>
            <p:ph type="body" idx="1"/>
          </p:nvPr>
        </p:nvSpPr>
        <p:spPr/>
        <p:txBody>
          <a:bodyPr/>
          <a:lstStyle/>
          <a:p>
            <a:pPr>
              <a:lnSpc>
                <a:spcPct val="90000"/>
              </a:lnSpc>
            </a:pPr>
            <a:r>
              <a:rPr lang="en-US" sz="2800">
                <a:solidFill>
                  <a:schemeClr val="hlink"/>
                </a:solidFill>
              </a:rPr>
              <a:t>Init</a:t>
            </a:r>
            <a:r>
              <a:rPr lang="en-US" sz="2800"/>
              <a:t>:- The page is initialized</a:t>
            </a:r>
          </a:p>
          <a:p>
            <a:pPr>
              <a:lnSpc>
                <a:spcPct val="90000"/>
              </a:lnSpc>
            </a:pPr>
            <a:r>
              <a:rPr lang="en-US" sz="2800">
                <a:solidFill>
                  <a:schemeClr val="hlink"/>
                </a:solidFill>
              </a:rPr>
              <a:t>Load</a:t>
            </a:r>
            <a:r>
              <a:rPr lang="en-US" sz="2800"/>
              <a:t>:- The page is loaded into memory</a:t>
            </a:r>
          </a:p>
          <a:p>
            <a:pPr>
              <a:lnSpc>
                <a:spcPct val="90000"/>
              </a:lnSpc>
            </a:pPr>
            <a:r>
              <a:rPr lang="en-US" sz="2800">
                <a:solidFill>
                  <a:schemeClr val="hlink"/>
                </a:solidFill>
              </a:rPr>
              <a:t>Unload</a:t>
            </a:r>
            <a:r>
              <a:rPr lang="en-US" sz="2800"/>
              <a:t>:- The page is unloaded from memory</a:t>
            </a:r>
          </a:p>
          <a:p>
            <a:pPr>
              <a:lnSpc>
                <a:spcPct val="90000"/>
              </a:lnSpc>
              <a:buFont typeface="Wingdings" pitchFamily="2" charset="2"/>
              <a:buNone/>
            </a:pPr>
            <a:r>
              <a:rPr lang="en-US" sz="2800">
                <a:solidFill>
                  <a:schemeClr val="hlink"/>
                </a:solidFill>
              </a:rPr>
              <a:t>Note</a:t>
            </a:r>
            <a:r>
              <a:rPr lang="en-US" sz="2800"/>
              <a:t>:- You can avoid firing of Init and Load events by using IsPostBack property of a Web page. A false value indicates that the page is displayed for the first time. A true value indicates the page is run as a result of a round trip.</a:t>
            </a:r>
          </a:p>
          <a:p>
            <a:pPr>
              <a:lnSpc>
                <a:spcPct val="90000"/>
              </a:lnSpc>
              <a:buFont typeface="Wingdings" pitchFamily="2" charset="2"/>
              <a:buNone/>
            </a:pPr>
            <a:endParaRPr lang="en-US" sz="2800"/>
          </a:p>
        </p:txBody>
      </p:sp>
    </p:spTree>
  </p:cSld>
  <p:clrMapOvr>
    <a:masterClrMapping/>
  </p:clrMapOvr>
  <p:transition spd="slow">
    <p:wipe dir="d"/>
  </p:transition>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ASP.Net Built-in Objects</a:t>
            </a:r>
          </a:p>
        </p:txBody>
      </p:sp>
      <p:sp>
        <p:nvSpPr>
          <p:cNvPr id="18435" name="Rectangle 3"/>
          <p:cNvSpPr>
            <a:spLocks noGrp="1" noChangeArrowheads="1"/>
          </p:cNvSpPr>
          <p:nvPr>
            <p:ph type="body" idx="1"/>
          </p:nvPr>
        </p:nvSpPr>
        <p:spPr/>
        <p:txBody>
          <a:bodyPr/>
          <a:lstStyle/>
          <a:p>
            <a:pPr>
              <a:lnSpc>
                <a:spcPct val="90000"/>
              </a:lnSpc>
            </a:pPr>
            <a:r>
              <a:rPr lang="en-US" sz="2800">
                <a:solidFill>
                  <a:schemeClr val="hlink"/>
                </a:solidFill>
              </a:rPr>
              <a:t>Application</a:t>
            </a:r>
            <a:r>
              <a:rPr lang="en-US" sz="2800"/>
              <a:t>:- used to store information shared among all users of  an application</a:t>
            </a:r>
          </a:p>
          <a:p>
            <a:pPr>
              <a:lnSpc>
                <a:spcPct val="90000"/>
              </a:lnSpc>
            </a:pPr>
            <a:r>
              <a:rPr lang="en-US" sz="2800">
                <a:solidFill>
                  <a:schemeClr val="hlink"/>
                </a:solidFill>
              </a:rPr>
              <a:t>Request</a:t>
            </a:r>
            <a:r>
              <a:rPr lang="en-US" sz="2800"/>
              <a:t>:- used to access information sent in a request from browser to the server from an HTML form</a:t>
            </a:r>
          </a:p>
          <a:p>
            <a:pPr>
              <a:lnSpc>
                <a:spcPct val="90000"/>
              </a:lnSpc>
            </a:pPr>
            <a:r>
              <a:rPr lang="en-US" sz="2800">
                <a:solidFill>
                  <a:schemeClr val="hlink"/>
                </a:solidFill>
              </a:rPr>
              <a:t>Response</a:t>
            </a:r>
            <a:r>
              <a:rPr lang="en-US" sz="2800"/>
              <a:t>:- used to send information to the browser as a output</a:t>
            </a:r>
          </a:p>
          <a:p>
            <a:pPr>
              <a:lnSpc>
                <a:spcPct val="90000"/>
              </a:lnSpc>
            </a:pPr>
            <a:r>
              <a:rPr lang="en-US" sz="2800">
                <a:solidFill>
                  <a:schemeClr val="hlink"/>
                </a:solidFill>
              </a:rPr>
              <a:t>Session</a:t>
            </a:r>
            <a:r>
              <a:rPr lang="en-US" sz="2800"/>
              <a:t>:- used to store and retrieve information about particular user session</a:t>
            </a:r>
          </a:p>
        </p:txBody>
      </p:sp>
    </p:spTree>
  </p:cSld>
  <p:clrMapOvr>
    <a:masterClrMapping/>
  </p:clrMapOvr>
  <p:transition spd="slow">
    <p:wipe dir="d"/>
  </p:transition>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Validation Controls in ASP.Net</a:t>
            </a:r>
          </a:p>
        </p:txBody>
      </p:sp>
      <p:sp>
        <p:nvSpPr>
          <p:cNvPr id="19459" name="Rectangle 3"/>
          <p:cNvSpPr>
            <a:spLocks noGrp="1" noChangeArrowheads="1"/>
          </p:cNvSpPr>
          <p:nvPr>
            <p:ph type="body" idx="1"/>
          </p:nvPr>
        </p:nvSpPr>
        <p:spPr/>
        <p:txBody>
          <a:bodyPr/>
          <a:lstStyle/>
          <a:p>
            <a:pPr>
              <a:lnSpc>
                <a:spcPct val="90000"/>
              </a:lnSpc>
            </a:pPr>
            <a:r>
              <a:rPr lang="en-US" sz="2400">
                <a:solidFill>
                  <a:schemeClr val="hlink"/>
                </a:solidFill>
              </a:rPr>
              <a:t>RequiredFieldvalidator</a:t>
            </a:r>
            <a:r>
              <a:rPr lang="en-US" sz="2400"/>
              <a:t>:- used to check whether a server control has a value or not.</a:t>
            </a:r>
          </a:p>
          <a:p>
            <a:pPr>
              <a:lnSpc>
                <a:spcPct val="90000"/>
              </a:lnSpc>
            </a:pPr>
            <a:r>
              <a:rPr lang="en-US" sz="2400">
                <a:solidFill>
                  <a:schemeClr val="hlink"/>
                </a:solidFill>
              </a:rPr>
              <a:t>CompareValidator</a:t>
            </a:r>
            <a:r>
              <a:rPr lang="en-US" sz="2400"/>
              <a:t>:- used to perform comparisons between a value entered with another value</a:t>
            </a:r>
          </a:p>
          <a:p>
            <a:pPr>
              <a:lnSpc>
                <a:spcPct val="90000"/>
              </a:lnSpc>
            </a:pPr>
            <a:r>
              <a:rPr lang="en-US" sz="2400">
                <a:solidFill>
                  <a:schemeClr val="hlink"/>
                </a:solidFill>
              </a:rPr>
              <a:t>RangeValidator</a:t>
            </a:r>
            <a:r>
              <a:rPr lang="en-US" sz="2400"/>
              <a:t>:- used to check whether the value of a Web form field is within the minimum number and the maximum number. It can be a dates, number, currency or strings</a:t>
            </a:r>
          </a:p>
          <a:p>
            <a:pPr>
              <a:lnSpc>
                <a:spcPct val="90000"/>
              </a:lnSpc>
            </a:pPr>
            <a:r>
              <a:rPr lang="en-US" sz="2400">
                <a:solidFill>
                  <a:schemeClr val="hlink"/>
                </a:solidFill>
              </a:rPr>
              <a:t>ValidationSummary</a:t>
            </a:r>
            <a:r>
              <a:rPr lang="en-US" sz="2400"/>
              <a:t>:- used to summarize all errors and display the error list in a user-specified location in the Web page</a:t>
            </a:r>
          </a:p>
        </p:txBody>
      </p:sp>
    </p:spTree>
  </p:cSld>
  <p:clrMapOvr>
    <a:masterClrMapping/>
  </p:clrMapOvr>
  <p:transition spd="slow">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57130"/>
          </a:xfrm>
        </p:spPr>
        <p:txBody>
          <a:bodyPr>
            <a:normAutofit fontScale="90000"/>
          </a:bodyPr>
          <a:lstStyle/>
          <a:p>
            <a:r>
              <a:rPr lang="en-US" dirty="0" smtClean="0"/>
              <a:t>Constructors </a:t>
            </a:r>
            <a:r>
              <a:rPr lang="en-US" dirty="0"/>
              <a:t>and Inheritance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896036061"/>
              </p:ext>
            </p:extLst>
          </p:nvPr>
        </p:nvGraphicFramePr>
        <p:xfrm>
          <a:off x="762000" y="1597025"/>
          <a:ext cx="8077200" cy="5039360"/>
        </p:xfrm>
        <a:graphic>
          <a:graphicData uri="http://schemas.openxmlformats.org/drawingml/2006/table">
            <a:tbl>
              <a:tblPr firstRow="1" bandRow="1">
                <a:tableStyleId>{5C22544A-7EE6-4342-B048-85BDC9FD1C3A}</a:tableStyleId>
              </a:tblPr>
              <a:tblGrid>
                <a:gridCol w="2019300"/>
                <a:gridCol w="2019300"/>
                <a:gridCol w="2019300"/>
                <a:gridCol w="2019300"/>
              </a:tblGrid>
              <a:tr h="370840">
                <a:tc gridSpan="3">
                  <a:txBody>
                    <a:bodyPr/>
                    <a:lstStyle/>
                    <a:p>
                      <a:r>
                        <a:rPr lang="en-US" dirty="0" smtClean="0"/>
                        <a:t>Implicit call of</a:t>
                      </a:r>
                      <a:r>
                        <a:rPr lang="en-US" baseline="0" dirty="0" smtClean="0"/>
                        <a:t> the base class constructor</a:t>
                      </a:r>
                      <a:endParaRPr lang="en-US" dirty="0"/>
                    </a:p>
                  </a:txBody>
                  <a:tcPr marL="87816" marR="87816"/>
                </a:tc>
                <a:tc hMerge="1">
                  <a:txBody>
                    <a:bodyPr/>
                    <a:lstStyle/>
                    <a:p>
                      <a:endParaRPr lang="en-US" dirty="0"/>
                    </a:p>
                  </a:txBody>
                  <a:tcPr/>
                </a:tc>
                <a:tc hMerge="1">
                  <a:txBody>
                    <a:bodyPr/>
                    <a:lstStyle/>
                    <a:p>
                      <a:endParaRPr lang="en-US" dirty="0"/>
                    </a:p>
                  </a:txBody>
                  <a:tcPr/>
                </a:tc>
                <a:tc>
                  <a:txBody>
                    <a:bodyPr/>
                    <a:lstStyle/>
                    <a:p>
                      <a:endParaRPr lang="en-US" dirty="0"/>
                    </a:p>
                  </a:txBody>
                  <a:tcPr marL="87816" marR="87816"/>
                </a:tc>
              </a:tr>
              <a:tr h="370840">
                <a:tc>
                  <a:txBody>
                    <a:bodyPr/>
                    <a:lstStyle/>
                    <a:p>
                      <a:r>
                        <a:rPr lang="en-US" sz="1800" kern="1200" dirty="0" smtClean="0">
                          <a:solidFill>
                            <a:schemeClr val="dk1"/>
                          </a:solidFill>
                          <a:latin typeface="+mn-lt"/>
                          <a:ea typeface="+mn-ea"/>
                          <a:cs typeface="+mn-cs"/>
                        </a:rPr>
                        <a:t>class A {     }</a:t>
                      </a:r>
                    </a:p>
                    <a:p>
                      <a:endParaRPr lang="en-US" sz="1800" kern="1200" dirty="0" smtClean="0">
                        <a:solidFill>
                          <a:schemeClr val="dk1"/>
                        </a:solidFill>
                        <a:latin typeface="+mn-lt"/>
                        <a:ea typeface="+mn-ea"/>
                        <a:cs typeface="+mn-cs"/>
                      </a:endParaRPr>
                    </a:p>
                    <a:p>
                      <a:r>
                        <a:rPr lang="en-US" sz="1800" kern="1200" dirty="0" smtClean="0">
                          <a:solidFill>
                            <a:schemeClr val="dk1"/>
                          </a:solidFill>
                          <a:latin typeface="+mn-lt"/>
                          <a:ea typeface="+mn-ea"/>
                          <a:cs typeface="+mn-cs"/>
                        </a:rPr>
                        <a:t>    class B : A</a:t>
                      </a:r>
                    </a:p>
                    <a:p>
                      <a:r>
                        <a:rPr lang="en-US" sz="1800" kern="1200" dirty="0" smtClean="0">
                          <a:solidFill>
                            <a:schemeClr val="dk1"/>
                          </a:solidFill>
                          <a:latin typeface="+mn-lt"/>
                          <a:ea typeface="+mn-ea"/>
                          <a:cs typeface="+mn-cs"/>
                        </a:rPr>
                        <a:t>    {</a:t>
                      </a:r>
                    </a:p>
                    <a:p>
                      <a:r>
                        <a:rPr lang="en-US" sz="1800" kern="1200" dirty="0" smtClean="0">
                          <a:solidFill>
                            <a:schemeClr val="dk1"/>
                          </a:solidFill>
                          <a:latin typeface="+mn-lt"/>
                          <a:ea typeface="+mn-ea"/>
                          <a:cs typeface="+mn-cs"/>
                        </a:rPr>
                        <a:t>        public B(</a:t>
                      </a:r>
                      <a:r>
                        <a:rPr lang="en-US" sz="1800" kern="1200" dirty="0" err="1" smtClean="0">
                          <a:solidFill>
                            <a:schemeClr val="dk1"/>
                          </a:solidFill>
                          <a:latin typeface="+mn-lt"/>
                          <a:ea typeface="+mn-ea"/>
                          <a:cs typeface="+mn-cs"/>
                        </a:rPr>
                        <a:t>int</a:t>
                      </a:r>
                      <a:r>
                        <a:rPr lang="en-US" sz="1800" kern="1200" dirty="0" smtClean="0">
                          <a:solidFill>
                            <a:schemeClr val="dk1"/>
                          </a:solidFill>
                          <a:latin typeface="+mn-lt"/>
                          <a:ea typeface="+mn-ea"/>
                          <a:cs typeface="+mn-cs"/>
                        </a:rPr>
                        <a:t> x) </a:t>
                      </a:r>
                    </a:p>
                    <a:p>
                      <a:r>
                        <a:rPr lang="en-US" sz="1800" kern="1200" dirty="0" smtClean="0">
                          <a:solidFill>
                            <a:schemeClr val="dk1"/>
                          </a:solidFill>
                          <a:latin typeface="+mn-lt"/>
                          <a:ea typeface="+mn-ea"/>
                          <a:cs typeface="+mn-cs"/>
                        </a:rPr>
                        <a:t>        {       }</a:t>
                      </a:r>
                    </a:p>
                    <a:p>
                      <a:r>
                        <a:rPr lang="en-US" sz="1800" kern="1200" dirty="0" smtClean="0">
                          <a:solidFill>
                            <a:schemeClr val="dk1"/>
                          </a:solidFill>
                          <a:latin typeface="+mn-lt"/>
                          <a:ea typeface="+mn-ea"/>
                          <a:cs typeface="+mn-cs"/>
                        </a:rPr>
                        <a:t>    }</a:t>
                      </a:r>
                    </a:p>
                    <a:p>
                      <a:endParaRPr lang="en-US" dirty="0"/>
                    </a:p>
                  </a:txBody>
                  <a:tcPr marL="87816" marR="87816"/>
                </a:tc>
                <a:tc>
                  <a:txBody>
                    <a:bodyPr/>
                    <a:lstStyle/>
                    <a:p>
                      <a:r>
                        <a:rPr lang="en-US" sz="1800" kern="1200" dirty="0" smtClean="0">
                          <a:solidFill>
                            <a:schemeClr val="dk1"/>
                          </a:solidFill>
                          <a:latin typeface="+mn-lt"/>
                          <a:ea typeface="+mn-ea"/>
                          <a:cs typeface="+mn-cs"/>
                        </a:rPr>
                        <a:t> class A {</a:t>
                      </a:r>
                    </a:p>
                    <a:p>
                      <a:r>
                        <a:rPr lang="en-US" sz="1800" kern="1200" dirty="0" smtClean="0">
                          <a:solidFill>
                            <a:schemeClr val="dk1"/>
                          </a:solidFill>
                          <a:latin typeface="+mn-lt"/>
                          <a:ea typeface="+mn-ea"/>
                          <a:cs typeface="+mn-cs"/>
                        </a:rPr>
                        <a:t>        public A()</a:t>
                      </a:r>
                    </a:p>
                    <a:p>
                      <a:r>
                        <a:rPr lang="en-US" sz="1800" kern="1200" dirty="0" smtClean="0">
                          <a:solidFill>
                            <a:schemeClr val="dk1"/>
                          </a:solidFill>
                          <a:latin typeface="+mn-lt"/>
                          <a:ea typeface="+mn-ea"/>
                          <a:cs typeface="+mn-cs"/>
                        </a:rPr>
                        <a:t>        {    }</a:t>
                      </a:r>
                    </a:p>
                    <a:p>
                      <a:r>
                        <a:rPr lang="en-US" sz="1800" kern="1200" dirty="0" smtClean="0">
                          <a:solidFill>
                            <a:schemeClr val="dk1"/>
                          </a:solidFill>
                          <a:latin typeface="+mn-lt"/>
                          <a:ea typeface="+mn-ea"/>
                          <a:cs typeface="+mn-cs"/>
                        </a:rPr>
                        <a:t>    }</a:t>
                      </a:r>
                    </a:p>
                    <a:p>
                      <a:endParaRPr lang="en-US" sz="1800" kern="1200" dirty="0" smtClean="0">
                        <a:solidFill>
                          <a:schemeClr val="dk1"/>
                        </a:solidFill>
                        <a:latin typeface="+mn-lt"/>
                        <a:ea typeface="+mn-ea"/>
                        <a:cs typeface="+mn-cs"/>
                      </a:endParaRPr>
                    </a:p>
                    <a:p>
                      <a:r>
                        <a:rPr lang="en-US" sz="1800" kern="1200" dirty="0" smtClean="0">
                          <a:solidFill>
                            <a:schemeClr val="dk1"/>
                          </a:solidFill>
                          <a:latin typeface="+mn-lt"/>
                          <a:ea typeface="+mn-ea"/>
                          <a:cs typeface="+mn-cs"/>
                        </a:rPr>
                        <a:t>    class B : A</a:t>
                      </a:r>
                    </a:p>
                    <a:p>
                      <a:r>
                        <a:rPr lang="en-US" sz="1800" kern="1200" dirty="0" smtClean="0">
                          <a:solidFill>
                            <a:schemeClr val="dk1"/>
                          </a:solidFill>
                          <a:latin typeface="+mn-lt"/>
                          <a:ea typeface="+mn-ea"/>
                          <a:cs typeface="+mn-cs"/>
                        </a:rPr>
                        <a:t>    {</a:t>
                      </a:r>
                    </a:p>
                    <a:p>
                      <a:r>
                        <a:rPr lang="en-US" sz="1800" kern="1200" dirty="0" smtClean="0">
                          <a:solidFill>
                            <a:schemeClr val="dk1"/>
                          </a:solidFill>
                          <a:latin typeface="+mn-lt"/>
                          <a:ea typeface="+mn-ea"/>
                          <a:cs typeface="+mn-cs"/>
                        </a:rPr>
                        <a:t>        public B(</a:t>
                      </a:r>
                      <a:r>
                        <a:rPr lang="en-US" sz="1800" kern="1200" dirty="0" err="1" smtClean="0">
                          <a:solidFill>
                            <a:schemeClr val="dk1"/>
                          </a:solidFill>
                          <a:latin typeface="+mn-lt"/>
                          <a:ea typeface="+mn-ea"/>
                          <a:cs typeface="+mn-cs"/>
                        </a:rPr>
                        <a:t>int</a:t>
                      </a:r>
                      <a:r>
                        <a:rPr lang="en-US" sz="1800" kern="1200" dirty="0" smtClean="0">
                          <a:solidFill>
                            <a:schemeClr val="dk1"/>
                          </a:solidFill>
                          <a:latin typeface="+mn-lt"/>
                          <a:ea typeface="+mn-ea"/>
                          <a:cs typeface="+mn-cs"/>
                        </a:rPr>
                        <a:t> x) </a:t>
                      </a:r>
                    </a:p>
                    <a:p>
                      <a:r>
                        <a:rPr lang="en-US" sz="1800" kern="1200" dirty="0" smtClean="0">
                          <a:solidFill>
                            <a:schemeClr val="dk1"/>
                          </a:solidFill>
                          <a:latin typeface="+mn-lt"/>
                          <a:ea typeface="+mn-ea"/>
                          <a:cs typeface="+mn-cs"/>
                        </a:rPr>
                        <a:t>        {       }</a:t>
                      </a:r>
                    </a:p>
                    <a:p>
                      <a:r>
                        <a:rPr lang="en-US" sz="1800" kern="1200" dirty="0" smtClean="0">
                          <a:solidFill>
                            <a:schemeClr val="dk1"/>
                          </a:solidFill>
                          <a:latin typeface="+mn-lt"/>
                          <a:ea typeface="+mn-ea"/>
                          <a:cs typeface="+mn-cs"/>
                        </a:rPr>
                        <a:t>    }</a:t>
                      </a:r>
                      <a:endParaRPr lang="en-US" dirty="0"/>
                    </a:p>
                  </a:txBody>
                  <a:tcPr marL="87816" marR="87816"/>
                </a:tc>
                <a:tc>
                  <a:txBody>
                    <a:bodyPr/>
                    <a:lstStyle/>
                    <a:p>
                      <a:r>
                        <a:rPr lang="en-US" sz="1800" kern="1200" dirty="0" smtClean="0">
                          <a:solidFill>
                            <a:schemeClr val="dk1"/>
                          </a:solidFill>
                          <a:latin typeface="+mn-lt"/>
                          <a:ea typeface="+mn-ea"/>
                          <a:cs typeface="+mn-cs"/>
                        </a:rPr>
                        <a:t> class A {</a:t>
                      </a:r>
                    </a:p>
                    <a:p>
                      <a:r>
                        <a:rPr lang="en-US" sz="1800" kern="1200" dirty="0" smtClean="0">
                          <a:solidFill>
                            <a:schemeClr val="dk1"/>
                          </a:solidFill>
                          <a:latin typeface="+mn-lt"/>
                          <a:ea typeface="+mn-ea"/>
                          <a:cs typeface="+mn-cs"/>
                        </a:rPr>
                        <a:t>        public A(</a:t>
                      </a:r>
                      <a:r>
                        <a:rPr lang="en-US" sz="1800" kern="1200" dirty="0" err="1" smtClean="0">
                          <a:solidFill>
                            <a:schemeClr val="dk1"/>
                          </a:solidFill>
                          <a:latin typeface="+mn-lt"/>
                          <a:ea typeface="+mn-ea"/>
                          <a:cs typeface="+mn-cs"/>
                        </a:rPr>
                        <a:t>int</a:t>
                      </a:r>
                      <a:r>
                        <a:rPr lang="en-US" sz="1800" kern="1200" dirty="0" smtClean="0">
                          <a:solidFill>
                            <a:schemeClr val="dk1"/>
                          </a:solidFill>
                          <a:latin typeface="+mn-lt"/>
                          <a:ea typeface="+mn-ea"/>
                          <a:cs typeface="+mn-cs"/>
                        </a:rPr>
                        <a:t> x)</a:t>
                      </a:r>
                    </a:p>
                    <a:p>
                      <a:r>
                        <a:rPr lang="en-US" sz="1800" kern="1200" dirty="0" smtClean="0">
                          <a:solidFill>
                            <a:schemeClr val="dk1"/>
                          </a:solidFill>
                          <a:latin typeface="+mn-lt"/>
                          <a:ea typeface="+mn-ea"/>
                          <a:cs typeface="+mn-cs"/>
                        </a:rPr>
                        <a:t>        {    }</a:t>
                      </a:r>
                    </a:p>
                    <a:p>
                      <a:r>
                        <a:rPr lang="en-US" sz="1800" kern="1200" dirty="0" smtClean="0">
                          <a:solidFill>
                            <a:schemeClr val="dk1"/>
                          </a:solidFill>
                          <a:latin typeface="+mn-lt"/>
                          <a:ea typeface="+mn-ea"/>
                          <a:cs typeface="+mn-cs"/>
                        </a:rPr>
                        <a:t>    }</a:t>
                      </a:r>
                    </a:p>
                    <a:p>
                      <a:endParaRPr lang="en-US" sz="1800" kern="1200" dirty="0" smtClean="0">
                        <a:solidFill>
                          <a:schemeClr val="dk1"/>
                        </a:solidFill>
                        <a:latin typeface="+mn-lt"/>
                        <a:ea typeface="+mn-ea"/>
                        <a:cs typeface="+mn-cs"/>
                      </a:endParaRPr>
                    </a:p>
                    <a:p>
                      <a:r>
                        <a:rPr lang="en-US" sz="1800" kern="1200" dirty="0" smtClean="0">
                          <a:solidFill>
                            <a:schemeClr val="dk1"/>
                          </a:solidFill>
                          <a:latin typeface="+mn-lt"/>
                          <a:ea typeface="+mn-ea"/>
                          <a:cs typeface="+mn-cs"/>
                        </a:rPr>
                        <a:t>    class B : A</a:t>
                      </a:r>
                    </a:p>
                    <a:p>
                      <a:r>
                        <a:rPr lang="en-US" sz="1800" kern="1200" dirty="0" smtClean="0">
                          <a:solidFill>
                            <a:schemeClr val="dk1"/>
                          </a:solidFill>
                          <a:latin typeface="+mn-lt"/>
                          <a:ea typeface="+mn-ea"/>
                          <a:cs typeface="+mn-cs"/>
                        </a:rPr>
                        <a:t>    {</a:t>
                      </a:r>
                    </a:p>
                    <a:p>
                      <a:r>
                        <a:rPr lang="en-US" sz="1800" kern="1200" dirty="0" smtClean="0">
                          <a:solidFill>
                            <a:schemeClr val="dk1"/>
                          </a:solidFill>
                          <a:latin typeface="+mn-lt"/>
                          <a:ea typeface="+mn-ea"/>
                          <a:cs typeface="+mn-cs"/>
                        </a:rPr>
                        <a:t>        public B(</a:t>
                      </a:r>
                      <a:r>
                        <a:rPr lang="en-US" sz="1800" kern="1200" dirty="0" err="1" smtClean="0">
                          <a:solidFill>
                            <a:schemeClr val="dk1"/>
                          </a:solidFill>
                          <a:latin typeface="+mn-lt"/>
                          <a:ea typeface="+mn-ea"/>
                          <a:cs typeface="+mn-cs"/>
                        </a:rPr>
                        <a:t>int</a:t>
                      </a:r>
                      <a:r>
                        <a:rPr lang="en-US" sz="1800" kern="1200" dirty="0" smtClean="0">
                          <a:solidFill>
                            <a:schemeClr val="dk1"/>
                          </a:solidFill>
                          <a:latin typeface="+mn-lt"/>
                          <a:ea typeface="+mn-ea"/>
                          <a:cs typeface="+mn-cs"/>
                        </a:rPr>
                        <a:t> x) </a:t>
                      </a:r>
                    </a:p>
                    <a:p>
                      <a:r>
                        <a:rPr lang="en-US" sz="1800" kern="1200" dirty="0" smtClean="0">
                          <a:solidFill>
                            <a:schemeClr val="dk1"/>
                          </a:solidFill>
                          <a:latin typeface="+mn-lt"/>
                          <a:ea typeface="+mn-ea"/>
                          <a:cs typeface="+mn-cs"/>
                        </a:rPr>
                        <a:t>        {       }</a:t>
                      </a:r>
                    </a:p>
                    <a:p>
                      <a:r>
                        <a:rPr lang="en-US" sz="1800" kern="1200" dirty="0" smtClean="0">
                          <a:solidFill>
                            <a:schemeClr val="dk1"/>
                          </a:solidFill>
                          <a:latin typeface="+mn-lt"/>
                          <a:ea typeface="+mn-ea"/>
                          <a:cs typeface="+mn-cs"/>
                        </a:rPr>
                        <a:t>    }</a:t>
                      </a:r>
                      <a:endParaRPr lang="en-US" dirty="0"/>
                    </a:p>
                  </a:txBody>
                  <a:tcPr marL="87816" marR="87816"/>
                </a:tc>
                <a:tc>
                  <a:txBody>
                    <a:bodyPr/>
                    <a:lstStyle/>
                    <a:p>
                      <a:r>
                        <a:rPr lang="en-US" sz="1800" kern="1200" dirty="0" smtClean="0">
                          <a:solidFill>
                            <a:schemeClr val="dk1"/>
                          </a:solidFill>
                          <a:latin typeface="+mn-lt"/>
                          <a:ea typeface="+mn-ea"/>
                          <a:cs typeface="+mn-cs"/>
                        </a:rPr>
                        <a:t>class A {</a:t>
                      </a:r>
                    </a:p>
                    <a:p>
                      <a:r>
                        <a:rPr lang="en-US" sz="1800" kern="1200" dirty="0" smtClean="0">
                          <a:solidFill>
                            <a:schemeClr val="dk1"/>
                          </a:solidFill>
                          <a:latin typeface="+mn-lt"/>
                          <a:ea typeface="+mn-ea"/>
                          <a:cs typeface="+mn-cs"/>
                        </a:rPr>
                        <a:t>        public A(</a:t>
                      </a:r>
                      <a:r>
                        <a:rPr lang="en-US" sz="1800" kern="1200" dirty="0" err="1" smtClean="0">
                          <a:solidFill>
                            <a:schemeClr val="dk1"/>
                          </a:solidFill>
                          <a:latin typeface="+mn-lt"/>
                          <a:ea typeface="+mn-ea"/>
                          <a:cs typeface="+mn-cs"/>
                        </a:rPr>
                        <a:t>int</a:t>
                      </a:r>
                      <a:r>
                        <a:rPr lang="en-US" sz="1800" kern="1200" dirty="0" smtClean="0">
                          <a:solidFill>
                            <a:schemeClr val="dk1"/>
                          </a:solidFill>
                          <a:latin typeface="+mn-lt"/>
                          <a:ea typeface="+mn-ea"/>
                          <a:cs typeface="+mn-cs"/>
                        </a:rPr>
                        <a:t> x)</a:t>
                      </a:r>
                    </a:p>
                    <a:p>
                      <a:r>
                        <a:rPr lang="en-US" sz="1800" kern="1200" dirty="0" smtClean="0">
                          <a:solidFill>
                            <a:schemeClr val="dk1"/>
                          </a:solidFill>
                          <a:latin typeface="+mn-lt"/>
                          <a:ea typeface="+mn-ea"/>
                          <a:cs typeface="+mn-cs"/>
                        </a:rPr>
                        <a:t>        {    }</a:t>
                      </a:r>
                    </a:p>
                    <a:p>
                      <a:r>
                        <a:rPr lang="en-US" sz="1800" kern="1200" dirty="0" smtClean="0">
                          <a:solidFill>
                            <a:schemeClr val="dk1"/>
                          </a:solidFill>
                          <a:latin typeface="+mn-lt"/>
                          <a:ea typeface="+mn-ea"/>
                          <a:cs typeface="+mn-cs"/>
                        </a:rPr>
                        <a:t>    }</a:t>
                      </a:r>
                    </a:p>
                    <a:p>
                      <a:endParaRPr lang="en-US" sz="1800" kern="1200" dirty="0" smtClean="0">
                        <a:solidFill>
                          <a:schemeClr val="dk1"/>
                        </a:solidFill>
                        <a:latin typeface="+mn-lt"/>
                        <a:ea typeface="+mn-ea"/>
                        <a:cs typeface="+mn-cs"/>
                      </a:endParaRPr>
                    </a:p>
                    <a:p>
                      <a:r>
                        <a:rPr lang="en-US" sz="1800" kern="1200" dirty="0" smtClean="0">
                          <a:solidFill>
                            <a:schemeClr val="dk1"/>
                          </a:solidFill>
                          <a:latin typeface="+mn-lt"/>
                          <a:ea typeface="+mn-ea"/>
                          <a:cs typeface="+mn-cs"/>
                        </a:rPr>
                        <a:t>    class B : A</a:t>
                      </a:r>
                    </a:p>
                    <a:p>
                      <a:r>
                        <a:rPr lang="en-US" sz="1800" kern="1200" dirty="0" smtClean="0">
                          <a:solidFill>
                            <a:schemeClr val="dk1"/>
                          </a:solidFill>
                          <a:latin typeface="+mn-lt"/>
                          <a:ea typeface="+mn-ea"/>
                          <a:cs typeface="+mn-cs"/>
                        </a:rPr>
                        <a:t>    {</a:t>
                      </a:r>
                    </a:p>
                    <a:p>
                      <a:r>
                        <a:rPr lang="en-US" sz="1800" kern="1200" dirty="0" smtClean="0">
                          <a:solidFill>
                            <a:schemeClr val="dk1"/>
                          </a:solidFill>
                          <a:latin typeface="+mn-lt"/>
                          <a:ea typeface="+mn-ea"/>
                          <a:cs typeface="+mn-cs"/>
                        </a:rPr>
                        <a:t>        public B(</a:t>
                      </a:r>
                      <a:r>
                        <a:rPr lang="en-US" sz="1800" kern="1200" dirty="0" err="1" smtClean="0">
                          <a:solidFill>
                            <a:schemeClr val="dk1"/>
                          </a:solidFill>
                          <a:latin typeface="+mn-lt"/>
                          <a:ea typeface="+mn-ea"/>
                          <a:cs typeface="+mn-cs"/>
                        </a:rPr>
                        <a:t>int</a:t>
                      </a:r>
                      <a:r>
                        <a:rPr lang="en-US" sz="1800" kern="1200" dirty="0" smtClean="0">
                          <a:solidFill>
                            <a:schemeClr val="dk1"/>
                          </a:solidFill>
                          <a:latin typeface="+mn-lt"/>
                          <a:ea typeface="+mn-ea"/>
                          <a:cs typeface="+mn-cs"/>
                        </a:rPr>
                        <a:t> x) :base(x)</a:t>
                      </a:r>
                    </a:p>
                    <a:p>
                      <a:r>
                        <a:rPr lang="en-US" sz="1800" kern="1200" dirty="0" smtClean="0">
                          <a:solidFill>
                            <a:schemeClr val="dk1"/>
                          </a:solidFill>
                          <a:latin typeface="+mn-lt"/>
                          <a:ea typeface="+mn-ea"/>
                          <a:cs typeface="+mn-cs"/>
                        </a:rPr>
                        <a:t>        {       }</a:t>
                      </a:r>
                    </a:p>
                    <a:p>
                      <a:r>
                        <a:rPr lang="en-US" sz="1800" kern="1200" dirty="0" smtClean="0">
                          <a:solidFill>
                            <a:schemeClr val="dk1"/>
                          </a:solidFill>
                          <a:latin typeface="+mn-lt"/>
                          <a:ea typeface="+mn-ea"/>
                          <a:cs typeface="+mn-cs"/>
                        </a:rPr>
                        <a:t>    }</a:t>
                      </a:r>
                    </a:p>
                  </a:txBody>
                  <a:tcPr marL="87816" marR="87816"/>
                </a:tc>
              </a:tr>
              <a:tr h="370840">
                <a:tc>
                  <a:txBody>
                    <a:bodyPr/>
                    <a:lstStyle/>
                    <a:p>
                      <a:r>
                        <a:rPr lang="en-US" dirty="0" smtClean="0"/>
                        <a:t>B</a:t>
                      </a:r>
                      <a:r>
                        <a:rPr lang="en-US" baseline="0" dirty="0" smtClean="0"/>
                        <a:t> </a:t>
                      </a:r>
                      <a:r>
                        <a:rPr lang="en-US" baseline="0" dirty="0" err="1" smtClean="0"/>
                        <a:t>b</a:t>
                      </a:r>
                      <a:r>
                        <a:rPr lang="en-US" baseline="0" dirty="0" smtClean="0"/>
                        <a:t> = new B(3);</a:t>
                      </a:r>
                      <a:endParaRPr lang="en-US" dirty="0"/>
                    </a:p>
                  </a:txBody>
                  <a:tcPr marL="87816" marR="878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t>
                      </a:r>
                      <a:r>
                        <a:rPr lang="en-US" baseline="0" dirty="0" smtClean="0"/>
                        <a:t> </a:t>
                      </a:r>
                      <a:r>
                        <a:rPr lang="en-US" baseline="0" dirty="0" err="1" smtClean="0"/>
                        <a:t>b</a:t>
                      </a:r>
                      <a:r>
                        <a:rPr lang="en-US" baseline="0" dirty="0" smtClean="0"/>
                        <a:t> = new B(3);</a:t>
                      </a:r>
                      <a:endParaRPr lang="en-US" dirty="0" smtClean="0"/>
                    </a:p>
                  </a:txBody>
                  <a:tcPr marL="87816" marR="878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t>
                      </a:r>
                      <a:r>
                        <a:rPr lang="en-US" baseline="0" dirty="0" smtClean="0"/>
                        <a:t> </a:t>
                      </a:r>
                      <a:r>
                        <a:rPr lang="en-US" baseline="0" dirty="0" err="1" smtClean="0"/>
                        <a:t>b</a:t>
                      </a:r>
                      <a:r>
                        <a:rPr lang="en-US" baseline="0" dirty="0" smtClean="0"/>
                        <a:t> = new B(3);</a:t>
                      </a:r>
                      <a:endParaRPr lang="en-US" dirty="0" smtClean="0"/>
                    </a:p>
                  </a:txBody>
                  <a:tcPr marL="87816" marR="878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t>
                      </a:r>
                      <a:r>
                        <a:rPr lang="en-US" baseline="0" dirty="0" smtClean="0"/>
                        <a:t> </a:t>
                      </a:r>
                      <a:r>
                        <a:rPr lang="en-US" baseline="0" dirty="0" err="1" smtClean="0"/>
                        <a:t>b</a:t>
                      </a:r>
                      <a:r>
                        <a:rPr lang="en-US" baseline="0" dirty="0" smtClean="0"/>
                        <a:t> = new B(3);</a:t>
                      </a:r>
                      <a:endParaRPr lang="en-US" dirty="0" smtClean="0"/>
                    </a:p>
                  </a:txBody>
                  <a:tcPr marL="87816" marR="87816"/>
                </a:tc>
              </a:tr>
              <a:tr h="370840">
                <a:tc>
                  <a:txBody>
                    <a:bodyPr/>
                    <a:lstStyle/>
                    <a:p>
                      <a:r>
                        <a:rPr lang="en-US" dirty="0" smtClean="0"/>
                        <a:t>OK</a:t>
                      </a:r>
                    </a:p>
                    <a:p>
                      <a:pPr marL="285750" indent="-285750">
                        <a:buFontTx/>
                        <a:buChar char="-"/>
                      </a:pPr>
                      <a:r>
                        <a:rPr lang="en-US" dirty="0" smtClean="0"/>
                        <a:t>Default Constr. A()</a:t>
                      </a:r>
                    </a:p>
                    <a:p>
                      <a:pPr marL="285750" indent="-285750">
                        <a:buFontTx/>
                        <a:buChar char="-"/>
                      </a:pPr>
                      <a:r>
                        <a:rPr lang="en-US" dirty="0" smtClean="0"/>
                        <a:t>B(</a:t>
                      </a:r>
                      <a:r>
                        <a:rPr lang="en-US" dirty="0" err="1" smtClean="0"/>
                        <a:t>int</a:t>
                      </a:r>
                      <a:r>
                        <a:rPr lang="en-US" baseline="0" dirty="0" smtClean="0"/>
                        <a:t> x)</a:t>
                      </a:r>
                      <a:endParaRPr lang="en-US" dirty="0"/>
                    </a:p>
                  </a:txBody>
                  <a:tcPr marL="87816" marR="87816"/>
                </a:tc>
                <a:tc>
                  <a:txBody>
                    <a:bodyPr/>
                    <a:lstStyle/>
                    <a:p>
                      <a:r>
                        <a:rPr lang="en-US" dirty="0" smtClean="0"/>
                        <a:t>Ok</a:t>
                      </a:r>
                    </a:p>
                    <a:p>
                      <a:pPr marL="285750" indent="-285750">
                        <a:buFontTx/>
                        <a:buChar char="-"/>
                      </a:pPr>
                      <a:r>
                        <a:rPr lang="en-US" dirty="0" smtClean="0"/>
                        <a:t>A()</a:t>
                      </a:r>
                    </a:p>
                    <a:p>
                      <a:pPr marL="285750" indent="-285750">
                        <a:buFontTx/>
                        <a:buChar char="-"/>
                      </a:pPr>
                      <a:r>
                        <a:rPr lang="en-US" dirty="0" smtClean="0"/>
                        <a:t>B(</a:t>
                      </a:r>
                      <a:r>
                        <a:rPr lang="en-US" dirty="0" err="1" smtClean="0"/>
                        <a:t>int</a:t>
                      </a:r>
                      <a:r>
                        <a:rPr lang="en-US" dirty="0" smtClean="0"/>
                        <a:t> X)</a:t>
                      </a:r>
                      <a:endParaRPr lang="en-US" dirty="0"/>
                    </a:p>
                  </a:txBody>
                  <a:tcPr marL="87816" marR="87816"/>
                </a:tc>
                <a:tc>
                  <a:txBody>
                    <a:bodyPr/>
                    <a:lstStyle/>
                    <a:p>
                      <a:r>
                        <a:rPr lang="en-US" dirty="0" smtClean="0"/>
                        <a:t>Error</a:t>
                      </a:r>
                    </a:p>
                    <a:p>
                      <a:r>
                        <a:rPr lang="en-US" dirty="0" smtClean="0"/>
                        <a:t>does not contain a constructor that takes 0</a:t>
                      </a:r>
                      <a:endParaRPr lang="en-US" dirty="0"/>
                    </a:p>
                  </a:txBody>
                  <a:tcPr marL="87816" marR="87816"/>
                </a:tc>
                <a:tc>
                  <a:txBody>
                    <a:bodyPr/>
                    <a:lstStyle/>
                    <a:p>
                      <a:r>
                        <a:rPr lang="en-US" dirty="0" smtClean="0"/>
                        <a:t>Ok</a:t>
                      </a:r>
                    </a:p>
                    <a:p>
                      <a:pPr marL="285750" indent="-285750">
                        <a:buFontTx/>
                        <a:buChar char="-"/>
                      </a:pPr>
                      <a:r>
                        <a:rPr lang="en-US" dirty="0" smtClean="0"/>
                        <a:t>A(</a:t>
                      </a:r>
                      <a:r>
                        <a:rPr lang="en-US" dirty="0" err="1" smtClean="0"/>
                        <a:t>int</a:t>
                      </a:r>
                      <a:r>
                        <a:rPr lang="en-US" dirty="0" smtClean="0"/>
                        <a:t> X)</a:t>
                      </a:r>
                    </a:p>
                    <a:p>
                      <a:pPr marL="285750" indent="-285750">
                        <a:buFontTx/>
                        <a:buChar char="-"/>
                      </a:pPr>
                      <a:r>
                        <a:rPr lang="en-US" dirty="0" smtClean="0"/>
                        <a:t>B(</a:t>
                      </a:r>
                      <a:r>
                        <a:rPr lang="en-US" dirty="0" err="1" smtClean="0"/>
                        <a:t>int</a:t>
                      </a:r>
                      <a:r>
                        <a:rPr lang="en-US" dirty="0" smtClean="0"/>
                        <a:t> X)</a:t>
                      </a:r>
                      <a:endParaRPr lang="en-US" dirty="0"/>
                    </a:p>
                  </a:txBody>
                  <a:tcPr marL="87816" marR="87816"/>
                </a:tc>
              </a:tr>
            </a:tbl>
          </a:graphicData>
        </a:graphic>
      </p:graphicFrame>
    </p:spTree>
    <p:extLst>
      <p:ext uri="{BB962C8B-B14F-4D97-AF65-F5344CB8AC3E}">
        <p14:creationId xmlns:p14="http://schemas.microsoft.com/office/powerpoint/2010/main" xmlns="" val="3117907404"/>
      </p:ext>
    </p:extLst>
  </p:cSld>
  <p:clrMapOvr>
    <a:masterClrMapping/>
  </p:clrMapOvr>
  <p:transition spd="slow">
    <p:wipe dir="d"/>
  </p:transition>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Data Binding Server Controls</a:t>
            </a:r>
          </a:p>
        </p:txBody>
      </p:sp>
      <p:sp>
        <p:nvSpPr>
          <p:cNvPr id="20483" name="Rectangle 3"/>
          <p:cNvSpPr>
            <a:spLocks noGrp="1" noChangeArrowheads="1"/>
          </p:cNvSpPr>
          <p:nvPr>
            <p:ph type="body" idx="1"/>
          </p:nvPr>
        </p:nvSpPr>
        <p:spPr/>
        <p:txBody>
          <a:bodyPr/>
          <a:lstStyle/>
          <a:p>
            <a:pPr>
              <a:lnSpc>
                <a:spcPct val="90000"/>
              </a:lnSpc>
            </a:pPr>
            <a:r>
              <a:rPr lang="en-US">
                <a:solidFill>
                  <a:schemeClr val="hlink"/>
                </a:solidFill>
              </a:rPr>
              <a:t>Single-value Data binding</a:t>
            </a:r>
          </a:p>
          <a:p>
            <a:pPr lvl="1">
              <a:lnSpc>
                <a:spcPct val="90000"/>
              </a:lnSpc>
            </a:pPr>
            <a:r>
              <a:rPr lang="en-US"/>
              <a:t>Binding to a property</a:t>
            </a:r>
          </a:p>
          <a:p>
            <a:pPr lvl="1">
              <a:lnSpc>
                <a:spcPct val="90000"/>
              </a:lnSpc>
            </a:pPr>
            <a:r>
              <a:rPr lang="en-US"/>
              <a:t>Binding to a Method</a:t>
            </a:r>
          </a:p>
          <a:p>
            <a:pPr lvl="1">
              <a:lnSpc>
                <a:spcPct val="90000"/>
              </a:lnSpc>
            </a:pPr>
            <a:r>
              <a:rPr lang="en-US"/>
              <a:t>Binding to an expression</a:t>
            </a:r>
          </a:p>
          <a:p>
            <a:pPr>
              <a:lnSpc>
                <a:spcPct val="90000"/>
              </a:lnSpc>
            </a:pPr>
            <a:r>
              <a:rPr lang="en-US">
                <a:solidFill>
                  <a:schemeClr val="hlink"/>
                </a:solidFill>
              </a:rPr>
              <a:t>Multi-Record Data Binding</a:t>
            </a:r>
          </a:p>
          <a:p>
            <a:pPr lvl="1">
              <a:lnSpc>
                <a:spcPct val="90000"/>
              </a:lnSpc>
            </a:pPr>
            <a:r>
              <a:rPr lang="en-US"/>
              <a:t>Binding to an Array Lists</a:t>
            </a:r>
          </a:p>
          <a:p>
            <a:pPr lvl="1">
              <a:lnSpc>
                <a:spcPct val="90000"/>
              </a:lnSpc>
            </a:pPr>
            <a:r>
              <a:rPr lang="en-US"/>
              <a:t>Binding to a Data View</a:t>
            </a:r>
          </a:p>
          <a:p>
            <a:pPr lvl="1">
              <a:lnSpc>
                <a:spcPct val="90000"/>
              </a:lnSpc>
            </a:pPr>
            <a:r>
              <a:rPr lang="en-US"/>
              <a:t>Binding to Datagrid, DataList and Repeator</a:t>
            </a:r>
          </a:p>
        </p:txBody>
      </p:sp>
    </p:spTree>
  </p:cSld>
  <p:clrMapOvr>
    <a:masterClrMapping/>
  </p:clrMapOvr>
  <p:transition spd="slow">
    <p:wipe dir="d"/>
  </p:transition>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idx="4294967295"/>
          </p:nvPr>
        </p:nvSpPr>
        <p:spPr>
          <a:xfrm>
            <a:off x="1187624" y="2348880"/>
            <a:ext cx="8229600" cy="1143000"/>
          </a:xfrm>
        </p:spPr>
        <p:txBody>
          <a:bodyPr/>
          <a:lstStyle/>
          <a:p>
            <a:r>
              <a:rPr lang="en-US" dirty="0" smtClean="0"/>
              <a:t>ASP.NET Controls</a:t>
            </a:r>
            <a:endParaRPr lang="en-US" dirty="0"/>
          </a:p>
        </p:txBody>
      </p:sp>
    </p:spTree>
  </p:cSld>
  <p:clrMapOvr>
    <a:masterClrMapping/>
  </p:clrMapOvr>
  <p:transition spd="slow">
    <p:wipe dir="d"/>
  </p:transition>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446856" y="1295400"/>
            <a:ext cx="8229600" cy="4724400"/>
          </a:xfrm>
        </p:spPr>
        <p:txBody>
          <a:bodyPr/>
          <a:lstStyle/>
          <a:p>
            <a:r>
              <a:rPr lang="en-US" dirty="0" smtClean="0"/>
              <a:t>Different Controls in ASP.NET</a:t>
            </a:r>
          </a:p>
          <a:p>
            <a:pPr lvl="1"/>
            <a:r>
              <a:rPr lang="en-US" dirty="0" smtClean="0"/>
              <a:t>Validation Control</a:t>
            </a:r>
          </a:p>
          <a:p>
            <a:pPr lvl="1"/>
            <a:r>
              <a:rPr lang="en-US" dirty="0" smtClean="0"/>
              <a:t>User Control</a:t>
            </a:r>
          </a:p>
          <a:p>
            <a:pPr lvl="1"/>
            <a:r>
              <a:rPr lang="en-US" dirty="0" smtClean="0"/>
              <a:t>Master Page</a:t>
            </a:r>
          </a:p>
          <a:p>
            <a:pPr lvl="1"/>
            <a:r>
              <a:rPr lang="en-US" dirty="0" err="1" smtClean="0"/>
              <a:t>Thems</a:t>
            </a:r>
            <a:r>
              <a:rPr lang="en-US" dirty="0" smtClean="0"/>
              <a:t> and Skins</a:t>
            </a:r>
          </a:p>
          <a:p>
            <a:pPr lvl="1"/>
            <a:r>
              <a:rPr lang="en-US" dirty="0" smtClean="0"/>
              <a:t>Data binding</a:t>
            </a:r>
          </a:p>
          <a:p>
            <a:pPr lvl="1"/>
            <a:r>
              <a:rPr lang="en-US" dirty="0" smtClean="0"/>
              <a:t>Different Data bound controls</a:t>
            </a:r>
            <a:endParaRPr lang="en-IN" dirty="0" smtClean="0"/>
          </a:p>
          <a:p>
            <a:endParaRPr lang="en-IN" dirty="0"/>
          </a:p>
        </p:txBody>
      </p:sp>
      <p:sp>
        <p:nvSpPr>
          <p:cNvPr id="3" name="Title 2"/>
          <p:cNvSpPr>
            <a:spLocks noGrp="1"/>
          </p:cNvSpPr>
          <p:nvPr>
            <p:ph type="title" idx="4294967295"/>
          </p:nvPr>
        </p:nvSpPr>
        <p:spPr>
          <a:xfrm>
            <a:off x="1589856" y="457200"/>
            <a:ext cx="5181600" cy="639763"/>
          </a:xfrm>
        </p:spPr>
        <p:txBody>
          <a:bodyPr>
            <a:normAutofit fontScale="90000"/>
          </a:bodyPr>
          <a:lstStyle/>
          <a:p>
            <a:r>
              <a:rPr lang="en-US" dirty="0" smtClean="0"/>
              <a:t>Objectives</a:t>
            </a:r>
            <a:endParaRPr lang="en-IN" dirty="0"/>
          </a:p>
        </p:txBody>
      </p:sp>
    </p:spTree>
  </p:cSld>
  <p:clrMapOvr>
    <a:masterClrMapping/>
  </p:clrMapOvr>
  <p:transition spd="slow">
    <p:wipe dir="d"/>
  </p:transition>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62880" y="274638"/>
            <a:ext cx="8229600" cy="1143000"/>
          </a:xfrm>
        </p:spPr>
        <p:txBody>
          <a:bodyPr/>
          <a:lstStyle/>
          <a:p>
            <a:r>
              <a:rPr lang="en-US" dirty="0" smtClean="0"/>
              <a:t>What is Validation?</a:t>
            </a:r>
            <a:endParaRPr lang="en-IN" dirty="0"/>
          </a:p>
        </p:txBody>
      </p:sp>
      <p:sp>
        <p:nvSpPr>
          <p:cNvPr id="2" name="Content Placeholder 1"/>
          <p:cNvSpPr>
            <a:spLocks noGrp="1"/>
          </p:cNvSpPr>
          <p:nvPr>
            <p:ph idx="4294967295"/>
          </p:nvPr>
        </p:nvSpPr>
        <p:spPr>
          <a:xfrm>
            <a:off x="662880" y="1600200"/>
            <a:ext cx="8229600" cy="4525963"/>
          </a:xfrm>
        </p:spPr>
        <p:txBody>
          <a:bodyPr>
            <a:normAutofit fontScale="77500" lnSpcReduction="20000"/>
          </a:bodyPr>
          <a:lstStyle/>
          <a:p>
            <a:r>
              <a:rPr lang="en-IN" dirty="0" smtClean="0"/>
              <a:t>Often when your ASP.NET applications are collecting information from a user, you want to ensure that the data that you collect is valid</a:t>
            </a:r>
          </a:p>
          <a:p>
            <a:endParaRPr lang="en-IN" dirty="0" smtClean="0"/>
          </a:p>
          <a:p>
            <a:r>
              <a:rPr lang="en-IN" dirty="0" smtClean="0"/>
              <a:t>Validation is testing to determine whether the user entered </a:t>
            </a:r>
            <a:r>
              <a:rPr lang="en-IN" i="1" dirty="0" smtClean="0"/>
              <a:t>something</a:t>
            </a:r>
            <a:r>
              <a:rPr lang="en-IN" dirty="0" smtClean="0"/>
              <a:t> into the field. </a:t>
            </a:r>
          </a:p>
          <a:p>
            <a:endParaRPr lang="en-IN" dirty="0" smtClean="0"/>
          </a:p>
          <a:p>
            <a:r>
              <a:rPr lang="en-IN" dirty="0" smtClean="0"/>
              <a:t>After you determine that something was entered, you can then also check to see whether what was entered is a number or a character and if it is in the correct format. </a:t>
            </a:r>
          </a:p>
          <a:p>
            <a:endParaRPr lang="en-IN" dirty="0" smtClean="0"/>
          </a:p>
          <a:p>
            <a:r>
              <a:rPr lang="en-IN" dirty="0" smtClean="0"/>
              <a:t>From there, you can compare user input in different fields or against values that might be held in other repositories, such as a database. </a:t>
            </a:r>
            <a:endParaRPr lang="en-IN" dirty="0"/>
          </a:p>
        </p:txBody>
      </p:sp>
    </p:spTree>
  </p:cSld>
  <p:clrMapOvr>
    <a:masterClrMapping/>
  </p:clrMapOvr>
  <p:transition spd="slow">
    <p:wipe dir="d"/>
  </p:transition>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1560" y="116632"/>
            <a:ext cx="8229600" cy="1143000"/>
          </a:xfrm>
        </p:spPr>
        <p:txBody>
          <a:bodyPr>
            <a:normAutofit fontScale="90000"/>
          </a:bodyPr>
          <a:lstStyle/>
          <a:p>
            <a:r>
              <a:rPr lang="en-US" dirty="0" smtClean="0"/>
              <a:t>Client-side and Server-side Validation</a:t>
            </a:r>
            <a:endParaRPr lang="en-IN" dirty="0"/>
          </a:p>
        </p:txBody>
      </p:sp>
      <p:sp>
        <p:nvSpPr>
          <p:cNvPr id="2" name="Content Placeholder 1"/>
          <p:cNvSpPr>
            <a:spLocks noGrp="1"/>
          </p:cNvSpPr>
          <p:nvPr>
            <p:ph idx="4294967295"/>
          </p:nvPr>
        </p:nvSpPr>
        <p:spPr>
          <a:xfrm>
            <a:off x="914400" y="1600200"/>
            <a:ext cx="8229600" cy="4525963"/>
          </a:xfrm>
        </p:spPr>
        <p:txBody>
          <a:bodyPr>
            <a:normAutofit fontScale="85000" lnSpcReduction="20000"/>
          </a:bodyPr>
          <a:lstStyle/>
          <a:p>
            <a:r>
              <a:rPr lang="en-US" dirty="0" smtClean="0"/>
              <a:t>Server-side Validation</a:t>
            </a:r>
            <a:endParaRPr lang="en-IN" dirty="0" smtClean="0"/>
          </a:p>
          <a:p>
            <a:pPr lvl="1"/>
            <a:endParaRPr lang="en-IN" dirty="0" smtClean="0"/>
          </a:p>
          <a:p>
            <a:pPr lvl="1"/>
            <a:r>
              <a:rPr lang="en-IN" dirty="0" smtClean="0"/>
              <a:t>After the user enters data into a Web form, clicks the </a:t>
            </a:r>
            <a:r>
              <a:rPr lang="en-IN" b="1" dirty="0" smtClean="0"/>
              <a:t>Submit</a:t>
            </a:r>
            <a:r>
              <a:rPr lang="en-IN" dirty="0" smtClean="0"/>
              <a:t> button, and sends the form data to the server as a request, you can perform server-side validation on the data. </a:t>
            </a:r>
          </a:p>
          <a:p>
            <a:pPr lvl="1"/>
            <a:r>
              <a:rPr lang="en-IN" dirty="0" smtClean="0"/>
              <a:t>If the data is incorrect or not valid, you can send back a response stating this. </a:t>
            </a:r>
          </a:p>
          <a:p>
            <a:endParaRPr lang="en-US" dirty="0" smtClean="0"/>
          </a:p>
          <a:p>
            <a:r>
              <a:rPr lang="en-US" dirty="0" smtClean="0"/>
              <a:t>Client-side Validation</a:t>
            </a:r>
            <a:endParaRPr lang="en-IN" dirty="0" smtClean="0"/>
          </a:p>
          <a:p>
            <a:pPr lvl="1"/>
            <a:endParaRPr lang="en-IN" dirty="0" smtClean="0"/>
          </a:p>
          <a:p>
            <a:pPr lvl="1"/>
            <a:r>
              <a:rPr lang="en-IN" dirty="0" smtClean="0"/>
              <a:t>If, however, when the user clicks the </a:t>
            </a:r>
            <a:r>
              <a:rPr lang="en-IN" b="1" dirty="0" smtClean="0"/>
              <a:t>Submit</a:t>
            </a:r>
            <a:r>
              <a:rPr lang="en-IN" dirty="0" smtClean="0"/>
              <a:t> button, a scripting language that is part of the overall HTML page is initiated to check the validity of the data before it is sent to the server, this is client-side validation.</a:t>
            </a:r>
            <a:endParaRPr lang="en-IN" dirty="0"/>
          </a:p>
        </p:txBody>
      </p:sp>
    </p:spTree>
  </p:cSld>
  <p:clrMapOvr>
    <a:masterClrMapping/>
  </p:clrMapOvr>
  <p:transition spd="slow">
    <p:wipe dir="d"/>
  </p:transition>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62880" y="274638"/>
            <a:ext cx="8229600" cy="1143000"/>
          </a:xfrm>
        </p:spPr>
        <p:txBody>
          <a:bodyPr>
            <a:normAutofit fontScale="90000"/>
          </a:bodyPr>
          <a:lstStyle/>
          <a:p>
            <a:r>
              <a:rPr lang="en-US" dirty="0" smtClean="0"/>
              <a:t>Validation Technique Before ASP.NET</a:t>
            </a:r>
            <a:endParaRPr lang="en-IN" dirty="0"/>
          </a:p>
        </p:txBody>
      </p:sp>
      <p:sp>
        <p:nvSpPr>
          <p:cNvPr id="2" name="Content Placeholder 1"/>
          <p:cNvSpPr>
            <a:spLocks noGrp="1"/>
          </p:cNvSpPr>
          <p:nvPr>
            <p:ph idx="4294967295"/>
          </p:nvPr>
        </p:nvSpPr>
        <p:spPr>
          <a:xfrm>
            <a:off x="662880" y="1600200"/>
            <a:ext cx="8229600" cy="4525963"/>
          </a:xfrm>
        </p:spPr>
        <p:txBody>
          <a:bodyPr>
            <a:normAutofit fontScale="92500" lnSpcReduction="20000"/>
          </a:bodyPr>
          <a:lstStyle/>
          <a:p>
            <a:r>
              <a:rPr lang="en-IN" dirty="0" smtClean="0"/>
              <a:t>Developers who used classic Active Server Pages 3.0 to develop Web pages used to spend a considerable amount of their time developing validation mechanics in their pages. </a:t>
            </a:r>
          </a:p>
          <a:p>
            <a:pPr lvl="1"/>
            <a:r>
              <a:rPr lang="en-IN" dirty="0" smtClean="0"/>
              <a:t>It was time consuming. </a:t>
            </a:r>
          </a:p>
          <a:p>
            <a:pPr lvl="1"/>
            <a:r>
              <a:rPr lang="en-IN" dirty="0" smtClean="0"/>
              <a:t>It was never quite sure if the requesting browser would understand the scripting code that used for the validation. </a:t>
            </a:r>
          </a:p>
          <a:p>
            <a:pPr lvl="1"/>
            <a:r>
              <a:rPr lang="en-IN" dirty="0" smtClean="0"/>
              <a:t>So, it was usually better, especially for critical Web applications, to bring the validation to the server.</a:t>
            </a:r>
          </a:p>
          <a:p>
            <a:pPr lvl="1"/>
            <a:endParaRPr lang="en-US" dirty="0" smtClean="0"/>
          </a:p>
          <a:p>
            <a:r>
              <a:rPr lang="en-IN" dirty="0" smtClean="0"/>
              <a:t>ASP.NET provides a set of validation controls that provide an easy-to-use but powerful way to check for errors and, if necessary, display messages to the user. </a:t>
            </a:r>
            <a:endParaRPr lang="en-IN" dirty="0"/>
          </a:p>
        </p:txBody>
      </p:sp>
    </p:spTree>
  </p:cSld>
  <p:clrMapOvr>
    <a:masterClrMapping/>
  </p:clrMapOvr>
  <p:transition spd="slow">
    <p:wipe dir="d"/>
  </p:transition>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0872" y="1295400"/>
            <a:ext cx="8229600" cy="4724400"/>
          </a:xfrm>
        </p:spPr>
        <p:txBody>
          <a:bodyPr>
            <a:normAutofit fontScale="85000" lnSpcReduction="20000"/>
          </a:bodyPr>
          <a:lstStyle/>
          <a:p>
            <a:r>
              <a:rPr lang="en-IN" dirty="0" smtClean="0"/>
              <a:t>when an ASP.NET page containing these controls is requested, it is the ASP.NET engine that decides whether to perform the validation on the client or on the server depending on the browser that is making the request. </a:t>
            </a:r>
          </a:p>
          <a:p>
            <a:endParaRPr lang="en-IN" dirty="0" smtClean="0"/>
          </a:p>
          <a:p>
            <a:r>
              <a:rPr lang="en-IN" dirty="0" smtClean="0"/>
              <a:t>Therefore, your page's functionality changes depending on the requesting browser—thus enabling you to make your Web pages the best they can possibly be</a:t>
            </a:r>
          </a:p>
          <a:p>
            <a:endParaRPr lang="en-IN" dirty="0" smtClean="0"/>
          </a:p>
          <a:p>
            <a:r>
              <a:rPr lang="en-IN" dirty="0" smtClean="0"/>
              <a:t>Validation server controls are the only type of ASP.NET server controls that also generate client-side script. </a:t>
            </a:r>
          </a:p>
          <a:p>
            <a:endParaRPr lang="en-IN" dirty="0" smtClean="0"/>
          </a:p>
          <a:p>
            <a:r>
              <a:rPr lang="en-IN" dirty="0" smtClean="0"/>
              <a:t>All the other controls work with the idea of making </a:t>
            </a:r>
            <a:r>
              <a:rPr lang="en-IN" dirty="0" err="1" smtClean="0"/>
              <a:t>postbacks</a:t>
            </a:r>
            <a:r>
              <a:rPr lang="en-IN" dirty="0" smtClean="0"/>
              <a:t> to the server (a request to the server to get a response).</a:t>
            </a:r>
            <a:endParaRPr lang="en-US" dirty="0" smtClean="0"/>
          </a:p>
          <a:p>
            <a:endParaRPr lang="en-IN" dirty="0"/>
          </a:p>
        </p:txBody>
      </p:sp>
      <p:sp>
        <p:nvSpPr>
          <p:cNvPr id="3" name="Title 2"/>
          <p:cNvSpPr>
            <a:spLocks noGrp="1"/>
          </p:cNvSpPr>
          <p:nvPr>
            <p:ph type="title" idx="4294967295"/>
          </p:nvPr>
        </p:nvSpPr>
        <p:spPr>
          <a:xfrm>
            <a:off x="590872" y="274638"/>
            <a:ext cx="8229600" cy="1143000"/>
          </a:xfrm>
        </p:spPr>
        <p:txBody>
          <a:bodyPr>
            <a:normAutofit fontScale="90000"/>
          </a:bodyPr>
          <a:lstStyle/>
          <a:p>
            <a:r>
              <a:rPr lang="en-US" dirty="0" smtClean="0"/>
              <a:t>Benefits of using Validation Controls</a:t>
            </a:r>
            <a:endParaRPr lang="en-IN" dirty="0"/>
          </a:p>
        </p:txBody>
      </p:sp>
    </p:spTree>
  </p:cSld>
  <p:clrMapOvr>
    <a:masterClrMapping/>
  </p:clrMapOvr>
  <p:transition spd="slow">
    <p:wipe dir="d"/>
  </p:transition>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06896" y="0"/>
            <a:ext cx="8229600" cy="1143000"/>
          </a:xfrm>
        </p:spPr>
        <p:txBody>
          <a:bodyPr/>
          <a:lstStyle/>
          <a:p>
            <a:r>
              <a:rPr lang="en-US" dirty="0" smtClean="0"/>
              <a:t>Different Validation Controls</a:t>
            </a:r>
            <a:endParaRPr lang="en-IN"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xmlns="" val="1771354763"/>
              </p:ext>
            </p:extLst>
          </p:nvPr>
        </p:nvGraphicFramePr>
        <p:xfrm>
          <a:off x="806896" y="1600200"/>
          <a:ext cx="8229600" cy="4124960"/>
        </p:xfrm>
        <a:graphic>
          <a:graphicData uri="http://schemas.openxmlformats.org/drawingml/2006/table">
            <a:tbl>
              <a:tblPr firstRow="1" bandRow="1">
                <a:tableStyleId>{5C22544A-7EE6-4342-B048-85BDC9FD1C3A}</a:tableStyleId>
              </a:tblPr>
              <a:tblGrid>
                <a:gridCol w="2895600"/>
                <a:gridCol w="5334000"/>
              </a:tblGrid>
              <a:tr h="370840">
                <a:tc>
                  <a:txBody>
                    <a:bodyPr/>
                    <a:lstStyle/>
                    <a:p>
                      <a:r>
                        <a:rPr lang="en-IN" sz="1600" dirty="0">
                          <a:latin typeface="Trebuchet MS" pitchFamily="34" charset="0"/>
                        </a:rPr>
                        <a:t>Validation Server Control</a:t>
                      </a:r>
                    </a:p>
                  </a:txBody>
                  <a:tcPr anchor="ctr">
                    <a:solidFill>
                      <a:srgbClr val="7030A0"/>
                    </a:solidFill>
                  </a:tcPr>
                </a:tc>
                <a:tc>
                  <a:txBody>
                    <a:bodyPr/>
                    <a:lstStyle/>
                    <a:p>
                      <a:r>
                        <a:rPr lang="en-IN" sz="1600" dirty="0">
                          <a:latin typeface="Trebuchet MS" pitchFamily="34" charset="0"/>
                        </a:rPr>
                        <a:t>Description</a:t>
                      </a:r>
                    </a:p>
                  </a:txBody>
                  <a:tcPr anchor="ctr">
                    <a:solidFill>
                      <a:srgbClr val="7030A0"/>
                    </a:solidFill>
                  </a:tcPr>
                </a:tc>
              </a:tr>
              <a:tr h="370840">
                <a:tc>
                  <a:txBody>
                    <a:bodyPr/>
                    <a:lstStyle/>
                    <a:p>
                      <a:r>
                        <a:rPr lang="en-IN" sz="1600" b="1" dirty="0" err="1">
                          <a:latin typeface="Trebuchet MS" pitchFamily="34" charset="0"/>
                        </a:rPr>
                        <a:t>RequiredFieldValidator</a:t>
                      </a:r>
                      <a:endParaRPr lang="en-IN" sz="1600" b="1" dirty="0">
                        <a:latin typeface="Trebuchet MS" pitchFamily="34" charset="0"/>
                      </a:endParaRPr>
                    </a:p>
                  </a:txBody>
                  <a:tcPr anchor="ctr"/>
                </a:tc>
                <a:tc>
                  <a:txBody>
                    <a:bodyPr/>
                    <a:lstStyle/>
                    <a:p>
                      <a:r>
                        <a:rPr lang="en-IN" sz="1600" dirty="0">
                          <a:latin typeface="Trebuchet MS" pitchFamily="34" charset="0"/>
                        </a:rPr>
                        <a:t>Ensures that the user does not skip a form entry field</a:t>
                      </a:r>
                    </a:p>
                  </a:txBody>
                  <a:tcPr anchor="ctr"/>
                </a:tc>
              </a:tr>
              <a:tr h="370840">
                <a:tc>
                  <a:txBody>
                    <a:bodyPr/>
                    <a:lstStyle/>
                    <a:p>
                      <a:r>
                        <a:rPr lang="en-IN" sz="1600" b="1" dirty="0" err="1">
                          <a:latin typeface="Trebuchet MS" pitchFamily="34" charset="0"/>
                        </a:rPr>
                        <a:t>CompareValidator</a:t>
                      </a:r>
                      <a:endParaRPr lang="en-IN" sz="1600" b="1" dirty="0">
                        <a:latin typeface="Trebuchet MS" pitchFamily="34" charset="0"/>
                      </a:endParaRPr>
                    </a:p>
                  </a:txBody>
                  <a:tcPr anchor="ctr"/>
                </a:tc>
                <a:tc>
                  <a:txBody>
                    <a:bodyPr/>
                    <a:lstStyle/>
                    <a:p>
                      <a:r>
                        <a:rPr lang="en-IN" sz="1600">
                          <a:latin typeface="Trebuchet MS" pitchFamily="34" charset="0"/>
                        </a:rPr>
                        <a:t>Allows for comparisons between the user's input and another item using a comparison operator (equals, greater than, less than, and so on)</a:t>
                      </a:r>
                    </a:p>
                  </a:txBody>
                  <a:tcPr anchor="ctr"/>
                </a:tc>
              </a:tr>
              <a:tr h="370840">
                <a:tc>
                  <a:txBody>
                    <a:bodyPr/>
                    <a:lstStyle/>
                    <a:p>
                      <a:r>
                        <a:rPr lang="en-IN" sz="1600" b="1" dirty="0" err="1">
                          <a:latin typeface="Trebuchet MS" pitchFamily="34" charset="0"/>
                        </a:rPr>
                        <a:t>RangeValidator</a:t>
                      </a:r>
                      <a:endParaRPr lang="en-IN" sz="1600" b="1" dirty="0">
                        <a:latin typeface="Trebuchet MS" pitchFamily="34" charset="0"/>
                      </a:endParaRPr>
                    </a:p>
                  </a:txBody>
                  <a:tcPr anchor="ctr"/>
                </a:tc>
                <a:tc>
                  <a:txBody>
                    <a:bodyPr/>
                    <a:lstStyle/>
                    <a:p>
                      <a:r>
                        <a:rPr lang="en-IN" sz="1600" dirty="0">
                          <a:latin typeface="Trebuchet MS" pitchFamily="34" charset="0"/>
                        </a:rPr>
                        <a:t>Checks the user's input based upon a lower- and upper-level range of numbers or characters</a:t>
                      </a:r>
                    </a:p>
                  </a:txBody>
                  <a:tcPr anchor="ctr"/>
                </a:tc>
              </a:tr>
              <a:tr h="370840">
                <a:tc>
                  <a:txBody>
                    <a:bodyPr/>
                    <a:lstStyle/>
                    <a:p>
                      <a:r>
                        <a:rPr lang="en-IN" sz="1600" b="1" dirty="0" err="1">
                          <a:latin typeface="Trebuchet MS" pitchFamily="34" charset="0"/>
                        </a:rPr>
                        <a:t>RegularExpressionValidator</a:t>
                      </a:r>
                      <a:endParaRPr lang="en-IN" sz="1600" b="1" dirty="0">
                        <a:latin typeface="Trebuchet MS" pitchFamily="34" charset="0"/>
                      </a:endParaRPr>
                    </a:p>
                  </a:txBody>
                  <a:tcPr anchor="ctr"/>
                </a:tc>
                <a:tc>
                  <a:txBody>
                    <a:bodyPr/>
                    <a:lstStyle/>
                    <a:p>
                      <a:r>
                        <a:rPr lang="en-IN" sz="1600">
                          <a:latin typeface="Trebuchet MS" pitchFamily="34" charset="0"/>
                        </a:rPr>
                        <a:t>Checks that the user's entry matches a pattern defined by a regular expression. This is a good control to use to check e-mail addresses and phone numbers</a:t>
                      </a:r>
                    </a:p>
                  </a:txBody>
                  <a:tcPr anchor="ctr"/>
                </a:tc>
              </a:tr>
              <a:tr h="370840">
                <a:tc>
                  <a:txBody>
                    <a:bodyPr/>
                    <a:lstStyle/>
                    <a:p>
                      <a:r>
                        <a:rPr lang="en-IN" sz="1600" b="1" dirty="0" err="1">
                          <a:latin typeface="Trebuchet MS" pitchFamily="34" charset="0"/>
                        </a:rPr>
                        <a:t>CustomValidator</a:t>
                      </a:r>
                      <a:endParaRPr lang="en-IN" sz="1600" b="1" dirty="0">
                        <a:latin typeface="Trebuchet MS" pitchFamily="34" charset="0"/>
                      </a:endParaRPr>
                    </a:p>
                  </a:txBody>
                  <a:tcPr anchor="ctr"/>
                </a:tc>
                <a:tc>
                  <a:txBody>
                    <a:bodyPr/>
                    <a:lstStyle/>
                    <a:p>
                      <a:r>
                        <a:rPr lang="en-IN" sz="1600">
                          <a:latin typeface="Trebuchet MS" pitchFamily="34" charset="0"/>
                        </a:rPr>
                        <a:t>Checks the user's entry using custom-coded validation logic</a:t>
                      </a:r>
                    </a:p>
                  </a:txBody>
                  <a:tcPr anchor="ctr"/>
                </a:tc>
              </a:tr>
              <a:tr h="370840">
                <a:tc>
                  <a:txBody>
                    <a:bodyPr/>
                    <a:lstStyle/>
                    <a:p>
                      <a:r>
                        <a:rPr lang="en-IN" sz="1600" b="1" dirty="0" err="1">
                          <a:latin typeface="Trebuchet MS" pitchFamily="34" charset="0"/>
                        </a:rPr>
                        <a:t>ValidationSummary</a:t>
                      </a:r>
                      <a:endParaRPr lang="en-IN" sz="1600" b="1" dirty="0">
                        <a:latin typeface="Trebuchet MS" pitchFamily="34" charset="0"/>
                      </a:endParaRPr>
                    </a:p>
                  </a:txBody>
                  <a:tcPr anchor="ctr"/>
                </a:tc>
                <a:tc>
                  <a:txBody>
                    <a:bodyPr/>
                    <a:lstStyle/>
                    <a:p>
                      <a:r>
                        <a:rPr lang="en-IN" sz="1600" dirty="0">
                          <a:latin typeface="Trebuchet MS" pitchFamily="34" charset="0"/>
                        </a:rPr>
                        <a:t>Displays all the error messages from the </a:t>
                      </a:r>
                      <a:r>
                        <a:rPr lang="en-IN" sz="1600" dirty="0" err="1">
                          <a:latin typeface="Trebuchet MS" pitchFamily="34" charset="0"/>
                        </a:rPr>
                        <a:t>validators</a:t>
                      </a:r>
                      <a:r>
                        <a:rPr lang="en-IN" sz="1600" dirty="0">
                          <a:latin typeface="Trebuchet MS" pitchFamily="34" charset="0"/>
                        </a:rPr>
                        <a:t> in one specific spot on the page</a:t>
                      </a:r>
                    </a:p>
                  </a:txBody>
                  <a:tcPr anchor="ctr"/>
                </a:tc>
              </a:tr>
            </a:tbl>
          </a:graphicData>
        </a:graphic>
      </p:graphicFrame>
      <p:sp>
        <p:nvSpPr>
          <p:cNvPr id="5" name="TextBox 4"/>
          <p:cNvSpPr txBox="1"/>
          <p:nvPr/>
        </p:nvSpPr>
        <p:spPr>
          <a:xfrm>
            <a:off x="1187896" y="990600"/>
            <a:ext cx="7696200" cy="338554"/>
          </a:xfrm>
          <a:prstGeom prst="rect">
            <a:avLst/>
          </a:prstGeom>
          <a:solidFill>
            <a:srgbClr val="FFC000"/>
          </a:solidFill>
          <a:ln>
            <a:solidFill>
              <a:schemeClr val="tx1"/>
            </a:solidFill>
          </a:ln>
        </p:spPr>
        <p:txBody>
          <a:bodyPr wrap="square" rtlCol="0">
            <a:spAutoFit/>
          </a:bodyPr>
          <a:lstStyle/>
          <a:p>
            <a:r>
              <a:rPr lang="en-IN" sz="1600" dirty="0" smtClean="0">
                <a:latin typeface="Trebuchet MS" pitchFamily="34" charset="0"/>
              </a:rPr>
              <a:t>Presently, six different validation server controls are available for ASP.NET:</a:t>
            </a:r>
            <a:endParaRPr lang="en-IN" sz="1600" dirty="0">
              <a:latin typeface="Trebuchet MS" pitchFamily="34" charset="0"/>
            </a:endParaRPr>
          </a:p>
        </p:txBody>
      </p:sp>
    </p:spTree>
  </p:cSld>
  <p:clrMapOvr>
    <a:masterClrMapping/>
  </p:clrMapOvr>
  <p:transition spd="slow">
    <p:wipe dir="d"/>
  </p:transition>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58129" y="260648"/>
            <a:ext cx="8229600" cy="1143000"/>
          </a:xfrm>
        </p:spPr>
        <p:txBody>
          <a:bodyPr/>
          <a:lstStyle/>
          <a:p>
            <a:r>
              <a:rPr lang="en-IN" b="1" dirty="0"/>
              <a:t>Not </a:t>
            </a:r>
            <a:r>
              <a:rPr lang="en-IN" b="1" dirty="0" smtClean="0"/>
              <a:t>All Button Clicks are Equal</a:t>
            </a:r>
            <a:endParaRPr lang="en-IN" dirty="0"/>
          </a:p>
        </p:txBody>
      </p:sp>
      <p:sp>
        <p:nvSpPr>
          <p:cNvPr id="2" name="Content Placeholder 1"/>
          <p:cNvSpPr>
            <a:spLocks noGrp="1"/>
          </p:cNvSpPr>
          <p:nvPr>
            <p:ph idx="4294967295"/>
          </p:nvPr>
        </p:nvSpPr>
        <p:spPr>
          <a:xfrm>
            <a:off x="467544" y="1628800"/>
            <a:ext cx="8229600" cy="4525963"/>
          </a:xfrm>
        </p:spPr>
        <p:txBody>
          <a:bodyPr>
            <a:normAutofit fontScale="85000" lnSpcReduction="20000"/>
          </a:bodyPr>
          <a:lstStyle/>
          <a:p>
            <a:r>
              <a:rPr lang="en-IN" dirty="0" smtClean="0"/>
              <a:t>Normally, in a series of HTML form elements, there is some sort of Button, </a:t>
            </a:r>
            <a:r>
              <a:rPr lang="en-IN" dirty="0" err="1" smtClean="0"/>
              <a:t>ImageButton</a:t>
            </a:r>
            <a:r>
              <a:rPr lang="en-IN" dirty="0" smtClean="0"/>
              <a:t>, or </a:t>
            </a:r>
            <a:r>
              <a:rPr lang="en-IN" dirty="0" err="1" smtClean="0"/>
              <a:t>LinkButton</a:t>
            </a:r>
            <a:r>
              <a:rPr lang="en-IN" dirty="0" smtClean="0"/>
              <a:t> control on the page that submits the form and causes the validation to initiate. </a:t>
            </a:r>
          </a:p>
          <a:p>
            <a:endParaRPr lang="en-IN" dirty="0" smtClean="0"/>
          </a:p>
          <a:p>
            <a:r>
              <a:rPr lang="en-IN" dirty="0" smtClean="0"/>
              <a:t>You may not want each and every button on the ASP.NET page to initiate validation.</a:t>
            </a:r>
          </a:p>
          <a:p>
            <a:pPr lvl="1"/>
            <a:r>
              <a:rPr lang="en-IN" dirty="0" smtClean="0"/>
              <a:t>For instance, you might have a Cancel or Reset button on the Web page. If the user clicks one of these buttons, you don't want that button click to validate the contents contained in the Web form.</a:t>
            </a:r>
          </a:p>
          <a:p>
            <a:endParaRPr lang="en-IN" dirty="0" smtClean="0"/>
          </a:p>
          <a:p>
            <a:r>
              <a:rPr lang="en-IN" dirty="0" smtClean="0"/>
              <a:t>To prevent this, you have to set the </a:t>
            </a:r>
            <a:r>
              <a:rPr lang="en-IN" dirty="0" err="1" smtClean="0"/>
              <a:t>CausesValidation</a:t>
            </a:r>
            <a:r>
              <a:rPr lang="en-IN" dirty="0" smtClean="0"/>
              <a:t> property for the control to False.</a:t>
            </a:r>
            <a:endParaRPr lang="en-IN" dirty="0"/>
          </a:p>
        </p:txBody>
      </p:sp>
    </p:spTree>
  </p:cSld>
  <p:clrMapOvr>
    <a:masterClrMapping/>
  </p:clrMapOvr>
  <p:transition spd="slow">
    <p:wipe dir="d"/>
  </p:transition>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3608" y="260648"/>
            <a:ext cx="8229600" cy="1143000"/>
          </a:xfrm>
        </p:spPr>
        <p:txBody>
          <a:bodyPr/>
          <a:lstStyle/>
          <a:p>
            <a:r>
              <a:rPr lang="en-US" dirty="0" err="1" smtClean="0"/>
              <a:t>RequiredFieldValidator</a:t>
            </a:r>
            <a:r>
              <a:rPr lang="en-US" dirty="0" smtClean="0"/>
              <a:t> Control</a:t>
            </a:r>
            <a:endParaRPr lang="en-IN" dirty="0"/>
          </a:p>
        </p:txBody>
      </p:sp>
      <p:sp>
        <p:nvSpPr>
          <p:cNvPr id="4" name="Content Placeholder 3"/>
          <p:cNvSpPr>
            <a:spLocks noGrp="1"/>
          </p:cNvSpPr>
          <p:nvPr>
            <p:ph sz="half" idx="4294967295"/>
          </p:nvPr>
        </p:nvSpPr>
        <p:spPr>
          <a:xfrm>
            <a:off x="838200" y="1035050"/>
            <a:ext cx="4038600" cy="4525963"/>
          </a:xfrm>
        </p:spPr>
        <p:txBody>
          <a:bodyPr>
            <a:normAutofit fontScale="92500" lnSpcReduction="20000"/>
          </a:bodyPr>
          <a:lstStyle/>
          <a:p>
            <a:endParaRPr lang="en-IN" dirty="0" smtClean="0"/>
          </a:p>
          <a:p>
            <a:r>
              <a:rPr lang="en-IN" dirty="0" smtClean="0"/>
              <a:t>The </a:t>
            </a:r>
            <a:r>
              <a:rPr lang="en-IN" dirty="0" err="1" smtClean="0"/>
              <a:t>RequiredFieldValidator</a:t>
            </a:r>
            <a:r>
              <a:rPr lang="en-IN" dirty="0" smtClean="0"/>
              <a:t> server control makes sure that the user enters something into the field that it is associated with in the form. </a:t>
            </a:r>
          </a:p>
          <a:p>
            <a:endParaRPr lang="en-IN" dirty="0" smtClean="0"/>
          </a:p>
          <a:p>
            <a:r>
              <a:rPr lang="en-IN" dirty="0" smtClean="0"/>
              <a:t>You need to tie the </a:t>
            </a:r>
            <a:r>
              <a:rPr lang="en-IN" dirty="0" err="1" smtClean="0"/>
              <a:t>RequiredFieldValidator</a:t>
            </a:r>
            <a:r>
              <a:rPr lang="en-IN" dirty="0" smtClean="0"/>
              <a:t> to each control that is a required field in the form.</a:t>
            </a:r>
            <a:endParaRPr lang="en-IN" dirty="0"/>
          </a:p>
        </p:txBody>
      </p:sp>
      <p:pic>
        <p:nvPicPr>
          <p:cNvPr id="14" name="Content Placeholder 13" descr="RequiredField.png"/>
          <p:cNvPicPr>
            <a:picLocks noGrp="1" noChangeAspect="1"/>
          </p:cNvPicPr>
          <p:nvPr>
            <p:ph sz="half" idx="4294967295"/>
          </p:nvPr>
        </p:nvPicPr>
        <p:blipFill>
          <a:blip r:embed="rId3" cstate="print"/>
          <a:stretch>
            <a:fillRect/>
          </a:stretch>
        </p:blipFill>
        <p:spPr>
          <a:xfrm>
            <a:off x="4751388" y="2133600"/>
            <a:ext cx="4392612" cy="3427413"/>
          </a:xfrm>
          <a:ln>
            <a:solidFill>
              <a:schemeClr val="tx1"/>
            </a:solidFill>
          </a:ln>
        </p:spPr>
      </p:pic>
      <p:pic>
        <p:nvPicPr>
          <p:cNvPr id="1028" name="Picture 4" descr="C:\Users\JoySata\Pictures\MindTreeMaterialPics\ASP.NET Controls\RFV.png"/>
          <p:cNvPicPr>
            <a:picLocks noChangeAspect="1" noChangeArrowheads="1"/>
          </p:cNvPicPr>
          <p:nvPr/>
        </p:nvPicPr>
        <p:blipFill>
          <a:blip r:embed="rId4" cstate="print"/>
          <a:srcRect/>
          <a:stretch>
            <a:fillRect/>
          </a:stretch>
        </p:blipFill>
        <p:spPr bwMode="auto">
          <a:xfrm>
            <a:off x="838200" y="5661248"/>
            <a:ext cx="3657600" cy="973183"/>
          </a:xfrm>
          <a:prstGeom prst="rect">
            <a:avLst/>
          </a:prstGeom>
          <a:noFill/>
          <a:ln>
            <a:solidFill>
              <a:schemeClr val="tx1"/>
            </a:solidFill>
          </a:ln>
        </p:spPr>
      </p:pic>
    </p:spTree>
  </p:cSld>
  <p:clrMapOvr>
    <a:masterClrMapping/>
  </p:clrMapOvr>
  <p:transition spd="slow">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Encapsulation</a:t>
            </a:r>
            <a:endParaRPr lang="en-US" dirty="0"/>
          </a:p>
        </p:txBody>
      </p:sp>
      <p:sp>
        <p:nvSpPr>
          <p:cNvPr id="3" name="Content Placeholder 2"/>
          <p:cNvSpPr>
            <a:spLocks noGrp="1"/>
          </p:cNvSpPr>
          <p:nvPr>
            <p:ph idx="1"/>
          </p:nvPr>
        </p:nvSpPr>
        <p:spPr>
          <a:xfrm>
            <a:off x="381000" y="1417638"/>
            <a:ext cx="8410575" cy="4838248"/>
          </a:xfrm>
        </p:spPr>
        <p:txBody>
          <a:bodyPr>
            <a:normAutofit lnSpcReduction="10000"/>
          </a:bodyPr>
          <a:lstStyle/>
          <a:p>
            <a:r>
              <a:rPr lang="en-US" dirty="0" smtClean="0"/>
              <a:t>Ability to hide </a:t>
            </a:r>
            <a:r>
              <a:rPr lang="en-US" dirty="0"/>
              <a:t>some of the details of inner working of a class</a:t>
            </a:r>
          </a:p>
          <a:p>
            <a:pPr lvl="1"/>
            <a:r>
              <a:rPr lang="en-US" dirty="0" smtClean="0"/>
              <a:t>Expose </a:t>
            </a:r>
            <a:r>
              <a:rPr lang="en-US" dirty="0"/>
              <a:t>just what other people need to get the work done and seal from low level </a:t>
            </a:r>
            <a:r>
              <a:rPr lang="en-US" dirty="0" smtClean="0"/>
              <a:t>details</a:t>
            </a:r>
          </a:p>
          <a:p>
            <a:r>
              <a:rPr lang="en-US" dirty="0"/>
              <a:t>A language construct that facilitates the bundling of data with the methods  operating on the data </a:t>
            </a:r>
          </a:p>
          <a:p>
            <a:r>
              <a:rPr lang="en-US" dirty="0"/>
              <a:t>P</a:t>
            </a:r>
            <a:r>
              <a:rPr lang="en-US" dirty="0" smtClean="0"/>
              <a:t>rovide </a:t>
            </a:r>
            <a:r>
              <a:rPr lang="en-US" dirty="0"/>
              <a:t>a way to manage complex problems </a:t>
            </a:r>
            <a:r>
              <a:rPr lang="en-US" dirty="0" smtClean="0"/>
              <a:t>by allowing </a:t>
            </a:r>
            <a:r>
              <a:rPr lang="en-US" dirty="0"/>
              <a:t>you to abstract or identify the objects involved in the problem.</a:t>
            </a:r>
          </a:p>
        </p:txBody>
      </p:sp>
    </p:spTree>
    <p:extLst>
      <p:ext uri="{BB962C8B-B14F-4D97-AF65-F5344CB8AC3E}">
        <p14:creationId xmlns:p14="http://schemas.microsoft.com/office/powerpoint/2010/main" xmlns="" val="3785715993"/>
      </p:ext>
    </p:extLst>
  </p:cSld>
  <p:clrMapOvr>
    <a:masterClrMapping/>
  </p:clrMapOvr>
  <p:transition spd="slow">
    <p:wipe dir="d"/>
  </p:transition>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11560" y="260648"/>
            <a:ext cx="8229600" cy="1143000"/>
          </a:xfrm>
        </p:spPr>
        <p:txBody>
          <a:bodyPr>
            <a:normAutofit fontScale="90000"/>
          </a:bodyPr>
          <a:lstStyle/>
          <a:p>
            <a:r>
              <a:rPr lang="en-US" dirty="0" smtClean="0"/>
              <a:t>Important Properties of </a:t>
            </a:r>
            <a:r>
              <a:rPr lang="en-US" dirty="0" err="1" smtClean="0"/>
              <a:t>RequiredFieldValidator</a:t>
            </a:r>
            <a:r>
              <a:rPr lang="en-US" dirty="0" smtClean="0"/>
              <a:t> Control</a:t>
            </a:r>
            <a:endParaRPr lang="en-IN" dirty="0"/>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xmlns="" val="1107140962"/>
              </p:ext>
            </p:extLst>
          </p:nvPr>
        </p:nvGraphicFramePr>
        <p:xfrm>
          <a:off x="899592" y="2060848"/>
          <a:ext cx="8122096" cy="3207112"/>
        </p:xfrm>
        <a:graphic>
          <a:graphicData uri="http://schemas.openxmlformats.org/drawingml/2006/table">
            <a:tbl>
              <a:tblPr firstRow="1" bandRow="1">
                <a:tableStyleId>{5C22544A-7EE6-4342-B048-85BDC9FD1C3A}</a:tableStyleId>
              </a:tblPr>
              <a:tblGrid>
                <a:gridCol w="4007296"/>
                <a:gridCol w="4114800"/>
              </a:tblGrid>
              <a:tr h="367392">
                <a:tc>
                  <a:txBody>
                    <a:bodyPr/>
                    <a:lstStyle/>
                    <a:p>
                      <a:pPr algn="ctr"/>
                      <a:r>
                        <a:rPr lang="en-US" sz="1600" dirty="0" smtClean="0">
                          <a:latin typeface="Trebuchet MS" pitchFamily="34" charset="0"/>
                        </a:rPr>
                        <a:t>Property</a:t>
                      </a:r>
                      <a:endParaRPr lang="en-IN" sz="1600" dirty="0">
                        <a:latin typeface="Trebuchet MS" pitchFamily="34" charset="0"/>
                      </a:endParaRPr>
                    </a:p>
                  </a:txBody>
                  <a:tcPr>
                    <a:solidFill>
                      <a:srgbClr val="7030A0"/>
                    </a:solidFill>
                  </a:tcPr>
                </a:tc>
                <a:tc>
                  <a:txBody>
                    <a:bodyPr/>
                    <a:lstStyle/>
                    <a:p>
                      <a:pPr algn="ctr"/>
                      <a:r>
                        <a:rPr lang="en-US" sz="1600" dirty="0" smtClean="0">
                          <a:latin typeface="Trebuchet MS" pitchFamily="34" charset="0"/>
                        </a:rPr>
                        <a:t>Description</a:t>
                      </a:r>
                      <a:endParaRPr lang="en-IN" sz="1600" dirty="0">
                        <a:latin typeface="Trebuchet MS" pitchFamily="34" charset="0"/>
                      </a:endParaRPr>
                    </a:p>
                  </a:txBody>
                  <a:tcPr>
                    <a:solidFill>
                      <a:srgbClr val="7030A0"/>
                    </a:solidFill>
                  </a:tcPr>
                </a:tc>
              </a:tr>
              <a:tr h="370840">
                <a:tc>
                  <a:txBody>
                    <a:bodyPr/>
                    <a:lstStyle/>
                    <a:p>
                      <a:r>
                        <a:rPr lang="en-IN" sz="1600" b="1" dirty="0" err="1">
                          <a:latin typeface="Trebuchet MS" pitchFamily="34" charset="0"/>
                        </a:rPr>
                        <a:t>ControlToValidate</a:t>
                      </a:r>
                      <a:endParaRPr lang="en-IN" sz="1600" b="1" dirty="0">
                        <a:latin typeface="Trebuchet MS" pitchFamily="34" charset="0"/>
                      </a:endParaRPr>
                    </a:p>
                  </a:txBody>
                  <a:tcPr anchor="ctr"/>
                </a:tc>
                <a:tc>
                  <a:txBody>
                    <a:bodyPr/>
                    <a:lstStyle/>
                    <a:p>
                      <a:r>
                        <a:rPr lang="en-IN" sz="1600" dirty="0">
                          <a:latin typeface="Trebuchet MS" pitchFamily="34" charset="0"/>
                        </a:rPr>
                        <a:t>Gets or sets the input control to validate. </a:t>
                      </a:r>
                    </a:p>
                  </a:txBody>
                  <a:tcPr anchor="ctr"/>
                </a:tc>
              </a:tr>
              <a:tr h="370840">
                <a:tc>
                  <a:txBody>
                    <a:bodyPr/>
                    <a:lstStyle/>
                    <a:p>
                      <a:r>
                        <a:rPr lang="en-IN" sz="1600" b="1" dirty="0" err="1">
                          <a:latin typeface="Trebuchet MS" pitchFamily="34" charset="0"/>
                        </a:rPr>
                        <a:t>ErrorMessage</a:t>
                      </a:r>
                      <a:endParaRPr lang="en-IN" sz="1600" b="1" dirty="0">
                        <a:latin typeface="Trebuchet MS" pitchFamily="34" charset="0"/>
                      </a:endParaRPr>
                    </a:p>
                  </a:txBody>
                  <a:tcPr anchor="ctr"/>
                </a:tc>
                <a:tc>
                  <a:txBody>
                    <a:bodyPr/>
                    <a:lstStyle/>
                    <a:p>
                      <a:r>
                        <a:rPr lang="en-IN" sz="1600" dirty="0">
                          <a:latin typeface="Trebuchet MS" pitchFamily="34" charset="0"/>
                        </a:rPr>
                        <a:t>Gets or sets the text for the error message displayed in a </a:t>
                      </a:r>
                      <a:r>
                        <a:rPr lang="en-IN" sz="1600" dirty="0" err="1" smtClean="0">
                          <a:latin typeface="Trebuchet MS" pitchFamily="34" charset="0"/>
                        </a:rPr>
                        <a:t>ValidationSummary</a:t>
                      </a:r>
                      <a:r>
                        <a:rPr lang="en-IN" sz="1600" baseline="0" dirty="0" smtClean="0">
                          <a:latin typeface="Trebuchet MS" pitchFamily="34" charset="0"/>
                        </a:rPr>
                        <a:t> c</a:t>
                      </a:r>
                      <a:r>
                        <a:rPr lang="en-IN" sz="1600" dirty="0" smtClean="0">
                          <a:latin typeface="Trebuchet MS" pitchFamily="34" charset="0"/>
                        </a:rPr>
                        <a:t>ontrol </a:t>
                      </a:r>
                      <a:r>
                        <a:rPr lang="en-IN" sz="1600" dirty="0">
                          <a:latin typeface="Trebuchet MS" pitchFamily="34" charset="0"/>
                        </a:rPr>
                        <a:t>when validation </a:t>
                      </a:r>
                      <a:r>
                        <a:rPr lang="en-IN" sz="1600" dirty="0" smtClean="0">
                          <a:latin typeface="Trebuchet MS" pitchFamily="34" charset="0"/>
                        </a:rPr>
                        <a:t>fails.</a:t>
                      </a:r>
                      <a:endParaRPr lang="en-IN" sz="1600" dirty="0">
                        <a:latin typeface="Trebuchet MS" pitchFamily="34" charset="0"/>
                      </a:endParaRPr>
                    </a:p>
                  </a:txBody>
                  <a:tcPr anchor="ctr"/>
                </a:tc>
              </a:tr>
              <a:tr h="370840">
                <a:tc>
                  <a:txBody>
                    <a:bodyPr/>
                    <a:lstStyle/>
                    <a:p>
                      <a:r>
                        <a:rPr lang="en-IN" sz="1600" b="1" dirty="0" err="1">
                          <a:latin typeface="Trebuchet MS" pitchFamily="34" charset="0"/>
                        </a:rPr>
                        <a:t>SetFocusOnError</a:t>
                      </a:r>
                      <a:endParaRPr lang="en-IN" sz="1600" b="1" dirty="0">
                        <a:latin typeface="Trebuchet MS" pitchFamily="34" charset="0"/>
                      </a:endParaRPr>
                    </a:p>
                  </a:txBody>
                  <a:tcPr anchor="ctr"/>
                </a:tc>
                <a:tc>
                  <a:txBody>
                    <a:bodyPr/>
                    <a:lstStyle/>
                    <a:p>
                      <a:r>
                        <a:rPr lang="en-IN" sz="1600" dirty="0">
                          <a:latin typeface="Trebuchet MS" pitchFamily="34" charset="0"/>
                        </a:rPr>
                        <a:t>Gets or sets a value that indicates whether focus is set to the control specified by the </a:t>
                      </a:r>
                      <a:r>
                        <a:rPr lang="en-IN" sz="1600" dirty="0" err="1" smtClean="0">
                          <a:latin typeface="Trebuchet MS" pitchFamily="34" charset="0"/>
                        </a:rPr>
                        <a:t>ControlToValidate</a:t>
                      </a:r>
                      <a:r>
                        <a:rPr lang="en-IN" sz="1600" baseline="0" dirty="0" smtClean="0">
                          <a:latin typeface="Trebuchet MS" pitchFamily="34" charset="0"/>
                        </a:rPr>
                        <a:t> </a:t>
                      </a:r>
                      <a:r>
                        <a:rPr lang="en-IN" sz="1600" dirty="0" smtClean="0">
                          <a:latin typeface="Trebuchet MS" pitchFamily="34" charset="0"/>
                        </a:rPr>
                        <a:t>property </a:t>
                      </a:r>
                      <a:r>
                        <a:rPr lang="en-IN" sz="1600" dirty="0">
                          <a:latin typeface="Trebuchet MS" pitchFamily="34" charset="0"/>
                        </a:rPr>
                        <a:t>when validation fails</a:t>
                      </a:r>
                      <a:r>
                        <a:rPr lang="en-IN" sz="1600" dirty="0" smtClean="0">
                          <a:latin typeface="Trebuchet MS" pitchFamily="34" charset="0"/>
                        </a:rPr>
                        <a:t>.</a:t>
                      </a:r>
                      <a:endParaRPr lang="en-IN" sz="1600" dirty="0">
                        <a:latin typeface="Trebuchet MS" pitchFamily="34" charset="0"/>
                      </a:endParaRPr>
                    </a:p>
                  </a:txBody>
                  <a:tcPr anchor="ctr"/>
                </a:tc>
              </a:tr>
              <a:tr h="370840">
                <a:tc>
                  <a:txBody>
                    <a:bodyPr/>
                    <a:lstStyle/>
                    <a:p>
                      <a:r>
                        <a:rPr lang="en-IN" sz="1600" b="1" dirty="0">
                          <a:latin typeface="Trebuchet MS" pitchFamily="34" charset="0"/>
                        </a:rPr>
                        <a:t>Text</a:t>
                      </a:r>
                    </a:p>
                  </a:txBody>
                  <a:tcPr anchor="ctr"/>
                </a:tc>
                <a:tc>
                  <a:txBody>
                    <a:bodyPr/>
                    <a:lstStyle/>
                    <a:p>
                      <a:r>
                        <a:rPr lang="en-IN" sz="1600" dirty="0">
                          <a:latin typeface="Trebuchet MS" pitchFamily="34" charset="0"/>
                        </a:rPr>
                        <a:t>Gets or sets the text displayed in the validation control when validation fails. </a:t>
                      </a:r>
                    </a:p>
                  </a:txBody>
                  <a:tcPr anchor="ctr"/>
                </a:tc>
              </a:tr>
            </a:tbl>
          </a:graphicData>
        </a:graphic>
      </p:graphicFrame>
    </p:spTree>
  </p:cSld>
  <p:clrMapOvr>
    <a:masterClrMapping/>
  </p:clrMapOvr>
  <p:transition spd="slow">
    <p:wipe dir="d"/>
  </p:transition>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44062" y="188640"/>
            <a:ext cx="8229600" cy="1143000"/>
          </a:xfrm>
        </p:spPr>
        <p:txBody>
          <a:bodyPr/>
          <a:lstStyle/>
          <a:p>
            <a:r>
              <a:rPr lang="en-US" dirty="0" err="1" smtClean="0"/>
              <a:t>CompareValidatorControl</a:t>
            </a:r>
            <a:endParaRPr lang="en-IN" dirty="0"/>
          </a:p>
        </p:txBody>
      </p:sp>
      <p:sp>
        <p:nvSpPr>
          <p:cNvPr id="4" name="Content Placeholder 3"/>
          <p:cNvSpPr>
            <a:spLocks noGrp="1"/>
          </p:cNvSpPr>
          <p:nvPr>
            <p:ph idx="4294967295"/>
          </p:nvPr>
        </p:nvSpPr>
        <p:spPr>
          <a:xfrm>
            <a:off x="755576" y="1484784"/>
            <a:ext cx="8229600" cy="4525963"/>
          </a:xfrm>
        </p:spPr>
        <p:txBody>
          <a:bodyPr>
            <a:normAutofit fontScale="92500" lnSpcReduction="10000"/>
          </a:bodyPr>
          <a:lstStyle/>
          <a:p>
            <a:r>
              <a:rPr lang="en-IN" dirty="0" smtClean="0"/>
              <a:t>The </a:t>
            </a:r>
            <a:r>
              <a:rPr lang="en-IN" dirty="0" err="1" smtClean="0"/>
              <a:t>CompareValidator</a:t>
            </a:r>
            <a:r>
              <a:rPr lang="en-IN" dirty="0" smtClean="0"/>
              <a:t> server control compares the value entered into the form field to another field, a database value, or other value that you specify. </a:t>
            </a:r>
          </a:p>
          <a:p>
            <a:endParaRPr lang="en-IN" dirty="0" smtClean="0"/>
          </a:p>
          <a:p>
            <a:r>
              <a:rPr lang="en-IN" dirty="0" smtClean="0"/>
              <a:t>When comparing against data types, you just set the Operator—</a:t>
            </a:r>
            <a:r>
              <a:rPr lang="en-IN" i="1" dirty="0" err="1" smtClean="0"/>
              <a:t>DataTypeCheck</a:t>
            </a:r>
            <a:r>
              <a:rPr lang="en-IN" dirty="0" smtClean="0"/>
              <a:t>. </a:t>
            </a:r>
          </a:p>
          <a:p>
            <a:endParaRPr lang="en-IN" dirty="0" smtClean="0"/>
          </a:p>
          <a:p>
            <a:r>
              <a:rPr lang="en-IN" dirty="0" smtClean="0"/>
              <a:t>After that is done, you can set the Type attribute to String, Integer, Double, Date, or Currency in the </a:t>
            </a:r>
            <a:r>
              <a:rPr lang="en-IN" dirty="0" err="1" smtClean="0"/>
              <a:t>CompareValidator</a:t>
            </a:r>
            <a:r>
              <a:rPr lang="en-IN" dirty="0" smtClean="0"/>
              <a:t> control to make sure that the user's input into the field is the specified type.</a:t>
            </a:r>
            <a:endParaRPr lang="en-IN" dirty="0"/>
          </a:p>
        </p:txBody>
      </p:sp>
    </p:spTree>
  </p:cSld>
  <p:clrMapOvr>
    <a:masterClrMapping/>
  </p:clrMapOvr>
  <p:transition spd="slow">
    <p:wipe dir="d"/>
  </p:transition>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13516" y="332656"/>
            <a:ext cx="8229600" cy="1143000"/>
          </a:xfrm>
        </p:spPr>
        <p:txBody>
          <a:bodyPr/>
          <a:lstStyle/>
          <a:p>
            <a:r>
              <a:rPr lang="en-US" dirty="0" smtClean="0"/>
              <a:t>Example</a:t>
            </a:r>
            <a:endParaRPr lang="en-IN" dirty="0"/>
          </a:p>
        </p:txBody>
      </p:sp>
      <p:pic>
        <p:nvPicPr>
          <p:cNvPr id="6" name="Content Placeholder 5" descr="CompareValidator.png"/>
          <p:cNvPicPr>
            <a:picLocks noGrp="1" noChangeAspect="1"/>
          </p:cNvPicPr>
          <p:nvPr>
            <p:ph sz="half" idx="4294967295"/>
          </p:nvPr>
        </p:nvPicPr>
        <p:blipFill>
          <a:blip r:embed="rId3" cstate="print"/>
          <a:stretch>
            <a:fillRect/>
          </a:stretch>
        </p:blipFill>
        <p:spPr>
          <a:xfrm>
            <a:off x="827584" y="1600199"/>
            <a:ext cx="3889375" cy="4525963"/>
          </a:xfrm>
          <a:ln>
            <a:solidFill>
              <a:schemeClr val="tx1"/>
            </a:solidFill>
          </a:ln>
        </p:spPr>
      </p:pic>
      <p:pic>
        <p:nvPicPr>
          <p:cNvPr id="7" name="Content Placeholder 6" descr="Compare.png"/>
          <p:cNvPicPr>
            <a:picLocks noGrp="1" noChangeAspect="1"/>
          </p:cNvPicPr>
          <p:nvPr>
            <p:ph sz="half" idx="4294967295"/>
          </p:nvPr>
        </p:nvPicPr>
        <p:blipFill>
          <a:blip r:embed="rId4" cstate="print"/>
          <a:stretch>
            <a:fillRect/>
          </a:stretch>
        </p:blipFill>
        <p:spPr>
          <a:xfrm>
            <a:off x="5105400" y="3311525"/>
            <a:ext cx="4038600" cy="1103313"/>
          </a:xfrm>
          <a:ln>
            <a:solidFill>
              <a:schemeClr val="tx1"/>
            </a:solidFill>
          </a:ln>
        </p:spPr>
      </p:pic>
    </p:spTree>
  </p:cSld>
  <p:clrMapOvr>
    <a:masterClrMapping/>
  </p:clrMapOvr>
  <p:transition spd="slow">
    <p:wipe dir="d"/>
  </p:transition>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74638"/>
            <a:ext cx="8229600" cy="1143000"/>
          </a:xfrm>
        </p:spPr>
        <p:txBody>
          <a:bodyPr>
            <a:normAutofit fontScale="90000"/>
          </a:bodyPr>
          <a:lstStyle/>
          <a:p>
            <a:r>
              <a:rPr lang="en-US" dirty="0" smtClean="0"/>
              <a:t>Important Properties of </a:t>
            </a:r>
            <a:r>
              <a:rPr lang="en-US" dirty="0" err="1" smtClean="0"/>
              <a:t>CompareValidatorControl</a:t>
            </a:r>
            <a:endParaRPr lang="en-IN" dirty="0"/>
          </a:p>
        </p:txBody>
      </p:sp>
      <p:graphicFrame>
        <p:nvGraphicFramePr>
          <p:cNvPr id="7" name="Content Placeholder 6"/>
          <p:cNvGraphicFramePr>
            <a:graphicFrameLocks noGrp="1"/>
          </p:cNvGraphicFramePr>
          <p:nvPr>
            <p:ph idx="4294967295"/>
          </p:nvPr>
        </p:nvGraphicFramePr>
        <p:xfrm>
          <a:off x="1219200" y="1371600"/>
          <a:ext cx="7924800" cy="4251960"/>
        </p:xfrm>
        <a:graphic>
          <a:graphicData uri="http://schemas.openxmlformats.org/drawingml/2006/table">
            <a:tbl>
              <a:tblPr firstRow="1" bandRow="1">
                <a:tableStyleId>{5C22544A-7EE6-4342-B048-85BDC9FD1C3A}</a:tableStyleId>
              </a:tblPr>
              <a:tblGrid>
                <a:gridCol w="2133600"/>
                <a:gridCol w="5791200"/>
              </a:tblGrid>
              <a:tr h="370840">
                <a:tc>
                  <a:txBody>
                    <a:bodyPr/>
                    <a:lstStyle/>
                    <a:p>
                      <a:pPr algn="ctr"/>
                      <a:r>
                        <a:rPr lang="en-US" sz="1600" dirty="0" smtClean="0">
                          <a:latin typeface="Trebuchet MS" pitchFamily="34" charset="0"/>
                        </a:rPr>
                        <a:t>Property</a:t>
                      </a:r>
                      <a:endParaRPr lang="en-IN" sz="1600" dirty="0">
                        <a:latin typeface="Trebuchet MS" pitchFamily="34" charset="0"/>
                      </a:endParaRPr>
                    </a:p>
                  </a:txBody>
                  <a:tcPr>
                    <a:solidFill>
                      <a:srgbClr val="7030A0"/>
                    </a:solidFill>
                  </a:tcPr>
                </a:tc>
                <a:tc>
                  <a:txBody>
                    <a:bodyPr/>
                    <a:lstStyle/>
                    <a:p>
                      <a:pPr algn="ctr"/>
                      <a:r>
                        <a:rPr lang="en-US" sz="1600" dirty="0" smtClean="0">
                          <a:latin typeface="Trebuchet MS" pitchFamily="34" charset="0"/>
                        </a:rPr>
                        <a:t>Description</a:t>
                      </a:r>
                      <a:endParaRPr lang="en-IN" sz="1600" dirty="0">
                        <a:latin typeface="Trebuchet MS" pitchFamily="34" charset="0"/>
                      </a:endParaRPr>
                    </a:p>
                  </a:txBody>
                  <a:tcPr>
                    <a:solidFill>
                      <a:srgbClr val="7030A0"/>
                    </a:solidFill>
                  </a:tcPr>
                </a:tc>
              </a:tr>
              <a:tr h="370840">
                <a:tc>
                  <a:txBody>
                    <a:bodyPr/>
                    <a:lstStyle/>
                    <a:p>
                      <a:r>
                        <a:rPr lang="en-IN" sz="1600" b="1" dirty="0" err="1">
                          <a:latin typeface="Trebuchet MS" pitchFamily="34" charset="0"/>
                        </a:rPr>
                        <a:t>ControlToValidate</a:t>
                      </a:r>
                      <a:endParaRPr lang="en-IN" sz="1600" b="1" dirty="0">
                        <a:latin typeface="Trebuchet MS" pitchFamily="34" charset="0"/>
                      </a:endParaRPr>
                    </a:p>
                  </a:txBody>
                  <a:tcPr anchor="ctr"/>
                </a:tc>
                <a:tc>
                  <a:txBody>
                    <a:bodyPr/>
                    <a:lstStyle/>
                    <a:p>
                      <a:r>
                        <a:rPr lang="en-IN" sz="1600" dirty="0">
                          <a:latin typeface="Trebuchet MS" pitchFamily="34" charset="0"/>
                        </a:rPr>
                        <a:t>Gets or sets the input control to validate</a:t>
                      </a:r>
                    </a:p>
                  </a:txBody>
                  <a:tcPr anchor="ctr"/>
                </a:tc>
              </a:tr>
              <a:tr h="370840">
                <a:tc>
                  <a:txBody>
                    <a:bodyPr/>
                    <a:lstStyle/>
                    <a:p>
                      <a:r>
                        <a:rPr lang="en-IN" sz="1600" b="1" dirty="0" err="1">
                          <a:latin typeface="Trebuchet MS" pitchFamily="34" charset="0"/>
                        </a:rPr>
                        <a:t>ControlToCompare</a:t>
                      </a:r>
                      <a:endParaRPr lang="en-IN" sz="1600" b="1" dirty="0">
                        <a:latin typeface="Trebuchet MS" pitchFamily="34" charset="0"/>
                      </a:endParaRPr>
                    </a:p>
                  </a:txBody>
                  <a:tcPr anchor="ctr"/>
                </a:tc>
                <a:tc>
                  <a:txBody>
                    <a:bodyPr/>
                    <a:lstStyle/>
                    <a:p>
                      <a:r>
                        <a:rPr lang="en-IN" sz="1600" dirty="0">
                          <a:latin typeface="Trebuchet MS" pitchFamily="34" charset="0"/>
                        </a:rPr>
                        <a:t>Gets or sets the input control to compare with the input control being validated.</a:t>
                      </a:r>
                    </a:p>
                  </a:txBody>
                  <a:tcPr anchor="ctr"/>
                </a:tc>
              </a:tr>
              <a:tr h="370840">
                <a:tc>
                  <a:txBody>
                    <a:bodyPr/>
                    <a:lstStyle/>
                    <a:p>
                      <a:r>
                        <a:rPr lang="en-US" sz="1600" b="1" dirty="0" smtClean="0">
                          <a:latin typeface="Trebuchet MS" pitchFamily="34" charset="0"/>
                        </a:rPr>
                        <a:t>Operator</a:t>
                      </a:r>
                      <a:endParaRPr lang="en-IN" sz="1600" b="1" dirty="0">
                        <a:latin typeface="Trebuchet MS" pitchFamily="34" charset="0"/>
                      </a:endParaRPr>
                    </a:p>
                  </a:txBody>
                  <a:tcPr anchor="ctr"/>
                </a:tc>
                <a:tc>
                  <a:txBody>
                    <a:bodyPr/>
                    <a:lstStyle/>
                    <a:p>
                      <a:r>
                        <a:rPr lang="en-IN" sz="1600" dirty="0">
                          <a:latin typeface="Trebuchet MS" pitchFamily="34" charset="0"/>
                        </a:rPr>
                        <a:t>Gets or sets the comparison operation to perform</a:t>
                      </a:r>
                    </a:p>
                  </a:txBody>
                  <a:tcPr anchor="ctr"/>
                </a:tc>
              </a:tr>
              <a:tr h="370840">
                <a:tc>
                  <a:txBody>
                    <a:bodyPr/>
                    <a:lstStyle/>
                    <a:p>
                      <a:r>
                        <a:rPr lang="en-IN" sz="1600" b="1" dirty="0" err="1">
                          <a:latin typeface="Trebuchet MS" pitchFamily="34" charset="0"/>
                        </a:rPr>
                        <a:t>ErrorMessage</a:t>
                      </a:r>
                      <a:endParaRPr lang="en-IN" sz="1600" b="1" dirty="0">
                        <a:latin typeface="Trebuchet MS" pitchFamily="34" charset="0"/>
                      </a:endParaRPr>
                    </a:p>
                  </a:txBody>
                  <a:tcPr anchor="ctr"/>
                </a:tc>
                <a:tc>
                  <a:txBody>
                    <a:bodyPr/>
                    <a:lstStyle/>
                    <a:p>
                      <a:r>
                        <a:rPr lang="en-IN" sz="1600" dirty="0">
                          <a:latin typeface="Trebuchet MS" pitchFamily="34" charset="0"/>
                        </a:rPr>
                        <a:t>Gets or sets the text for the error message displayed in a </a:t>
                      </a:r>
                      <a:r>
                        <a:rPr lang="en-IN" sz="1600" dirty="0" err="1" smtClean="0">
                          <a:latin typeface="Trebuchet MS" pitchFamily="34" charset="0"/>
                        </a:rPr>
                        <a:t>ValidationSummary</a:t>
                      </a:r>
                      <a:r>
                        <a:rPr lang="en-IN" sz="1600" baseline="0" dirty="0" smtClean="0">
                          <a:latin typeface="Trebuchet MS" pitchFamily="34" charset="0"/>
                        </a:rPr>
                        <a:t> c</a:t>
                      </a:r>
                      <a:r>
                        <a:rPr lang="en-IN" sz="1600" dirty="0" smtClean="0">
                          <a:latin typeface="Trebuchet MS" pitchFamily="34" charset="0"/>
                        </a:rPr>
                        <a:t>ontrol </a:t>
                      </a:r>
                      <a:r>
                        <a:rPr lang="en-IN" sz="1600" dirty="0">
                          <a:latin typeface="Trebuchet MS" pitchFamily="34" charset="0"/>
                        </a:rPr>
                        <a:t>when validation </a:t>
                      </a:r>
                      <a:r>
                        <a:rPr lang="en-IN" sz="1600" dirty="0" smtClean="0">
                          <a:latin typeface="Trebuchet MS" pitchFamily="34" charset="0"/>
                        </a:rPr>
                        <a:t>fails.</a:t>
                      </a:r>
                      <a:endParaRPr lang="en-IN" sz="1600" dirty="0">
                        <a:latin typeface="Trebuchet MS" pitchFamily="34" charset="0"/>
                      </a:endParaRPr>
                    </a:p>
                  </a:txBody>
                  <a:tcPr anchor="ctr"/>
                </a:tc>
              </a:tr>
              <a:tr h="370840">
                <a:tc>
                  <a:txBody>
                    <a:bodyPr/>
                    <a:lstStyle/>
                    <a:p>
                      <a:r>
                        <a:rPr lang="en-IN" sz="1600" b="1" dirty="0" err="1">
                          <a:latin typeface="Trebuchet MS" pitchFamily="34" charset="0"/>
                        </a:rPr>
                        <a:t>SetFocusOnError</a:t>
                      </a:r>
                      <a:endParaRPr lang="en-IN" sz="1600" b="1" dirty="0">
                        <a:latin typeface="Trebuchet MS" pitchFamily="34" charset="0"/>
                      </a:endParaRPr>
                    </a:p>
                  </a:txBody>
                  <a:tcPr anchor="ctr"/>
                </a:tc>
                <a:tc>
                  <a:txBody>
                    <a:bodyPr/>
                    <a:lstStyle/>
                    <a:p>
                      <a:r>
                        <a:rPr lang="en-IN" sz="1600" dirty="0">
                          <a:latin typeface="Trebuchet MS" pitchFamily="34" charset="0"/>
                        </a:rPr>
                        <a:t>Gets or sets a value that indicates whether focus is set to the control specified by the </a:t>
                      </a:r>
                      <a:r>
                        <a:rPr lang="en-IN" sz="1600" dirty="0" err="1" smtClean="0">
                          <a:latin typeface="Trebuchet MS" pitchFamily="34" charset="0"/>
                        </a:rPr>
                        <a:t>ControlToValidate</a:t>
                      </a:r>
                      <a:r>
                        <a:rPr lang="en-IN" sz="1600" baseline="0" dirty="0" smtClean="0">
                          <a:latin typeface="Trebuchet MS" pitchFamily="34" charset="0"/>
                        </a:rPr>
                        <a:t> </a:t>
                      </a:r>
                      <a:r>
                        <a:rPr lang="en-IN" sz="1600" dirty="0" smtClean="0">
                          <a:latin typeface="Trebuchet MS" pitchFamily="34" charset="0"/>
                        </a:rPr>
                        <a:t>property </a:t>
                      </a:r>
                      <a:r>
                        <a:rPr lang="en-IN" sz="1600" dirty="0">
                          <a:latin typeface="Trebuchet MS" pitchFamily="34" charset="0"/>
                        </a:rPr>
                        <a:t>when validation fails</a:t>
                      </a:r>
                      <a:r>
                        <a:rPr lang="en-IN" sz="1600" dirty="0" smtClean="0">
                          <a:latin typeface="Trebuchet MS" pitchFamily="34" charset="0"/>
                        </a:rPr>
                        <a:t>.</a:t>
                      </a:r>
                      <a:endParaRPr lang="en-IN" sz="1600" dirty="0">
                        <a:latin typeface="Trebuchet MS" pitchFamily="34" charset="0"/>
                      </a:endParaRPr>
                    </a:p>
                  </a:txBody>
                  <a:tcPr anchor="ctr"/>
                </a:tc>
              </a:tr>
              <a:tr h="370840">
                <a:tc>
                  <a:txBody>
                    <a:bodyPr/>
                    <a:lstStyle/>
                    <a:p>
                      <a:r>
                        <a:rPr lang="en-IN" sz="1600" b="1" dirty="0">
                          <a:latin typeface="Trebuchet MS" pitchFamily="34" charset="0"/>
                        </a:rPr>
                        <a:t>Text</a:t>
                      </a:r>
                    </a:p>
                  </a:txBody>
                  <a:tcPr anchor="ctr"/>
                </a:tc>
                <a:tc>
                  <a:txBody>
                    <a:bodyPr/>
                    <a:lstStyle/>
                    <a:p>
                      <a:r>
                        <a:rPr lang="en-IN" sz="1600" dirty="0">
                          <a:latin typeface="Trebuchet MS" pitchFamily="34" charset="0"/>
                        </a:rPr>
                        <a:t>Gets or sets the text displayed in the validation control when validation fails. </a:t>
                      </a:r>
                    </a:p>
                  </a:txBody>
                  <a:tcPr anchor="ctr"/>
                </a:tc>
              </a:tr>
              <a:tr h="370840">
                <a:tc>
                  <a:txBody>
                    <a:bodyPr/>
                    <a:lstStyle/>
                    <a:p>
                      <a:r>
                        <a:rPr lang="en-IN" sz="1600" b="1" dirty="0">
                          <a:latin typeface="Trebuchet MS" pitchFamily="34" charset="0"/>
                        </a:rPr>
                        <a:t>Type</a:t>
                      </a:r>
                    </a:p>
                  </a:txBody>
                  <a:tcPr anchor="ctr"/>
                </a:tc>
                <a:tc>
                  <a:txBody>
                    <a:bodyPr/>
                    <a:lstStyle/>
                    <a:p>
                      <a:r>
                        <a:rPr lang="en-IN" sz="1600" dirty="0">
                          <a:latin typeface="Trebuchet MS" pitchFamily="34" charset="0"/>
                        </a:rPr>
                        <a:t>Gets or sets the data type that the values being compared are converted to before the comparison is made</a:t>
                      </a:r>
                    </a:p>
                  </a:txBody>
                  <a:tcPr anchor="ctr"/>
                </a:tc>
              </a:tr>
            </a:tbl>
          </a:graphicData>
        </a:graphic>
      </p:graphicFrame>
    </p:spTree>
  </p:cSld>
  <p:clrMapOvr>
    <a:masterClrMapping/>
  </p:clrMapOvr>
  <p:transition spd="slow">
    <p:wipe dir="d"/>
  </p:transition>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3568" y="325902"/>
            <a:ext cx="8229600" cy="1143000"/>
          </a:xfrm>
        </p:spPr>
        <p:txBody>
          <a:bodyPr/>
          <a:lstStyle/>
          <a:p>
            <a:r>
              <a:rPr lang="en-US" dirty="0" err="1" smtClean="0"/>
              <a:t>RangeValidator</a:t>
            </a:r>
            <a:r>
              <a:rPr lang="en-US" dirty="0" smtClean="0"/>
              <a:t> Control</a:t>
            </a:r>
            <a:endParaRPr lang="en-IN" dirty="0"/>
          </a:p>
        </p:txBody>
      </p:sp>
      <p:sp>
        <p:nvSpPr>
          <p:cNvPr id="2" name="Content Placeholder 1"/>
          <p:cNvSpPr>
            <a:spLocks noGrp="1"/>
          </p:cNvSpPr>
          <p:nvPr>
            <p:ph sz="half" idx="4294967295"/>
          </p:nvPr>
        </p:nvSpPr>
        <p:spPr>
          <a:xfrm>
            <a:off x="539552" y="1551940"/>
            <a:ext cx="4038600" cy="4525963"/>
          </a:xfrm>
        </p:spPr>
        <p:txBody>
          <a:bodyPr>
            <a:normAutofit fontScale="92500" lnSpcReduction="10000"/>
          </a:bodyPr>
          <a:lstStyle/>
          <a:p>
            <a:r>
              <a:rPr lang="en-IN" dirty="0" smtClean="0"/>
              <a:t>The </a:t>
            </a:r>
            <a:r>
              <a:rPr lang="en-IN" dirty="0" err="1" smtClean="0"/>
              <a:t>RangeValidator</a:t>
            </a:r>
            <a:r>
              <a:rPr lang="en-IN" dirty="0" smtClean="0"/>
              <a:t> server control is similar to the </a:t>
            </a:r>
            <a:r>
              <a:rPr lang="en-IN" dirty="0" err="1" smtClean="0"/>
              <a:t>CompareValidator</a:t>
            </a:r>
            <a:r>
              <a:rPr lang="en-IN" dirty="0" smtClean="0"/>
              <a:t> server control, but the </a:t>
            </a:r>
            <a:r>
              <a:rPr lang="en-IN" dirty="0" err="1" smtClean="0"/>
              <a:t>RangeValidator</a:t>
            </a:r>
            <a:r>
              <a:rPr lang="en-IN" dirty="0" smtClean="0"/>
              <a:t> server control compares what is entered into the form field with two values and makes sure that what was entered by the user is between these two specified values.</a:t>
            </a:r>
            <a:endParaRPr lang="en-IN" dirty="0"/>
          </a:p>
        </p:txBody>
      </p:sp>
      <p:pic>
        <p:nvPicPr>
          <p:cNvPr id="5" name="Content Placeholder 4" descr="RangeValidator.png"/>
          <p:cNvPicPr>
            <a:picLocks noGrp="1" noChangeAspect="1"/>
          </p:cNvPicPr>
          <p:nvPr>
            <p:ph sz="half" idx="4294967295"/>
          </p:nvPr>
        </p:nvPicPr>
        <p:blipFill>
          <a:blip r:embed="rId3" cstate="print"/>
          <a:stretch>
            <a:fillRect/>
          </a:stretch>
        </p:blipFill>
        <p:spPr>
          <a:xfrm>
            <a:off x="5105400" y="1689100"/>
            <a:ext cx="4038600" cy="4348163"/>
          </a:xfrm>
          <a:ln>
            <a:solidFill>
              <a:schemeClr val="tx1"/>
            </a:solidFill>
          </a:ln>
        </p:spPr>
      </p:pic>
      <p:pic>
        <p:nvPicPr>
          <p:cNvPr id="3074" name="Picture 2" descr="C:\Users\JoySata\Pictures\MindTreeMaterialPics\ASP.NET Controls\Range.png"/>
          <p:cNvPicPr>
            <a:picLocks noChangeAspect="1" noChangeArrowheads="1"/>
          </p:cNvPicPr>
          <p:nvPr/>
        </p:nvPicPr>
        <p:blipFill>
          <a:blip r:embed="rId4" cstate="print"/>
          <a:srcRect/>
          <a:stretch>
            <a:fillRect/>
          </a:stretch>
        </p:blipFill>
        <p:spPr bwMode="auto">
          <a:xfrm>
            <a:off x="683568" y="5578072"/>
            <a:ext cx="3962399" cy="999661"/>
          </a:xfrm>
          <a:prstGeom prst="rect">
            <a:avLst/>
          </a:prstGeom>
          <a:noFill/>
          <a:ln>
            <a:solidFill>
              <a:schemeClr val="tx1"/>
            </a:solidFill>
          </a:ln>
        </p:spPr>
      </p:pic>
    </p:spTree>
  </p:cSld>
  <p:clrMapOvr>
    <a:masterClrMapping/>
  </p:clrMapOvr>
  <p:transition spd="slow">
    <p:wipe dir="d"/>
  </p:transition>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14400" y="188640"/>
            <a:ext cx="8229600" cy="1143000"/>
          </a:xfrm>
        </p:spPr>
        <p:txBody>
          <a:bodyPr>
            <a:normAutofit fontScale="90000"/>
          </a:bodyPr>
          <a:lstStyle/>
          <a:p>
            <a:r>
              <a:rPr lang="en-US" dirty="0" smtClean="0"/>
              <a:t>Important Properties of </a:t>
            </a:r>
            <a:r>
              <a:rPr lang="en-US" dirty="0" err="1"/>
              <a:t>R</a:t>
            </a:r>
            <a:r>
              <a:rPr lang="en-US" dirty="0" err="1" smtClean="0"/>
              <a:t>angeValidatorControl</a:t>
            </a:r>
            <a:endParaRPr lang="en-IN" dirty="0"/>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xmlns="" val="28798872"/>
              </p:ext>
            </p:extLst>
          </p:nvPr>
        </p:nvGraphicFramePr>
        <p:xfrm>
          <a:off x="914400" y="1484784"/>
          <a:ext cx="7696200" cy="4460240"/>
        </p:xfrm>
        <a:graphic>
          <a:graphicData uri="http://schemas.openxmlformats.org/drawingml/2006/table">
            <a:tbl>
              <a:tblPr firstRow="1" bandRow="1">
                <a:tableStyleId>{5C22544A-7EE6-4342-B048-85BDC9FD1C3A}</a:tableStyleId>
              </a:tblPr>
              <a:tblGrid>
                <a:gridCol w="2072054"/>
                <a:gridCol w="5624146"/>
              </a:tblGrid>
              <a:tr h="370840">
                <a:tc>
                  <a:txBody>
                    <a:bodyPr/>
                    <a:lstStyle/>
                    <a:p>
                      <a:pPr algn="ctr"/>
                      <a:r>
                        <a:rPr lang="en-US" sz="1600" dirty="0" smtClean="0">
                          <a:latin typeface="Trebuchet MS" pitchFamily="34" charset="0"/>
                        </a:rPr>
                        <a:t>Property</a:t>
                      </a:r>
                      <a:endParaRPr lang="en-IN" sz="1600" dirty="0">
                        <a:latin typeface="Trebuchet MS" pitchFamily="34" charset="0"/>
                      </a:endParaRPr>
                    </a:p>
                  </a:txBody>
                  <a:tcPr>
                    <a:solidFill>
                      <a:srgbClr val="7030A0"/>
                    </a:solidFill>
                  </a:tcPr>
                </a:tc>
                <a:tc>
                  <a:txBody>
                    <a:bodyPr/>
                    <a:lstStyle/>
                    <a:p>
                      <a:pPr algn="ctr"/>
                      <a:r>
                        <a:rPr lang="en-US" sz="1600" dirty="0" smtClean="0">
                          <a:latin typeface="Trebuchet MS" pitchFamily="34" charset="0"/>
                        </a:rPr>
                        <a:t>Description</a:t>
                      </a:r>
                      <a:endParaRPr lang="en-IN" sz="1600" dirty="0">
                        <a:latin typeface="Trebuchet MS" pitchFamily="34" charset="0"/>
                      </a:endParaRPr>
                    </a:p>
                  </a:txBody>
                  <a:tcPr>
                    <a:solidFill>
                      <a:srgbClr val="7030A0"/>
                    </a:solidFill>
                  </a:tcPr>
                </a:tc>
              </a:tr>
              <a:tr h="370840">
                <a:tc>
                  <a:txBody>
                    <a:bodyPr/>
                    <a:lstStyle/>
                    <a:p>
                      <a:r>
                        <a:rPr lang="en-IN" sz="1600" b="1" dirty="0" err="1">
                          <a:latin typeface="Trebuchet MS" pitchFamily="34" charset="0"/>
                        </a:rPr>
                        <a:t>ControlToValidate</a:t>
                      </a:r>
                      <a:endParaRPr lang="en-IN" sz="1600" b="1" dirty="0">
                        <a:latin typeface="Trebuchet MS" pitchFamily="34" charset="0"/>
                      </a:endParaRPr>
                    </a:p>
                  </a:txBody>
                  <a:tcPr anchor="ctr"/>
                </a:tc>
                <a:tc>
                  <a:txBody>
                    <a:bodyPr/>
                    <a:lstStyle/>
                    <a:p>
                      <a:r>
                        <a:rPr lang="en-IN" sz="1600" dirty="0">
                          <a:latin typeface="Trebuchet MS" pitchFamily="34" charset="0"/>
                        </a:rPr>
                        <a:t>Gets or sets the input control to validate</a:t>
                      </a:r>
                    </a:p>
                  </a:txBody>
                  <a:tcPr anchor="ctr"/>
                </a:tc>
              </a:tr>
              <a:tr h="370840">
                <a:tc>
                  <a:txBody>
                    <a:bodyPr/>
                    <a:lstStyle/>
                    <a:p>
                      <a:r>
                        <a:rPr lang="en-IN" sz="1600" b="1" dirty="0" err="1">
                          <a:latin typeface="Trebuchet MS" pitchFamily="34" charset="0"/>
                        </a:rPr>
                        <a:t>ErrorMessage</a:t>
                      </a:r>
                      <a:endParaRPr lang="en-IN" sz="1600" b="1" dirty="0">
                        <a:latin typeface="Trebuchet MS" pitchFamily="34" charset="0"/>
                      </a:endParaRPr>
                    </a:p>
                  </a:txBody>
                  <a:tcPr anchor="ctr"/>
                </a:tc>
                <a:tc>
                  <a:txBody>
                    <a:bodyPr/>
                    <a:lstStyle/>
                    <a:p>
                      <a:r>
                        <a:rPr lang="en-IN" sz="1600" dirty="0">
                          <a:latin typeface="Trebuchet MS" pitchFamily="34" charset="0"/>
                        </a:rPr>
                        <a:t>Gets or sets the text for the error message displayed in a </a:t>
                      </a:r>
                      <a:r>
                        <a:rPr lang="en-IN" sz="1600" dirty="0" err="1" smtClean="0">
                          <a:latin typeface="Trebuchet MS" pitchFamily="34" charset="0"/>
                        </a:rPr>
                        <a:t>ValidationSummary</a:t>
                      </a:r>
                      <a:r>
                        <a:rPr lang="en-IN" sz="1600" baseline="0" dirty="0" smtClean="0">
                          <a:latin typeface="Trebuchet MS" pitchFamily="34" charset="0"/>
                        </a:rPr>
                        <a:t> c</a:t>
                      </a:r>
                      <a:r>
                        <a:rPr lang="en-IN" sz="1600" dirty="0" smtClean="0">
                          <a:latin typeface="Trebuchet MS" pitchFamily="34" charset="0"/>
                        </a:rPr>
                        <a:t>ontrol </a:t>
                      </a:r>
                      <a:r>
                        <a:rPr lang="en-IN" sz="1600" dirty="0">
                          <a:latin typeface="Trebuchet MS" pitchFamily="34" charset="0"/>
                        </a:rPr>
                        <a:t>when validation </a:t>
                      </a:r>
                      <a:r>
                        <a:rPr lang="en-IN" sz="1600" dirty="0" smtClean="0">
                          <a:latin typeface="Trebuchet MS" pitchFamily="34" charset="0"/>
                        </a:rPr>
                        <a:t>fails.</a:t>
                      </a:r>
                      <a:endParaRPr lang="en-IN" sz="1600" dirty="0">
                        <a:latin typeface="Trebuchet MS" pitchFamily="34" charset="0"/>
                      </a:endParaRPr>
                    </a:p>
                  </a:txBody>
                  <a:tcPr anchor="ctr"/>
                </a:tc>
              </a:tr>
              <a:tr h="370840">
                <a:tc>
                  <a:txBody>
                    <a:bodyPr/>
                    <a:lstStyle/>
                    <a:p>
                      <a:r>
                        <a:rPr lang="en-IN" sz="1600" b="1" dirty="0" err="1">
                          <a:latin typeface="Trebuchet MS" pitchFamily="34" charset="0"/>
                        </a:rPr>
                        <a:t>MaximumValue</a:t>
                      </a:r>
                      <a:endParaRPr lang="en-IN" sz="1600" b="1" dirty="0">
                        <a:latin typeface="Trebuchet MS"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Trebuchet MS" pitchFamily="34" charset="0"/>
                        </a:rPr>
                        <a:t>Gets or sets the maximum value of the validation range.</a:t>
                      </a:r>
                    </a:p>
                    <a:p>
                      <a:endParaRPr lang="en-IN" sz="1600" dirty="0">
                        <a:latin typeface="Trebuchet MS"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b="1" dirty="0" err="1" smtClean="0">
                          <a:latin typeface="Trebuchet MS" pitchFamily="34" charset="0"/>
                        </a:rPr>
                        <a:t>MinimumValue</a:t>
                      </a:r>
                      <a:endParaRPr lang="en-IN" sz="1600" b="1" dirty="0" smtClean="0">
                        <a:latin typeface="Trebuchet MS" pitchFamily="34" charset="0"/>
                      </a:endParaRPr>
                    </a:p>
                    <a:p>
                      <a:endParaRPr lang="en-IN" sz="1600" b="1" dirty="0">
                        <a:latin typeface="Trebuchet MS" pitchFamily="34" charset="0"/>
                      </a:endParaRPr>
                    </a:p>
                  </a:txBody>
                  <a:tcPr anchor="ctr"/>
                </a:tc>
                <a:tc>
                  <a:txBody>
                    <a:bodyPr/>
                    <a:lstStyle/>
                    <a:p>
                      <a:r>
                        <a:rPr lang="en-IN" sz="1600" dirty="0">
                          <a:latin typeface="Trebuchet MS" pitchFamily="34" charset="0"/>
                        </a:rPr>
                        <a:t>Gets or sets the minimum value of the validation range.</a:t>
                      </a:r>
                    </a:p>
                  </a:txBody>
                  <a:tcPr anchor="ctr"/>
                </a:tc>
              </a:tr>
              <a:tr h="370840">
                <a:tc>
                  <a:txBody>
                    <a:bodyPr/>
                    <a:lstStyle/>
                    <a:p>
                      <a:r>
                        <a:rPr lang="en-IN" sz="1600" b="1" dirty="0" err="1">
                          <a:latin typeface="Trebuchet MS" pitchFamily="34" charset="0"/>
                        </a:rPr>
                        <a:t>SetFocusOnError</a:t>
                      </a:r>
                      <a:endParaRPr lang="en-IN" sz="1600" b="1" dirty="0">
                        <a:latin typeface="Trebuchet MS" pitchFamily="34" charset="0"/>
                      </a:endParaRPr>
                    </a:p>
                  </a:txBody>
                  <a:tcPr anchor="ctr"/>
                </a:tc>
                <a:tc>
                  <a:txBody>
                    <a:bodyPr/>
                    <a:lstStyle/>
                    <a:p>
                      <a:r>
                        <a:rPr lang="en-IN" sz="1600" dirty="0">
                          <a:latin typeface="Trebuchet MS" pitchFamily="34" charset="0"/>
                        </a:rPr>
                        <a:t>Gets or sets a value that indicates whether focus is set to the control specified by the </a:t>
                      </a:r>
                      <a:r>
                        <a:rPr lang="en-IN" sz="1600" dirty="0" err="1" smtClean="0">
                          <a:latin typeface="Trebuchet MS" pitchFamily="34" charset="0"/>
                        </a:rPr>
                        <a:t>ControlToValidate</a:t>
                      </a:r>
                      <a:r>
                        <a:rPr lang="en-IN" sz="1600" baseline="0" dirty="0" smtClean="0">
                          <a:latin typeface="Trebuchet MS" pitchFamily="34" charset="0"/>
                        </a:rPr>
                        <a:t> </a:t>
                      </a:r>
                      <a:r>
                        <a:rPr lang="en-IN" sz="1600" dirty="0" smtClean="0">
                          <a:latin typeface="Trebuchet MS" pitchFamily="34" charset="0"/>
                        </a:rPr>
                        <a:t>property </a:t>
                      </a:r>
                      <a:r>
                        <a:rPr lang="en-IN" sz="1600" dirty="0">
                          <a:latin typeface="Trebuchet MS" pitchFamily="34" charset="0"/>
                        </a:rPr>
                        <a:t>when validation fails</a:t>
                      </a:r>
                      <a:r>
                        <a:rPr lang="en-IN" sz="1600" dirty="0" smtClean="0">
                          <a:latin typeface="Trebuchet MS" pitchFamily="34" charset="0"/>
                        </a:rPr>
                        <a:t>.</a:t>
                      </a:r>
                      <a:endParaRPr lang="en-IN" sz="1600" dirty="0">
                        <a:latin typeface="Trebuchet MS" pitchFamily="34" charset="0"/>
                      </a:endParaRPr>
                    </a:p>
                  </a:txBody>
                  <a:tcPr anchor="ctr"/>
                </a:tc>
              </a:tr>
              <a:tr h="370840">
                <a:tc>
                  <a:txBody>
                    <a:bodyPr/>
                    <a:lstStyle/>
                    <a:p>
                      <a:r>
                        <a:rPr lang="en-IN" sz="1600" b="1" dirty="0">
                          <a:latin typeface="Trebuchet MS" pitchFamily="34" charset="0"/>
                        </a:rPr>
                        <a:t>Text</a:t>
                      </a:r>
                    </a:p>
                  </a:txBody>
                  <a:tcPr anchor="ctr"/>
                </a:tc>
                <a:tc>
                  <a:txBody>
                    <a:bodyPr/>
                    <a:lstStyle/>
                    <a:p>
                      <a:r>
                        <a:rPr lang="en-IN" sz="1600" dirty="0">
                          <a:latin typeface="Trebuchet MS" pitchFamily="34" charset="0"/>
                        </a:rPr>
                        <a:t>Gets or sets the text displayed in the validation control when validation fails. </a:t>
                      </a:r>
                    </a:p>
                  </a:txBody>
                  <a:tcPr anchor="ctr"/>
                </a:tc>
              </a:tr>
              <a:tr h="370840">
                <a:tc>
                  <a:txBody>
                    <a:bodyPr/>
                    <a:lstStyle/>
                    <a:p>
                      <a:r>
                        <a:rPr lang="en-IN" sz="1600" b="1" dirty="0">
                          <a:latin typeface="Trebuchet MS" pitchFamily="34" charset="0"/>
                        </a:rPr>
                        <a:t>Type</a:t>
                      </a:r>
                    </a:p>
                  </a:txBody>
                  <a:tcPr anchor="ctr"/>
                </a:tc>
                <a:tc>
                  <a:txBody>
                    <a:bodyPr/>
                    <a:lstStyle/>
                    <a:p>
                      <a:r>
                        <a:rPr lang="en-IN" sz="1600" dirty="0">
                          <a:latin typeface="Trebuchet MS" pitchFamily="34" charset="0"/>
                        </a:rPr>
                        <a:t>Gets or sets the data type that the values being compared are converted to before the comparison is made</a:t>
                      </a:r>
                    </a:p>
                  </a:txBody>
                  <a:tcPr anchor="ctr"/>
                </a:tc>
              </a:tr>
            </a:tbl>
          </a:graphicData>
        </a:graphic>
      </p:graphicFrame>
    </p:spTree>
  </p:cSld>
  <p:clrMapOvr>
    <a:masterClrMapping/>
  </p:clrMapOvr>
  <p:transition spd="slow">
    <p:wipe dir="d"/>
  </p:transition>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914400" y="280194"/>
            <a:ext cx="8229600" cy="1143000"/>
          </a:xfrm>
        </p:spPr>
        <p:txBody>
          <a:bodyPr/>
          <a:lstStyle/>
          <a:p>
            <a:r>
              <a:rPr lang="en-US" dirty="0" err="1" smtClean="0"/>
              <a:t>RegularExpressionValidator</a:t>
            </a:r>
            <a:r>
              <a:rPr lang="en-US" dirty="0" smtClean="0"/>
              <a:t> Control</a:t>
            </a:r>
            <a:endParaRPr lang="en-IN" dirty="0"/>
          </a:p>
        </p:txBody>
      </p:sp>
      <p:sp>
        <p:nvSpPr>
          <p:cNvPr id="2" name="Content Placeholder 1"/>
          <p:cNvSpPr>
            <a:spLocks noGrp="1"/>
          </p:cNvSpPr>
          <p:nvPr>
            <p:ph sz="half" idx="4294967295"/>
          </p:nvPr>
        </p:nvSpPr>
        <p:spPr>
          <a:xfrm>
            <a:off x="539552" y="1843088"/>
            <a:ext cx="4038600" cy="4525963"/>
          </a:xfrm>
        </p:spPr>
        <p:txBody>
          <a:bodyPr>
            <a:normAutofit/>
          </a:bodyPr>
          <a:lstStyle/>
          <a:p>
            <a:r>
              <a:rPr lang="en-IN" sz="1800" dirty="0" smtClean="0"/>
              <a:t>The </a:t>
            </a:r>
            <a:r>
              <a:rPr lang="en-IN" sz="1800" dirty="0" err="1" smtClean="0"/>
              <a:t>RegularExpressionValidator</a:t>
            </a:r>
            <a:r>
              <a:rPr lang="en-IN" sz="1800" dirty="0" smtClean="0"/>
              <a:t> server control is a validation control that enables you to check the user's input based on a pattern defined by a regular expression. </a:t>
            </a:r>
          </a:p>
          <a:p>
            <a:r>
              <a:rPr lang="en-IN" sz="1800" dirty="0" smtClean="0"/>
              <a:t>This is a great control to check whether the user has entered a valid e-mail address or telephone number. </a:t>
            </a:r>
          </a:p>
          <a:p>
            <a:r>
              <a:rPr lang="en-IN" sz="1800" dirty="0" smtClean="0"/>
              <a:t>In the past, these kinds of validations took a considerable amount of JavaScript coding. </a:t>
            </a:r>
          </a:p>
          <a:p>
            <a:r>
              <a:rPr lang="en-IN" sz="1800" dirty="0" smtClean="0"/>
              <a:t>The </a:t>
            </a:r>
            <a:r>
              <a:rPr lang="en-IN" sz="1800" dirty="0" err="1" smtClean="0"/>
              <a:t>RegularExpressionValidator</a:t>
            </a:r>
            <a:r>
              <a:rPr lang="en-IN" sz="1800" dirty="0" smtClean="0"/>
              <a:t> control with ASP.NET saves coding time</a:t>
            </a:r>
            <a:endParaRPr lang="en-IN" sz="1800" dirty="0"/>
          </a:p>
        </p:txBody>
      </p:sp>
      <p:pic>
        <p:nvPicPr>
          <p:cNvPr id="6" name="Content Placeholder 5" descr="RegularExpBox.gif"/>
          <p:cNvPicPr>
            <a:picLocks noGrp="1" noChangeAspect="1"/>
          </p:cNvPicPr>
          <p:nvPr>
            <p:ph sz="half" idx="4294967295"/>
          </p:nvPr>
        </p:nvPicPr>
        <p:blipFill>
          <a:blip r:embed="rId3" cstate="print"/>
          <a:stretch>
            <a:fillRect/>
          </a:stretch>
        </p:blipFill>
        <p:spPr>
          <a:xfrm>
            <a:off x="5364088" y="3751263"/>
            <a:ext cx="3333750" cy="2143125"/>
          </a:xfrm>
          <a:ln>
            <a:solidFill>
              <a:schemeClr val="tx1"/>
            </a:solidFill>
          </a:ln>
        </p:spPr>
      </p:pic>
      <p:sp>
        <p:nvSpPr>
          <p:cNvPr id="8" name="Rectangle 7"/>
          <p:cNvSpPr/>
          <p:nvPr/>
        </p:nvSpPr>
        <p:spPr>
          <a:xfrm>
            <a:off x="4495800" y="1295400"/>
            <a:ext cx="4419600" cy="19812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latin typeface="Trebuchet MS" pitchFamily="34" charset="0"/>
              </a:rPr>
              <a:t>In the Properties window for the </a:t>
            </a:r>
            <a:r>
              <a:rPr lang="en-IN" sz="1600" dirty="0" err="1" smtClean="0">
                <a:latin typeface="Trebuchet MS" pitchFamily="34" charset="0"/>
              </a:rPr>
              <a:t>RegularExpressionValidator</a:t>
            </a:r>
            <a:r>
              <a:rPr lang="en-IN" sz="1600" dirty="0" smtClean="0">
                <a:latin typeface="Trebuchet MS" pitchFamily="34" charset="0"/>
              </a:rPr>
              <a:t> server control, click the button in the </a:t>
            </a:r>
            <a:r>
              <a:rPr lang="en-IN" sz="1600" dirty="0" err="1" smtClean="0">
                <a:latin typeface="Trebuchet MS" pitchFamily="34" charset="0"/>
              </a:rPr>
              <a:t>ValidationExpression</a:t>
            </a:r>
            <a:r>
              <a:rPr lang="en-IN" sz="1600" dirty="0" smtClean="0">
                <a:latin typeface="Trebuchet MS" pitchFamily="34" charset="0"/>
              </a:rPr>
              <a:t> box, and Visual Studio.NET provides you with a short list of expressions to use in your form via the Regular Expression Editor. However, you are not limited to these regular expressions in your ASP.NET applications.</a:t>
            </a:r>
            <a:endParaRPr lang="en-IN" sz="1600" dirty="0">
              <a:latin typeface="Trebuchet MS" pitchFamily="34" charset="0"/>
            </a:endParaRPr>
          </a:p>
        </p:txBody>
      </p:sp>
    </p:spTree>
  </p:cSld>
  <p:clrMapOvr>
    <a:masterClrMapping/>
  </p:clrMapOvr>
  <p:transition spd="slow">
    <p:wipe dir="d"/>
  </p:transition>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07368" y="332656"/>
            <a:ext cx="8229600" cy="1143000"/>
          </a:xfrm>
        </p:spPr>
        <p:txBody>
          <a:bodyPr/>
          <a:lstStyle/>
          <a:p>
            <a:r>
              <a:rPr lang="en-US" dirty="0" smtClean="0"/>
              <a:t>Example</a:t>
            </a:r>
            <a:endParaRPr lang="en-IN" dirty="0"/>
          </a:p>
        </p:txBody>
      </p:sp>
      <p:pic>
        <p:nvPicPr>
          <p:cNvPr id="5" name="Content Placeholder 4" descr="RegularExpValidator.png"/>
          <p:cNvPicPr>
            <a:picLocks noGrp="1" noChangeAspect="1"/>
          </p:cNvPicPr>
          <p:nvPr>
            <p:ph sz="half" idx="4294967295"/>
          </p:nvPr>
        </p:nvPicPr>
        <p:blipFill>
          <a:blip r:embed="rId3" cstate="print"/>
          <a:stretch>
            <a:fillRect/>
          </a:stretch>
        </p:blipFill>
        <p:spPr>
          <a:xfrm>
            <a:off x="683568" y="2060848"/>
            <a:ext cx="4038600" cy="4100513"/>
          </a:xfrm>
          <a:ln>
            <a:solidFill>
              <a:schemeClr val="tx1"/>
            </a:solidFill>
          </a:ln>
        </p:spPr>
      </p:pic>
      <p:pic>
        <p:nvPicPr>
          <p:cNvPr id="6" name="Content Placeholder 5" descr="RegularExpression.png"/>
          <p:cNvPicPr>
            <a:picLocks noGrp="1" noChangeAspect="1"/>
          </p:cNvPicPr>
          <p:nvPr>
            <p:ph sz="half" idx="4294967295"/>
          </p:nvPr>
        </p:nvPicPr>
        <p:blipFill>
          <a:blip r:embed="rId4" cstate="print"/>
          <a:stretch>
            <a:fillRect/>
          </a:stretch>
        </p:blipFill>
        <p:spPr>
          <a:xfrm>
            <a:off x="5105400" y="3467100"/>
            <a:ext cx="4038600" cy="792163"/>
          </a:xfrm>
          <a:ln>
            <a:solidFill>
              <a:schemeClr val="tx1"/>
            </a:solidFill>
          </a:ln>
        </p:spPr>
      </p:pic>
    </p:spTree>
  </p:cSld>
  <p:clrMapOvr>
    <a:masterClrMapping/>
  </p:clrMapOvr>
  <p:transition spd="slow">
    <p:wipe dir="d"/>
  </p:transition>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38200" y="457200"/>
            <a:ext cx="6992938" cy="417513"/>
          </a:xfrm>
        </p:spPr>
        <p:txBody>
          <a:bodyPr>
            <a:noAutofit/>
          </a:bodyPr>
          <a:lstStyle/>
          <a:p>
            <a:r>
              <a:rPr lang="en-US" sz="3200" dirty="0" smtClean="0"/>
              <a:t>Important Properties of </a:t>
            </a:r>
            <a:r>
              <a:rPr lang="en-US" sz="3200" dirty="0" err="1" smtClean="0"/>
              <a:t>RegularExpressionvalidator</a:t>
            </a:r>
            <a:r>
              <a:rPr lang="en-US" sz="3200" dirty="0" smtClean="0"/>
              <a:t> Control</a:t>
            </a:r>
            <a:endParaRPr lang="en-IN" sz="3200" dirty="0"/>
          </a:p>
        </p:txBody>
      </p:sp>
      <p:graphicFrame>
        <p:nvGraphicFramePr>
          <p:cNvPr id="7" name="Content Placeholder 6"/>
          <p:cNvGraphicFramePr>
            <a:graphicFrameLocks noGrp="1"/>
          </p:cNvGraphicFramePr>
          <p:nvPr>
            <p:ph idx="4294967295"/>
          </p:nvPr>
        </p:nvGraphicFramePr>
        <p:xfrm>
          <a:off x="838200" y="1828800"/>
          <a:ext cx="7696200" cy="3302000"/>
        </p:xfrm>
        <a:graphic>
          <a:graphicData uri="http://schemas.openxmlformats.org/drawingml/2006/table">
            <a:tbl>
              <a:tblPr firstRow="1" bandRow="1">
                <a:tableStyleId>{5C22544A-7EE6-4342-B048-85BDC9FD1C3A}</a:tableStyleId>
              </a:tblPr>
              <a:tblGrid>
                <a:gridCol w="2286000"/>
                <a:gridCol w="5410200"/>
              </a:tblGrid>
              <a:tr h="370840">
                <a:tc>
                  <a:txBody>
                    <a:bodyPr/>
                    <a:lstStyle/>
                    <a:p>
                      <a:pPr algn="ctr"/>
                      <a:r>
                        <a:rPr lang="en-US" sz="1600" dirty="0" smtClean="0">
                          <a:latin typeface="Trebuchet MS" pitchFamily="34" charset="0"/>
                        </a:rPr>
                        <a:t>Property</a:t>
                      </a:r>
                      <a:endParaRPr lang="en-IN" sz="1600" dirty="0">
                        <a:latin typeface="Trebuchet MS" pitchFamily="34" charset="0"/>
                      </a:endParaRPr>
                    </a:p>
                  </a:txBody>
                  <a:tcPr>
                    <a:solidFill>
                      <a:srgbClr val="7030A0"/>
                    </a:solidFill>
                  </a:tcPr>
                </a:tc>
                <a:tc>
                  <a:txBody>
                    <a:bodyPr/>
                    <a:lstStyle/>
                    <a:p>
                      <a:pPr algn="ctr"/>
                      <a:r>
                        <a:rPr lang="en-US" sz="1600" dirty="0" smtClean="0">
                          <a:latin typeface="Trebuchet MS" pitchFamily="34" charset="0"/>
                        </a:rPr>
                        <a:t>Description</a:t>
                      </a:r>
                      <a:endParaRPr lang="en-IN" sz="1600" dirty="0">
                        <a:latin typeface="Trebuchet MS" pitchFamily="34" charset="0"/>
                      </a:endParaRPr>
                    </a:p>
                  </a:txBody>
                  <a:tcPr>
                    <a:solidFill>
                      <a:srgbClr val="7030A0"/>
                    </a:solidFill>
                  </a:tcPr>
                </a:tc>
              </a:tr>
              <a:tr h="370840">
                <a:tc>
                  <a:txBody>
                    <a:bodyPr/>
                    <a:lstStyle/>
                    <a:p>
                      <a:r>
                        <a:rPr lang="en-IN" sz="1600" b="1" dirty="0" err="1">
                          <a:latin typeface="Trebuchet MS" pitchFamily="34" charset="0"/>
                        </a:rPr>
                        <a:t>ControlToValidate</a:t>
                      </a:r>
                      <a:endParaRPr lang="en-IN" sz="1600" b="1" dirty="0">
                        <a:latin typeface="Trebuchet MS" pitchFamily="34" charset="0"/>
                      </a:endParaRPr>
                    </a:p>
                  </a:txBody>
                  <a:tcPr anchor="ctr"/>
                </a:tc>
                <a:tc>
                  <a:txBody>
                    <a:bodyPr/>
                    <a:lstStyle/>
                    <a:p>
                      <a:r>
                        <a:rPr lang="en-IN" sz="1600" dirty="0">
                          <a:latin typeface="Trebuchet MS" pitchFamily="34" charset="0"/>
                        </a:rPr>
                        <a:t>Gets or sets the input control to validate</a:t>
                      </a:r>
                    </a:p>
                  </a:txBody>
                  <a:tcPr anchor="ctr"/>
                </a:tc>
              </a:tr>
              <a:tr h="370840">
                <a:tc>
                  <a:txBody>
                    <a:bodyPr/>
                    <a:lstStyle/>
                    <a:p>
                      <a:r>
                        <a:rPr lang="en-IN" sz="1600" b="1" dirty="0" err="1">
                          <a:latin typeface="Trebuchet MS" pitchFamily="34" charset="0"/>
                        </a:rPr>
                        <a:t>ErrorMessage</a:t>
                      </a:r>
                      <a:endParaRPr lang="en-IN" sz="1600" b="1" dirty="0">
                        <a:latin typeface="Trebuchet MS" pitchFamily="34" charset="0"/>
                      </a:endParaRPr>
                    </a:p>
                  </a:txBody>
                  <a:tcPr anchor="ctr"/>
                </a:tc>
                <a:tc>
                  <a:txBody>
                    <a:bodyPr/>
                    <a:lstStyle/>
                    <a:p>
                      <a:r>
                        <a:rPr lang="en-IN" sz="1600" dirty="0">
                          <a:latin typeface="Trebuchet MS" pitchFamily="34" charset="0"/>
                        </a:rPr>
                        <a:t>Gets or sets the text for the error message displayed in a </a:t>
                      </a:r>
                      <a:r>
                        <a:rPr lang="en-IN" sz="1600" dirty="0" err="1" smtClean="0">
                          <a:latin typeface="Trebuchet MS" pitchFamily="34" charset="0"/>
                        </a:rPr>
                        <a:t>ValidationSummary</a:t>
                      </a:r>
                      <a:r>
                        <a:rPr lang="en-IN" sz="1600" baseline="0" dirty="0" smtClean="0">
                          <a:latin typeface="Trebuchet MS" pitchFamily="34" charset="0"/>
                        </a:rPr>
                        <a:t> c</a:t>
                      </a:r>
                      <a:r>
                        <a:rPr lang="en-IN" sz="1600" dirty="0" smtClean="0">
                          <a:latin typeface="Trebuchet MS" pitchFamily="34" charset="0"/>
                        </a:rPr>
                        <a:t>ontrol </a:t>
                      </a:r>
                      <a:r>
                        <a:rPr lang="en-IN" sz="1600" dirty="0">
                          <a:latin typeface="Trebuchet MS" pitchFamily="34" charset="0"/>
                        </a:rPr>
                        <a:t>when validation </a:t>
                      </a:r>
                      <a:r>
                        <a:rPr lang="en-IN" sz="1600" dirty="0" smtClean="0">
                          <a:latin typeface="Trebuchet MS" pitchFamily="34" charset="0"/>
                        </a:rPr>
                        <a:t>fails.</a:t>
                      </a:r>
                      <a:endParaRPr lang="en-IN" sz="1600" dirty="0">
                        <a:latin typeface="Trebuchet MS" pitchFamily="34" charset="0"/>
                      </a:endParaRPr>
                    </a:p>
                  </a:txBody>
                  <a:tcPr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b="1" dirty="0" err="1" smtClean="0">
                          <a:latin typeface="Trebuchet MS" pitchFamily="34" charset="0"/>
                        </a:rPr>
                        <a:t>ValidationExpression</a:t>
                      </a:r>
                      <a:endParaRPr lang="en-IN" sz="1600" b="1" dirty="0" smtClean="0">
                        <a:latin typeface="Trebuchet MS" pitchFamily="34" charset="0"/>
                      </a:endParaRPr>
                    </a:p>
                  </a:txBody>
                  <a:tcPr anchor="ctr"/>
                </a:tc>
                <a:tc>
                  <a:txBody>
                    <a:bodyPr/>
                    <a:lstStyle/>
                    <a:p>
                      <a:r>
                        <a:rPr lang="en-IN" sz="1600" dirty="0" smtClean="0">
                          <a:latin typeface="Trebuchet MS" pitchFamily="34" charset="0"/>
                        </a:rPr>
                        <a:t>Gets or sets the regular expression that determines the pattern used to validate a field.</a:t>
                      </a:r>
                      <a:endParaRPr lang="en-IN" sz="1600" dirty="0">
                        <a:latin typeface="Trebuchet MS" pitchFamily="34" charset="0"/>
                      </a:endParaRPr>
                    </a:p>
                  </a:txBody>
                  <a:tcPr anchor="ctr"/>
                </a:tc>
              </a:tr>
              <a:tr h="370840">
                <a:tc>
                  <a:txBody>
                    <a:bodyPr/>
                    <a:lstStyle/>
                    <a:p>
                      <a:r>
                        <a:rPr lang="en-IN" sz="1600" b="1" dirty="0" err="1">
                          <a:latin typeface="Trebuchet MS" pitchFamily="34" charset="0"/>
                        </a:rPr>
                        <a:t>SetFocusOnError</a:t>
                      </a:r>
                      <a:endParaRPr lang="en-IN" sz="1600" b="1" dirty="0">
                        <a:latin typeface="Trebuchet MS" pitchFamily="34" charset="0"/>
                      </a:endParaRPr>
                    </a:p>
                  </a:txBody>
                  <a:tcPr anchor="ctr"/>
                </a:tc>
                <a:tc>
                  <a:txBody>
                    <a:bodyPr/>
                    <a:lstStyle/>
                    <a:p>
                      <a:r>
                        <a:rPr lang="en-IN" sz="1600" dirty="0">
                          <a:latin typeface="Trebuchet MS" pitchFamily="34" charset="0"/>
                        </a:rPr>
                        <a:t>Gets or sets a value that indicates whether focus is set to the control specified by the </a:t>
                      </a:r>
                      <a:r>
                        <a:rPr lang="en-IN" sz="1600" dirty="0" err="1" smtClean="0">
                          <a:latin typeface="Trebuchet MS" pitchFamily="34" charset="0"/>
                        </a:rPr>
                        <a:t>ControlToValidate</a:t>
                      </a:r>
                      <a:r>
                        <a:rPr lang="en-IN" sz="1600" baseline="0" dirty="0" smtClean="0">
                          <a:latin typeface="Trebuchet MS" pitchFamily="34" charset="0"/>
                        </a:rPr>
                        <a:t> </a:t>
                      </a:r>
                      <a:r>
                        <a:rPr lang="en-IN" sz="1600" dirty="0" smtClean="0">
                          <a:latin typeface="Trebuchet MS" pitchFamily="34" charset="0"/>
                        </a:rPr>
                        <a:t>property </a:t>
                      </a:r>
                      <a:r>
                        <a:rPr lang="en-IN" sz="1600" dirty="0">
                          <a:latin typeface="Trebuchet MS" pitchFamily="34" charset="0"/>
                        </a:rPr>
                        <a:t>when validation fails</a:t>
                      </a:r>
                      <a:r>
                        <a:rPr lang="en-IN" sz="1600" dirty="0" smtClean="0">
                          <a:latin typeface="Trebuchet MS" pitchFamily="34" charset="0"/>
                        </a:rPr>
                        <a:t>.</a:t>
                      </a:r>
                      <a:endParaRPr lang="en-IN" sz="1600" dirty="0">
                        <a:latin typeface="Trebuchet MS" pitchFamily="34" charset="0"/>
                      </a:endParaRPr>
                    </a:p>
                  </a:txBody>
                  <a:tcPr anchor="ctr"/>
                </a:tc>
              </a:tr>
              <a:tr h="370840">
                <a:tc>
                  <a:txBody>
                    <a:bodyPr/>
                    <a:lstStyle/>
                    <a:p>
                      <a:r>
                        <a:rPr lang="en-IN" sz="1600" b="1" dirty="0">
                          <a:latin typeface="Trebuchet MS" pitchFamily="34" charset="0"/>
                        </a:rPr>
                        <a:t>Text</a:t>
                      </a:r>
                    </a:p>
                  </a:txBody>
                  <a:tcPr anchor="ctr"/>
                </a:tc>
                <a:tc>
                  <a:txBody>
                    <a:bodyPr/>
                    <a:lstStyle/>
                    <a:p>
                      <a:r>
                        <a:rPr lang="en-IN" sz="1600" dirty="0">
                          <a:latin typeface="Trebuchet MS" pitchFamily="34" charset="0"/>
                        </a:rPr>
                        <a:t>Gets or sets the text displayed in the validation control when validation fails. </a:t>
                      </a:r>
                    </a:p>
                  </a:txBody>
                  <a:tcPr anchor="ctr"/>
                </a:tc>
              </a:tr>
            </a:tbl>
          </a:graphicData>
        </a:graphic>
      </p:graphicFrame>
    </p:spTree>
  </p:cSld>
  <p:clrMapOvr>
    <a:masterClrMapping/>
  </p:clrMapOvr>
  <p:transition spd="slow">
    <p:wipe dir="d"/>
  </p:transition>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561535" y="260648"/>
            <a:ext cx="8229600" cy="1143000"/>
          </a:xfrm>
        </p:spPr>
        <p:txBody>
          <a:bodyPr/>
          <a:lstStyle/>
          <a:p>
            <a:r>
              <a:rPr lang="en-US" dirty="0" err="1" smtClean="0"/>
              <a:t>CustomValidator</a:t>
            </a:r>
            <a:r>
              <a:rPr lang="en-US" dirty="0" smtClean="0"/>
              <a:t> Control</a:t>
            </a:r>
            <a:endParaRPr lang="en-IN" dirty="0"/>
          </a:p>
        </p:txBody>
      </p:sp>
      <p:sp>
        <p:nvSpPr>
          <p:cNvPr id="2" name="Content Placeholder 1"/>
          <p:cNvSpPr>
            <a:spLocks noGrp="1"/>
          </p:cNvSpPr>
          <p:nvPr>
            <p:ph idx="4294967295"/>
          </p:nvPr>
        </p:nvSpPr>
        <p:spPr>
          <a:xfrm>
            <a:off x="533400" y="1600200"/>
            <a:ext cx="8229600" cy="4525963"/>
          </a:xfrm>
        </p:spPr>
        <p:txBody>
          <a:bodyPr>
            <a:normAutofit fontScale="85000" lnSpcReduction="20000"/>
          </a:bodyPr>
          <a:lstStyle/>
          <a:p>
            <a:r>
              <a:rPr lang="en-IN" dirty="0" smtClean="0"/>
              <a:t>The </a:t>
            </a:r>
            <a:r>
              <a:rPr lang="en-IN" dirty="0" err="1" smtClean="0"/>
              <a:t>CustomValidator</a:t>
            </a:r>
            <a:r>
              <a:rPr lang="en-IN" dirty="0" smtClean="0"/>
              <a:t> server control enables you to develop your own custom server-side or client-side validations. </a:t>
            </a:r>
          </a:p>
          <a:p>
            <a:endParaRPr lang="en-IN" dirty="0" smtClean="0"/>
          </a:p>
          <a:p>
            <a:r>
              <a:rPr lang="en-IN" dirty="0" smtClean="0"/>
              <a:t>At times, you may want to compare the user's input to a value in a database, or to determine whether his input conforms to some arithmetic validation (for instance, if the number is even or odd) or password is strong or not. </a:t>
            </a:r>
          </a:p>
          <a:p>
            <a:endParaRPr lang="en-IN" dirty="0" smtClean="0"/>
          </a:p>
          <a:p>
            <a:r>
              <a:rPr lang="en-IN" dirty="0" smtClean="0"/>
              <a:t>You can do all this and more by using this type of validation control.</a:t>
            </a:r>
          </a:p>
          <a:p>
            <a:endParaRPr lang="en-US" dirty="0" smtClean="0"/>
          </a:p>
          <a:p>
            <a:r>
              <a:rPr lang="en-US" dirty="0" smtClean="0"/>
              <a:t>It supports both client and server side validation through </a:t>
            </a:r>
            <a:r>
              <a:rPr lang="en-US" dirty="0" err="1" smtClean="0"/>
              <a:t>custome</a:t>
            </a:r>
            <a:r>
              <a:rPr lang="en-US" dirty="0" smtClean="0"/>
              <a:t> code</a:t>
            </a:r>
            <a:endParaRPr lang="en-IN" dirty="0"/>
          </a:p>
        </p:txBody>
      </p:sp>
    </p:spTree>
  </p:cSld>
  <p:clrMapOvr>
    <a:masterClrMapping/>
  </p:clrMapOvr>
  <p:transition spd="slow">
    <p:wipe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Access Modifiers</a:t>
            </a:r>
            <a:endParaRPr lang="en-US" dirty="0"/>
          </a:p>
        </p:txBody>
      </p:sp>
      <p:sp>
        <p:nvSpPr>
          <p:cNvPr id="3" name="Content Placeholder 2"/>
          <p:cNvSpPr>
            <a:spLocks noGrp="1"/>
          </p:cNvSpPr>
          <p:nvPr>
            <p:ph idx="1"/>
          </p:nvPr>
        </p:nvSpPr>
        <p:spPr>
          <a:xfrm>
            <a:off x="381000" y="1417638"/>
            <a:ext cx="8410575" cy="2899255"/>
          </a:xfrm>
        </p:spPr>
        <p:txBody>
          <a:bodyPr>
            <a:normAutofit lnSpcReduction="10000"/>
          </a:bodyPr>
          <a:lstStyle/>
          <a:p>
            <a:r>
              <a:rPr lang="en-IN" dirty="0"/>
              <a:t>Access modifiers define the level of access that certain code has to class members such as methods and properties</a:t>
            </a:r>
            <a:r>
              <a:rPr lang="en-IN" dirty="0" smtClean="0"/>
              <a:t>.</a:t>
            </a:r>
          </a:p>
          <a:p>
            <a:r>
              <a:rPr lang="en-IN" dirty="0" smtClean="0"/>
              <a:t>Apply </a:t>
            </a:r>
            <a:r>
              <a:rPr lang="en-IN" dirty="0"/>
              <a:t>the desired access modifier to each member, otherwise the default access type is implied. </a:t>
            </a:r>
            <a:endParaRPr lang="en-US" dirty="0"/>
          </a:p>
        </p:txBody>
      </p:sp>
    </p:spTree>
    <p:extLst>
      <p:ext uri="{BB962C8B-B14F-4D97-AF65-F5344CB8AC3E}">
        <p14:creationId xmlns:p14="http://schemas.microsoft.com/office/powerpoint/2010/main" xmlns="" val="1502235717"/>
      </p:ext>
    </p:extLst>
  </p:cSld>
  <p:clrMapOvr>
    <a:masterClrMapping/>
  </p:clrMapOvr>
  <p:transition spd="slow">
    <p:wipe dir="d"/>
  </p:transition>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95532" y="163169"/>
            <a:ext cx="8229600" cy="1143000"/>
          </a:xfrm>
        </p:spPr>
        <p:txBody>
          <a:bodyPr>
            <a:normAutofit fontScale="90000"/>
          </a:bodyPr>
          <a:lstStyle/>
          <a:p>
            <a:r>
              <a:rPr lang="en-US" dirty="0" smtClean="0"/>
              <a:t>Client-side Validation by </a:t>
            </a:r>
            <a:r>
              <a:rPr lang="en-US" dirty="0" err="1" smtClean="0"/>
              <a:t>CustomValidator</a:t>
            </a:r>
            <a:endParaRPr lang="en-IN" dirty="0"/>
          </a:p>
        </p:txBody>
      </p:sp>
      <p:sp>
        <p:nvSpPr>
          <p:cNvPr id="2" name="Content Placeholder 1"/>
          <p:cNvSpPr>
            <a:spLocks noGrp="1"/>
          </p:cNvSpPr>
          <p:nvPr>
            <p:ph sz="half" idx="4294967295"/>
          </p:nvPr>
        </p:nvSpPr>
        <p:spPr>
          <a:xfrm>
            <a:off x="361949" y="1528478"/>
            <a:ext cx="4038600" cy="2590800"/>
          </a:xfrm>
        </p:spPr>
        <p:txBody>
          <a:bodyPr>
            <a:normAutofit fontScale="85000" lnSpcReduction="20000"/>
          </a:bodyPr>
          <a:lstStyle/>
          <a:p>
            <a:r>
              <a:rPr lang="en-IN" dirty="0" smtClean="0"/>
              <a:t>Allows for client-side validation of certain HTML server controls.</a:t>
            </a:r>
          </a:p>
          <a:p>
            <a:r>
              <a:rPr lang="en-IN" dirty="0" smtClean="0"/>
              <a:t>You can create your own JavaScript functions that provide you with a higher level of validation capabilities.</a:t>
            </a:r>
          </a:p>
          <a:p>
            <a:endParaRPr lang="en-IN" dirty="0"/>
          </a:p>
        </p:txBody>
      </p:sp>
      <p:pic>
        <p:nvPicPr>
          <p:cNvPr id="5" name="Content Placeholder 4" descr="CustomValidator1.png"/>
          <p:cNvPicPr>
            <a:picLocks noGrp="1" noChangeAspect="1"/>
          </p:cNvPicPr>
          <p:nvPr>
            <p:ph sz="half" idx="4294967295"/>
          </p:nvPr>
        </p:nvPicPr>
        <p:blipFill>
          <a:blip r:embed="rId3" cstate="print"/>
          <a:stretch>
            <a:fillRect/>
          </a:stretch>
        </p:blipFill>
        <p:spPr>
          <a:xfrm>
            <a:off x="4800600" y="1600200"/>
            <a:ext cx="4038600" cy="4468813"/>
          </a:xfrm>
          <a:ln>
            <a:solidFill>
              <a:schemeClr val="tx1"/>
            </a:solidFill>
          </a:ln>
        </p:spPr>
      </p:pic>
      <p:pic>
        <p:nvPicPr>
          <p:cNvPr id="4098" name="Picture 2" descr="C:\Users\JoySata\Pictures\MindTreeMaterialPics\ASP.NET Controls\CustomScript.png"/>
          <p:cNvPicPr>
            <a:picLocks noChangeAspect="1" noChangeArrowheads="1"/>
          </p:cNvPicPr>
          <p:nvPr/>
        </p:nvPicPr>
        <p:blipFill>
          <a:blip r:embed="rId4" cstate="print"/>
          <a:srcRect/>
          <a:stretch>
            <a:fillRect/>
          </a:stretch>
        </p:blipFill>
        <p:spPr bwMode="auto">
          <a:xfrm>
            <a:off x="838200" y="4191000"/>
            <a:ext cx="3086099" cy="1376078"/>
          </a:xfrm>
          <a:prstGeom prst="rect">
            <a:avLst/>
          </a:prstGeom>
          <a:noFill/>
          <a:ln>
            <a:solidFill>
              <a:schemeClr val="tx1"/>
            </a:solidFill>
          </a:ln>
        </p:spPr>
      </p:pic>
      <p:pic>
        <p:nvPicPr>
          <p:cNvPr id="4099" name="Picture 3" descr="C:\Users\JoySata\Pictures\MindTreeMaterialPics\ASP.NET Controls\Custom1.png"/>
          <p:cNvPicPr>
            <a:picLocks noChangeAspect="1" noChangeArrowheads="1"/>
          </p:cNvPicPr>
          <p:nvPr/>
        </p:nvPicPr>
        <p:blipFill>
          <a:blip r:embed="rId5" cstate="print"/>
          <a:srcRect/>
          <a:stretch>
            <a:fillRect/>
          </a:stretch>
        </p:blipFill>
        <p:spPr bwMode="auto">
          <a:xfrm>
            <a:off x="533400" y="5638800"/>
            <a:ext cx="3699757" cy="762000"/>
          </a:xfrm>
          <a:prstGeom prst="rect">
            <a:avLst/>
          </a:prstGeom>
          <a:noFill/>
          <a:ln>
            <a:solidFill>
              <a:schemeClr val="tx1"/>
            </a:solidFill>
          </a:ln>
        </p:spPr>
      </p:pic>
    </p:spTree>
  </p:cSld>
  <p:clrMapOvr>
    <a:masterClrMapping/>
  </p:clrMapOvr>
  <p:transition spd="slow">
    <p:wipe dir="d"/>
  </p:transition>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5800" y="0"/>
            <a:ext cx="8229600" cy="1143000"/>
          </a:xfrm>
        </p:spPr>
        <p:txBody>
          <a:bodyPr>
            <a:normAutofit/>
          </a:bodyPr>
          <a:lstStyle/>
          <a:p>
            <a:r>
              <a:rPr lang="en-US" sz="3600" dirty="0" smtClean="0"/>
              <a:t>Server-side Validation By </a:t>
            </a:r>
            <a:r>
              <a:rPr lang="en-US" sz="3600" dirty="0" err="1" smtClean="0"/>
              <a:t>CustomValidator</a:t>
            </a:r>
            <a:endParaRPr lang="en-IN" sz="3600" dirty="0"/>
          </a:p>
        </p:txBody>
      </p:sp>
      <p:sp>
        <p:nvSpPr>
          <p:cNvPr id="2" name="Content Placeholder 1"/>
          <p:cNvSpPr>
            <a:spLocks noGrp="1"/>
          </p:cNvSpPr>
          <p:nvPr>
            <p:ph sz="half" idx="4294967295"/>
          </p:nvPr>
        </p:nvSpPr>
        <p:spPr>
          <a:xfrm>
            <a:off x="571500" y="947119"/>
            <a:ext cx="4038600" cy="4830763"/>
          </a:xfrm>
        </p:spPr>
        <p:txBody>
          <a:bodyPr>
            <a:normAutofit fontScale="92500" lnSpcReduction="10000"/>
          </a:bodyPr>
          <a:lstStyle/>
          <a:p>
            <a:r>
              <a:rPr lang="en-IN" dirty="0" smtClean="0"/>
              <a:t>The other way of performing validation on Web forms using the </a:t>
            </a:r>
            <a:r>
              <a:rPr lang="en-IN" dirty="0" err="1" smtClean="0"/>
              <a:t>CustomValidator</a:t>
            </a:r>
            <a:r>
              <a:rPr lang="en-IN" dirty="0" smtClean="0"/>
              <a:t> server control is to use server-side validation. This is just as easy as the client-side validation.</a:t>
            </a:r>
          </a:p>
          <a:p>
            <a:r>
              <a:rPr lang="en-IN" dirty="0" smtClean="0"/>
              <a:t>Server-side validation of your Web forms enables you to create rather elaborate validation capabilities</a:t>
            </a:r>
            <a:endParaRPr lang="en-IN" dirty="0"/>
          </a:p>
        </p:txBody>
      </p:sp>
      <p:pic>
        <p:nvPicPr>
          <p:cNvPr id="5" name="Content Placeholder 4" descr="CustomValidator2.png"/>
          <p:cNvPicPr>
            <a:picLocks noGrp="1" noChangeAspect="1"/>
          </p:cNvPicPr>
          <p:nvPr>
            <p:ph sz="half" idx="4294967295"/>
          </p:nvPr>
        </p:nvPicPr>
        <p:blipFill>
          <a:blip r:embed="rId3" cstate="print"/>
          <a:stretch>
            <a:fillRect/>
          </a:stretch>
        </p:blipFill>
        <p:spPr>
          <a:xfrm>
            <a:off x="5105400" y="1219200"/>
            <a:ext cx="4038600" cy="4133850"/>
          </a:xfrm>
          <a:ln>
            <a:solidFill>
              <a:schemeClr val="tx1"/>
            </a:solidFill>
          </a:ln>
        </p:spPr>
      </p:pic>
      <p:pic>
        <p:nvPicPr>
          <p:cNvPr id="5122" name="Picture 2" descr="C:\Users\JoySata\Pictures\MindTreeMaterialPics\ASP.NET Controls\CustomCode.png"/>
          <p:cNvPicPr>
            <a:picLocks noChangeAspect="1" noChangeArrowheads="1"/>
          </p:cNvPicPr>
          <p:nvPr/>
        </p:nvPicPr>
        <p:blipFill>
          <a:blip r:embed="rId4" cstate="print"/>
          <a:srcRect/>
          <a:stretch>
            <a:fillRect/>
          </a:stretch>
        </p:blipFill>
        <p:spPr bwMode="auto">
          <a:xfrm>
            <a:off x="1657350" y="4775780"/>
            <a:ext cx="2819400" cy="1921155"/>
          </a:xfrm>
          <a:prstGeom prst="rect">
            <a:avLst/>
          </a:prstGeom>
          <a:noFill/>
          <a:ln>
            <a:solidFill>
              <a:schemeClr val="tx1"/>
            </a:solidFill>
          </a:ln>
        </p:spPr>
      </p:pic>
      <p:pic>
        <p:nvPicPr>
          <p:cNvPr id="5123" name="Picture 3" descr="C:\Users\JoySata\Pictures\MindTreeMaterialPics\ASP.NET Controls\custom2.png"/>
          <p:cNvPicPr>
            <a:picLocks noChangeAspect="1" noChangeArrowheads="1"/>
          </p:cNvPicPr>
          <p:nvPr/>
        </p:nvPicPr>
        <p:blipFill>
          <a:blip r:embed="rId5" cstate="print"/>
          <a:srcRect/>
          <a:stretch>
            <a:fillRect/>
          </a:stretch>
        </p:blipFill>
        <p:spPr bwMode="auto">
          <a:xfrm>
            <a:off x="4724400" y="5582000"/>
            <a:ext cx="4038600" cy="817824"/>
          </a:xfrm>
          <a:prstGeom prst="rect">
            <a:avLst/>
          </a:prstGeom>
          <a:noFill/>
          <a:ln>
            <a:solidFill>
              <a:schemeClr val="tx1"/>
            </a:solidFill>
          </a:ln>
        </p:spPr>
      </p:pic>
    </p:spTree>
  </p:cSld>
  <p:clrMapOvr>
    <a:masterClrMapping/>
  </p:clrMapOvr>
  <p:transition spd="slow">
    <p:wipe dir="d"/>
  </p:transition>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51803" y="260648"/>
            <a:ext cx="8229600" cy="1143000"/>
          </a:xfrm>
        </p:spPr>
        <p:txBody>
          <a:bodyPr>
            <a:noAutofit/>
          </a:bodyPr>
          <a:lstStyle/>
          <a:p>
            <a:r>
              <a:rPr lang="en-US" sz="3600" dirty="0" smtClean="0"/>
              <a:t>Important Properties of </a:t>
            </a:r>
            <a:r>
              <a:rPr lang="en-US" sz="3600" dirty="0" err="1" smtClean="0"/>
              <a:t>CustomValidator</a:t>
            </a:r>
            <a:r>
              <a:rPr lang="en-US" sz="3600" dirty="0" smtClean="0"/>
              <a:t> Control</a:t>
            </a:r>
            <a:endParaRPr lang="en-IN" sz="3600" dirty="0"/>
          </a:p>
        </p:txBody>
      </p:sp>
      <p:graphicFrame>
        <p:nvGraphicFramePr>
          <p:cNvPr id="7" name="Content Placeholder 6"/>
          <p:cNvGraphicFramePr>
            <a:graphicFrameLocks noGrp="1"/>
          </p:cNvGraphicFramePr>
          <p:nvPr>
            <p:ph idx="4294967295"/>
          </p:nvPr>
        </p:nvGraphicFramePr>
        <p:xfrm>
          <a:off x="457200" y="1447800"/>
          <a:ext cx="7696200" cy="3362960"/>
        </p:xfrm>
        <a:graphic>
          <a:graphicData uri="http://schemas.openxmlformats.org/drawingml/2006/table">
            <a:tbl>
              <a:tblPr firstRow="1" bandRow="1">
                <a:tableStyleId>{5C22544A-7EE6-4342-B048-85BDC9FD1C3A}</a:tableStyleId>
              </a:tblPr>
              <a:tblGrid>
                <a:gridCol w="2286000"/>
                <a:gridCol w="5410200"/>
              </a:tblGrid>
              <a:tr h="370840">
                <a:tc>
                  <a:txBody>
                    <a:bodyPr/>
                    <a:lstStyle/>
                    <a:p>
                      <a:pPr algn="ctr"/>
                      <a:r>
                        <a:rPr lang="en-US" sz="1600" b="1" dirty="0" smtClean="0">
                          <a:latin typeface="Trebuchet MS" pitchFamily="34" charset="0"/>
                        </a:rPr>
                        <a:t>Property</a:t>
                      </a:r>
                      <a:endParaRPr lang="en-IN" sz="1600" b="1" dirty="0">
                        <a:latin typeface="Trebuchet MS" pitchFamily="34" charset="0"/>
                      </a:endParaRPr>
                    </a:p>
                  </a:txBody>
                  <a:tcPr>
                    <a:solidFill>
                      <a:srgbClr val="7030A0"/>
                    </a:solidFill>
                  </a:tcPr>
                </a:tc>
                <a:tc>
                  <a:txBody>
                    <a:bodyPr/>
                    <a:lstStyle/>
                    <a:p>
                      <a:pPr algn="ctr"/>
                      <a:r>
                        <a:rPr lang="en-US" sz="1600" b="1" dirty="0" smtClean="0">
                          <a:latin typeface="Trebuchet MS" pitchFamily="34" charset="0"/>
                        </a:rPr>
                        <a:t>Description</a:t>
                      </a:r>
                      <a:endParaRPr lang="en-IN" sz="1600" b="1" dirty="0">
                        <a:latin typeface="Trebuchet MS" pitchFamily="34" charset="0"/>
                      </a:endParaRPr>
                    </a:p>
                  </a:txBody>
                  <a:tcPr>
                    <a:solidFill>
                      <a:srgbClr val="7030A0"/>
                    </a:solidFill>
                  </a:tcPr>
                </a:tc>
              </a:tr>
              <a:tr h="370840">
                <a:tc>
                  <a:txBody>
                    <a:bodyPr/>
                    <a:lstStyle/>
                    <a:p>
                      <a:r>
                        <a:rPr lang="en-IN" b="1" dirty="0" err="1"/>
                        <a:t>ControlToValidate</a:t>
                      </a:r>
                      <a:endParaRPr lang="en-IN" b="1" dirty="0"/>
                    </a:p>
                  </a:txBody>
                  <a:tcPr anchor="ctr"/>
                </a:tc>
                <a:tc>
                  <a:txBody>
                    <a:bodyPr/>
                    <a:lstStyle/>
                    <a:p>
                      <a:r>
                        <a:rPr lang="en-IN" dirty="0"/>
                        <a:t>Gets or sets the input control to validate</a:t>
                      </a:r>
                    </a:p>
                  </a:txBody>
                  <a:tcPr anchor="ctr"/>
                </a:tc>
              </a:tr>
              <a:tr h="370840">
                <a:tc>
                  <a:txBody>
                    <a:bodyPr/>
                    <a:lstStyle/>
                    <a:p>
                      <a:r>
                        <a:rPr lang="en-IN" sz="1600" b="1" dirty="0" err="1">
                          <a:latin typeface="Trebuchet MS" pitchFamily="34" charset="0"/>
                        </a:rPr>
                        <a:t>ErrorMessage</a:t>
                      </a:r>
                      <a:endParaRPr lang="en-IN" sz="1600" b="1" dirty="0">
                        <a:latin typeface="Trebuchet MS" pitchFamily="34" charset="0"/>
                      </a:endParaRPr>
                    </a:p>
                  </a:txBody>
                  <a:tcPr anchor="ctr"/>
                </a:tc>
                <a:tc>
                  <a:txBody>
                    <a:bodyPr/>
                    <a:lstStyle/>
                    <a:p>
                      <a:r>
                        <a:rPr lang="en-IN" sz="1600" dirty="0">
                          <a:latin typeface="Trebuchet MS" pitchFamily="34" charset="0"/>
                        </a:rPr>
                        <a:t>Gets or sets the text for the error message displayed in a </a:t>
                      </a:r>
                      <a:r>
                        <a:rPr lang="en-IN" sz="1600" dirty="0" err="1" smtClean="0">
                          <a:latin typeface="Trebuchet MS" pitchFamily="34" charset="0"/>
                        </a:rPr>
                        <a:t>ValidationSummary</a:t>
                      </a:r>
                      <a:r>
                        <a:rPr lang="en-IN" sz="1600" baseline="0" dirty="0" smtClean="0">
                          <a:latin typeface="Trebuchet MS" pitchFamily="34" charset="0"/>
                        </a:rPr>
                        <a:t> c</a:t>
                      </a:r>
                      <a:r>
                        <a:rPr lang="en-IN" sz="1600" dirty="0" smtClean="0">
                          <a:latin typeface="Trebuchet MS" pitchFamily="34" charset="0"/>
                        </a:rPr>
                        <a:t>ontrol </a:t>
                      </a:r>
                      <a:r>
                        <a:rPr lang="en-IN" sz="1600" dirty="0">
                          <a:latin typeface="Trebuchet MS" pitchFamily="34" charset="0"/>
                        </a:rPr>
                        <a:t>when validation </a:t>
                      </a:r>
                      <a:r>
                        <a:rPr lang="en-IN" sz="1600" dirty="0" smtClean="0">
                          <a:latin typeface="Trebuchet MS" pitchFamily="34" charset="0"/>
                        </a:rPr>
                        <a:t>fails.</a:t>
                      </a:r>
                      <a:endParaRPr lang="en-IN" sz="1600" dirty="0">
                        <a:latin typeface="Trebuchet MS" pitchFamily="34" charset="0"/>
                      </a:endParaRPr>
                    </a:p>
                  </a:txBody>
                  <a:tcPr anchor="ctr"/>
                </a:tc>
              </a:tr>
              <a:tr h="370840">
                <a:tc>
                  <a:txBody>
                    <a:bodyPr/>
                    <a:lstStyle/>
                    <a:p>
                      <a:r>
                        <a:rPr lang="en-IN" b="1" dirty="0" err="1"/>
                        <a:t>ClientValidationFunction</a:t>
                      </a:r>
                      <a:endParaRPr lang="en-IN" b="1" dirty="0"/>
                    </a:p>
                  </a:txBody>
                  <a:tcPr anchor="ctr"/>
                </a:tc>
                <a:tc>
                  <a:txBody>
                    <a:bodyPr/>
                    <a:lstStyle/>
                    <a:p>
                      <a:r>
                        <a:rPr lang="en-IN" dirty="0"/>
                        <a:t>Gets or sets the name of the custom client-side script function used for validation.</a:t>
                      </a:r>
                    </a:p>
                  </a:txBody>
                  <a:tcPr anchor="ctr"/>
                </a:tc>
              </a:tr>
              <a:tr h="370840">
                <a:tc>
                  <a:txBody>
                    <a:bodyPr/>
                    <a:lstStyle/>
                    <a:p>
                      <a:r>
                        <a:rPr lang="en-IN" sz="1600" b="1" dirty="0" err="1">
                          <a:latin typeface="Trebuchet MS" pitchFamily="34" charset="0"/>
                        </a:rPr>
                        <a:t>SetFocusOnError</a:t>
                      </a:r>
                      <a:endParaRPr lang="en-IN" sz="1600" b="1" dirty="0">
                        <a:latin typeface="Trebuchet MS" pitchFamily="34" charset="0"/>
                      </a:endParaRPr>
                    </a:p>
                  </a:txBody>
                  <a:tcPr anchor="ctr"/>
                </a:tc>
                <a:tc>
                  <a:txBody>
                    <a:bodyPr/>
                    <a:lstStyle/>
                    <a:p>
                      <a:r>
                        <a:rPr lang="en-IN" sz="1600" dirty="0">
                          <a:latin typeface="Trebuchet MS" pitchFamily="34" charset="0"/>
                        </a:rPr>
                        <a:t>Gets or sets a value that indicates whether focus is set to the control specified by the </a:t>
                      </a:r>
                      <a:r>
                        <a:rPr lang="en-IN" sz="1600" dirty="0" err="1" smtClean="0">
                          <a:latin typeface="Trebuchet MS" pitchFamily="34" charset="0"/>
                        </a:rPr>
                        <a:t>ControlToValidate</a:t>
                      </a:r>
                      <a:r>
                        <a:rPr lang="en-IN" sz="1600" baseline="0" dirty="0" smtClean="0">
                          <a:latin typeface="Trebuchet MS" pitchFamily="34" charset="0"/>
                        </a:rPr>
                        <a:t> </a:t>
                      </a:r>
                      <a:r>
                        <a:rPr lang="en-IN" sz="1600" dirty="0" smtClean="0">
                          <a:latin typeface="Trebuchet MS" pitchFamily="34" charset="0"/>
                        </a:rPr>
                        <a:t>property </a:t>
                      </a:r>
                      <a:r>
                        <a:rPr lang="en-IN" sz="1600" dirty="0">
                          <a:latin typeface="Trebuchet MS" pitchFamily="34" charset="0"/>
                        </a:rPr>
                        <a:t>when validation fails</a:t>
                      </a:r>
                      <a:r>
                        <a:rPr lang="en-IN" sz="1600" dirty="0" smtClean="0">
                          <a:latin typeface="Trebuchet MS" pitchFamily="34" charset="0"/>
                        </a:rPr>
                        <a:t>.</a:t>
                      </a:r>
                      <a:endParaRPr lang="en-IN" sz="1600" dirty="0">
                        <a:latin typeface="Trebuchet MS" pitchFamily="34" charset="0"/>
                      </a:endParaRPr>
                    </a:p>
                  </a:txBody>
                  <a:tcPr anchor="ctr"/>
                </a:tc>
              </a:tr>
              <a:tr h="370840">
                <a:tc>
                  <a:txBody>
                    <a:bodyPr/>
                    <a:lstStyle/>
                    <a:p>
                      <a:r>
                        <a:rPr lang="en-IN" sz="1600" b="1" dirty="0">
                          <a:latin typeface="Trebuchet MS" pitchFamily="34" charset="0"/>
                        </a:rPr>
                        <a:t>Text</a:t>
                      </a:r>
                    </a:p>
                  </a:txBody>
                  <a:tcPr anchor="ctr"/>
                </a:tc>
                <a:tc>
                  <a:txBody>
                    <a:bodyPr/>
                    <a:lstStyle/>
                    <a:p>
                      <a:r>
                        <a:rPr lang="en-IN" sz="1600" dirty="0">
                          <a:latin typeface="Trebuchet MS" pitchFamily="34" charset="0"/>
                        </a:rPr>
                        <a:t>Gets or sets the text displayed in the validation control when validation fails. </a:t>
                      </a:r>
                    </a:p>
                  </a:txBody>
                  <a:tcPr anchor="ctr"/>
                </a:tc>
              </a:tr>
            </a:tbl>
          </a:graphicData>
        </a:graphic>
      </p:graphicFrame>
      <p:sp>
        <p:nvSpPr>
          <p:cNvPr id="5" name="TextBox 4"/>
          <p:cNvSpPr txBox="1"/>
          <p:nvPr/>
        </p:nvSpPr>
        <p:spPr>
          <a:xfrm>
            <a:off x="609600" y="4800600"/>
            <a:ext cx="7696200" cy="1200329"/>
          </a:xfrm>
          <a:prstGeom prst="rect">
            <a:avLst/>
          </a:prstGeom>
          <a:solidFill>
            <a:schemeClr val="accent6"/>
          </a:solidFill>
          <a:ln>
            <a:solidFill>
              <a:schemeClr val="tx1"/>
            </a:solidFill>
          </a:ln>
        </p:spPr>
        <p:txBody>
          <a:bodyPr wrap="square" rtlCol="0">
            <a:spAutoFit/>
          </a:bodyPr>
          <a:lstStyle/>
          <a:p>
            <a:r>
              <a:rPr lang="en-IN" b="1" dirty="0" err="1" smtClean="0"/>
              <a:t>ServerValidate</a:t>
            </a:r>
            <a:r>
              <a:rPr lang="en-IN" b="1" dirty="0" smtClean="0"/>
              <a:t> Event</a:t>
            </a:r>
            <a:r>
              <a:rPr lang="en-IN" dirty="0" smtClean="0"/>
              <a:t>: Occurs when validation is performed on the server.</a:t>
            </a:r>
          </a:p>
          <a:p>
            <a:r>
              <a:rPr lang="en-IN" b="1" dirty="0" err="1" smtClean="0"/>
              <a:t>OnServerValidate</a:t>
            </a:r>
            <a:r>
              <a:rPr lang="en-IN" b="1" dirty="0" smtClean="0"/>
              <a:t> Method</a:t>
            </a:r>
            <a:r>
              <a:rPr lang="en-IN" dirty="0" smtClean="0"/>
              <a:t>: Raises the </a:t>
            </a:r>
            <a:r>
              <a:rPr lang="en-IN" dirty="0" err="1" smtClean="0"/>
              <a:t>ServerValidate</a:t>
            </a:r>
            <a:r>
              <a:rPr lang="en-IN" dirty="0" smtClean="0"/>
              <a:t> event for the </a:t>
            </a:r>
            <a:r>
              <a:rPr lang="en-IN" dirty="0" err="1" smtClean="0"/>
              <a:t>CustomValidator</a:t>
            </a:r>
            <a:r>
              <a:rPr lang="en-IN" dirty="0" smtClean="0"/>
              <a:t> control.</a:t>
            </a:r>
            <a:endParaRPr lang="en-IN" dirty="0"/>
          </a:p>
        </p:txBody>
      </p:sp>
    </p:spTree>
  </p:cSld>
  <p:clrMapOvr>
    <a:masterClrMapping/>
  </p:clrMapOvr>
  <p:transition spd="slow">
    <p:wipe dir="d"/>
  </p:transition>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55576" y="381000"/>
            <a:ext cx="8229600" cy="1143000"/>
          </a:xfrm>
        </p:spPr>
        <p:txBody>
          <a:bodyPr/>
          <a:lstStyle/>
          <a:p>
            <a:r>
              <a:rPr lang="en-US" dirty="0" err="1" smtClean="0"/>
              <a:t>ValidationSummary</a:t>
            </a:r>
            <a:r>
              <a:rPr lang="en-US" dirty="0" smtClean="0"/>
              <a:t> Control</a:t>
            </a:r>
            <a:endParaRPr lang="en-IN" dirty="0"/>
          </a:p>
        </p:txBody>
      </p:sp>
      <p:sp>
        <p:nvSpPr>
          <p:cNvPr id="2" name="Content Placeholder 1"/>
          <p:cNvSpPr>
            <a:spLocks noGrp="1"/>
          </p:cNvSpPr>
          <p:nvPr>
            <p:ph idx="4294967295"/>
          </p:nvPr>
        </p:nvSpPr>
        <p:spPr>
          <a:xfrm>
            <a:off x="228600" y="1524000"/>
            <a:ext cx="8229600" cy="4525963"/>
          </a:xfrm>
        </p:spPr>
        <p:txBody>
          <a:bodyPr>
            <a:normAutofit/>
          </a:bodyPr>
          <a:lstStyle/>
          <a:p>
            <a:r>
              <a:rPr lang="en-IN" dirty="0" smtClean="0"/>
              <a:t>The </a:t>
            </a:r>
            <a:r>
              <a:rPr lang="en-IN" dirty="0" err="1" smtClean="0"/>
              <a:t>ValidationSummary</a:t>
            </a:r>
            <a:r>
              <a:rPr lang="en-IN" dirty="0" smtClean="0"/>
              <a:t> server control works with all the validation server controls on the page. </a:t>
            </a:r>
          </a:p>
          <a:p>
            <a:endParaRPr lang="en-IN" dirty="0" smtClean="0"/>
          </a:p>
          <a:p>
            <a:r>
              <a:rPr lang="en-IN" dirty="0" smtClean="0"/>
              <a:t>It takes all the error messages that the other validation controls send back to the page and puts them all in one spot (that you specify) on the page. </a:t>
            </a:r>
          </a:p>
          <a:p>
            <a:endParaRPr lang="en-IN" dirty="0" smtClean="0"/>
          </a:p>
          <a:p>
            <a:r>
              <a:rPr lang="en-IN" dirty="0" smtClean="0"/>
              <a:t>These error messages can be displayed in a list, bulleted list, or paragraph.</a:t>
            </a:r>
            <a:endParaRPr lang="en-IN" dirty="0"/>
          </a:p>
        </p:txBody>
      </p:sp>
    </p:spTree>
  </p:cSld>
  <p:clrMapOvr>
    <a:masterClrMapping/>
  </p:clrMapOvr>
  <p:transition spd="slow">
    <p:wipe dir="d"/>
  </p:transition>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900332" y="260648"/>
            <a:ext cx="8229600" cy="1143000"/>
          </a:xfrm>
        </p:spPr>
        <p:txBody>
          <a:bodyPr/>
          <a:lstStyle/>
          <a:p>
            <a:r>
              <a:rPr lang="en-US" dirty="0" smtClean="0"/>
              <a:t>Example:</a:t>
            </a:r>
            <a:endParaRPr lang="en-IN" dirty="0"/>
          </a:p>
        </p:txBody>
      </p:sp>
      <p:pic>
        <p:nvPicPr>
          <p:cNvPr id="6" name="Content Placeholder 5" descr="ValidationSummary.png"/>
          <p:cNvPicPr>
            <a:picLocks noGrp="1" noChangeAspect="1"/>
          </p:cNvPicPr>
          <p:nvPr>
            <p:ph sz="half" idx="4294967295"/>
          </p:nvPr>
        </p:nvPicPr>
        <p:blipFill>
          <a:blip r:embed="rId3" cstate="print"/>
          <a:stretch>
            <a:fillRect/>
          </a:stretch>
        </p:blipFill>
        <p:spPr>
          <a:xfrm>
            <a:off x="685800" y="1916832"/>
            <a:ext cx="4038600" cy="4151313"/>
          </a:xfrm>
          <a:ln>
            <a:solidFill>
              <a:schemeClr val="tx1"/>
            </a:solidFill>
          </a:ln>
        </p:spPr>
      </p:pic>
      <p:pic>
        <p:nvPicPr>
          <p:cNvPr id="7" name="Content Placeholder 6" descr="VSummary.png"/>
          <p:cNvPicPr>
            <a:picLocks noGrp="1" noChangeAspect="1"/>
          </p:cNvPicPr>
          <p:nvPr>
            <p:ph sz="half" idx="4294967295"/>
          </p:nvPr>
        </p:nvPicPr>
        <p:blipFill>
          <a:blip r:embed="rId4" cstate="print"/>
          <a:stretch>
            <a:fillRect/>
          </a:stretch>
        </p:blipFill>
        <p:spPr>
          <a:xfrm>
            <a:off x="4724400" y="2743200"/>
            <a:ext cx="4038600" cy="2287587"/>
          </a:xfrm>
          <a:ln>
            <a:solidFill>
              <a:schemeClr val="tx1"/>
            </a:solidFill>
          </a:ln>
        </p:spPr>
      </p:pic>
    </p:spTree>
  </p:cSld>
  <p:clrMapOvr>
    <a:masterClrMapping/>
  </p:clrMapOvr>
  <p:transition spd="slow">
    <p:wipe dir="d"/>
  </p:transition>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83568" y="260648"/>
            <a:ext cx="8229600" cy="1143000"/>
          </a:xfrm>
        </p:spPr>
        <p:txBody>
          <a:bodyPr>
            <a:normAutofit fontScale="90000"/>
          </a:bodyPr>
          <a:lstStyle/>
          <a:p>
            <a:r>
              <a:rPr lang="en-US" dirty="0" smtClean="0"/>
              <a:t>Important Properties of Validation Summary Control</a:t>
            </a:r>
            <a:endParaRPr lang="en-IN" dirty="0"/>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xmlns="" val="3784618645"/>
              </p:ext>
            </p:extLst>
          </p:nvPr>
        </p:nvGraphicFramePr>
        <p:xfrm>
          <a:off x="683568" y="2348880"/>
          <a:ext cx="8229600" cy="2565400"/>
        </p:xfrm>
        <a:graphic>
          <a:graphicData uri="http://schemas.openxmlformats.org/drawingml/2006/table">
            <a:tbl>
              <a:tblPr firstRow="1" bandRow="1">
                <a:tableStyleId>{5C22544A-7EE6-4342-B048-85BDC9FD1C3A}</a:tableStyleId>
              </a:tblPr>
              <a:tblGrid>
                <a:gridCol w="4114800"/>
                <a:gridCol w="4114800"/>
              </a:tblGrid>
              <a:tr h="370840">
                <a:tc>
                  <a:txBody>
                    <a:bodyPr/>
                    <a:lstStyle/>
                    <a:p>
                      <a:pPr algn="ctr"/>
                      <a:r>
                        <a:rPr lang="en-US" dirty="0" smtClean="0"/>
                        <a:t>Property</a:t>
                      </a:r>
                      <a:endParaRPr lang="en-IN" dirty="0"/>
                    </a:p>
                  </a:txBody>
                  <a:tcPr>
                    <a:solidFill>
                      <a:srgbClr val="7030A0"/>
                    </a:solidFill>
                  </a:tcPr>
                </a:tc>
                <a:tc>
                  <a:txBody>
                    <a:bodyPr/>
                    <a:lstStyle/>
                    <a:p>
                      <a:pPr algn="ctr"/>
                      <a:r>
                        <a:rPr lang="en-US" dirty="0" smtClean="0"/>
                        <a:t>Description</a:t>
                      </a:r>
                      <a:endParaRPr lang="en-IN" dirty="0"/>
                    </a:p>
                  </a:txBody>
                  <a:tcPr>
                    <a:solidFill>
                      <a:srgbClr val="7030A0"/>
                    </a:solidFill>
                  </a:tcPr>
                </a:tc>
              </a:tr>
              <a:tr h="370840">
                <a:tc>
                  <a:txBody>
                    <a:bodyPr/>
                    <a:lstStyle/>
                    <a:p>
                      <a:r>
                        <a:rPr lang="en-IN" b="1" dirty="0" err="1"/>
                        <a:t>DisplayMode</a:t>
                      </a:r>
                      <a:endParaRPr lang="en-IN" b="1" dirty="0"/>
                    </a:p>
                  </a:txBody>
                  <a:tcPr anchor="ctr"/>
                </a:tc>
                <a:tc>
                  <a:txBody>
                    <a:bodyPr/>
                    <a:lstStyle/>
                    <a:p>
                      <a:r>
                        <a:rPr lang="en-IN" dirty="0"/>
                        <a:t>Gets or sets the display mode of the validation summary.</a:t>
                      </a:r>
                    </a:p>
                  </a:txBody>
                  <a:tcPr anchor="ctr"/>
                </a:tc>
              </a:tr>
              <a:tr h="370840">
                <a:tc>
                  <a:txBody>
                    <a:bodyPr/>
                    <a:lstStyle/>
                    <a:p>
                      <a:r>
                        <a:rPr lang="en-IN" b="1" dirty="0" err="1"/>
                        <a:t>ShowMessageBox</a:t>
                      </a:r>
                      <a:endParaRPr lang="en-IN" b="1" dirty="0"/>
                    </a:p>
                  </a:txBody>
                  <a:tcPr anchor="ctr"/>
                </a:tc>
                <a:tc>
                  <a:txBody>
                    <a:bodyPr/>
                    <a:lstStyle/>
                    <a:p>
                      <a:r>
                        <a:rPr lang="en-IN" dirty="0"/>
                        <a:t>Gets or sets a value indicating whether the validation summary is displayed in a message box</a:t>
                      </a:r>
                    </a:p>
                  </a:txBody>
                  <a:tcPr anchor="ctr"/>
                </a:tc>
              </a:tr>
              <a:tr h="370840">
                <a:tc>
                  <a:txBody>
                    <a:bodyPr/>
                    <a:lstStyle/>
                    <a:p>
                      <a:r>
                        <a:rPr lang="en-IN" b="1" dirty="0" err="1"/>
                        <a:t>ShowSummary</a:t>
                      </a:r>
                      <a:endParaRPr lang="en-IN" b="1" dirty="0"/>
                    </a:p>
                  </a:txBody>
                  <a:tcPr anchor="ctr"/>
                </a:tc>
                <a:tc>
                  <a:txBody>
                    <a:bodyPr/>
                    <a:lstStyle/>
                    <a:p>
                      <a:r>
                        <a:rPr lang="en-IN" dirty="0"/>
                        <a:t>Gets or sets a value indicating whether the validation summary is displayed inline</a:t>
                      </a:r>
                    </a:p>
                  </a:txBody>
                  <a:tcPr anchor="ctr"/>
                </a:tc>
              </a:tr>
            </a:tbl>
          </a:graphicData>
        </a:graphic>
      </p:graphicFrame>
    </p:spTree>
  </p:cSld>
  <p:clrMapOvr>
    <a:masterClrMapping/>
  </p:clrMapOvr>
  <p:transition spd="slow">
    <p:wipe dir="d"/>
  </p:transition>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7200" y="178906"/>
            <a:ext cx="8229600" cy="1143000"/>
          </a:xfrm>
        </p:spPr>
        <p:txBody>
          <a:bodyPr/>
          <a:lstStyle/>
          <a:p>
            <a:r>
              <a:rPr lang="en-US" dirty="0" smtClean="0"/>
              <a:t>User Controls</a:t>
            </a:r>
            <a:endParaRPr lang="en-IN" dirty="0"/>
          </a:p>
        </p:txBody>
      </p:sp>
      <p:sp>
        <p:nvSpPr>
          <p:cNvPr id="2" name="Content Placeholder 1"/>
          <p:cNvSpPr>
            <a:spLocks noGrp="1"/>
          </p:cNvSpPr>
          <p:nvPr>
            <p:ph idx="4294967295"/>
          </p:nvPr>
        </p:nvSpPr>
        <p:spPr>
          <a:xfrm>
            <a:off x="457200" y="1295400"/>
            <a:ext cx="8229600" cy="4876800"/>
          </a:xfrm>
        </p:spPr>
        <p:txBody>
          <a:bodyPr>
            <a:normAutofit fontScale="85000" lnSpcReduction="20000"/>
          </a:bodyPr>
          <a:lstStyle/>
          <a:p>
            <a:r>
              <a:rPr lang="en-IN" dirty="0" smtClean="0"/>
              <a:t>At times, you might need functionality in a control that is not provided by the built-in ASP.NET Web server controls. </a:t>
            </a:r>
          </a:p>
          <a:p>
            <a:r>
              <a:rPr lang="en-IN" dirty="0" smtClean="0"/>
              <a:t>In those cases, you can create your own controls. </a:t>
            </a:r>
          </a:p>
          <a:p>
            <a:r>
              <a:rPr lang="en-IN" dirty="0" smtClean="0"/>
              <a:t>You have two options. You can create:</a:t>
            </a:r>
          </a:p>
          <a:p>
            <a:pPr lvl="1"/>
            <a:endParaRPr lang="en-IN" dirty="0" smtClean="0"/>
          </a:p>
          <a:p>
            <a:pPr lvl="1"/>
            <a:r>
              <a:rPr lang="en-IN" b="1" dirty="0" smtClean="0"/>
              <a:t>User controls</a:t>
            </a:r>
            <a:r>
              <a:rPr lang="en-IN" dirty="0" smtClean="0"/>
              <a:t>. User controls are containers into which you can put </a:t>
            </a:r>
            <a:r>
              <a:rPr lang="en-IN" dirty="0" err="1" smtClean="0"/>
              <a:t>markup</a:t>
            </a:r>
            <a:r>
              <a:rPr lang="en-IN" dirty="0" smtClean="0"/>
              <a:t> and Web server controls. You can then treat the user control as a unit and define properties and methods for it.</a:t>
            </a:r>
          </a:p>
          <a:p>
            <a:pPr lvl="1"/>
            <a:r>
              <a:rPr lang="en-IN" b="1" dirty="0" smtClean="0"/>
              <a:t>Custom controls</a:t>
            </a:r>
            <a:r>
              <a:rPr lang="en-IN" dirty="0" smtClean="0"/>
              <a:t>. A custom control is a class that you write that derives from </a:t>
            </a:r>
            <a:r>
              <a:rPr lang="en-IN" b="1" dirty="0" smtClean="0"/>
              <a:t>Control</a:t>
            </a:r>
            <a:r>
              <a:rPr lang="en-IN" dirty="0" smtClean="0"/>
              <a:t> or </a:t>
            </a:r>
            <a:r>
              <a:rPr lang="en-IN" b="1" dirty="0" err="1" smtClean="0"/>
              <a:t>WebControl</a:t>
            </a:r>
            <a:endParaRPr lang="en-IN" b="1" dirty="0" smtClean="0"/>
          </a:p>
          <a:p>
            <a:endParaRPr lang="en-IN" dirty="0" smtClean="0"/>
          </a:p>
          <a:p>
            <a:r>
              <a:rPr lang="en-IN" dirty="0" smtClean="0"/>
              <a:t>User controls are substantially easier to create than custom controls, because you can reuse existing controls. They make it particularly easy to create controls with complex user interface elements</a:t>
            </a:r>
          </a:p>
          <a:p>
            <a:endParaRPr lang="en-IN" dirty="0"/>
          </a:p>
        </p:txBody>
      </p:sp>
    </p:spTree>
  </p:cSld>
  <p:clrMapOvr>
    <a:masterClrMapping/>
  </p:clrMapOvr>
  <p:transition spd="slow">
    <p:wipe dir="d"/>
  </p:transition>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7200" y="116632"/>
            <a:ext cx="8229600" cy="648072"/>
          </a:xfrm>
        </p:spPr>
        <p:txBody>
          <a:bodyPr>
            <a:normAutofit fontScale="90000"/>
          </a:bodyPr>
          <a:lstStyle/>
          <a:p>
            <a:r>
              <a:rPr lang="en-US" dirty="0" smtClean="0"/>
              <a:t>User Control</a:t>
            </a:r>
            <a:endParaRPr lang="en-IN" dirty="0"/>
          </a:p>
        </p:txBody>
      </p:sp>
      <p:sp>
        <p:nvSpPr>
          <p:cNvPr id="2" name="Content Placeholder 1"/>
          <p:cNvSpPr>
            <a:spLocks noGrp="1"/>
          </p:cNvSpPr>
          <p:nvPr>
            <p:ph sz="half" idx="4294967295"/>
          </p:nvPr>
        </p:nvSpPr>
        <p:spPr>
          <a:xfrm>
            <a:off x="668364" y="1628622"/>
            <a:ext cx="4038600" cy="4876800"/>
          </a:xfrm>
          <a:ln>
            <a:solidFill>
              <a:schemeClr val="tx1"/>
            </a:solidFill>
          </a:ln>
        </p:spPr>
        <p:txBody>
          <a:bodyPr>
            <a:normAutofit fontScale="77500" lnSpcReduction="20000"/>
          </a:bodyPr>
          <a:lstStyle/>
          <a:p>
            <a:r>
              <a:rPr lang="en-US" dirty="0" smtClean="0"/>
              <a:t>User Control is used to apply common style on all or few pages of a Web Site</a:t>
            </a:r>
          </a:p>
          <a:p>
            <a:r>
              <a:rPr lang="en-US" dirty="0" smtClean="0"/>
              <a:t>It is not a web page. </a:t>
            </a:r>
          </a:p>
          <a:p>
            <a:r>
              <a:rPr lang="en-US" dirty="0" smtClean="0"/>
              <a:t>Extension: .</a:t>
            </a:r>
            <a:r>
              <a:rPr lang="en-US" dirty="0" err="1" smtClean="0"/>
              <a:t>ascx</a:t>
            </a:r>
            <a:endParaRPr lang="en-US" dirty="0" smtClean="0"/>
          </a:p>
          <a:p>
            <a:r>
              <a:rPr lang="en-US" dirty="0" smtClean="0"/>
              <a:t>Starts with @Control directive</a:t>
            </a:r>
          </a:p>
          <a:p>
            <a:r>
              <a:rPr lang="en-US" dirty="0" smtClean="0"/>
              <a:t>No HTML mark-up</a:t>
            </a:r>
          </a:p>
          <a:p>
            <a:r>
              <a:rPr lang="en-US" dirty="0" smtClean="0"/>
              <a:t>Has code-behind file, too</a:t>
            </a:r>
          </a:p>
          <a:p>
            <a:r>
              <a:rPr lang="en-US" dirty="0" smtClean="0"/>
              <a:t>Registered with every page where you want to use that control</a:t>
            </a:r>
          </a:p>
          <a:p>
            <a:r>
              <a:rPr lang="en-US" dirty="0" smtClean="0"/>
              <a:t>Can’t be used with a page if the control is not registered with the page</a:t>
            </a:r>
          </a:p>
          <a:p>
            <a:endParaRPr lang="en-IN" dirty="0"/>
          </a:p>
        </p:txBody>
      </p:sp>
      <p:sp>
        <p:nvSpPr>
          <p:cNvPr id="4" name="Content Placeholder 3"/>
          <p:cNvSpPr>
            <a:spLocks noGrp="1"/>
          </p:cNvSpPr>
          <p:nvPr>
            <p:ph sz="half" idx="4294967295"/>
          </p:nvPr>
        </p:nvSpPr>
        <p:spPr>
          <a:xfrm>
            <a:off x="4876800" y="1600200"/>
            <a:ext cx="4038600" cy="4800600"/>
          </a:xfrm>
          <a:ln>
            <a:solidFill>
              <a:schemeClr val="tx1"/>
            </a:solidFill>
          </a:ln>
        </p:spPr>
        <p:txBody>
          <a:bodyPr>
            <a:normAutofit fontScale="77500" lnSpcReduction="20000"/>
          </a:bodyPr>
          <a:lstStyle/>
          <a:p>
            <a:r>
              <a:rPr lang="en-US" dirty="0" smtClean="0"/>
              <a:t>Add a WebUserControl.ascx file in the web site.</a:t>
            </a:r>
          </a:p>
          <a:p>
            <a:r>
              <a:rPr lang="en-US" dirty="0" smtClean="0"/>
              <a:t>Rename it with a proper name</a:t>
            </a:r>
          </a:p>
          <a:p>
            <a:r>
              <a:rPr lang="en-US" dirty="0" smtClean="0"/>
              <a:t>Create your desired style in it</a:t>
            </a:r>
          </a:p>
          <a:p>
            <a:r>
              <a:rPr lang="en-US" dirty="0" smtClean="0"/>
              <a:t>Build the page</a:t>
            </a:r>
          </a:p>
          <a:p>
            <a:r>
              <a:rPr lang="en-US" dirty="0" smtClean="0"/>
              <a:t>Register this control in the page on which you want to apply the style</a:t>
            </a:r>
          </a:p>
          <a:p>
            <a:r>
              <a:rPr lang="en-US" dirty="0" smtClean="0"/>
              <a:t>Register the control in that web page using @Register directive</a:t>
            </a:r>
          </a:p>
          <a:p>
            <a:r>
              <a:rPr lang="en-US" dirty="0" smtClean="0"/>
              <a:t>Use it on the page by adding the control manually through Source part of the page</a:t>
            </a:r>
            <a:endParaRPr lang="en-IN" dirty="0"/>
          </a:p>
        </p:txBody>
      </p:sp>
      <p:sp>
        <p:nvSpPr>
          <p:cNvPr id="5" name="Rectangle 4"/>
          <p:cNvSpPr/>
          <p:nvPr/>
        </p:nvSpPr>
        <p:spPr>
          <a:xfrm>
            <a:off x="685800" y="1143000"/>
            <a:ext cx="3581400" cy="457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is User Control?</a:t>
            </a:r>
            <a:endParaRPr lang="en-IN" dirty="0"/>
          </a:p>
        </p:txBody>
      </p:sp>
      <p:sp>
        <p:nvSpPr>
          <p:cNvPr id="6" name="Rectangle 5"/>
          <p:cNvSpPr/>
          <p:nvPr/>
        </p:nvSpPr>
        <p:spPr>
          <a:xfrm>
            <a:off x="4876800" y="1143000"/>
            <a:ext cx="3581400" cy="45720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to Use User Control?</a:t>
            </a:r>
            <a:endParaRPr lang="en-IN" dirty="0"/>
          </a:p>
        </p:txBody>
      </p:sp>
    </p:spTree>
  </p:cSld>
  <p:clrMapOvr>
    <a:masterClrMapping/>
  </p:clrMapOvr>
  <p:transition spd="slow">
    <p:wipe dir="d"/>
  </p:transition>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85800" y="93077"/>
            <a:ext cx="8229600" cy="1143000"/>
          </a:xfrm>
        </p:spPr>
        <p:txBody>
          <a:bodyPr/>
          <a:lstStyle/>
          <a:p>
            <a:r>
              <a:rPr lang="en-US" dirty="0" smtClean="0"/>
              <a:t>Example:</a:t>
            </a:r>
            <a:endParaRPr lang="en-IN" dirty="0"/>
          </a:p>
        </p:txBody>
      </p:sp>
      <p:pic>
        <p:nvPicPr>
          <p:cNvPr id="6" name="Content Placeholder 5" descr="HeaderUserControl.png"/>
          <p:cNvPicPr>
            <a:picLocks noGrp="1" noChangeAspect="1"/>
          </p:cNvPicPr>
          <p:nvPr>
            <p:ph sz="half" idx="4294967295"/>
          </p:nvPr>
        </p:nvPicPr>
        <p:blipFill>
          <a:blip r:embed="rId3" cstate="print"/>
          <a:stretch>
            <a:fillRect/>
          </a:stretch>
        </p:blipFill>
        <p:spPr>
          <a:xfrm>
            <a:off x="1219200" y="1524000"/>
            <a:ext cx="7696200" cy="1582738"/>
          </a:xfrm>
          <a:ln>
            <a:solidFill>
              <a:schemeClr val="tx1"/>
            </a:solidFill>
          </a:ln>
        </p:spPr>
      </p:pic>
      <p:pic>
        <p:nvPicPr>
          <p:cNvPr id="7" name="Content Placeholder 6" descr="RegisteringUserControl.png"/>
          <p:cNvPicPr>
            <a:picLocks noGrp="1" noChangeAspect="1"/>
          </p:cNvPicPr>
          <p:nvPr>
            <p:ph sz="half" idx="4294967295"/>
          </p:nvPr>
        </p:nvPicPr>
        <p:blipFill>
          <a:blip r:embed="rId4" cstate="print"/>
          <a:stretch>
            <a:fillRect/>
          </a:stretch>
        </p:blipFill>
        <p:spPr>
          <a:xfrm>
            <a:off x="0" y="3254375"/>
            <a:ext cx="7924800" cy="1012825"/>
          </a:xfrm>
          <a:ln>
            <a:solidFill>
              <a:schemeClr val="tx1"/>
            </a:solidFill>
          </a:ln>
        </p:spPr>
      </p:pic>
      <p:pic>
        <p:nvPicPr>
          <p:cNvPr id="1026" name="Picture 2" descr="C:\Users\JoySata\Pictures\MindTreeMaterialPics\ASP.NET Controls\UsingUserControl.png"/>
          <p:cNvPicPr>
            <a:picLocks noChangeAspect="1" noChangeArrowheads="1"/>
          </p:cNvPicPr>
          <p:nvPr/>
        </p:nvPicPr>
        <p:blipFill>
          <a:blip r:embed="rId5" cstate="print"/>
          <a:srcRect/>
          <a:stretch>
            <a:fillRect/>
          </a:stretch>
        </p:blipFill>
        <p:spPr bwMode="auto">
          <a:xfrm>
            <a:off x="838200" y="4442188"/>
            <a:ext cx="3200400" cy="2074595"/>
          </a:xfrm>
          <a:prstGeom prst="rect">
            <a:avLst/>
          </a:prstGeom>
          <a:noFill/>
          <a:ln>
            <a:solidFill>
              <a:schemeClr val="tx1"/>
            </a:solidFill>
          </a:ln>
        </p:spPr>
      </p:pic>
      <p:sp>
        <p:nvSpPr>
          <p:cNvPr id="10" name="Rectangle 9"/>
          <p:cNvSpPr/>
          <p:nvPr/>
        </p:nvSpPr>
        <p:spPr>
          <a:xfrm>
            <a:off x="1143000" y="1447800"/>
            <a:ext cx="6096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3581400" y="2133600"/>
            <a:ext cx="2819400" cy="338554"/>
          </a:xfrm>
          <a:prstGeom prst="rect">
            <a:avLst/>
          </a:prstGeom>
          <a:solidFill>
            <a:srgbClr val="7030A0"/>
          </a:solidFill>
          <a:ln>
            <a:solidFill>
              <a:schemeClr val="tx1"/>
            </a:solidFill>
          </a:ln>
        </p:spPr>
        <p:txBody>
          <a:bodyPr wrap="square" rtlCol="0">
            <a:spAutoFit/>
          </a:bodyPr>
          <a:lstStyle/>
          <a:p>
            <a:r>
              <a:rPr lang="en-US" sz="1600" dirty="0" smtClean="0">
                <a:solidFill>
                  <a:schemeClr val="bg1"/>
                </a:solidFill>
                <a:latin typeface="Trebuchet MS" pitchFamily="34" charset="0"/>
              </a:rPr>
              <a:t>Control Directive</a:t>
            </a:r>
            <a:endParaRPr lang="en-IN" sz="1600" dirty="0">
              <a:solidFill>
                <a:schemeClr val="bg1"/>
              </a:solidFill>
              <a:latin typeface="Trebuchet MS" pitchFamily="34" charset="0"/>
            </a:endParaRPr>
          </a:p>
        </p:txBody>
      </p:sp>
      <p:cxnSp>
        <p:nvCxnSpPr>
          <p:cNvPr id="13" name="Straight Arrow Connector 12"/>
          <p:cNvCxnSpPr/>
          <p:nvPr/>
        </p:nvCxnSpPr>
        <p:spPr>
          <a:xfrm rot="10800000">
            <a:off x="1676400" y="1676400"/>
            <a:ext cx="1828800" cy="609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581400" y="2590800"/>
            <a:ext cx="2819400" cy="338554"/>
          </a:xfrm>
          <a:prstGeom prst="rect">
            <a:avLst/>
          </a:prstGeom>
          <a:solidFill>
            <a:srgbClr val="7030A0"/>
          </a:solidFill>
          <a:ln>
            <a:solidFill>
              <a:schemeClr val="tx1"/>
            </a:solidFill>
          </a:ln>
        </p:spPr>
        <p:txBody>
          <a:bodyPr wrap="square" rtlCol="0">
            <a:spAutoFit/>
          </a:bodyPr>
          <a:lstStyle/>
          <a:p>
            <a:r>
              <a:rPr lang="en-US" sz="1600" dirty="0" smtClean="0">
                <a:solidFill>
                  <a:schemeClr val="bg1"/>
                </a:solidFill>
                <a:latin typeface="Trebuchet MS" pitchFamily="34" charset="0"/>
              </a:rPr>
              <a:t>Header.ascx file source part</a:t>
            </a:r>
            <a:endParaRPr lang="en-IN" sz="1600" dirty="0">
              <a:solidFill>
                <a:schemeClr val="bg1"/>
              </a:solidFill>
              <a:latin typeface="Trebuchet MS" pitchFamily="34" charset="0"/>
            </a:endParaRPr>
          </a:p>
        </p:txBody>
      </p:sp>
      <p:sp>
        <p:nvSpPr>
          <p:cNvPr id="15" name="Rectangle 14"/>
          <p:cNvSpPr/>
          <p:nvPr/>
        </p:nvSpPr>
        <p:spPr>
          <a:xfrm>
            <a:off x="685800" y="3657600"/>
            <a:ext cx="5715000"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6629400" y="3733800"/>
            <a:ext cx="2133600" cy="584775"/>
          </a:xfrm>
          <a:prstGeom prst="rect">
            <a:avLst/>
          </a:prstGeom>
          <a:solidFill>
            <a:srgbClr val="7030A0"/>
          </a:solidFill>
          <a:ln>
            <a:solidFill>
              <a:schemeClr val="tx1"/>
            </a:solidFill>
          </a:ln>
        </p:spPr>
        <p:txBody>
          <a:bodyPr wrap="square" rtlCol="0">
            <a:spAutoFit/>
          </a:bodyPr>
          <a:lstStyle/>
          <a:p>
            <a:r>
              <a:rPr lang="en-US" sz="1600" dirty="0" smtClean="0">
                <a:solidFill>
                  <a:schemeClr val="bg1"/>
                </a:solidFill>
                <a:latin typeface="Trebuchet MS" pitchFamily="34" charset="0"/>
              </a:rPr>
              <a:t>HomePage.aspx source part</a:t>
            </a:r>
            <a:endParaRPr lang="en-IN" sz="1600" dirty="0">
              <a:solidFill>
                <a:schemeClr val="bg1"/>
              </a:solidFill>
              <a:latin typeface="Trebuchet MS" pitchFamily="34" charset="0"/>
            </a:endParaRPr>
          </a:p>
        </p:txBody>
      </p:sp>
      <p:sp>
        <p:nvSpPr>
          <p:cNvPr id="17" name="TextBox 16"/>
          <p:cNvSpPr txBox="1"/>
          <p:nvPr/>
        </p:nvSpPr>
        <p:spPr>
          <a:xfrm>
            <a:off x="762000" y="4038600"/>
            <a:ext cx="5562600" cy="338554"/>
          </a:xfrm>
          <a:prstGeom prst="rect">
            <a:avLst/>
          </a:prstGeom>
          <a:solidFill>
            <a:srgbClr val="7030A0"/>
          </a:solidFill>
          <a:ln>
            <a:solidFill>
              <a:schemeClr val="tx1"/>
            </a:solidFill>
          </a:ln>
        </p:spPr>
        <p:txBody>
          <a:bodyPr wrap="square" rtlCol="0">
            <a:spAutoFit/>
          </a:bodyPr>
          <a:lstStyle/>
          <a:p>
            <a:r>
              <a:rPr lang="en-US" sz="1600" dirty="0" smtClean="0">
                <a:solidFill>
                  <a:schemeClr val="bg1"/>
                </a:solidFill>
                <a:latin typeface="Trebuchet MS" pitchFamily="34" charset="0"/>
              </a:rPr>
              <a:t>Register Directive to register user control in web page</a:t>
            </a:r>
            <a:endParaRPr lang="en-IN" sz="1600" dirty="0">
              <a:solidFill>
                <a:schemeClr val="bg1"/>
              </a:solidFill>
              <a:latin typeface="Trebuchet MS" pitchFamily="34" charset="0"/>
            </a:endParaRPr>
          </a:p>
        </p:txBody>
      </p:sp>
      <p:cxnSp>
        <p:nvCxnSpPr>
          <p:cNvPr id="19" name="Straight Arrow Connector 18"/>
          <p:cNvCxnSpPr/>
          <p:nvPr/>
        </p:nvCxnSpPr>
        <p:spPr>
          <a:xfrm rot="5400000" flipH="1" flipV="1">
            <a:off x="990600" y="4038600"/>
            <a:ext cx="1524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914400" y="4953000"/>
            <a:ext cx="28956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p:cNvSpPr txBox="1"/>
          <p:nvPr/>
        </p:nvSpPr>
        <p:spPr>
          <a:xfrm>
            <a:off x="1828800" y="5867400"/>
            <a:ext cx="2057400" cy="338554"/>
          </a:xfrm>
          <a:prstGeom prst="rect">
            <a:avLst/>
          </a:prstGeom>
          <a:solidFill>
            <a:srgbClr val="7030A0"/>
          </a:solidFill>
          <a:ln>
            <a:solidFill>
              <a:schemeClr val="tx1"/>
            </a:solidFill>
          </a:ln>
        </p:spPr>
        <p:txBody>
          <a:bodyPr wrap="square" rtlCol="0">
            <a:spAutoFit/>
          </a:bodyPr>
          <a:lstStyle/>
          <a:p>
            <a:r>
              <a:rPr lang="en-US" sz="1600" dirty="0" smtClean="0">
                <a:solidFill>
                  <a:schemeClr val="bg1"/>
                </a:solidFill>
                <a:latin typeface="Trebuchet MS" pitchFamily="34" charset="0"/>
              </a:rPr>
              <a:t>Using user control</a:t>
            </a:r>
            <a:endParaRPr lang="en-IN" sz="1600" dirty="0">
              <a:solidFill>
                <a:schemeClr val="bg1"/>
              </a:solidFill>
              <a:latin typeface="Trebuchet MS" pitchFamily="34" charset="0"/>
            </a:endParaRPr>
          </a:p>
        </p:txBody>
      </p:sp>
      <p:cxnSp>
        <p:nvCxnSpPr>
          <p:cNvPr id="23" name="Straight Arrow Connector 22"/>
          <p:cNvCxnSpPr/>
          <p:nvPr/>
        </p:nvCxnSpPr>
        <p:spPr>
          <a:xfrm rot="5400000" flipH="1" flipV="1">
            <a:off x="3467100" y="5524500"/>
            <a:ext cx="6858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572000" y="5791200"/>
            <a:ext cx="4343400" cy="338554"/>
          </a:xfrm>
          <a:prstGeom prst="rect">
            <a:avLst/>
          </a:prstGeom>
          <a:solidFill>
            <a:srgbClr val="7030A0"/>
          </a:solidFill>
          <a:ln>
            <a:solidFill>
              <a:schemeClr val="tx1"/>
            </a:solidFill>
          </a:ln>
        </p:spPr>
        <p:txBody>
          <a:bodyPr wrap="square" rtlCol="0">
            <a:spAutoFit/>
          </a:bodyPr>
          <a:lstStyle/>
          <a:p>
            <a:r>
              <a:rPr lang="en-US" sz="1600" dirty="0" smtClean="0">
                <a:solidFill>
                  <a:schemeClr val="bg1"/>
                </a:solidFill>
                <a:latin typeface="Trebuchet MS" pitchFamily="34" charset="0"/>
              </a:rPr>
              <a:t>Page displayed in browser with user control</a:t>
            </a:r>
            <a:endParaRPr lang="en-IN" sz="1600" dirty="0">
              <a:solidFill>
                <a:schemeClr val="bg1"/>
              </a:solidFill>
              <a:latin typeface="Trebuchet MS" pitchFamily="34" charset="0"/>
            </a:endParaRPr>
          </a:p>
        </p:txBody>
      </p:sp>
      <p:pic>
        <p:nvPicPr>
          <p:cNvPr id="1028" name="Picture 4" descr="C:\Users\JoySata\Pictures\MindTreeMaterialPics\ASP.NET Controls\OutputUserControl.png"/>
          <p:cNvPicPr>
            <a:picLocks noChangeAspect="1" noChangeArrowheads="1"/>
          </p:cNvPicPr>
          <p:nvPr/>
        </p:nvPicPr>
        <p:blipFill>
          <a:blip r:embed="rId6" cstate="print"/>
          <a:srcRect/>
          <a:stretch>
            <a:fillRect/>
          </a:stretch>
        </p:blipFill>
        <p:spPr bwMode="auto">
          <a:xfrm>
            <a:off x="4572000" y="4614678"/>
            <a:ext cx="4267200" cy="1006598"/>
          </a:xfrm>
          <a:prstGeom prst="rect">
            <a:avLst/>
          </a:prstGeom>
          <a:noFill/>
          <a:ln>
            <a:solidFill>
              <a:schemeClr val="tx1"/>
            </a:solidFill>
          </a:ln>
        </p:spPr>
      </p:pic>
    </p:spTree>
  </p:cSld>
  <p:clrMapOvr>
    <a:masterClrMapping/>
  </p:clrMapOvr>
  <p:transition spd="slow">
    <p:wipe dir="d"/>
  </p:transition>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83568" y="260648"/>
            <a:ext cx="8229600" cy="1143000"/>
          </a:xfrm>
        </p:spPr>
        <p:txBody>
          <a:bodyPr/>
          <a:lstStyle/>
          <a:p>
            <a:r>
              <a:rPr lang="en-US" dirty="0" smtClean="0"/>
              <a:t>Register Directive</a:t>
            </a:r>
            <a:endParaRPr lang="en-IN" dirty="0"/>
          </a:p>
        </p:txBody>
      </p:sp>
      <p:sp>
        <p:nvSpPr>
          <p:cNvPr id="5" name="Content Placeholder 4"/>
          <p:cNvSpPr>
            <a:spLocks noGrp="1"/>
          </p:cNvSpPr>
          <p:nvPr>
            <p:ph idx="4294967295"/>
          </p:nvPr>
        </p:nvSpPr>
        <p:spPr>
          <a:xfrm>
            <a:off x="304800" y="1600200"/>
            <a:ext cx="8229600" cy="4343400"/>
          </a:xfrm>
        </p:spPr>
        <p:txBody>
          <a:bodyPr>
            <a:normAutofit fontScale="85000" lnSpcReduction="20000"/>
          </a:bodyPr>
          <a:lstStyle/>
          <a:p>
            <a:r>
              <a:rPr lang="en-US" dirty="0" smtClean="0"/>
              <a:t>This directive is used to register any web user control on a web page.</a:t>
            </a:r>
          </a:p>
          <a:p>
            <a:r>
              <a:rPr lang="en-US" dirty="0" smtClean="0"/>
              <a:t>If the web user control is not registered with a page using Register directive, then the user control can’t be used on the page</a:t>
            </a:r>
          </a:p>
          <a:p>
            <a:endParaRPr lang="en-US" dirty="0" smtClean="0"/>
          </a:p>
          <a:p>
            <a:r>
              <a:rPr lang="en-US" dirty="0" smtClean="0"/>
              <a:t>The attributes of Register directive:</a:t>
            </a:r>
          </a:p>
          <a:p>
            <a:pPr lvl="1"/>
            <a:r>
              <a:rPr lang="en-IN" dirty="0" smtClean="0"/>
              <a:t>A </a:t>
            </a:r>
            <a:r>
              <a:rPr lang="en-IN" b="1" dirty="0" err="1" smtClean="0"/>
              <a:t>TagPrefix</a:t>
            </a:r>
            <a:r>
              <a:rPr lang="en-IN" dirty="0" smtClean="0"/>
              <a:t> attribute, which associates a prefix with the user control. This prefix will be included in opening tag of the user control element.</a:t>
            </a:r>
          </a:p>
          <a:p>
            <a:pPr lvl="1"/>
            <a:r>
              <a:rPr lang="en-IN" dirty="0" smtClean="0"/>
              <a:t>A </a:t>
            </a:r>
            <a:r>
              <a:rPr lang="en-IN" b="1" dirty="0" err="1" smtClean="0"/>
              <a:t>TagName</a:t>
            </a:r>
            <a:r>
              <a:rPr lang="en-IN" dirty="0" smtClean="0"/>
              <a:t> attribute, which associates a name with the user control. This name will be included in the opening tag of the user control element.</a:t>
            </a:r>
          </a:p>
          <a:p>
            <a:pPr lvl="1"/>
            <a:r>
              <a:rPr lang="en-IN" dirty="0" smtClean="0"/>
              <a:t>A </a:t>
            </a:r>
            <a:r>
              <a:rPr lang="en-IN" b="1" dirty="0" err="1" smtClean="0"/>
              <a:t>Src</a:t>
            </a:r>
            <a:r>
              <a:rPr lang="en-IN" dirty="0" smtClean="0"/>
              <a:t> attribute, which defines the virtual path to the user control file that you are including</a:t>
            </a:r>
          </a:p>
          <a:p>
            <a:pPr lvl="1"/>
            <a:endParaRPr lang="en-IN" dirty="0"/>
          </a:p>
        </p:txBody>
      </p:sp>
      <p:pic>
        <p:nvPicPr>
          <p:cNvPr id="2051" name="Picture 3" descr="C:\Users\JoySata\Pictures\MindTreeMaterialPics\ASP.NET Controls\registerdirective.png"/>
          <p:cNvPicPr>
            <a:picLocks noChangeAspect="1" noChangeArrowheads="1"/>
          </p:cNvPicPr>
          <p:nvPr/>
        </p:nvPicPr>
        <p:blipFill>
          <a:blip r:embed="rId3" cstate="print"/>
          <a:srcRect/>
          <a:stretch>
            <a:fillRect/>
          </a:stretch>
        </p:blipFill>
        <p:spPr bwMode="auto">
          <a:xfrm>
            <a:off x="914400" y="5888002"/>
            <a:ext cx="7467600" cy="369924"/>
          </a:xfrm>
          <a:prstGeom prst="rect">
            <a:avLst/>
          </a:prstGeom>
          <a:solidFill>
            <a:schemeClr val="tx2">
              <a:lumMod val="40000"/>
              <a:lumOff val="60000"/>
            </a:schemeClr>
          </a:solidFill>
          <a:ln>
            <a:solidFill>
              <a:schemeClr val="tx1"/>
            </a:solidFill>
          </a:ln>
        </p:spPr>
      </p:pic>
    </p:spTree>
  </p:cSld>
  <p:clrMapOvr>
    <a:masterClrMapping/>
  </p:clrMapOvr>
  <p:transition spd="slow">
    <p:wipe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57130"/>
          </a:xfrm>
        </p:spPr>
        <p:txBody>
          <a:bodyPr>
            <a:normAutofit fontScale="90000"/>
          </a:bodyPr>
          <a:lstStyle/>
          <a:p>
            <a:r>
              <a:rPr lang="en-IN" dirty="0" smtClean="0"/>
              <a:t>Access Modifiers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2522096228"/>
              </p:ext>
            </p:extLst>
          </p:nvPr>
        </p:nvGraphicFramePr>
        <p:xfrm>
          <a:off x="669101" y="1417637"/>
          <a:ext cx="7941499" cy="4830763"/>
        </p:xfrm>
        <a:graphic>
          <a:graphicData uri="http://schemas.openxmlformats.org/drawingml/2006/table">
            <a:tbl>
              <a:tblPr>
                <a:tableStyleId>{5C22544A-7EE6-4342-B048-85BDC9FD1C3A}</a:tableStyleId>
              </a:tblPr>
              <a:tblGrid>
                <a:gridCol w="1997899"/>
                <a:gridCol w="5943600"/>
              </a:tblGrid>
              <a:tr h="378537">
                <a:tc>
                  <a:txBody>
                    <a:bodyPr/>
                    <a:lstStyle/>
                    <a:p>
                      <a:pPr marL="0" marR="0">
                        <a:spcBef>
                          <a:spcPts val="300"/>
                        </a:spcBef>
                        <a:spcAft>
                          <a:spcPts val="300"/>
                        </a:spcAft>
                      </a:pPr>
                      <a:r>
                        <a:rPr lang="en-IN" sz="1800" dirty="0">
                          <a:effectLst/>
                          <a:latin typeface="Calibri" pitchFamily="34" charset="0"/>
                          <a:cs typeface="Calibri" pitchFamily="34" charset="0"/>
                        </a:rPr>
                        <a:t>Access modifier </a:t>
                      </a:r>
                      <a:endParaRPr lang="en-US" sz="1800" dirty="0">
                        <a:effectLst/>
                        <a:latin typeface="Calibri" pitchFamily="34" charset="0"/>
                        <a:ea typeface="Times New Roman"/>
                        <a:cs typeface="Calibri" pitchFamily="34" charset="0"/>
                      </a:endParaRPr>
                    </a:p>
                  </a:txBody>
                  <a:tcPr marL="14196" marR="14196" marT="14196" marB="14196"/>
                </a:tc>
                <a:tc>
                  <a:txBody>
                    <a:bodyPr/>
                    <a:lstStyle/>
                    <a:p>
                      <a:pPr marL="0" marR="0">
                        <a:spcBef>
                          <a:spcPts val="300"/>
                        </a:spcBef>
                        <a:spcAft>
                          <a:spcPts val="300"/>
                        </a:spcAft>
                      </a:pPr>
                      <a:r>
                        <a:rPr lang="en-IN" sz="1800" dirty="0" smtClean="0">
                          <a:effectLst/>
                          <a:latin typeface="Calibri" pitchFamily="34" charset="0"/>
                          <a:cs typeface="Calibri" pitchFamily="34" charset="0"/>
                        </a:rPr>
                        <a:t>Description </a:t>
                      </a:r>
                      <a:endParaRPr lang="en-US" sz="1800" dirty="0">
                        <a:effectLst/>
                        <a:latin typeface="Calibri" pitchFamily="34" charset="0"/>
                        <a:ea typeface="Times New Roman"/>
                        <a:cs typeface="Calibri" pitchFamily="34" charset="0"/>
                      </a:endParaRPr>
                    </a:p>
                  </a:txBody>
                  <a:tcPr marL="14196" marR="14196" marT="14196" marB="14196"/>
                </a:tc>
              </a:tr>
              <a:tr h="702998">
                <a:tc>
                  <a:txBody>
                    <a:bodyPr/>
                    <a:lstStyle/>
                    <a:p>
                      <a:pPr marL="0" marR="0">
                        <a:spcBef>
                          <a:spcPts val="300"/>
                        </a:spcBef>
                        <a:spcAft>
                          <a:spcPts val="300"/>
                        </a:spcAft>
                      </a:pPr>
                      <a:r>
                        <a:rPr lang="en-IN" sz="1800">
                          <a:effectLst/>
                          <a:latin typeface="Calibri" pitchFamily="34" charset="0"/>
                          <a:cs typeface="Calibri" pitchFamily="34" charset="0"/>
                        </a:rPr>
                        <a:t>Public</a:t>
                      </a:r>
                      <a:endParaRPr lang="en-US" sz="1800">
                        <a:effectLst/>
                        <a:latin typeface="Calibri" pitchFamily="34" charset="0"/>
                        <a:ea typeface="Times New Roman"/>
                        <a:cs typeface="Calibri" pitchFamily="34" charset="0"/>
                      </a:endParaRPr>
                    </a:p>
                  </a:txBody>
                  <a:tcPr marL="14196" marR="14196" marT="14196" marB="14196"/>
                </a:tc>
                <a:tc>
                  <a:txBody>
                    <a:bodyPr/>
                    <a:lstStyle/>
                    <a:p>
                      <a:pPr marL="0" marR="0">
                        <a:spcBef>
                          <a:spcPts val="300"/>
                        </a:spcBef>
                        <a:spcAft>
                          <a:spcPts val="300"/>
                        </a:spcAft>
                      </a:pPr>
                      <a:r>
                        <a:rPr lang="en-IN" sz="1800" dirty="0">
                          <a:effectLst/>
                          <a:latin typeface="Calibri" pitchFamily="34" charset="0"/>
                          <a:cs typeface="Calibri" pitchFamily="34" charset="0"/>
                        </a:rPr>
                        <a:t>A public member is accessible from anywhere. This is the least restrictive access modifier.</a:t>
                      </a:r>
                      <a:endParaRPr lang="en-US" sz="1800" dirty="0">
                        <a:effectLst/>
                        <a:latin typeface="Calibri" pitchFamily="34" charset="0"/>
                        <a:ea typeface="Times New Roman"/>
                        <a:cs typeface="Calibri" pitchFamily="34" charset="0"/>
                      </a:endParaRPr>
                    </a:p>
                  </a:txBody>
                  <a:tcPr marL="14196" marR="14196" marT="14196" marB="14196"/>
                </a:tc>
              </a:tr>
              <a:tr h="702998">
                <a:tc>
                  <a:txBody>
                    <a:bodyPr/>
                    <a:lstStyle/>
                    <a:p>
                      <a:pPr marL="0" marR="0">
                        <a:spcBef>
                          <a:spcPts val="300"/>
                        </a:spcBef>
                        <a:spcAft>
                          <a:spcPts val="300"/>
                        </a:spcAft>
                      </a:pPr>
                      <a:r>
                        <a:rPr lang="en-IN" sz="1800">
                          <a:effectLst/>
                          <a:latin typeface="Calibri" pitchFamily="34" charset="0"/>
                          <a:cs typeface="Calibri" pitchFamily="34" charset="0"/>
                        </a:rPr>
                        <a:t>Protected</a:t>
                      </a:r>
                      <a:endParaRPr lang="en-US" sz="1800">
                        <a:effectLst/>
                        <a:latin typeface="Calibri" pitchFamily="34" charset="0"/>
                        <a:ea typeface="Times New Roman"/>
                        <a:cs typeface="Calibri" pitchFamily="34" charset="0"/>
                      </a:endParaRPr>
                    </a:p>
                  </a:txBody>
                  <a:tcPr marL="14196" marR="14196" marT="14196" marB="14196"/>
                </a:tc>
                <a:tc>
                  <a:txBody>
                    <a:bodyPr/>
                    <a:lstStyle/>
                    <a:p>
                      <a:pPr marL="0" marR="0">
                        <a:spcBef>
                          <a:spcPts val="300"/>
                        </a:spcBef>
                        <a:spcAft>
                          <a:spcPts val="300"/>
                        </a:spcAft>
                      </a:pPr>
                      <a:r>
                        <a:rPr lang="en-IN" sz="1800">
                          <a:effectLst/>
                          <a:latin typeface="Calibri" pitchFamily="34" charset="0"/>
                          <a:cs typeface="Calibri" pitchFamily="34" charset="0"/>
                        </a:rPr>
                        <a:t>A protected member is accessible from within the class and all derived classes. No access from the outside is permitted.</a:t>
                      </a:r>
                      <a:endParaRPr lang="en-US" sz="1800">
                        <a:effectLst/>
                        <a:latin typeface="Calibri" pitchFamily="34" charset="0"/>
                        <a:ea typeface="Times New Roman"/>
                        <a:cs typeface="Calibri" pitchFamily="34" charset="0"/>
                      </a:endParaRPr>
                    </a:p>
                  </a:txBody>
                  <a:tcPr marL="14196" marR="14196" marT="14196" marB="14196"/>
                </a:tc>
              </a:tr>
              <a:tr h="702998">
                <a:tc>
                  <a:txBody>
                    <a:bodyPr/>
                    <a:lstStyle/>
                    <a:p>
                      <a:pPr marL="0" marR="0">
                        <a:spcBef>
                          <a:spcPts val="300"/>
                        </a:spcBef>
                        <a:spcAft>
                          <a:spcPts val="300"/>
                        </a:spcAft>
                      </a:pPr>
                      <a:r>
                        <a:rPr lang="en-IN" sz="1800">
                          <a:effectLst/>
                          <a:latin typeface="Calibri" pitchFamily="34" charset="0"/>
                          <a:cs typeface="Calibri" pitchFamily="34" charset="0"/>
                        </a:rPr>
                        <a:t>Private</a:t>
                      </a:r>
                      <a:endParaRPr lang="en-US" sz="1800">
                        <a:effectLst/>
                        <a:latin typeface="Calibri" pitchFamily="34" charset="0"/>
                        <a:ea typeface="Times New Roman"/>
                        <a:cs typeface="Calibri" pitchFamily="34" charset="0"/>
                      </a:endParaRPr>
                    </a:p>
                  </a:txBody>
                  <a:tcPr marL="14196" marR="14196" marT="14196" marB="14196"/>
                </a:tc>
                <a:tc>
                  <a:txBody>
                    <a:bodyPr/>
                    <a:lstStyle/>
                    <a:p>
                      <a:pPr marL="0" marR="0">
                        <a:spcBef>
                          <a:spcPts val="300"/>
                        </a:spcBef>
                        <a:spcAft>
                          <a:spcPts val="300"/>
                        </a:spcAft>
                      </a:pPr>
                      <a:r>
                        <a:rPr lang="en-IN" sz="1800">
                          <a:effectLst/>
                          <a:latin typeface="Calibri" pitchFamily="34" charset="0"/>
                          <a:cs typeface="Calibri" pitchFamily="34" charset="0"/>
                        </a:rPr>
                        <a:t>A private member is accessible only from within the same class. Not even derived classes can access it.</a:t>
                      </a:r>
                      <a:endParaRPr lang="en-US" sz="1800">
                        <a:effectLst/>
                        <a:latin typeface="Calibri" pitchFamily="34" charset="0"/>
                        <a:ea typeface="Times New Roman"/>
                        <a:cs typeface="Calibri" pitchFamily="34" charset="0"/>
                      </a:endParaRPr>
                    </a:p>
                  </a:txBody>
                  <a:tcPr marL="14196" marR="14196" marT="14196" marB="14196"/>
                </a:tc>
              </a:tr>
              <a:tr h="1331264">
                <a:tc>
                  <a:txBody>
                    <a:bodyPr/>
                    <a:lstStyle/>
                    <a:p>
                      <a:pPr marL="0" marR="0">
                        <a:spcBef>
                          <a:spcPts val="300"/>
                        </a:spcBef>
                        <a:spcAft>
                          <a:spcPts val="300"/>
                        </a:spcAft>
                      </a:pPr>
                      <a:r>
                        <a:rPr lang="en-IN" sz="1800">
                          <a:effectLst/>
                          <a:latin typeface="Calibri" pitchFamily="34" charset="0"/>
                          <a:cs typeface="Calibri" pitchFamily="34" charset="0"/>
                        </a:rPr>
                        <a:t>Internal</a:t>
                      </a:r>
                      <a:endParaRPr lang="en-US" sz="1800">
                        <a:effectLst/>
                        <a:latin typeface="Calibri" pitchFamily="34" charset="0"/>
                        <a:ea typeface="Times New Roman"/>
                        <a:cs typeface="Calibri" pitchFamily="34" charset="0"/>
                      </a:endParaRPr>
                    </a:p>
                  </a:txBody>
                  <a:tcPr marL="14196" marR="14196" marT="14196" marB="14196"/>
                </a:tc>
                <a:tc>
                  <a:txBody>
                    <a:bodyPr/>
                    <a:lstStyle/>
                    <a:p>
                      <a:pPr marL="0" marR="0">
                        <a:spcBef>
                          <a:spcPts val="300"/>
                        </a:spcBef>
                        <a:spcAft>
                          <a:spcPts val="300"/>
                        </a:spcAft>
                      </a:pPr>
                      <a:r>
                        <a:rPr lang="en-IN" sz="1800">
                          <a:effectLst/>
                          <a:latin typeface="Calibri" pitchFamily="34" charset="0"/>
                          <a:cs typeface="Calibri" pitchFamily="34" charset="0"/>
                        </a:rPr>
                        <a:t>An internal member is accessible from within any part of the same Microsoft .NET-based assembly. You can think of it as public at the assembly level and private from outside the assembly.</a:t>
                      </a:r>
                      <a:endParaRPr lang="en-US" sz="1800">
                        <a:effectLst/>
                        <a:latin typeface="Calibri" pitchFamily="34" charset="0"/>
                        <a:ea typeface="Times New Roman"/>
                        <a:cs typeface="Calibri" pitchFamily="34" charset="0"/>
                      </a:endParaRPr>
                    </a:p>
                  </a:txBody>
                  <a:tcPr marL="14196" marR="14196" marT="14196" marB="14196"/>
                </a:tc>
              </a:tr>
              <a:tr h="1011968">
                <a:tc>
                  <a:txBody>
                    <a:bodyPr/>
                    <a:lstStyle/>
                    <a:p>
                      <a:pPr marL="0" marR="0">
                        <a:spcBef>
                          <a:spcPts val="300"/>
                        </a:spcBef>
                        <a:spcAft>
                          <a:spcPts val="300"/>
                        </a:spcAft>
                      </a:pPr>
                      <a:r>
                        <a:rPr lang="en-IN" sz="1800">
                          <a:effectLst/>
                          <a:latin typeface="Calibri" pitchFamily="34" charset="0"/>
                          <a:cs typeface="Calibri" pitchFamily="34" charset="0"/>
                        </a:rPr>
                        <a:t>protected internal</a:t>
                      </a:r>
                      <a:endParaRPr lang="en-US" sz="1800">
                        <a:effectLst/>
                        <a:latin typeface="Calibri" pitchFamily="34" charset="0"/>
                        <a:ea typeface="Times New Roman"/>
                        <a:cs typeface="Calibri" pitchFamily="34" charset="0"/>
                      </a:endParaRPr>
                    </a:p>
                  </a:txBody>
                  <a:tcPr marL="14196" marR="14196" marT="14196" marB="14196"/>
                </a:tc>
                <a:tc>
                  <a:txBody>
                    <a:bodyPr/>
                    <a:lstStyle/>
                    <a:p>
                      <a:pPr marL="0" marR="0">
                        <a:spcBef>
                          <a:spcPts val="300"/>
                        </a:spcBef>
                        <a:spcAft>
                          <a:spcPts val="300"/>
                        </a:spcAft>
                      </a:pPr>
                      <a:r>
                        <a:rPr lang="en-IN" sz="1800" dirty="0">
                          <a:effectLst/>
                          <a:latin typeface="Calibri" pitchFamily="34" charset="0"/>
                          <a:cs typeface="Calibri" pitchFamily="34" charset="0"/>
                        </a:rPr>
                        <a:t>An internal protected member is accessible from within the current assembly or from within types derived from the containing class.</a:t>
                      </a:r>
                      <a:endParaRPr lang="en-US" sz="1800" dirty="0">
                        <a:effectLst/>
                        <a:latin typeface="Calibri" pitchFamily="34" charset="0"/>
                        <a:ea typeface="Times New Roman"/>
                        <a:cs typeface="Calibri" pitchFamily="34" charset="0"/>
                      </a:endParaRPr>
                    </a:p>
                  </a:txBody>
                  <a:tcPr marL="14196" marR="14196" marT="14196" marB="14196"/>
                </a:tc>
              </a:tr>
            </a:tbl>
          </a:graphicData>
        </a:graphic>
      </p:graphicFrame>
    </p:spTree>
    <p:extLst>
      <p:ext uri="{BB962C8B-B14F-4D97-AF65-F5344CB8AC3E}">
        <p14:creationId xmlns:p14="http://schemas.microsoft.com/office/powerpoint/2010/main" xmlns="" val="1189653089"/>
      </p:ext>
    </p:extLst>
  </p:cSld>
  <p:clrMapOvr>
    <a:masterClrMapping/>
  </p:clrMapOvr>
  <p:transition spd="slow">
    <p:wipe dir="d"/>
  </p:transition>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55576" y="188640"/>
            <a:ext cx="8229600" cy="1143000"/>
          </a:xfrm>
        </p:spPr>
        <p:txBody>
          <a:bodyPr>
            <a:normAutofit fontScale="90000"/>
          </a:bodyPr>
          <a:lstStyle/>
          <a:p>
            <a:r>
              <a:rPr lang="en-US" dirty="0" smtClean="0"/>
              <a:t>Difference Between a Web Page and a Web User Control</a:t>
            </a:r>
            <a:endParaRPr lang="en-IN" dirty="0"/>
          </a:p>
        </p:txBody>
      </p:sp>
      <p:sp>
        <p:nvSpPr>
          <p:cNvPr id="2" name="Content Placeholder 1"/>
          <p:cNvSpPr>
            <a:spLocks noGrp="1"/>
          </p:cNvSpPr>
          <p:nvPr>
            <p:ph idx="4294967295"/>
          </p:nvPr>
        </p:nvSpPr>
        <p:spPr>
          <a:xfrm>
            <a:off x="457200" y="1676400"/>
            <a:ext cx="8229600" cy="4525963"/>
          </a:xfrm>
        </p:spPr>
        <p:txBody>
          <a:bodyPr>
            <a:normAutofit fontScale="92500" lnSpcReduction="20000"/>
          </a:bodyPr>
          <a:lstStyle/>
          <a:p>
            <a:r>
              <a:rPr lang="en-IN" dirty="0" smtClean="0"/>
              <a:t>A user controls differs from an ASP.NET Web page in these ways:</a:t>
            </a:r>
          </a:p>
          <a:p>
            <a:pPr lvl="1"/>
            <a:endParaRPr lang="en-IN" dirty="0" smtClean="0"/>
          </a:p>
          <a:p>
            <a:pPr lvl="1"/>
            <a:r>
              <a:rPr lang="en-IN" dirty="0" smtClean="0"/>
              <a:t>The file name extension for the user control is .</a:t>
            </a:r>
            <a:r>
              <a:rPr lang="en-IN" dirty="0" err="1" smtClean="0"/>
              <a:t>ascx</a:t>
            </a:r>
            <a:r>
              <a:rPr lang="en-IN" dirty="0" smtClean="0"/>
              <a:t>.</a:t>
            </a:r>
          </a:p>
          <a:p>
            <a:pPr lvl="1"/>
            <a:endParaRPr lang="en-IN" dirty="0" smtClean="0"/>
          </a:p>
          <a:p>
            <a:pPr lvl="1"/>
            <a:r>
              <a:rPr lang="en-IN" dirty="0" smtClean="0"/>
              <a:t>Instead of an </a:t>
            </a:r>
            <a:r>
              <a:rPr lang="en-IN" b="1" dirty="0" smtClean="0"/>
              <a:t>@ Page</a:t>
            </a:r>
            <a:r>
              <a:rPr lang="en-IN" dirty="0" smtClean="0"/>
              <a:t> directive, the user control contains an </a:t>
            </a:r>
            <a:r>
              <a:rPr lang="en-IN" b="1" dirty="0" smtClean="0"/>
              <a:t>@ Control</a:t>
            </a:r>
            <a:r>
              <a:rPr lang="en-IN" dirty="0" smtClean="0"/>
              <a:t> directive that defines configuration and other properties.</a:t>
            </a:r>
          </a:p>
          <a:p>
            <a:pPr lvl="1"/>
            <a:endParaRPr lang="en-IN" dirty="0" smtClean="0"/>
          </a:p>
          <a:p>
            <a:pPr lvl="1"/>
            <a:r>
              <a:rPr lang="en-IN" dirty="0" smtClean="0"/>
              <a:t>User controls cannot run as stand-alone files. Instead, you must add them to ASP.NET pages, as you would any control.</a:t>
            </a:r>
          </a:p>
          <a:p>
            <a:pPr lvl="1"/>
            <a:endParaRPr lang="en-IN" dirty="0" smtClean="0"/>
          </a:p>
          <a:p>
            <a:pPr lvl="1"/>
            <a:r>
              <a:rPr lang="en-IN" dirty="0" smtClean="0"/>
              <a:t>The user control does not have html, body, or form elements in it. These elements must be in the hosting page.</a:t>
            </a:r>
          </a:p>
          <a:p>
            <a:endParaRPr lang="en-IN" dirty="0"/>
          </a:p>
        </p:txBody>
      </p:sp>
    </p:spTree>
  </p:cSld>
  <p:clrMapOvr>
    <a:masterClrMapping/>
  </p:clrMapOvr>
  <p:transition spd="slow">
    <p:wipe dir="d"/>
  </p:transition>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1560" y="260648"/>
            <a:ext cx="8229600" cy="1143000"/>
          </a:xfrm>
        </p:spPr>
        <p:txBody>
          <a:bodyPr>
            <a:normAutofit fontScale="90000"/>
          </a:bodyPr>
          <a:lstStyle/>
          <a:p>
            <a:r>
              <a:rPr lang="en-US" dirty="0" smtClean="0"/>
              <a:t>Advantages and Disadvantages of User Control</a:t>
            </a:r>
            <a:endParaRPr lang="en-IN" dirty="0"/>
          </a:p>
        </p:txBody>
      </p:sp>
      <p:sp>
        <p:nvSpPr>
          <p:cNvPr id="2" name="Content Placeholder 1"/>
          <p:cNvSpPr>
            <a:spLocks noGrp="1"/>
          </p:cNvSpPr>
          <p:nvPr>
            <p:ph idx="4294967295"/>
          </p:nvPr>
        </p:nvSpPr>
        <p:spPr>
          <a:xfrm>
            <a:off x="381000" y="1600200"/>
            <a:ext cx="8229600" cy="4525963"/>
          </a:xfrm>
        </p:spPr>
        <p:txBody>
          <a:bodyPr>
            <a:normAutofit fontScale="85000" lnSpcReduction="20000"/>
          </a:bodyPr>
          <a:lstStyle/>
          <a:p>
            <a:r>
              <a:rPr lang="en-US" dirty="0" smtClean="0"/>
              <a:t>Advantage:</a:t>
            </a:r>
          </a:p>
          <a:p>
            <a:pPr lvl="1"/>
            <a:endParaRPr lang="en-US" dirty="0" smtClean="0"/>
          </a:p>
          <a:p>
            <a:pPr lvl="1"/>
            <a:r>
              <a:rPr lang="en-US" dirty="0" smtClean="0"/>
              <a:t>Once created, can be applied on all web pages or selected web pages</a:t>
            </a:r>
          </a:p>
          <a:p>
            <a:pPr lvl="1"/>
            <a:endParaRPr lang="en-US" dirty="0" smtClean="0"/>
          </a:p>
          <a:p>
            <a:pPr lvl="1"/>
            <a:r>
              <a:rPr lang="en-US" dirty="0" smtClean="0"/>
              <a:t>Existing controls can be used to create user control</a:t>
            </a:r>
          </a:p>
          <a:p>
            <a:pPr lvl="1"/>
            <a:endParaRPr lang="en-US" dirty="0" smtClean="0"/>
          </a:p>
          <a:p>
            <a:pPr lvl="1"/>
            <a:r>
              <a:rPr lang="en-US" dirty="0" smtClean="0"/>
              <a:t>Easier to use on web page, just use Register directive</a:t>
            </a:r>
          </a:p>
          <a:p>
            <a:pPr lvl="1"/>
            <a:endParaRPr lang="en-US" dirty="0" smtClean="0"/>
          </a:p>
          <a:p>
            <a:r>
              <a:rPr lang="en-US" dirty="0" smtClean="0"/>
              <a:t>Disadvantages:</a:t>
            </a:r>
          </a:p>
          <a:p>
            <a:pPr lvl="1"/>
            <a:endParaRPr lang="en-US" dirty="0" smtClean="0"/>
          </a:p>
          <a:p>
            <a:pPr lvl="1"/>
            <a:r>
              <a:rPr lang="en-US" dirty="0" smtClean="0"/>
              <a:t>It has to be registered with every web page manually</a:t>
            </a:r>
          </a:p>
          <a:p>
            <a:pPr lvl="1"/>
            <a:endParaRPr lang="en-US" dirty="0" smtClean="0"/>
          </a:p>
          <a:p>
            <a:pPr lvl="1"/>
            <a:r>
              <a:rPr lang="en-US" dirty="0" smtClean="0"/>
              <a:t>Not available in </a:t>
            </a:r>
            <a:r>
              <a:rPr lang="en-US" dirty="0" err="1" smtClean="0"/>
              <a:t>ToolBox</a:t>
            </a:r>
            <a:r>
              <a:rPr lang="en-US" dirty="0" smtClean="0"/>
              <a:t>. So, it has to be manually added in the body of the web page</a:t>
            </a:r>
            <a:endParaRPr lang="en-IN" dirty="0"/>
          </a:p>
        </p:txBody>
      </p:sp>
    </p:spTree>
  </p:cSld>
  <p:clrMapOvr>
    <a:masterClrMapping/>
  </p:clrMapOvr>
  <p:transition spd="slow">
    <p:wipe dir="d"/>
  </p:transition>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55576" y="260648"/>
            <a:ext cx="8229600" cy="1143000"/>
          </a:xfrm>
        </p:spPr>
        <p:txBody>
          <a:bodyPr/>
          <a:lstStyle/>
          <a:p>
            <a:r>
              <a:rPr lang="en-US" dirty="0" smtClean="0"/>
              <a:t>Master Page</a:t>
            </a:r>
            <a:endParaRPr lang="en-IN" dirty="0"/>
          </a:p>
        </p:txBody>
      </p:sp>
      <p:sp>
        <p:nvSpPr>
          <p:cNvPr id="2" name="Content Placeholder 1"/>
          <p:cNvSpPr>
            <a:spLocks noGrp="1"/>
          </p:cNvSpPr>
          <p:nvPr>
            <p:ph idx="4294967295"/>
          </p:nvPr>
        </p:nvSpPr>
        <p:spPr>
          <a:xfrm>
            <a:off x="457200" y="1600200"/>
            <a:ext cx="8229600" cy="4525963"/>
          </a:xfrm>
        </p:spPr>
        <p:txBody>
          <a:bodyPr>
            <a:normAutofit fontScale="85000" lnSpcReduction="20000"/>
          </a:bodyPr>
          <a:lstStyle/>
          <a:p>
            <a:r>
              <a:rPr lang="en-IN" dirty="0" smtClean="0"/>
              <a:t>ASP.NET master pages allow you to create a consistent layout for the pages in your application. </a:t>
            </a:r>
          </a:p>
          <a:p>
            <a:endParaRPr lang="en-IN" dirty="0" smtClean="0"/>
          </a:p>
          <a:p>
            <a:r>
              <a:rPr lang="en-IN" dirty="0" smtClean="0"/>
              <a:t>A single master page defines the look and feel and standard </a:t>
            </a:r>
            <a:r>
              <a:rPr lang="en-IN" dirty="0" err="1" smtClean="0"/>
              <a:t>behavior</a:t>
            </a:r>
            <a:r>
              <a:rPr lang="en-IN" dirty="0" smtClean="0"/>
              <a:t> that you want for all of the pages (or a group of pages) in your application. </a:t>
            </a:r>
          </a:p>
          <a:p>
            <a:endParaRPr lang="en-IN" dirty="0" smtClean="0"/>
          </a:p>
          <a:p>
            <a:r>
              <a:rPr lang="en-IN" dirty="0" smtClean="0"/>
              <a:t>You can then create individual content pages that contain the content you want to display. </a:t>
            </a:r>
          </a:p>
          <a:p>
            <a:endParaRPr lang="en-IN" dirty="0" smtClean="0"/>
          </a:p>
          <a:p>
            <a:r>
              <a:rPr lang="en-IN" dirty="0" smtClean="0"/>
              <a:t>When users request the content pages, they merge with the master page to produce output that combines the layout of the master page with the content from the content page.</a:t>
            </a:r>
            <a:endParaRPr lang="en-IN" dirty="0"/>
          </a:p>
        </p:txBody>
      </p:sp>
    </p:spTree>
  </p:cSld>
  <p:clrMapOvr>
    <a:masterClrMapping/>
  </p:clrMapOvr>
  <p:transition spd="slow">
    <p:wipe dir="d"/>
  </p:transition>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49923" y="152400"/>
            <a:ext cx="8229600" cy="1143000"/>
          </a:xfrm>
        </p:spPr>
        <p:txBody>
          <a:bodyPr/>
          <a:lstStyle/>
          <a:p>
            <a:r>
              <a:rPr lang="en-US" dirty="0" smtClean="0"/>
              <a:t>Master Page Details</a:t>
            </a:r>
            <a:endParaRPr lang="en-IN" dirty="0"/>
          </a:p>
        </p:txBody>
      </p:sp>
      <p:sp>
        <p:nvSpPr>
          <p:cNvPr id="2" name="Content Placeholder 1"/>
          <p:cNvSpPr>
            <a:spLocks noGrp="1"/>
          </p:cNvSpPr>
          <p:nvPr>
            <p:ph idx="4294967295"/>
          </p:nvPr>
        </p:nvSpPr>
        <p:spPr>
          <a:xfrm>
            <a:off x="228600" y="1295400"/>
            <a:ext cx="8229600" cy="5029200"/>
          </a:xfrm>
        </p:spPr>
        <p:txBody>
          <a:bodyPr>
            <a:normAutofit fontScale="85000" lnSpcReduction="10000"/>
          </a:bodyPr>
          <a:lstStyle/>
          <a:p>
            <a:r>
              <a:rPr lang="en-IN" dirty="0" smtClean="0"/>
              <a:t>A master page is an ASP.NET file with the extension .master (for example, </a:t>
            </a:r>
            <a:r>
              <a:rPr lang="en-IN" dirty="0" err="1" smtClean="0"/>
              <a:t>MySite.master</a:t>
            </a:r>
            <a:r>
              <a:rPr lang="en-IN" dirty="0" smtClean="0"/>
              <a:t>)</a:t>
            </a:r>
          </a:p>
          <a:p>
            <a:pPr lvl="1"/>
            <a:endParaRPr lang="en-IN" dirty="0" smtClean="0"/>
          </a:p>
          <a:p>
            <a:pPr lvl="1"/>
            <a:r>
              <a:rPr lang="en-IN" dirty="0" smtClean="0"/>
              <a:t>The master page is identified by a special </a:t>
            </a:r>
            <a:r>
              <a:rPr lang="en-IN" b="1" dirty="0" smtClean="0"/>
              <a:t>@ Master</a:t>
            </a:r>
            <a:r>
              <a:rPr lang="en-IN" dirty="0" smtClean="0"/>
              <a:t> directive that replaces the </a:t>
            </a:r>
            <a:r>
              <a:rPr lang="en-IN" b="1" dirty="0" smtClean="0"/>
              <a:t>@ Page</a:t>
            </a:r>
            <a:r>
              <a:rPr lang="en-IN" dirty="0" smtClean="0"/>
              <a:t> directive that is used for ordinary .</a:t>
            </a:r>
            <a:r>
              <a:rPr lang="en-IN" dirty="0" err="1" smtClean="0"/>
              <a:t>aspx</a:t>
            </a:r>
            <a:r>
              <a:rPr lang="en-IN" dirty="0" smtClean="0"/>
              <a:t> pages.</a:t>
            </a:r>
          </a:p>
          <a:p>
            <a:endParaRPr lang="en-US" dirty="0" smtClean="0"/>
          </a:p>
          <a:p>
            <a:endParaRPr lang="en-US" dirty="0" smtClean="0"/>
          </a:p>
          <a:p>
            <a:pPr lvl="1"/>
            <a:r>
              <a:rPr lang="en-IN" dirty="0" smtClean="0"/>
              <a:t>Has a predefined layout that can include static text, HTML elements, and server controls. </a:t>
            </a:r>
          </a:p>
          <a:p>
            <a:pPr lvl="1"/>
            <a:endParaRPr lang="en-IN" dirty="0" smtClean="0"/>
          </a:p>
          <a:p>
            <a:pPr lvl="1"/>
            <a:r>
              <a:rPr lang="en-IN" dirty="0" smtClean="0"/>
              <a:t>In addition to static text and controls that will appear on all pages, the master page also includes one or more </a:t>
            </a:r>
            <a:r>
              <a:rPr lang="en-IN" b="1" dirty="0" err="1" smtClean="0"/>
              <a:t>ContentPlaceHolder</a:t>
            </a:r>
            <a:r>
              <a:rPr lang="en-IN" dirty="0" smtClean="0"/>
              <a:t> controls. </a:t>
            </a:r>
          </a:p>
          <a:p>
            <a:pPr lvl="2"/>
            <a:r>
              <a:rPr lang="en-IN" dirty="0" smtClean="0"/>
              <a:t>These placeholder controls define regions where replaceable content will appear. </a:t>
            </a:r>
          </a:p>
          <a:p>
            <a:pPr lvl="2"/>
            <a:r>
              <a:rPr lang="en-IN" dirty="0" smtClean="0"/>
              <a:t>In turn, the replaceable content is defined in content pages.</a:t>
            </a:r>
            <a:endParaRPr lang="en-IN" dirty="0"/>
          </a:p>
        </p:txBody>
      </p:sp>
      <p:sp>
        <p:nvSpPr>
          <p:cNvPr id="4" name="TextBox 3"/>
          <p:cNvSpPr txBox="1"/>
          <p:nvPr/>
        </p:nvSpPr>
        <p:spPr>
          <a:xfrm>
            <a:off x="762000" y="2971800"/>
            <a:ext cx="7696200" cy="646331"/>
          </a:xfrm>
          <a:prstGeom prst="rect">
            <a:avLst/>
          </a:prstGeom>
          <a:solidFill>
            <a:srgbClr val="7030A0"/>
          </a:solidFill>
          <a:ln>
            <a:solidFill>
              <a:schemeClr val="tx1"/>
            </a:solidFill>
          </a:ln>
        </p:spPr>
        <p:txBody>
          <a:bodyPr wrap="square" rtlCol="0">
            <a:spAutoFit/>
          </a:bodyPr>
          <a:lstStyle/>
          <a:p>
            <a:r>
              <a:rPr lang="en-IN" dirty="0" smtClean="0">
                <a:solidFill>
                  <a:schemeClr val="bg1"/>
                </a:solidFill>
                <a:latin typeface="Trebuchet MS" pitchFamily="34" charset="0"/>
              </a:rPr>
              <a:t>&lt;%@ Master Language="C#" </a:t>
            </a:r>
            <a:r>
              <a:rPr lang="en-IN" dirty="0" err="1" smtClean="0">
                <a:solidFill>
                  <a:schemeClr val="bg1"/>
                </a:solidFill>
                <a:latin typeface="Trebuchet MS" pitchFamily="34" charset="0"/>
              </a:rPr>
              <a:t>CodeFile</a:t>
            </a:r>
            <a:r>
              <a:rPr lang="en-IN" dirty="0" smtClean="0">
                <a:solidFill>
                  <a:schemeClr val="bg1"/>
                </a:solidFill>
                <a:latin typeface="Trebuchet MS" pitchFamily="34" charset="0"/>
              </a:rPr>
              <a:t>="</a:t>
            </a:r>
            <a:r>
              <a:rPr lang="en-IN" dirty="0" err="1" smtClean="0">
                <a:solidFill>
                  <a:schemeClr val="bg1"/>
                </a:solidFill>
                <a:latin typeface="Trebuchet MS" pitchFamily="34" charset="0"/>
              </a:rPr>
              <a:t>MasterPage.master.cs</a:t>
            </a:r>
            <a:r>
              <a:rPr lang="en-IN" dirty="0" smtClean="0">
                <a:solidFill>
                  <a:schemeClr val="bg1"/>
                </a:solidFill>
                <a:latin typeface="Trebuchet MS" pitchFamily="34" charset="0"/>
              </a:rPr>
              <a:t>" Inherits="</a:t>
            </a:r>
            <a:r>
              <a:rPr lang="en-IN" dirty="0" err="1" smtClean="0">
                <a:solidFill>
                  <a:schemeClr val="bg1"/>
                </a:solidFill>
                <a:latin typeface="Trebuchet MS" pitchFamily="34" charset="0"/>
              </a:rPr>
              <a:t>MasterPage</a:t>
            </a:r>
            <a:r>
              <a:rPr lang="en-IN" dirty="0" smtClean="0">
                <a:solidFill>
                  <a:schemeClr val="bg1"/>
                </a:solidFill>
                <a:latin typeface="Trebuchet MS" pitchFamily="34" charset="0"/>
              </a:rPr>
              <a:t>" %&gt;</a:t>
            </a:r>
            <a:endParaRPr lang="en-IN" dirty="0">
              <a:solidFill>
                <a:schemeClr val="bg1"/>
              </a:solidFill>
              <a:latin typeface="Trebuchet MS" pitchFamily="34" charset="0"/>
            </a:endParaRPr>
          </a:p>
        </p:txBody>
      </p:sp>
    </p:spTree>
  </p:cSld>
  <p:clrMapOvr>
    <a:masterClrMapping/>
  </p:clrMapOvr>
  <p:transition spd="slow">
    <p:wipe dir="d"/>
  </p:transition>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33865" y="188640"/>
            <a:ext cx="8229600" cy="1143000"/>
          </a:xfrm>
        </p:spPr>
        <p:txBody>
          <a:bodyPr>
            <a:normAutofit fontScale="90000"/>
          </a:bodyPr>
          <a:lstStyle/>
          <a:p>
            <a:r>
              <a:rPr lang="en-US" dirty="0" smtClean="0"/>
              <a:t>Applying Master Page Style: Content Page</a:t>
            </a:r>
            <a:endParaRPr lang="en-IN" dirty="0"/>
          </a:p>
        </p:txBody>
      </p:sp>
      <p:sp>
        <p:nvSpPr>
          <p:cNvPr id="2" name="Content Placeholder 1"/>
          <p:cNvSpPr>
            <a:spLocks noGrp="1"/>
          </p:cNvSpPr>
          <p:nvPr>
            <p:ph idx="4294967295"/>
          </p:nvPr>
        </p:nvSpPr>
        <p:spPr>
          <a:xfrm>
            <a:off x="649459" y="1405224"/>
            <a:ext cx="8229600" cy="4525963"/>
          </a:xfrm>
        </p:spPr>
        <p:txBody>
          <a:bodyPr>
            <a:normAutofit fontScale="92500" lnSpcReduction="20000"/>
          </a:bodyPr>
          <a:lstStyle/>
          <a:p>
            <a:r>
              <a:rPr lang="en-IN" dirty="0" smtClean="0"/>
              <a:t>You define the content for the master page's placeholder controls by creating individual ASP.NET pages that are bound to a specific master page. </a:t>
            </a:r>
          </a:p>
          <a:p>
            <a:endParaRPr lang="en-US" dirty="0" smtClean="0"/>
          </a:p>
          <a:p>
            <a:r>
              <a:rPr lang="en-US" dirty="0" smtClean="0"/>
              <a:t>These individual ASP.NET pages are known as Content Pages</a:t>
            </a:r>
            <a:endParaRPr lang="en-IN" dirty="0" smtClean="0"/>
          </a:p>
          <a:p>
            <a:endParaRPr lang="en-IN" dirty="0" smtClean="0"/>
          </a:p>
          <a:p>
            <a:r>
              <a:rPr lang="en-IN" dirty="0" smtClean="0"/>
              <a:t>The binding is established in the content page's @ Page directive by including a </a:t>
            </a:r>
            <a:r>
              <a:rPr lang="en-IN" b="1" dirty="0" err="1" smtClean="0"/>
              <a:t>MasterPageFile</a:t>
            </a:r>
            <a:r>
              <a:rPr lang="en-IN" dirty="0" smtClean="0"/>
              <a:t> attribute that points to the master page to be used. </a:t>
            </a:r>
          </a:p>
          <a:p>
            <a:pPr lvl="1"/>
            <a:endParaRPr lang="en-IN" dirty="0" smtClean="0"/>
          </a:p>
          <a:p>
            <a:pPr lvl="1"/>
            <a:r>
              <a:rPr lang="en-IN" dirty="0" smtClean="0"/>
              <a:t>For example, a content page might have the following @ Page directive, which binds it to the Master1.master page.</a:t>
            </a:r>
            <a:endParaRPr lang="en-IN" dirty="0"/>
          </a:p>
        </p:txBody>
      </p:sp>
      <p:sp>
        <p:nvSpPr>
          <p:cNvPr id="4" name="TextBox 3"/>
          <p:cNvSpPr txBox="1"/>
          <p:nvPr/>
        </p:nvSpPr>
        <p:spPr>
          <a:xfrm>
            <a:off x="762000" y="5638800"/>
            <a:ext cx="7772400" cy="584775"/>
          </a:xfrm>
          <a:prstGeom prst="rect">
            <a:avLst/>
          </a:prstGeom>
          <a:solidFill>
            <a:srgbClr val="7030A0"/>
          </a:solidFill>
          <a:ln>
            <a:solidFill>
              <a:schemeClr val="tx1"/>
            </a:solidFill>
          </a:ln>
        </p:spPr>
        <p:txBody>
          <a:bodyPr wrap="square" rtlCol="0">
            <a:spAutoFit/>
          </a:bodyPr>
          <a:lstStyle/>
          <a:p>
            <a:r>
              <a:rPr lang="fr-FR" sz="1600" dirty="0" smtClean="0">
                <a:solidFill>
                  <a:schemeClr val="bg1"/>
                </a:solidFill>
                <a:latin typeface="Trebuchet MS" pitchFamily="34" charset="0"/>
              </a:rPr>
              <a:t>&lt;%@ Page </a:t>
            </a:r>
            <a:r>
              <a:rPr lang="fr-FR" sz="1600" dirty="0" err="1" smtClean="0">
                <a:solidFill>
                  <a:schemeClr val="bg1"/>
                </a:solidFill>
                <a:latin typeface="Trebuchet MS" pitchFamily="34" charset="0"/>
              </a:rPr>
              <a:t>Language</a:t>
            </a:r>
            <a:r>
              <a:rPr lang="fr-FR" sz="1600" dirty="0" smtClean="0">
                <a:solidFill>
                  <a:schemeClr val="bg1"/>
                </a:solidFill>
                <a:latin typeface="Trebuchet MS" pitchFamily="34" charset="0"/>
              </a:rPr>
              <a:t>="C#" </a:t>
            </a:r>
            <a:r>
              <a:rPr lang="fr-FR" sz="1600" dirty="0" err="1" smtClean="0">
                <a:solidFill>
                  <a:schemeClr val="bg1"/>
                </a:solidFill>
                <a:latin typeface="Trebuchet MS" pitchFamily="34" charset="0"/>
              </a:rPr>
              <a:t>MasterPageFile</a:t>
            </a:r>
            <a:r>
              <a:rPr lang="fr-FR" sz="1600" dirty="0" smtClean="0">
                <a:solidFill>
                  <a:schemeClr val="bg1"/>
                </a:solidFill>
                <a:latin typeface="Trebuchet MS" pitchFamily="34" charset="0"/>
              </a:rPr>
              <a:t>="~/</a:t>
            </a:r>
            <a:r>
              <a:rPr lang="fr-FR" sz="1600" dirty="0" err="1" smtClean="0">
                <a:solidFill>
                  <a:schemeClr val="bg1"/>
                </a:solidFill>
                <a:latin typeface="Trebuchet MS" pitchFamily="34" charset="0"/>
              </a:rPr>
              <a:t>MasterPages</a:t>
            </a:r>
            <a:r>
              <a:rPr lang="fr-FR" sz="1600" dirty="0" smtClean="0">
                <a:solidFill>
                  <a:schemeClr val="bg1"/>
                </a:solidFill>
                <a:latin typeface="Trebuchet MS" pitchFamily="34" charset="0"/>
              </a:rPr>
              <a:t>/Master1.master" </a:t>
            </a:r>
            <a:r>
              <a:rPr lang="fr-FR" sz="1600" dirty="0" err="1" smtClean="0">
                <a:solidFill>
                  <a:schemeClr val="bg1"/>
                </a:solidFill>
                <a:latin typeface="Trebuchet MS" pitchFamily="34" charset="0"/>
              </a:rPr>
              <a:t>Title</a:t>
            </a:r>
            <a:r>
              <a:rPr lang="fr-FR" sz="1600" dirty="0" smtClean="0">
                <a:solidFill>
                  <a:schemeClr val="bg1"/>
                </a:solidFill>
                <a:latin typeface="Trebuchet MS" pitchFamily="34" charset="0"/>
              </a:rPr>
              <a:t>="Content Page"%&gt;</a:t>
            </a:r>
            <a:endParaRPr lang="en-IN" sz="1600" dirty="0">
              <a:solidFill>
                <a:schemeClr val="bg1"/>
              </a:solidFill>
              <a:latin typeface="Trebuchet MS" pitchFamily="34" charset="0"/>
            </a:endParaRPr>
          </a:p>
        </p:txBody>
      </p:sp>
    </p:spTree>
  </p:cSld>
  <p:clrMapOvr>
    <a:masterClrMapping/>
  </p:clrMapOvr>
  <p:transition spd="slow">
    <p:wipe dir="d"/>
  </p:transition>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1560" y="188640"/>
            <a:ext cx="8229600" cy="1143000"/>
          </a:xfrm>
        </p:spPr>
        <p:txBody>
          <a:bodyPr>
            <a:normAutofit fontScale="90000"/>
          </a:bodyPr>
          <a:lstStyle/>
          <a:p>
            <a:r>
              <a:rPr lang="en-US" dirty="0"/>
              <a:t>Applying Master Page Style: Content </a:t>
            </a:r>
            <a:r>
              <a:rPr lang="en-US" dirty="0" smtClean="0"/>
              <a:t>Control</a:t>
            </a:r>
            <a:endParaRPr lang="en-IN" dirty="0"/>
          </a:p>
        </p:txBody>
      </p:sp>
      <p:sp>
        <p:nvSpPr>
          <p:cNvPr id="2" name="Content Placeholder 1"/>
          <p:cNvSpPr>
            <a:spLocks noGrp="1"/>
          </p:cNvSpPr>
          <p:nvPr>
            <p:ph idx="4294967295"/>
          </p:nvPr>
        </p:nvSpPr>
        <p:spPr>
          <a:xfrm>
            <a:off x="228600" y="1600200"/>
            <a:ext cx="8229600" cy="4525963"/>
          </a:xfrm>
        </p:spPr>
        <p:txBody>
          <a:bodyPr>
            <a:noAutofit/>
          </a:bodyPr>
          <a:lstStyle/>
          <a:p>
            <a:r>
              <a:rPr lang="en-IN" sz="2400" dirty="0" smtClean="0"/>
              <a:t>In the content page, you create the content by adding </a:t>
            </a:r>
            <a:r>
              <a:rPr lang="en-IN" sz="2400" b="1" dirty="0" smtClean="0"/>
              <a:t>Content</a:t>
            </a:r>
            <a:r>
              <a:rPr lang="en-IN" sz="2400" dirty="0" smtClean="0"/>
              <a:t> controls and mapping them to </a:t>
            </a:r>
            <a:r>
              <a:rPr lang="en-IN" sz="2400" b="1" dirty="0" err="1" smtClean="0"/>
              <a:t>ContentPlaceHolder</a:t>
            </a:r>
            <a:r>
              <a:rPr lang="en-IN" sz="2400" dirty="0" smtClean="0"/>
              <a:t> controls on the master page. </a:t>
            </a:r>
          </a:p>
          <a:p>
            <a:r>
              <a:rPr lang="en-IN" sz="2400" dirty="0" smtClean="0"/>
              <a:t>For example, the master page in the previous example have two content placeholders called </a:t>
            </a:r>
            <a:r>
              <a:rPr lang="en-IN" sz="2400" b="1" dirty="0" smtClean="0"/>
              <a:t>Main</a:t>
            </a:r>
            <a:r>
              <a:rPr lang="en-IN" sz="2400" dirty="0" smtClean="0"/>
              <a:t> and </a:t>
            </a:r>
            <a:r>
              <a:rPr lang="en-IN" sz="2400" b="1" dirty="0" smtClean="0"/>
              <a:t>Footer</a:t>
            </a:r>
            <a:r>
              <a:rPr lang="en-IN" sz="2400" dirty="0" smtClean="0"/>
              <a:t>. </a:t>
            </a:r>
          </a:p>
          <a:p>
            <a:r>
              <a:rPr lang="en-IN" sz="2400" dirty="0" smtClean="0"/>
              <a:t>In the content page, you can create two </a:t>
            </a:r>
            <a:r>
              <a:rPr lang="en-IN" sz="2400" b="1" dirty="0" smtClean="0"/>
              <a:t>Content</a:t>
            </a:r>
            <a:r>
              <a:rPr lang="en-IN" sz="2400" dirty="0" smtClean="0"/>
              <a:t> controls, one that is mapped to the </a:t>
            </a:r>
            <a:r>
              <a:rPr lang="en-IN" sz="2400" dirty="0" err="1" smtClean="0"/>
              <a:t>ContentPlaceHolder</a:t>
            </a:r>
            <a:r>
              <a:rPr lang="en-IN" sz="2400" dirty="0" smtClean="0"/>
              <a:t> control Main and the other mapped to the </a:t>
            </a:r>
            <a:r>
              <a:rPr lang="en-IN" sz="2400" dirty="0" err="1" smtClean="0"/>
              <a:t>ContentPlaceHolder</a:t>
            </a:r>
            <a:r>
              <a:rPr lang="en-IN" sz="2400" dirty="0" smtClean="0"/>
              <a:t> control Footer</a:t>
            </a:r>
          </a:p>
          <a:p>
            <a:endParaRPr lang="en-IN" sz="2400" dirty="0"/>
          </a:p>
        </p:txBody>
      </p:sp>
      <p:sp>
        <p:nvSpPr>
          <p:cNvPr id="4" name="TextBox 3"/>
          <p:cNvSpPr txBox="1"/>
          <p:nvPr/>
        </p:nvSpPr>
        <p:spPr>
          <a:xfrm>
            <a:off x="990600" y="4876800"/>
            <a:ext cx="7315200" cy="1754326"/>
          </a:xfrm>
          <a:prstGeom prst="rect">
            <a:avLst/>
          </a:prstGeom>
          <a:solidFill>
            <a:srgbClr val="7030A0"/>
          </a:solidFill>
          <a:ln>
            <a:solidFill>
              <a:schemeClr val="tx1"/>
            </a:solidFill>
          </a:ln>
        </p:spPr>
        <p:txBody>
          <a:bodyPr wrap="square" rtlCol="0">
            <a:spAutoFit/>
          </a:bodyPr>
          <a:lstStyle/>
          <a:p>
            <a:r>
              <a:rPr lang="en-IN" dirty="0" smtClean="0">
                <a:solidFill>
                  <a:schemeClr val="bg1"/>
                </a:solidFill>
                <a:latin typeface="Trebuchet MS" pitchFamily="34" charset="0"/>
              </a:rPr>
              <a:t>&lt;% @ Page Language="C#" </a:t>
            </a:r>
            <a:r>
              <a:rPr lang="en-IN" dirty="0" err="1" smtClean="0">
                <a:solidFill>
                  <a:schemeClr val="bg1"/>
                </a:solidFill>
                <a:latin typeface="Trebuchet MS" pitchFamily="34" charset="0"/>
              </a:rPr>
              <a:t>MasterPageFile</a:t>
            </a:r>
            <a:r>
              <a:rPr lang="en-IN" dirty="0" smtClean="0">
                <a:solidFill>
                  <a:schemeClr val="bg1"/>
                </a:solidFill>
                <a:latin typeface="Trebuchet MS" pitchFamily="34" charset="0"/>
              </a:rPr>
              <a:t>="~/</a:t>
            </a:r>
            <a:r>
              <a:rPr lang="en-IN" dirty="0" err="1" smtClean="0">
                <a:solidFill>
                  <a:schemeClr val="bg1"/>
                </a:solidFill>
                <a:latin typeface="Trebuchet MS" pitchFamily="34" charset="0"/>
              </a:rPr>
              <a:t>Master.master</a:t>
            </a:r>
            <a:r>
              <a:rPr lang="en-IN" dirty="0" smtClean="0">
                <a:solidFill>
                  <a:schemeClr val="bg1"/>
                </a:solidFill>
                <a:latin typeface="Trebuchet MS" pitchFamily="34" charset="0"/>
              </a:rPr>
              <a:t>" Title="Content Page 1" %&gt; </a:t>
            </a:r>
          </a:p>
          <a:p>
            <a:r>
              <a:rPr lang="en-IN" dirty="0" smtClean="0">
                <a:solidFill>
                  <a:schemeClr val="bg1"/>
                </a:solidFill>
                <a:latin typeface="Trebuchet MS" pitchFamily="34" charset="0"/>
              </a:rPr>
              <a:t>&lt;</a:t>
            </a:r>
            <a:r>
              <a:rPr lang="en-IN" dirty="0" err="1" smtClean="0">
                <a:solidFill>
                  <a:schemeClr val="bg1"/>
                </a:solidFill>
                <a:latin typeface="Trebuchet MS" pitchFamily="34" charset="0"/>
              </a:rPr>
              <a:t>asp:Content</a:t>
            </a:r>
            <a:r>
              <a:rPr lang="en-IN" dirty="0" smtClean="0">
                <a:solidFill>
                  <a:schemeClr val="bg1"/>
                </a:solidFill>
                <a:latin typeface="Trebuchet MS" pitchFamily="34" charset="0"/>
              </a:rPr>
              <a:t> ID="Content1" </a:t>
            </a:r>
            <a:r>
              <a:rPr lang="en-IN" dirty="0" err="1" smtClean="0">
                <a:solidFill>
                  <a:schemeClr val="bg1"/>
                </a:solidFill>
                <a:latin typeface="Trebuchet MS" pitchFamily="34" charset="0"/>
              </a:rPr>
              <a:t>ContentPlaceHolderID</a:t>
            </a:r>
            <a:r>
              <a:rPr lang="en-IN" dirty="0" smtClean="0">
                <a:solidFill>
                  <a:schemeClr val="bg1"/>
                </a:solidFill>
                <a:latin typeface="Trebuchet MS" pitchFamily="34" charset="0"/>
              </a:rPr>
              <a:t>="Main" </a:t>
            </a:r>
            <a:r>
              <a:rPr lang="en-IN" dirty="0" err="1" smtClean="0">
                <a:solidFill>
                  <a:schemeClr val="bg1"/>
                </a:solidFill>
                <a:latin typeface="Trebuchet MS" pitchFamily="34" charset="0"/>
              </a:rPr>
              <a:t>Runat</a:t>
            </a:r>
            <a:r>
              <a:rPr lang="en-IN" dirty="0" smtClean="0">
                <a:solidFill>
                  <a:schemeClr val="bg1"/>
                </a:solidFill>
                <a:latin typeface="Trebuchet MS" pitchFamily="34" charset="0"/>
              </a:rPr>
              <a:t>="Server"&gt; Main content. &lt;/</a:t>
            </a:r>
            <a:r>
              <a:rPr lang="en-IN" dirty="0" err="1" smtClean="0">
                <a:solidFill>
                  <a:schemeClr val="bg1"/>
                </a:solidFill>
                <a:latin typeface="Trebuchet MS" pitchFamily="34" charset="0"/>
              </a:rPr>
              <a:t>asp:Content</a:t>
            </a:r>
            <a:r>
              <a:rPr lang="en-IN" dirty="0" smtClean="0">
                <a:solidFill>
                  <a:schemeClr val="bg1"/>
                </a:solidFill>
                <a:latin typeface="Trebuchet MS" pitchFamily="34" charset="0"/>
              </a:rPr>
              <a:t>&gt; </a:t>
            </a:r>
          </a:p>
          <a:p>
            <a:r>
              <a:rPr lang="en-IN" dirty="0" smtClean="0">
                <a:solidFill>
                  <a:schemeClr val="bg1"/>
                </a:solidFill>
                <a:latin typeface="Trebuchet MS" pitchFamily="34" charset="0"/>
              </a:rPr>
              <a:t>&lt;</a:t>
            </a:r>
            <a:r>
              <a:rPr lang="en-IN" dirty="0" err="1" smtClean="0">
                <a:solidFill>
                  <a:schemeClr val="bg1"/>
                </a:solidFill>
                <a:latin typeface="Trebuchet MS" pitchFamily="34" charset="0"/>
              </a:rPr>
              <a:t>asp:Content</a:t>
            </a:r>
            <a:r>
              <a:rPr lang="en-IN" dirty="0" smtClean="0">
                <a:solidFill>
                  <a:schemeClr val="bg1"/>
                </a:solidFill>
                <a:latin typeface="Trebuchet MS" pitchFamily="34" charset="0"/>
              </a:rPr>
              <a:t> ID="Content2" </a:t>
            </a:r>
            <a:r>
              <a:rPr lang="en-IN" dirty="0" err="1" smtClean="0">
                <a:solidFill>
                  <a:schemeClr val="bg1"/>
                </a:solidFill>
                <a:latin typeface="Trebuchet MS" pitchFamily="34" charset="0"/>
              </a:rPr>
              <a:t>ContentPlaceHolderID</a:t>
            </a:r>
            <a:r>
              <a:rPr lang="en-IN" dirty="0" smtClean="0">
                <a:solidFill>
                  <a:schemeClr val="bg1"/>
                </a:solidFill>
                <a:latin typeface="Trebuchet MS" pitchFamily="34" charset="0"/>
              </a:rPr>
              <a:t>="Footer" </a:t>
            </a:r>
            <a:r>
              <a:rPr lang="en-IN" dirty="0" err="1" smtClean="0">
                <a:solidFill>
                  <a:schemeClr val="bg1"/>
                </a:solidFill>
                <a:latin typeface="Trebuchet MS" pitchFamily="34" charset="0"/>
              </a:rPr>
              <a:t>Runat</a:t>
            </a:r>
            <a:r>
              <a:rPr lang="en-IN" dirty="0" smtClean="0">
                <a:solidFill>
                  <a:schemeClr val="bg1"/>
                </a:solidFill>
                <a:latin typeface="Trebuchet MS" pitchFamily="34" charset="0"/>
              </a:rPr>
              <a:t>="Server" &gt; Footer content. &lt;/</a:t>
            </a:r>
            <a:r>
              <a:rPr lang="en-IN" dirty="0" err="1" smtClean="0">
                <a:solidFill>
                  <a:schemeClr val="bg1"/>
                </a:solidFill>
                <a:latin typeface="Trebuchet MS" pitchFamily="34" charset="0"/>
              </a:rPr>
              <a:t>asp:content</a:t>
            </a:r>
            <a:r>
              <a:rPr lang="en-IN" dirty="0" smtClean="0">
                <a:solidFill>
                  <a:schemeClr val="bg1"/>
                </a:solidFill>
                <a:latin typeface="Trebuchet MS" pitchFamily="34" charset="0"/>
              </a:rPr>
              <a:t>&gt; </a:t>
            </a:r>
            <a:endParaRPr lang="en-IN" dirty="0">
              <a:solidFill>
                <a:schemeClr val="bg1"/>
              </a:solidFill>
              <a:latin typeface="Trebuchet MS" pitchFamily="34" charset="0"/>
            </a:endParaRPr>
          </a:p>
        </p:txBody>
      </p:sp>
    </p:spTree>
  </p:cSld>
  <p:clrMapOvr>
    <a:masterClrMapping/>
  </p:clrMapOvr>
  <p:transition spd="slow">
    <p:wipe dir="d"/>
  </p:transition>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74638"/>
            <a:ext cx="8229600" cy="1143000"/>
          </a:xfrm>
        </p:spPr>
        <p:txBody>
          <a:bodyPr/>
          <a:lstStyle/>
          <a:p>
            <a:r>
              <a:rPr lang="en-US" dirty="0" smtClean="0"/>
              <a:t>Example:</a:t>
            </a:r>
            <a:endParaRPr lang="en-IN" dirty="0"/>
          </a:p>
        </p:txBody>
      </p:sp>
      <p:pic>
        <p:nvPicPr>
          <p:cNvPr id="6" name="Content Placeholder 5" descr="ContentPageSample.png"/>
          <p:cNvPicPr>
            <a:picLocks noGrp="1" noChangeAspect="1"/>
          </p:cNvPicPr>
          <p:nvPr>
            <p:ph sz="half" idx="4294967295"/>
          </p:nvPr>
        </p:nvPicPr>
        <p:blipFill>
          <a:blip r:embed="rId3" cstate="print"/>
          <a:stretch>
            <a:fillRect/>
          </a:stretch>
        </p:blipFill>
        <p:spPr>
          <a:xfrm>
            <a:off x="0" y="1447800"/>
            <a:ext cx="7080250" cy="3608388"/>
          </a:xfrm>
          <a:ln>
            <a:solidFill>
              <a:schemeClr val="tx1"/>
            </a:solidFill>
          </a:ln>
        </p:spPr>
      </p:pic>
      <p:sp>
        <p:nvSpPr>
          <p:cNvPr id="9" name="Rectangle 8"/>
          <p:cNvSpPr/>
          <p:nvPr/>
        </p:nvSpPr>
        <p:spPr>
          <a:xfrm>
            <a:off x="228600" y="1905000"/>
            <a:ext cx="70104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228600" y="3657600"/>
            <a:ext cx="7010400"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172200" y="3352800"/>
            <a:ext cx="2743200" cy="381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Trebuchet MS" pitchFamily="34" charset="0"/>
              </a:rPr>
              <a:t>Content Control</a:t>
            </a:r>
            <a:endParaRPr lang="en-IN" sz="1600" dirty="0">
              <a:solidFill>
                <a:schemeClr val="bg1"/>
              </a:solidFill>
              <a:latin typeface="Trebuchet MS" pitchFamily="34" charset="0"/>
            </a:endParaRPr>
          </a:p>
        </p:txBody>
      </p:sp>
      <p:sp>
        <p:nvSpPr>
          <p:cNvPr id="11" name="Rectangle 10"/>
          <p:cNvSpPr/>
          <p:nvPr/>
        </p:nvSpPr>
        <p:spPr>
          <a:xfrm>
            <a:off x="2209800" y="1981200"/>
            <a:ext cx="21336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2362200" y="3581400"/>
            <a:ext cx="2133600" cy="38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1600200" y="2819400"/>
            <a:ext cx="4343400" cy="5334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Trebuchet MS" pitchFamily="34" charset="0"/>
              </a:rPr>
              <a:t>Content Control linked with Content Place Holder control of Master Page</a:t>
            </a:r>
            <a:endParaRPr lang="en-IN" sz="1600" dirty="0">
              <a:solidFill>
                <a:schemeClr val="bg1"/>
              </a:solidFill>
              <a:latin typeface="Trebuchet MS" pitchFamily="34" charset="0"/>
            </a:endParaRPr>
          </a:p>
        </p:txBody>
      </p:sp>
      <p:cxnSp>
        <p:nvCxnSpPr>
          <p:cNvPr id="15" name="Straight Arrow Connector 14"/>
          <p:cNvCxnSpPr/>
          <p:nvPr/>
        </p:nvCxnSpPr>
        <p:spPr>
          <a:xfrm rot="5400000" flipH="1" flipV="1">
            <a:off x="3238500" y="2628900"/>
            <a:ext cx="5334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5400000">
            <a:off x="3314700" y="3467100"/>
            <a:ext cx="381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d"/>
  </p:transition>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09600" y="188640"/>
            <a:ext cx="8229600" cy="1143000"/>
          </a:xfrm>
        </p:spPr>
        <p:txBody>
          <a:bodyPr/>
          <a:lstStyle/>
          <a:p>
            <a:r>
              <a:rPr lang="en-US" dirty="0" smtClean="0"/>
              <a:t>Technique to Add Content Page - 1</a:t>
            </a:r>
            <a:endParaRPr lang="en-IN" dirty="0"/>
          </a:p>
        </p:txBody>
      </p:sp>
      <p:sp>
        <p:nvSpPr>
          <p:cNvPr id="2" name="Content Placeholder 1"/>
          <p:cNvSpPr>
            <a:spLocks noGrp="1"/>
          </p:cNvSpPr>
          <p:nvPr>
            <p:ph sz="half" idx="4294967295"/>
          </p:nvPr>
        </p:nvSpPr>
        <p:spPr>
          <a:xfrm>
            <a:off x="228600" y="1600200"/>
            <a:ext cx="4038600" cy="4525963"/>
          </a:xfrm>
        </p:spPr>
        <p:txBody>
          <a:bodyPr>
            <a:normAutofit fontScale="85000" lnSpcReduction="20000"/>
          </a:bodyPr>
          <a:lstStyle/>
          <a:p>
            <a:r>
              <a:rPr lang="en-US" dirty="0" smtClean="0"/>
              <a:t>Add a web form in your web site</a:t>
            </a:r>
          </a:p>
          <a:p>
            <a:r>
              <a:rPr lang="en-US" dirty="0" smtClean="0"/>
              <a:t>While adding, select the “Select Master Page” checkbox in “Add New Item” dialog box</a:t>
            </a:r>
          </a:p>
          <a:p>
            <a:r>
              <a:rPr lang="en-US" dirty="0" smtClean="0"/>
              <a:t>The web page is added in the web site and it will not include HTML mark-up</a:t>
            </a:r>
          </a:p>
          <a:p>
            <a:r>
              <a:rPr lang="en-US" dirty="0" smtClean="0"/>
              <a:t>Also, Content controls will be automatically added and linked to individual </a:t>
            </a:r>
            <a:r>
              <a:rPr lang="en-US" dirty="0" err="1" smtClean="0"/>
              <a:t>ContentPlaceHolder</a:t>
            </a:r>
            <a:r>
              <a:rPr lang="en-US" dirty="0" smtClean="0"/>
              <a:t> controls of the Master Page</a:t>
            </a:r>
          </a:p>
          <a:p>
            <a:endParaRPr lang="en-US" dirty="0" smtClean="0"/>
          </a:p>
          <a:p>
            <a:endParaRPr lang="en-US" dirty="0" smtClean="0"/>
          </a:p>
        </p:txBody>
      </p:sp>
      <p:pic>
        <p:nvPicPr>
          <p:cNvPr id="5" name="Content Placeholder 4" descr="AddContentPage.png"/>
          <p:cNvPicPr>
            <a:picLocks noGrp="1" noChangeAspect="1"/>
          </p:cNvPicPr>
          <p:nvPr>
            <p:ph sz="half" idx="4294967295"/>
          </p:nvPr>
        </p:nvPicPr>
        <p:blipFill>
          <a:blip r:embed="rId3" cstate="print"/>
          <a:stretch>
            <a:fillRect/>
          </a:stretch>
        </p:blipFill>
        <p:spPr>
          <a:xfrm>
            <a:off x="4800600" y="1905000"/>
            <a:ext cx="4038600" cy="3067050"/>
          </a:xfrm>
          <a:ln>
            <a:solidFill>
              <a:schemeClr val="tx1"/>
            </a:solidFill>
          </a:ln>
        </p:spPr>
      </p:pic>
    </p:spTree>
  </p:cSld>
  <p:clrMapOvr>
    <a:masterClrMapping/>
  </p:clrMapOvr>
  <p:transition spd="slow">
    <p:wipe dir="d"/>
  </p:transition>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29994" y="260648"/>
            <a:ext cx="8229600" cy="1143000"/>
          </a:xfrm>
        </p:spPr>
        <p:txBody>
          <a:bodyPr/>
          <a:lstStyle/>
          <a:p>
            <a:r>
              <a:rPr lang="en-US" dirty="0"/>
              <a:t>Technique to Add Content </a:t>
            </a:r>
            <a:r>
              <a:rPr lang="en-US" dirty="0" smtClean="0"/>
              <a:t>Page - 2</a:t>
            </a:r>
            <a:endParaRPr lang="en-IN" dirty="0"/>
          </a:p>
        </p:txBody>
      </p:sp>
      <p:sp>
        <p:nvSpPr>
          <p:cNvPr id="2" name="Content Placeholder 1"/>
          <p:cNvSpPr>
            <a:spLocks noGrp="1"/>
          </p:cNvSpPr>
          <p:nvPr>
            <p:ph sz="half" idx="4294967295"/>
          </p:nvPr>
        </p:nvSpPr>
        <p:spPr>
          <a:xfrm>
            <a:off x="228600" y="1600200"/>
            <a:ext cx="4038600" cy="4525963"/>
          </a:xfrm>
        </p:spPr>
        <p:txBody>
          <a:bodyPr>
            <a:normAutofit/>
          </a:bodyPr>
          <a:lstStyle/>
          <a:p>
            <a:r>
              <a:rPr lang="en-US" sz="1800" dirty="0" smtClean="0"/>
              <a:t>Add a web form in your web site</a:t>
            </a:r>
          </a:p>
          <a:p>
            <a:r>
              <a:rPr lang="en-US" sz="1800" dirty="0" smtClean="0"/>
              <a:t>While adding, do not select the “Select Master Page” checkbox in “Add New Item” dialog box</a:t>
            </a:r>
          </a:p>
          <a:p>
            <a:r>
              <a:rPr lang="en-US" sz="1800" dirty="0" smtClean="0"/>
              <a:t>Then manually remove total HTML mark-up section except the Page directive from source part of the .</a:t>
            </a:r>
            <a:r>
              <a:rPr lang="en-US" sz="1800" dirty="0" err="1" smtClean="0"/>
              <a:t>aspx</a:t>
            </a:r>
            <a:r>
              <a:rPr lang="en-US" sz="1800" dirty="0" smtClean="0"/>
              <a:t> file</a:t>
            </a:r>
          </a:p>
          <a:p>
            <a:r>
              <a:rPr lang="en-US" sz="1800" dirty="0" smtClean="0"/>
              <a:t>Then manually add Content control(s) in the source part and add design in the Content control(s)</a:t>
            </a:r>
          </a:p>
          <a:p>
            <a:r>
              <a:rPr lang="en-US" sz="1800" dirty="0" smtClean="0"/>
              <a:t>Link each and every Content control to individual </a:t>
            </a:r>
            <a:r>
              <a:rPr lang="en-US" sz="1800" dirty="0" err="1" smtClean="0"/>
              <a:t>ContentPlaceHolder</a:t>
            </a:r>
            <a:r>
              <a:rPr lang="en-US" sz="1800" dirty="0" smtClean="0"/>
              <a:t> control of the Master Page</a:t>
            </a:r>
          </a:p>
          <a:p>
            <a:endParaRPr lang="en-IN" dirty="0"/>
          </a:p>
        </p:txBody>
      </p:sp>
      <p:pic>
        <p:nvPicPr>
          <p:cNvPr id="5" name="Content Placeholder 4" descr="AddContentPage1.png"/>
          <p:cNvPicPr>
            <a:picLocks noGrp="1" noChangeAspect="1"/>
          </p:cNvPicPr>
          <p:nvPr>
            <p:ph sz="half" idx="4294967295"/>
          </p:nvPr>
        </p:nvPicPr>
        <p:blipFill>
          <a:blip r:embed="rId3" cstate="print"/>
          <a:stretch>
            <a:fillRect/>
          </a:stretch>
        </p:blipFill>
        <p:spPr>
          <a:xfrm>
            <a:off x="4572000" y="2362200"/>
            <a:ext cx="4038600" cy="3065463"/>
          </a:xfrm>
        </p:spPr>
      </p:pic>
    </p:spTree>
  </p:cSld>
  <p:clrMapOvr>
    <a:masterClrMapping/>
  </p:clrMapOvr>
  <p:transition spd="slow">
    <p:wipe dir="d"/>
  </p:transition>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755576" y="188640"/>
            <a:ext cx="8229600" cy="1143000"/>
          </a:xfrm>
        </p:spPr>
        <p:txBody>
          <a:bodyPr/>
          <a:lstStyle/>
          <a:p>
            <a:r>
              <a:rPr lang="en-US" dirty="0" smtClean="0"/>
              <a:t>Run-time Behavior of Master Pages</a:t>
            </a:r>
            <a:endParaRPr lang="en-IN" dirty="0"/>
          </a:p>
        </p:txBody>
      </p:sp>
      <p:sp>
        <p:nvSpPr>
          <p:cNvPr id="6" name="Content Placeholder 5"/>
          <p:cNvSpPr>
            <a:spLocks noGrp="1"/>
          </p:cNvSpPr>
          <p:nvPr>
            <p:ph idx="4294967295"/>
          </p:nvPr>
        </p:nvSpPr>
        <p:spPr>
          <a:xfrm>
            <a:off x="395536" y="1397188"/>
            <a:ext cx="8229600" cy="4840124"/>
          </a:xfrm>
        </p:spPr>
        <p:txBody>
          <a:bodyPr>
            <a:normAutofit fontScale="85000" lnSpcReduction="20000"/>
          </a:bodyPr>
          <a:lstStyle/>
          <a:p>
            <a:r>
              <a:rPr lang="en-IN" dirty="0" smtClean="0"/>
              <a:t>At run time, master pages are handled in the following sequence: </a:t>
            </a:r>
          </a:p>
          <a:p>
            <a:pPr lvl="1"/>
            <a:endParaRPr lang="en-IN" dirty="0" smtClean="0"/>
          </a:p>
          <a:p>
            <a:pPr lvl="1"/>
            <a:r>
              <a:rPr lang="en-IN" dirty="0" smtClean="0"/>
              <a:t>Users request a page by typing the URL of the content page.</a:t>
            </a:r>
          </a:p>
          <a:p>
            <a:pPr lvl="1"/>
            <a:endParaRPr lang="en-IN" dirty="0" smtClean="0"/>
          </a:p>
          <a:p>
            <a:pPr lvl="1"/>
            <a:r>
              <a:rPr lang="en-IN" dirty="0" smtClean="0"/>
              <a:t>When the page is fetched, the @ Page directive is read. If the directive references a master page, the master page is read as well. If this is the first time the pages have been requested, both pages are compiled.</a:t>
            </a:r>
          </a:p>
          <a:p>
            <a:pPr lvl="1"/>
            <a:endParaRPr lang="en-IN" dirty="0" smtClean="0"/>
          </a:p>
          <a:p>
            <a:pPr lvl="1"/>
            <a:r>
              <a:rPr lang="en-IN" dirty="0" smtClean="0"/>
              <a:t>The master page with the updated content is merged into the control tree of the content page.</a:t>
            </a:r>
          </a:p>
          <a:p>
            <a:pPr lvl="1"/>
            <a:endParaRPr lang="en-IN" dirty="0" smtClean="0"/>
          </a:p>
          <a:p>
            <a:pPr lvl="1"/>
            <a:r>
              <a:rPr lang="en-IN" dirty="0" smtClean="0"/>
              <a:t>The content of individual </a:t>
            </a:r>
            <a:r>
              <a:rPr lang="en-IN" b="1" dirty="0" smtClean="0"/>
              <a:t>Content</a:t>
            </a:r>
            <a:r>
              <a:rPr lang="en-IN" dirty="0" smtClean="0"/>
              <a:t> controls is merged into the corresponding </a:t>
            </a:r>
            <a:r>
              <a:rPr lang="en-IN" b="1" dirty="0" err="1" smtClean="0"/>
              <a:t>ContentPlaceHolder</a:t>
            </a:r>
            <a:r>
              <a:rPr lang="en-IN" dirty="0" smtClean="0"/>
              <a:t> control in the master page.</a:t>
            </a:r>
          </a:p>
          <a:p>
            <a:pPr lvl="1"/>
            <a:endParaRPr lang="en-IN" dirty="0" smtClean="0"/>
          </a:p>
          <a:p>
            <a:pPr lvl="1"/>
            <a:r>
              <a:rPr lang="en-IN" dirty="0" smtClean="0"/>
              <a:t>The resulting merged page is rendered to the browser.</a:t>
            </a:r>
          </a:p>
          <a:p>
            <a:endParaRPr lang="en-IN" dirty="0" smtClean="0"/>
          </a:p>
          <a:p>
            <a:endParaRPr lang="en-IN" dirty="0"/>
          </a:p>
        </p:txBody>
      </p:sp>
    </p:spTree>
  </p:cSld>
  <p:clrMapOvr>
    <a:masterClrMapping/>
  </p:clrMapOvr>
  <p:transition spd="slow">
    <p:wipe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Polymorphism</a:t>
            </a:r>
            <a:endParaRPr lang="en-US" dirty="0"/>
          </a:p>
        </p:txBody>
      </p:sp>
      <p:sp>
        <p:nvSpPr>
          <p:cNvPr id="3" name="Content Placeholder 2"/>
          <p:cNvSpPr>
            <a:spLocks noGrp="1"/>
          </p:cNvSpPr>
          <p:nvPr>
            <p:ph idx="1"/>
          </p:nvPr>
        </p:nvSpPr>
        <p:spPr>
          <a:xfrm>
            <a:off x="381000" y="1417638"/>
            <a:ext cx="8410575" cy="2899255"/>
          </a:xfrm>
        </p:spPr>
        <p:txBody>
          <a:bodyPr>
            <a:normAutofit lnSpcReduction="10000"/>
          </a:bodyPr>
          <a:lstStyle/>
          <a:p>
            <a:r>
              <a:rPr lang="en-US" dirty="0" smtClean="0"/>
              <a:t>Ability </a:t>
            </a:r>
            <a:r>
              <a:rPr lang="en-US" dirty="0"/>
              <a:t>to treat related objects </a:t>
            </a:r>
            <a:r>
              <a:rPr lang="en-US" dirty="0" smtClean="0"/>
              <a:t>in a </a:t>
            </a:r>
            <a:r>
              <a:rPr lang="en-US" dirty="0"/>
              <a:t>similar </a:t>
            </a:r>
            <a:r>
              <a:rPr lang="en-US" dirty="0" smtClean="0"/>
              <a:t>manner</a:t>
            </a:r>
          </a:p>
          <a:p>
            <a:r>
              <a:rPr lang="en-US" dirty="0"/>
              <a:t>E</a:t>
            </a:r>
            <a:r>
              <a:rPr lang="en-US" dirty="0" smtClean="0"/>
              <a:t>nable </a:t>
            </a:r>
            <a:r>
              <a:rPr lang="en-US" dirty="0"/>
              <a:t>multiple implementations of </a:t>
            </a:r>
            <a:r>
              <a:rPr lang="en-US" dirty="0" smtClean="0"/>
              <a:t>the same </a:t>
            </a:r>
            <a:r>
              <a:rPr lang="en-US" dirty="0"/>
              <a:t>behaviors so that the appropriate implementation can be executed based </a:t>
            </a:r>
            <a:r>
              <a:rPr lang="en-US" dirty="0" smtClean="0"/>
              <a:t>on the </a:t>
            </a:r>
            <a:r>
              <a:rPr lang="en-US" dirty="0"/>
              <a:t>situation.</a:t>
            </a:r>
          </a:p>
        </p:txBody>
      </p:sp>
    </p:spTree>
    <p:extLst>
      <p:ext uri="{BB962C8B-B14F-4D97-AF65-F5344CB8AC3E}">
        <p14:creationId xmlns:p14="http://schemas.microsoft.com/office/powerpoint/2010/main" xmlns="" val="2649374141"/>
      </p:ext>
    </p:extLst>
  </p:cSld>
  <p:clrMapOvr>
    <a:masterClrMapping/>
  </p:clrMapOvr>
  <p:transition spd="slow">
    <p:wipe dir="d"/>
  </p:transition>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09600" y="188640"/>
            <a:ext cx="8229600" cy="1143000"/>
          </a:xfrm>
        </p:spPr>
        <p:txBody>
          <a:bodyPr/>
          <a:lstStyle/>
          <a:p>
            <a:r>
              <a:rPr lang="en-US" dirty="0"/>
              <a:t>Run-time Behavior of Master Pages</a:t>
            </a:r>
            <a:endParaRPr lang="en-IN" dirty="0"/>
          </a:p>
        </p:txBody>
      </p:sp>
      <p:sp>
        <p:nvSpPr>
          <p:cNvPr id="5" name="Content Placeholder 4"/>
          <p:cNvSpPr>
            <a:spLocks noGrp="1"/>
          </p:cNvSpPr>
          <p:nvPr>
            <p:ph sz="half" idx="4294967295"/>
          </p:nvPr>
        </p:nvSpPr>
        <p:spPr>
          <a:xfrm>
            <a:off x="304800" y="1600200"/>
            <a:ext cx="4038600" cy="4525963"/>
          </a:xfrm>
        </p:spPr>
        <p:txBody>
          <a:bodyPr>
            <a:normAutofit/>
          </a:bodyPr>
          <a:lstStyle/>
          <a:p>
            <a:r>
              <a:rPr lang="en-IN" sz="1800" dirty="0" smtClean="0"/>
              <a:t>From the user's perspective, the combined master and content pages are a single, discrete page. The URL of the page is that of the content page.</a:t>
            </a:r>
          </a:p>
          <a:p>
            <a:endParaRPr lang="en-IN" sz="1800" dirty="0" smtClean="0"/>
          </a:p>
          <a:p>
            <a:r>
              <a:rPr lang="en-IN" sz="1800" dirty="0" smtClean="0"/>
              <a:t>From a programming perspective, the two pages act as separate containers for their respective controls. The content page acts as a container for the master page. However, you can reference public master-page members from code in the content page, as described in the next section.</a:t>
            </a:r>
          </a:p>
          <a:p>
            <a:endParaRPr lang="en-IN" sz="1800" dirty="0"/>
          </a:p>
        </p:txBody>
      </p:sp>
      <p:pic>
        <p:nvPicPr>
          <p:cNvPr id="7" name="Content Placeholder 6" descr="LinkingMasterPage.gif"/>
          <p:cNvPicPr>
            <a:picLocks noGrp="1" noChangeAspect="1"/>
          </p:cNvPicPr>
          <p:nvPr>
            <p:ph sz="half" idx="4294967295"/>
          </p:nvPr>
        </p:nvPicPr>
        <p:blipFill>
          <a:blip r:embed="rId3" cstate="print"/>
          <a:stretch>
            <a:fillRect/>
          </a:stretch>
        </p:blipFill>
        <p:spPr>
          <a:xfrm>
            <a:off x="4724400" y="2362200"/>
            <a:ext cx="4133850" cy="2743200"/>
          </a:xfrm>
          <a:ln>
            <a:solidFill>
              <a:schemeClr val="tx1"/>
            </a:solidFill>
          </a:ln>
        </p:spPr>
      </p:pic>
    </p:spTree>
  </p:cSld>
  <p:clrMapOvr>
    <a:masterClrMapping/>
  </p:clrMapOvr>
  <p:transition spd="slow">
    <p:wipe dir="d"/>
  </p:transition>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09600" y="188640"/>
            <a:ext cx="8229600" cy="1143000"/>
          </a:xfrm>
        </p:spPr>
        <p:txBody>
          <a:bodyPr/>
          <a:lstStyle/>
          <a:p>
            <a:r>
              <a:rPr lang="en-US" dirty="0"/>
              <a:t>Run-time Behavior of Master Pages</a:t>
            </a:r>
            <a:endParaRPr lang="en-IN" dirty="0"/>
          </a:p>
        </p:txBody>
      </p:sp>
      <p:sp>
        <p:nvSpPr>
          <p:cNvPr id="2" name="Content Placeholder 1"/>
          <p:cNvSpPr>
            <a:spLocks noGrp="1"/>
          </p:cNvSpPr>
          <p:nvPr>
            <p:ph sz="half" idx="4294967295"/>
          </p:nvPr>
        </p:nvSpPr>
        <p:spPr>
          <a:xfrm>
            <a:off x="601394" y="1556792"/>
            <a:ext cx="4038600" cy="4525963"/>
          </a:xfrm>
        </p:spPr>
        <p:txBody>
          <a:bodyPr>
            <a:normAutofit/>
          </a:bodyPr>
          <a:lstStyle/>
          <a:p>
            <a:r>
              <a:rPr lang="en-IN" sz="1800" dirty="0" smtClean="0"/>
              <a:t>Note that the master page becomes a part of the content page. </a:t>
            </a:r>
          </a:p>
          <a:p>
            <a:r>
              <a:rPr lang="en-IN" sz="1800" dirty="0" smtClean="0"/>
              <a:t>In effect, the master page acts in much the same way a user control acts — as a child of the content page and as a container within that page.</a:t>
            </a:r>
          </a:p>
          <a:p>
            <a:r>
              <a:rPr lang="en-IN" sz="1800" dirty="0" smtClean="0"/>
              <a:t> In this case, however, the master page is the container for all of the server controls that are rendered to the browser. </a:t>
            </a:r>
          </a:p>
          <a:p>
            <a:r>
              <a:rPr lang="en-IN" sz="1800" dirty="0" smtClean="0"/>
              <a:t>The control tree for a merged master and content page looks something like this</a:t>
            </a:r>
            <a:endParaRPr lang="en-IN" sz="1800" dirty="0"/>
          </a:p>
        </p:txBody>
      </p:sp>
      <p:pic>
        <p:nvPicPr>
          <p:cNvPr id="5" name="Content Placeholder 4" descr="MasterContentStructure.png"/>
          <p:cNvPicPr>
            <a:picLocks noGrp="1" noChangeAspect="1"/>
          </p:cNvPicPr>
          <p:nvPr>
            <p:ph sz="half" idx="4294967295"/>
          </p:nvPr>
        </p:nvPicPr>
        <p:blipFill>
          <a:blip r:embed="rId3" cstate="print"/>
          <a:stretch>
            <a:fillRect/>
          </a:stretch>
        </p:blipFill>
        <p:spPr>
          <a:xfrm>
            <a:off x="4724400" y="2438400"/>
            <a:ext cx="4038600" cy="1905000"/>
          </a:xfrm>
          <a:ln>
            <a:solidFill>
              <a:schemeClr val="tx1"/>
            </a:solidFill>
          </a:ln>
        </p:spPr>
      </p:pic>
    </p:spTree>
  </p:cSld>
  <p:clrMapOvr>
    <a:masterClrMapping/>
  </p:clrMapOvr>
  <p:transition spd="slow">
    <p:wipe dir="d"/>
  </p:transition>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914400" y="188640"/>
            <a:ext cx="8229600" cy="1143000"/>
          </a:xfrm>
        </p:spPr>
        <p:txBody>
          <a:bodyPr/>
          <a:lstStyle/>
          <a:p>
            <a:r>
              <a:rPr lang="en-US" dirty="0" smtClean="0"/>
              <a:t>Advantages of Master Page</a:t>
            </a:r>
            <a:endParaRPr lang="en-IN" dirty="0"/>
          </a:p>
        </p:txBody>
      </p:sp>
      <p:sp>
        <p:nvSpPr>
          <p:cNvPr id="2" name="Content Placeholder 1"/>
          <p:cNvSpPr>
            <a:spLocks noGrp="1"/>
          </p:cNvSpPr>
          <p:nvPr>
            <p:ph idx="4294967295"/>
          </p:nvPr>
        </p:nvSpPr>
        <p:spPr>
          <a:xfrm>
            <a:off x="755576" y="1556792"/>
            <a:ext cx="8229600" cy="4525963"/>
          </a:xfrm>
        </p:spPr>
        <p:txBody>
          <a:bodyPr>
            <a:normAutofit fontScale="85000" lnSpcReduction="20000"/>
          </a:bodyPr>
          <a:lstStyle/>
          <a:p>
            <a:r>
              <a:rPr lang="en-IN" dirty="0" smtClean="0"/>
              <a:t>Master pages provide functionality that developers have traditionally created by copying existing code, text, and control elements repeatedly; using framesets; using include files for common elements; using ASP.NET user controls; and so on. </a:t>
            </a:r>
          </a:p>
          <a:p>
            <a:r>
              <a:rPr lang="en-IN" dirty="0" smtClean="0"/>
              <a:t>Advantages of master pages include the following:</a:t>
            </a:r>
          </a:p>
          <a:p>
            <a:pPr lvl="1"/>
            <a:r>
              <a:rPr lang="en-IN" dirty="0" smtClean="0"/>
              <a:t>They allow you to centralize the common functionality of your pages so that you can make updates in just one place.</a:t>
            </a:r>
          </a:p>
          <a:p>
            <a:pPr lvl="1"/>
            <a:r>
              <a:rPr lang="en-IN" dirty="0" smtClean="0"/>
              <a:t>They make it easy to create one set of controls and code and apply the results to a set of pages. For example, you can use controls on the master page to create a menu that applies to all pages.</a:t>
            </a:r>
          </a:p>
          <a:p>
            <a:pPr lvl="1"/>
            <a:r>
              <a:rPr lang="en-IN" dirty="0" smtClean="0"/>
              <a:t>They give you fine-grained control over the layout of the final page by allowing you to control how the placeholder controls are rendered.</a:t>
            </a:r>
          </a:p>
          <a:p>
            <a:pPr lvl="1"/>
            <a:r>
              <a:rPr lang="en-IN" dirty="0" smtClean="0"/>
              <a:t>They provide an object model that allows you to customize the master page from individual content pages.</a:t>
            </a:r>
          </a:p>
          <a:p>
            <a:endParaRPr lang="en-IN" dirty="0"/>
          </a:p>
        </p:txBody>
      </p:sp>
    </p:spTree>
  </p:cSld>
  <p:clrMapOvr>
    <a:masterClrMapping/>
  </p:clrMapOvr>
  <p:transition spd="slow">
    <p:wipe dir="d"/>
  </p:transition>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7504" y="7430"/>
            <a:ext cx="8229600" cy="1143000"/>
          </a:xfrm>
        </p:spPr>
        <p:txBody>
          <a:bodyPr>
            <a:noAutofit/>
          </a:bodyPr>
          <a:lstStyle/>
          <a:p>
            <a:r>
              <a:rPr lang="en-US" sz="3200" dirty="0" smtClean="0"/>
              <a:t>Difference between Master Page and User Control</a:t>
            </a:r>
            <a:endParaRPr lang="en-IN" sz="3200"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xmlns="" val="2078621350"/>
              </p:ext>
            </p:extLst>
          </p:nvPr>
        </p:nvGraphicFramePr>
        <p:xfrm>
          <a:off x="755576" y="974432"/>
          <a:ext cx="8229600" cy="5262880"/>
        </p:xfrm>
        <a:graphic>
          <a:graphicData uri="http://schemas.openxmlformats.org/drawingml/2006/table">
            <a:tbl>
              <a:tblPr firstRow="1" bandRow="1">
                <a:tableStyleId>{5C22544A-7EE6-4342-B048-85BDC9FD1C3A}</a:tableStyleId>
              </a:tblPr>
              <a:tblGrid>
                <a:gridCol w="3886200"/>
                <a:gridCol w="4343400"/>
              </a:tblGrid>
              <a:tr h="370840">
                <a:tc>
                  <a:txBody>
                    <a:bodyPr/>
                    <a:lstStyle/>
                    <a:p>
                      <a:pPr algn="ctr"/>
                      <a:r>
                        <a:rPr lang="en-US" sz="1600" dirty="0" smtClean="0">
                          <a:latin typeface="Trebuchet MS" pitchFamily="34" charset="0"/>
                        </a:rPr>
                        <a:t>User Control</a:t>
                      </a:r>
                      <a:endParaRPr lang="en-IN" sz="1600" dirty="0">
                        <a:latin typeface="Trebuchet MS" pitchFamily="34" charset="0"/>
                      </a:endParaRPr>
                    </a:p>
                  </a:txBody>
                  <a:tcPr>
                    <a:solidFill>
                      <a:srgbClr val="7030A0"/>
                    </a:solidFill>
                  </a:tcPr>
                </a:tc>
                <a:tc>
                  <a:txBody>
                    <a:bodyPr/>
                    <a:lstStyle/>
                    <a:p>
                      <a:pPr algn="ctr"/>
                      <a:r>
                        <a:rPr lang="en-US" sz="1600" dirty="0" smtClean="0">
                          <a:latin typeface="Trebuchet MS" pitchFamily="34" charset="0"/>
                        </a:rPr>
                        <a:t>Master Page</a:t>
                      </a:r>
                      <a:endParaRPr lang="en-IN" sz="1600" dirty="0">
                        <a:latin typeface="Trebuchet MS" pitchFamily="34" charset="0"/>
                      </a:endParaRPr>
                    </a:p>
                  </a:txBody>
                  <a:tcPr>
                    <a:solidFill>
                      <a:srgbClr val="7030A0"/>
                    </a:solidFill>
                  </a:tcPr>
                </a:tc>
              </a:tr>
              <a:tr h="370840">
                <a:tc>
                  <a:txBody>
                    <a:bodyPr/>
                    <a:lstStyle/>
                    <a:p>
                      <a:r>
                        <a:rPr lang="en-US" sz="1600" dirty="0" smtClean="0">
                          <a:latin typeface="Trebuchet MS" pitchFamily="34" charset="0"/>
                        </a:rPr>
                        <a:t>1. Has @ Control directive</a:t>
                      </a:r>
                      <a:endParaRPr lang="en-IN" sz="1600" dirty="0">
                        <a:latin typeface="Trebuchet MS" pitchFamily="34" charset="0"/>
                      </a:endParaRPr>
                    </a:p>
                  </a:txBody>
                  <a:tcPr/>
                </a:tc>
                <a:tc>
                  <a:txBody>
                    <a:bodyPr/>
                    <a:lstStyle/>
                    <a:p>
                      <a:r>
                        <a:rPr lang="en-US" sz="1600" dirty="0" smtClean="0">
                          <a:latin typeface="Trebuchet MS" pitchFamily="34" charset="0"/>
                        </a:rPr>
                        <a:t>1. Has @ Master directive</a:t>
                      </a:r>
                      <a:endParaRPr lang="en-IN" sz="1600" dirty="0">
                        <a:latin typeface="Trebuchet MS" pitchFamily="34" charset="0"/>
                      </a:endParaRPr>
                    </a:p>
                  </a:txBody>
                  <a:tcPr/>
                </a:tc>
              </a:tr>
              <a:tr h="370840">
                <a:tc>
                  <a:txBody>
                    <a:bodyPr/>
                    <a:lstStyle/>
                    <a:p>
                      <a:r>
                        <a:rPr lang="en-US" sz="1600" dirty="0" smtClean="0">
                          <a:latin typeface="Trebuchet MS" pitchFamily="34" charset="0"/>
                        </a:rPr>
                        <a:t>2. Does</a:t>
                      </a:r>
                      <a:r>
                        <a:rPr lang="en-US" sz="1600" baseline="0" dirty="0" smtClean="0">
                          <a:latin typeface="Trebuchet MS" pitchFamily="34" charset="0"/>
                        </a:rPr>
                        <a:t> not c</a:t>
                      </a:r>
                      <a:r>
                        <a:rPr lang="en-US" sz="1600" dirty="0" smtClean="0">
                          <a:latin typeface="Trebuchet MS" pitchFamily="34" charset="0"/>
                        </a:rPr>
                        <a:t>ontain HTML section</a:t>
                      </a:r>
                      <a:endParaRPr lang="en-IN" sz="1600" dirty="0">
                        <a:latin typeface="Trebuchet MS" pitchFamily="34" charset="0"/>
                      </a:endParaRPr>
                    </a:p>
                  </a:txBody>
                  <a:tcPr/>
                </a:tc>
                <a:tc>
                  <a:txBody>
                    <a:bodyPr/>
                    <a:lstStyle/>
                    <a:p>
                      <a:r>
                        <a:rPr lang="en-US" sz="1600" dirty="0" smtClean="0">
                          <a:latin typeface="Trebuchet MS" pitchFamily="34" charset="0"/>
                        </a:rPr>
                        <a:t>2. Contains HTML section</a:t>
                      </a:r>
                      <a:endParaRPr lang="en-IN" sz="1600" dirty="0">
                        <a:latin typeface="Trebuchet MS" pitchFamily="34" charset="0"/>
                      </a:endParaRPr>
                    </a:p>
                  </a:txBody>
                  <a:tcPr/>
                </a:tc>
              </a:tr>
              <a:tr h="370840">
                <a:tc>
                  <a:txBody>
                    <a:bodyPr/>
                    <a:lstStyle/>
                    <a:p>
                      <a:r>
                        <a:rPr lang="en-US" sz="1600" dirty="0" smtClean="0">
                          <a:latin typeface="Trebuchet MS" pitchFamily="34" charset="0"/>
                        </a:rPr>
                        <a:t>3. Extension: .</a:t>
                      </a:r>
                      <a:r>
                        <a:rPr lang="en-US" sz="1600" dirty="0" err="1" smtClean="0">
                          <a:latin typeface="Trebuchet MS" pitchFamily="34" charset="0"/>
                        </a:rPr>
                        <a:t>ascx</a:t>
                      </a:r>
                      <a:endParaRPr lang="en-IN" sz="1600" dirty="0">
                        <a:latin typeface="Trebuchet MS" pitchFamily="34" charset="0"/>
                      </a:endParaRPr>
                    </a:p>
                  </a:txBody>
                  <a:tcPr/>
                </a:tc>
                <a:tc>
                  <a:txBody>
                    <a:bodyPr/>
                    <a:lstStyle/>
                    <a:p>
                      <a:r>
                        <a:rPr lang="en-US" sz="1600" dirty="0" smtClean="0">
                          <a:latin typeface="Trebuchet MS" pitchFamily="34" charset="0"/>
                        </a:rPr>
                        <a:t>3. Extension: .master</a:t>
                      </a:r>
                      <a:endParaRPr lang="en-IN" sz="1600" dirty="0">
                        <a:latin typeface="Trebuchet MS" pitchFamily="34" charset="0"/>
                      </a:endParaRPr>
                    </a:p>
                  </a:txBody>
                  <a:tcPr/>
                </a:tc>
              </a:tr>
              <a:tr h="370840">
                <a:tc>
                  <a:txBody>
                    <a:bodyPr/>
                    <a:lstStyle/>
                    <a:p>
                      <a:r>
                        <a:rPr lang="en-US" sz="1600" dirty="0" smtClean="0">
                          <a:latin typeface="Trebuchet MS" pitchFamily="34" charset="0"/>
                        </a:rPr>
                        <a:t>4. Ha</a:t>
                      </a:r>
                      <a:r>
                        <a:rPr lang="en-US" sz="1600" baseline="0" dirty="0" smtClean="0">
                          <a:latin typeface="Trebuchet MS" pitchFamily="34" charset="0"/>
                        </a:rPr>
                        <a:t>s to be registered with web page using @ Register directive</a:t>
                      </a:r>
                      <a:endParaRPr lang="en-IN" sz="1600" dirty="0">
                        <a:latin typeface="Trebuchet MS" pitchFamily="34" charset="0"/>
                      </a:endParaRPr>
                    </a:p>
                  </a:txBody>
                  <a:tcPr/>
                </a:tc>
                <a:tc>
                  <a:txBody>
                    <a:bodyPr/>
                    <a:lstStyle/>
                    <a:p>
                      <a:r>
                        <a:rPr lang="en-US" sz="1600" dirty="0" smtClean="0">
                          <a:latin typeface="Trebuchet MS" pitchFamily="34" charset="0"/>
                        </a:rPr>
                        <a:t>4. Not registered with web page, though web page should mention the name of the master page using </a:t>
                      </a:r>
                      <a:r>
                        <a:rPr lang="en-US" sz="1600" dirty="0" err="1" smtClean="0">
                          <a:latin typeface="Trebuchet MS" pitchFamily="34" charset="0"/>
                        </a:rPr>
                        <a:t>MasterPageFile</a:t>
                      </a:r>
                      <a:r>
                        <a:rPr lang="en-US" sz="1600" baseline="0" dirty="0" smtClean="0">
                          <a:latin typeface="Trebuchet MS" pitchFamily="34" charset="0"/>
                        </a:rPr>
                        <a:t> attribute of @ Page directive</a:t>
                      </a:r>
                      <a:endParaRPr lang="en-IN" sz="1600" dirty="0">
                        <a:latin typeface="Trebuchet MS" pitchFamily="34" charset="0"/>
                      </a:endParaRPr>
                    </a:p>
                  </a:txBody>
                  <a:tcPr/>
                </a:tc>
              </a:tr>
              <a:tr h="370840">
                <a:tc>
                  <a:txBody>
                    <a:bodyPr/>
                    <a:lstStyle/>
                    <a:p>
                      <a:r>
                        <a:rPr lang="en-US" sz="1600" dirty="0" smtClean="0">
                          <a:latin typeface="Trebuchet MS" pitchFamily="34" charset="0"/>
                        </a:rPr>
                        <a:t>5.</a:t>
                      </a:r>
                      <a:r>
                        <a:rPr lang="en-US" sz="1600" baseline="0" dirty="0" smtClean="0">
                          <a:latin typeface="Trebuchet MS" pitchFamily="34" charset="0"/>
                        </a:rPr>
                        <a:t> This is used as any common control on the page, but added manually in the body section</a:t>
                      </a:r>
                      <a:endParaRPr lang="en-IN" sz="1600" dirty="0">
                        <a:latin typeface="Trebuchet MS" pitchFamily="34" charset="0"/>
                      </a:endParaRPr>
                    </a:p>
                  </a:txBody>
                  <a:tcPr/>
                </a:tc>
                <a:tc>
                  <a:txBody>
                    <a:bodyPr/>
                    <a:lstStyle/>
                    <a:p>
                      <a:r>
                        <a:rPr lang="en-US" sz="1600" dirty="0" smtClean="0">
                          <a:latin typeface="Trebuchet MS" pitchFamily="34" charset="0"/>
                        </a:rPr>
                        <a:t>5. Master page</a:t>
                      </a:r>
                      <a:r>
                        <a:rPr lang="en-US" sz="1600" baseline="0" dirty="0" smtClean="0">
                          <a:latin typeface="Trebuchet MS" pitchFamily="34" charset="0"/>
                        </a:rPr>
                        <a:t> and the page on which it is being applied are merged together</a:t>
                      </a:r>
                      <a:endParaRPr lang="en-IN" sz="1600" dirty="0">
                        <a:latin typeface="Trebuchet MS" pitchFamily="34" charset="0"/>
                      </a:endParaRPr>
                    </a:p>
                  </a:txBody>
                  <a:tcPr/>
                </a:tc>
              </a:tr>
              <a:tr h="370840">
                <a:tc>
                  <a:txBody>
                    <a:bodyPr/>
                    <a:lstStyle/>
                    <a:p>
                      <a:r>
                        <a:rPr lang="en-US" sz="1600" dirty="0" smtClean="0">
                          <a:latin typeface="Trebuchet MS" pitchFamily="34" charset="0"/>
                        </a:rPr>
                        <a:t>6. User control is used on a normal web page, which contains HTML mark-up, since User control does</a:t>
                      </a:r>
                      <a:r>
                        <a:rPr lang="en-US" sz="1600" baseline="0" dirty="0" smtClean="0">
                          <a:latin typeface="Trebuchet MS" pitchFamily="34" charset="0"/>
                        </a:rPr>
                        <a:t> not contain any mark-up</a:t>
                      </a:r>
                      <a:endParaRPr lang="en-IN" sz="1600" dirty="0">
                        <a:latin typeface="Trebuchet MS" pitchFamily="34" charset="0"/>
                      </a:endParaRPr>
                    </a:p>
                  </a:txBody>
                  <a:tcPr/>
                </a:tc>
                <a:tc>
                  <a:txBody>
                    <a:bodyPr/>
                    <a:lstStyle/>
                    <a:p>
                      <a:r>
                        <a:rPr lang="en-US" sz="1600" dirty="0" smtClean="0">
                          <a:latin typeface="Trebuchet MS" pitchFamily="34" charset="0"/>
                        </a:rPr>
                        <a:t>6. Master page style is applied on a page</a:t>
                      </a:r>
                      <a:r>
                        <a:rPr lang="en-US" sz="1600" baseline="0" dirty="0" smtClean="0">
                          <a:latin typeface="Trebuchet MS" pitchFamily="34" charset="0"/>
                        </a:rPr>
                        <a:t> which does not contain HTML mark-up, since Master page contains HTML mark-up</a:t>
                      </a:r>
                      <a:endParaRPr lang="en-IN" sz="1600" dirty="0">
                        <a:latin typeface="Trebuchet MS" pitchFamily="34" charset="0"/>
                      </a:endParaRPr>
                    </a:p>
                  </a:txBody>
                  <a:tcPr/>
                </a:tc>
              </a:tr>
              <a:tr h="501992">
                <a:tc>
                  <a:txBody>
                    <a:bodyPr/>
                    <a:lstStyle/>
                    <a:p>
                      <a:r>
                        <a:rPr lang="en-US" sz="1600" dirty="0" smtClean="0">
                          <a:latin typeface="Trebuchet MS" pitchFamily="34" charset="0"/>
                        </a:rPr>
                        <a:t>7. Multiple user controls can be registered</a:t>
                      </a:r>
                      <a:r>
                        <a:rPr lang="en-US" sz="1600" baseline="0" dirty="0" smtClean="0">
                          <a:latin typeface="Trebuchet MS" pitchFamily="34" charset="0"/>
                        </a:rPr>
                        <a:t> and used on a page at the same time</a:t>
                      </a:r>
                      <a:endParaRPr lang="en-IN" sz="1600" dirty="0">
                        <a:latin typeface="Trebuchet MS" pitchFamily="34" charset="0"/>
                      </a:endParaRPr>
                    </a:p>
                  </a:txBody>
                  <a:tcPr/>
                </a:tc>
                <a:tc>
                  <a:txBody>
                    <a:bodyPr/>
                    <a:lstStyle/>
                    <a:p>
                      <a:r>
                        <a:rPr lang="en-US" sz="1600" dirty="0" smtClean="0">
                          <a:latin typeface="Trebuchet MS" pitchFamily="34" charset="0"/>
                        </a:rPr>
                        <a:t>7. Only one Master page style can be applied on a page at a time, though there could be multiple web pages in the web site</a:t>
                      </a:r>
                      <a:endParaRPr lang="en-IN" sz="1600" dirty="0">
                        <a:latin typeface="Trebuchet MS" pitchFamily="34" charset="0"/>
                      </a:endParaRPr>
                    </a:p>
                  </a:txBody>
                  <a:tcPr/>
                </a:tc>
              </a:tr>
            </a:tbl>
          </a:graphicData>
        </a:graphic>
      </p:graphicFrame>
    </p:spTree>
  </p:cSld>
  <p:clrMapOvr>
    <a:masterClrMapping/>
  </p:clrMapOvr>
  <p:transition spd="slow">
    <p:wipe dir="d"/>
  </p:transition>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9552" y="260648"/>
            <a:ext cx="8229600" cy="1143000"/>
          </a:xfrm>
        </p:spPr>
        <p:txBody>
          <a:bodyPr/>
          <a:lstStyle/>
          <a:p>
            <a:r>
              <a:rPr lang="en-US" dirty="0" smtClean="0"/>
              <a:t>ASP.NET Themes</a:t>
            </a:r>
            <a:endParaRPr lang="en-IN" dirty="0"/>
          </a:p>
        </p:txBody>
      </p:sp>
      <p:sp>
        <p:nvSpPr>
          <p:cNvPr id="2" name="Content Placeholder 1"/>
          <p:cNvSpPr>
            <a:spLocks noGrp="1"/>
          </p:cNvSpPr>
          <p:nvPr>
            <p:ph idx="4294967295"/>
          </p:nvPr>
        </p:nvSpPr>
        <p:spPr>
          <a:xfrm>
            <a:off x="539552" y="1700808"/>
            <a:ext cx="8229600" cy="4525963"/>
          </a:xfrm>
        </p:spPr>
        <p:txBody>
          <a:bodyPr>
            <a:normAutofit fontScale="85000" lnSpcReduction="10000"/>
          </a:bodyPr>
          <a:lstStyle/>
          <a:p>
            <a:r>
              <a:rPr lang="en-US" sz="1800" dirty="0" smtClean="0"/>
              <a:t>Themes:</a:t>
            </a:r>
          </a:p>
          <a:p>
            <a:pPr lvl="1"/>
            <a:r>
              <a:rPr lang="en-US" dirty="0" smtClean="0"/>
              <a:t>Is a set of properties that are used to achieve a uniform look for the entire application. </a:t>
            </a:r>
          </a:p>
          <a:p>
            <a:pPr lvl="1"/>
            <a:endParaRPr lang="en-US" sz="800" dirty="0" smtClean="0"/>
          </a:p>
          <a:p>
            <a:pPr lvl="1"/>
            <a:r>
              <a:rPr lang="en-US" dirty="0" smtClean="0"/>
              <a:t>Can also be used to provide a uniform look and feel for across all Web applications on a server. </a:t>
            </a:r>
          </a:p>
          <a:p>
            <a:pPr lvl="1"/>
            <a:endParaRPr lang="en-US" sz="800" dirty="0" smtClean="0"/>
          </a:p>
          <a:p>
            <a:pPr lvl="1"/>
            <a:r>
              <a:rPr lang="en-US" dirty="0" smtClean="0"/>
              <a:t>Can include the following:</a:t>
            </a:r>
          </a:p>
          <a:p>
            <a:pPr lvl="2"/>
            <a:r>
              <a:rPr lang="en-US" dirty="0" smtClean="0"/>
              <a:t>Skins – The property settings for the server controls are defined by these skins. </a:t>
            </a:r>
          </a:p>
          <a:p>
            <a:pPr lvl="2"/>
            <a:r>
              <a:rPr lang="en-US" dirty="0" smtClean="0"/>
              <a:t>Cascading style sheet (.</a:t>
            </a:r>
            <a:r>
              <a:rPr lang="en-US" dirty="0" err="1" smtClean="0"/>
              <a:t>css</a:t>
            </a:r>
            <a:r>
              <a:rPr lang="en-US" dirty="0" smtClean="0"/>
              <a:t> files).</a:t>
            </a:r>
          </a:p>
          <a:p>
            <a:pPr lvl="2"/>
            <a:r>
              <a:rPr lang="en-US" dirty="0" smtClean="0"/>
              <a:t>Graphics.</a:t>
            </a:r>
          </a:p>
          <a:p>
            <a:pPr lvl="1"/>
            <a:endParaRPr lang="en-US" sz="800" dirty="0" smtClean="0"/>
          </a:p>
          <a:p>
            <a:pPr lvl="1"/>
            <a:r>
              <a:rPr lang="en-US" dirty="0" smtClean="0"/>
              <a:t>Need not contain all of the above – but it should at least contain the skins.</a:t>
            </a:r>
          </a:p>
          <a:p>
            <a:pPr lvl="1"/>
            <a:endParaRPr lang="en-US" sz="800" dirty="0" smtClean="0"/>
          </a:p>
          <a:p>
            <a:pPr lvl="1"/>
            <a:r>
              <a:rPr lang="en-US" dirty="0" smtClean="0"/>
              <a:t>Are stored in a separate directory in the web application or the web server.</a:t>
            </a:r>
            <a:endParaRPr lang="en-US" b="1" dirty="0" smtClean="0"/>
          </a:p>
          <a:p>
            <a:endParaRPr lang="en-IN" dirty="0"/>
          </a:p>
        </p:txBody>
      </p:sp>
    </p:spTree>
  </p:cSld>
  <p:clrMapOvr>
    <a:masterClrMapping/>
  </p:clrMapOvr>
  <p:transition spd="slow">
    <p:wipe dir="d"/>
  </p:transition>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3568" y="188640"/>
            <a:ext cx="8229600" cy="1143000"/>
          </a:xfrm>
        </p:spPr>
        <p:txBody>
          <a:bodyPr/>
          <a:lstStyle/>
          <a:p>
            <a:r>
              <a:rPr lang="en-US" dirty="0" smtClean="0"/>
              <a:t>ASP.NET Skins</a:t>
            </a:r>
            <a:endParaRPr lang="en-IN" dirty="0"/>
          </a:p>
        </p:txBody>
      </p:sp>
      <p:sp>
        <p:nvSpPr>
          <p:cNvPr id="2" name="Content Placeholder 1"/>
          <p:cNvSpPr>
            <a:spLocks noGrp="1"/>
          </p:cNvSpPr>
          <p:nvPr>
            <p:ph idx="4294967295"/>
          </p:nvPr>
        </p:nvSpPr>
        <p:spPr>
          <a:xfrm>
            <a:off x="683568" y="1412776"/>
            <a:ext cx="8229600" cy="4525963"/>
          </a:xfrm>
        </p:spPr>
        <p:txBody>
          <a:bodyPr>
            <a:normAutofit lnSpcReduction="10000"/>
          </a:bodyPr>
          <a:lstStyle/>
          <a:p>
            <a:r>
              <a:rPr lang="en-US" dirty="0" smtClean="0"/>
              <a:t>Skins:</a:t>
            </a:r>
          </a:p>
          <a:p>
            <a:pPr lvl="1"/>
            <a:r>
              <a:rPr lang="en-US" dirty="0" smtClean="0"/>
              <a:t>Can contain the properties that can be applied to the server controls, such as Button, </a:t>
            </a:r>
            <a:r>
              <a:rPr lang="en-US" dirty="0" err="1" smtClean="0"/>
              <a:t>TextBox</a:t>
            </a:r>
            <a:r>
              <a:rPr lang="en-US" dirty="0" smtClean="0"/>
              <a:t>, etc. A skin file is stored as follows: </a:t>
            </a:r>
          </a:p>
          <a:p>
            <a:pPr lvl="2"/>
            <a:r>
              <a:rPr lang="en-US" sz="1800" dirty="0" smtClean="0"/>
              <a:t>&lt;</a:t>
            </a:r>
            <a:r>
              <a:rPr lang="en-US" sz="1800" i="1" dirty="0" smtClean="0"/>
              <a:t>filename</a:t>
            </a:r>
            <a:r>
              <a:rPr lang="en-US" sz="1800" dirty="0" smtClean="0"/>
              <a:t>&gt;.skin where ‘.skin’ is the extension to the file and denotes that the file is a skin file. </a:t>
            </a:r>
          </a:p>
          <a:p>
            <a:pPr lvl="1"/>
            <a:endParaRPr lang="en-US" dirty="0" smtClean="0"/>
          </a:p>
          <a:p>
            <a:pPr lvl="1"/>
            <a:r>
              <a:rPr lang="en-US" dirty="0" smtClean="0"/>
              <a:t>Consist of two types of control skins:</a:t>
            </a:r>
          </a:p>
          <a:p>
            <a:pPr lvl="2"/>
            <a:r>
              <a:rPr lang="en-US" sz="1800" b="1" dirty="0" smtClean="0"/>
              <a:t>Def</a:t>
            </a:r>
            <a:r>
              <a:rPr lang="en-US" sz="1800" b="1" i="1" dirty="0" smtClean="0"/>
              <a:t>ault </a:t>
            </a:r>
            <a:r>
              <a:rPr lang="en-US" sz="1800" i="1" dirty="0" smtClean="0"/>
              <a:t>skins - </a:t>
            </a:r>
            <a:r>
              <a:rPr lang="en-US" sz="1800" dirty="0" smtClean="0"/>
              <a:t>Are automatically applied to all the controls of the same type. If a control skin does not have the </a:t>
            </a:r>
            <a:r>
              <a:rPr lang="en-US" sz="1800" b="1" dirty="0" err="1" smtClean="0"/>
              <a:t>SkinID</a:t>
            </a:r>
            <a:r>
              <a:rPr lang="en-US" sz="1800" dirty="0" smtClean="0"/>
              <a:t> attribute defined, then it is a default skin. </a:t>
            </a:r>
          </a:p>
          <a:p>
            <a:pPr lvl="2"/>
            <a:r>
              <a:rPr lang="en-US" sz="1800" b="1" i="1" dirty="0" smtClean="0"/>
              <a:t>Named</a:t>
            </a:r>
            <a:r>
              <a:rPr lang="en-US" sz="1800" i="1" dirty="0" smtClean="0"/>
              <a:t> skins – </a:t>
            </a:r>
            <a:r>
              <a:rPr lang="en-US" sz="1800" dirty="0" smtClean="0"/>
              <a:t>Are explicitly applied to a control by setting its </a:t>
            </a:r>
            <a:r>
              <a:rPr lang="en-US" sz="1800" dirty="0" err="1" smtClean="0"/>
              <a:t>SkinID</a:t>
            </a:r>
            <a:r>
              <a:rPr lang="en-US" sz="1800" dirty="0" smtClean="0"/>
              <a:t> property. Different instances of the same control can be applied with different skins.</a:t>
            </a:r>
          </a:p>
          <a:p>
            <a:endParaRPr lang="en-US" sz="1800" dirty="0" smtClean="0"/>
          </a:p>
          <a:p>
            <a:endParaRPr lang="en-IN" dirty="0"/>
          </a:p>
        </p:txBody>
      </p:sp>
    </p:spTree>
  </p:cSld>
  <p:clrMapOvr>
    <a:masterClrMapping/>
  </p:clrMapOvr>
  <p:transition spd="slow">
    <p:wipe dir="d"/>
  </p:transition>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3568" y="260648"/>
            <a:ext cx="8229600" cy="1143000"/>
          </a:xfrm>
        </p:spPr>
        <p:txBody>
          <a:bodyPr/>
          <a:lstStyle/>
          <a:p>
            <a:r>
              <a:rPr lang="en-US" dirty="0" smtClean="0"/>
              <a:t>ASP.NET Themes</a:t>
            </a:r>
            <a:endParaRPr lang="en-IN" dirty="0"/>
          </a:p>
        </p:txBody>
      </p:sp>
      <p:sp>
        <p:nvSpPr>
          <p:cNvPr id="2" name="Content Placeholder 1"/>
          <p:cNvSpPr>
            <a:spLocks noGrp="1"/>
          </p:cNvSpPr>
          <p:nvPr>
            <p:ph idx="4294967295"/>
          </p:nvPr>
        </p:nvSpPr>
        <p:spPr>
          <a:xfrm>
            <a:off x="683568" y="1430401"/>
            <a:ext cx="8229600" cy="4525963"/>
          </a:xfrm>
        </p:spPr>
        <p:txBody>
          <a:bodyPr>
            <a:normAutofit fontScale="92500" lnSpcReduction="20000"/>
          </a:bodyPr>
          <a:lstStyle/>
          <a:p>
            <a:pPr marL="781050" lvl="1" indent="-381000"/>
            <a:r>
              <a:rPr lang="en-US" dirty="0" smtClean="0"/>
              <a:t>Themes can consist of one or more of the following: </a:t>
            </a:r>
          </a:p>
          <a:p>
            <a:pPr marL="1200150" lvl="2" indent="-342900"/>
            <a:r>
              <a:rPr lang="en-US" dirty="0" smtClean="0"/>
              <a:t>Style sheets </a:t>
            </a:r>
          </a:p>
          <a:p>
            <a:pPr marL="1200150" lvl="2" indent="-342900"/>
            <a:r>
              <a:rPr lang="en-US" dirty="0" smtClean="0"/>
              <a:t>Control skins </a:t>
            </a:r>
          </a:p>
          <a:p>
            <a:pPr marL="1200150" lvl="2" indent="-342900"/>
            <a:r>
              <a:rPr lang="en-US" dirty="0" smtClean="0"/>
              <a:t>Supporting images or files </a:t>
            </a:r>
          </a:p>
          <a:p>
            <a:pPr marL="381000" indent="-381000"/>
            <a:endParaRPr lang="en-US" dirty="0" smtClean="0"/>
          </a:p>
          <a:p>
            <a:pPr marL="381000" indent="-381000"/>
            <a:r>
              <a:rPr lang="en-US" dirty="0" smtClean="0"/>
              <a:t>A page theme can be added to an application in the following way:</a:t>
            </a:r>
          </a:p>
          <a:p>
            <a:pPr marL="800100" lvl="1" indent="-342900">
              <a:buFont typeface="Wingdings" pitchFamily="2" charset="2"/>
              <a:buAutoNum type="arabicPeriod"/>
            </a:pPr>
            <a:r>
              <a:rPr lang="en-US" dirty="0" smtClean="0"/>
              <a:t>Create a new folder named </a:t>
            </a:r>
            <a:r>
              <a:rPr lang="en-US" dirty="0" err="1" smtClean="0"/>
              <a:t>App_Themes</a:t>
            </a:r>
            <a:r>
              <a:rPr lang="en-US" dirty="0" smtClean="0"/>
              <a:t> in the web site.</a:t>
            </a:r>
          </a:p>
          <a:p>
            <a:pPr marL="800100" lvl="1" indent="-342900">
              <a:buFont typeface="Arial" charset="0"/>
              <a:buAutoNum type="arabicPeriod"/>
            </a:pPr>
            <a:r>
              <a:rPr lang="en-US" dirty="0" smtClean="0"/>
              <a:t>Now create a subfolder with the name of the theme under the </a:t>
            </a:r>
            <a:r>
              <a:rPr lang="en-US" dirty="0" err="1" smtClean="0"/>
              <a:t>App_Themes</a:t>
            </a:r>
            <a:r>
              <a:rPr lang="en-US" dirty="0" smtClean="0"/>
              <a:t> folder. </a:t>
            </a:r>
          </a:p>
          <a:p>
            <a:pPr marL="1219200" lvl="2" indent="-304800">
              <a:buFont typeface="Arial" charset="0"/>
              <a:buChar char="–"/>
            </a:pPr>
            <a:r>
              <a:rPr lang="en-US" sz="1800" dirty="0" smtClean="0"/>
              <a:t>For example, to create a theme named </a:t>
            </a:r>
            <a:r>
              <a:rPr lang="en-US" sz="1800" dirty="0" err="1" smtClean="0"/>
              <a:t>AdminTheme</a:t>
            </a:r>
            <a:r>
              <a:rPr lang="en-US" sz="1800" dirty="0" smtClean="0"/>
              <a:t>, create a folder named \</a:t>
            </a:r>
            <a:r>
              <a:rPr lang="en-US" sz="1800" dirty="0" err="1" smtClean="0"/>
              <a:t>App_Themes</a:t>
            </a:r>
            <a:r>
              <a:rPr lang="en-US" sz="1800" dirty="0" smtClean="0"/>
              <a:t>\</a:t>
            </a:r>
            <a:r>
              <a:rPr lang="en-US" sz="1800" dirty="0" err="1" smtClean="0"/>
              <a:t>AdminTheme</a:t>
            </a:r>
            <a:r>
              <a:rPr lang="en-US" sz="1800" dirty="0" smtClean="0"/>
              <a:t>. </a:t>
            </a:r>
          </a:p>
          <a:p>
            <a:pPr marL="800100" lvl="1" indent="-342900">
              <a:buFont typeface="Arial" charset="0"/>
              <a:buAutoNum type="arabicPeriod"/>
            </a:pPr>
            <a:r>
              <a:rPr lang="en-US" dirty="0" smtClean="0"/>
              <a:t>Now skins, style sheets, and images that make up the theme can be added to this folder.</a:t>
            </a:r>
          </a:p>
          <a:p>
            <a:pPr marL="381000" indent="-381000"/>
            <a:endParaRPr lang="en-US" sz="1800" dirty="0" smtClean="0">
              <a:solidFill>
                <a:srgbClr val="0000FF"/>
              </a:solidFill>
            </a:endParaRPr>
          </a:p>
          <a:p>
            <a:pPr marL="800100" lvl="1" indent="-342900">
              <a:buFont typeface="Arial" charset="0"/>
              <a:buNone/>
            </a:pPr>
            <a:endParaRPr lang="en-US" sz="1600" dirty="0" smtClean="0">
              <a:solidFill>
                <a:srgbClr val="0000FF"/>
              </a:solidFill>
            </a:endParaRPr>
          </a:p>
          <a:p>
            <a:endParaRPr lang="en-IN" dirty="0"/>
          </a:p>
        </p:txBody>
      </p:sp>
    </p:spTree>
  </p:cSld>
  <p:clrMapOvr>
    <a:masterClrMapping/>
  </p:clrMapOvr>
  <p:transition spd="slow">
    <p:wipe dir="d"/>
  </p:transition>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1560" y="163072"/>
            <a:ext cx="8229600" cy="1143000"/>
          </a:xfrm>
        </p:spPr>
        <p:txBody>
          <a:bodyPr/>
          <a:lstStyle/>
          <a:p>
            <a:r>
              <a:rPr lang="en-US" dirty="0" smtClean="0"/>
              <a:t>Creating ASP.NET Skins</a:t>
            </a:r>
            <a:endParaRPr lang="en-IN" dirty="0"/>
          </a:p>
        </p:txBody>
      </p:sp>
      <p:sp>
        <p:nvSpPr>
          <p:cNvPr id="4" name="Rectangle 3"/>
          <p:cNvSpPr txBox="1">
            <a:spLocks noChangeArrowheads="1"/>
          </p:cNvSpPr>
          <p:nvPr/>
        </p:nvSpPr>
        <p:spPr bwMode="auto">
          <a:xfrm>
            <a:off x="457200" y="1600200"/>
            <a:ext cx="82296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C00000"/>
              </a:buClr>
              <a:buSzPct val="150000"/>
              <a:buFont typeface="Trebuchet MS" pitchFamily="34" charset="0"/>
              <a:buChar char="●"/>
              <a:tabLst/>
              <a:defRPr/>
            </a:pPr>
            <a:r>
              <a:rPr kumimoji="0" lang="en-US" sz="2000" b="0" i="0" u="none" strike="noStrike" kern="1200" cap="none" spc="0" normalizeH="0" baseline="0" noProof="0" smtClean="0">
                <a:ln>
                  <a:noFill/>
                </a:ln>
                <a:solidFill>
                  <a:schemeClr val="tx1"/>
                </a:solidFill>
                <a:effectLst/>
                <a:uLnTx/>
                <a:uFillTx/>
                <a:latin typeface="Trebuchet MS" pitchFamily="34" charset="0"/>
                <a:ea typeface="+mn-ea"/>
                <a:cs typeface="+mn-cs"/>
              </a:rPr>
              <a:t>A skin can be created in the following way:</a:t>
            </a:r>
          </a:p>
          <a:p>
            <a:pPr marL="742950" marR="0" lvl="1" indent="-285750" algn="l" defTabSz="914400" rtl="0" eaLnBrk="1" fontAlgn="base" latinLnBrk="0" hangingPunct="1">
              <a:lnSpc>
                <a:spcPct val="100000"/>
              </a:lnSpc>
              <a:spcBef>
                <a:spcPct val="20000"/>
              </a:spcBef>
              <a:spcAft>
                <a:spcPct val="0"/>
              </a:spcAft>
              <a:buClr>
                <a:srgbClr val="7F7F7F"/>
              </a:buClr>
              <a:buSzPct val="150000"/>
              <a:buFont typeface="Trebuchet MS" pitchFamily="34" charset="0"/>
              <a:buChar char="●"/>
              <a:tabLst/>
              <a:defRPr/>
            </a:pPr>
            <a:r>
              <a:rPr kumimoji="0" lang="en-US" sz="1800" b="0" i="0" u="none" strike="noStrike" kern="1200" cap="none" spc="0" normalizeH="0" baseline="0" noProof="0" smtClean="0">
                <a:ln>
                  <a:noFill/>
                </a:ln>
                <a:solidFill>
                  <a:schemeClr val="tx1"/>
                </a:solidFill>
                <a:effectLst/>
                <a:uLnTx/>
                <a:uFillTx/>
                <a:latin typeface="Trebuchet MS" pitchFamily="34" charset="0"/>
                <a:ea typeface="+mn-ea"/>
                <a:cs typeface="+mn-cs"/>
              </a:rPr>
              <a:t>Right click on the theme folder and click Add New item. Select Skin file from the options available.</a:t>
            </a:r>
          </a:p>
          <a:p>
            <a:pPr marL="742950" marR="0" lvl="1" indent="-285750" algn="l" defTabSz="914400" rtl="0" eaLnBrk="1" fontAlgn="base" latinLnBrk="0" hangingPunct="1">
              <a:lnSpc>
                <a:spcPct val="100000"/>
              </a:lnSpc>
              <a:spcBef>
                <a:spcPct val="20000"/>
              </a:spcBef>
              <a:spcAft>
                <a:spcPct val="0"/>
              </a:spcAft>
              <a:buClr>
                <a:srgbClr val="7F7F7F"/>
              </a:buClr>
              <a:buSzPct val="150000"/>
              <a:buFont typeface="Trebuchet MS" pitchFamily="34" charset="0"/>
              <a:buChar char="●"/>
              <a:tabLst/>
              <a:defRPr/>
            </a:pPr>
            <a:r>
              <a:rPr kumimoji="0" lang="en-US" sz="1800" b="0" i="0" u="none" strike="noStrike" kern="1200" cap="none" spc="0" normalizeH="0" baseline="0" noProof="0" smtClean="0">
                <a:ln>
                  <a:noFill/>
                </a:ln>
                <a:solidFill>
                  <a:schemeClr val="tx1"/>
                </a:solidFill>
                <a:effectLst/>
                <a:uLnTx/>
                <a:uFillTx/>
                <a:latin typeface="Trebuchet MS" pitchFamily="34" charset="0"/>
                <a:ea typeface="+mn-ea"/>
                <a:cs typeface="+mn-cs"/>
              </a:rPr>
              <a:t>Any number of skin files can be created. The standard method is to have one .skin file per control. </a:t>
            </a:r>
          </a:p>
          <a:p>
            <a:pPr marL="742950" marR="0" lvl="1" indent="-285750" algn="l" defTabSz="914400" rtl="0" eaLnBrk="1" fontAlgn="base" latinLnBrk="0" hangingPunct="1">
              <a:lnSpc>
                <a:spcPct val="100000"/>
              </a:lnSpc>
              <a:spcBef>
                <a:spcPct val="20000"/>
              </a:spcBef>
              <a:spcAft>
                <a:spcPct val="0"/>
              </a:spcAft>
              <a:buClr>
                <a:srgbClr val="7F7F7F"/>
              </a:buClr>
              <a:buSzPct val="150000"/>
              <a:buFont typeface="Trebuchet MS" pitchFamily="34" charset="0"/>
              <a:buChar char="●"/>
              <a:tabLst/>
              <a:defRPr/>
            </a:pPr>
            <a:r>
              <a:rPr kumimoji="0" lang="en-US" sz="1800" b="0" i="0" u="none" strike="noStrike" kern="1200" cap="none" spc="0" normalizeH="0" baseline="0" noProof="0" smtClean="0">
                <a:ln>
                  <a:noFill/>
                </a:ln>
                <a:solidFill>
                  <a:schemeClr val="tx1"/>
                </a:solidFill>
                <a:effectLst/>
                <a:uLnTx/>
                <a:uFillTx/>
                <a:latin typeface="Trebuchet MS" pitchFamily="34" charset="0"/>
                <a:ea typeface="+mn-ea"/>
                <a:cs typeface="+mn-cs"/>
              </a:rPr>
              <a:t>Mention only the required properties to be set for the theme in the .skin file and do not include the ID attribute. The control definition must include the runat="server" attribute.	</a:t>
            </a:r>
          </a:p>
          <a:p>
            <a:pPr marL="742950" marR="0" lvl="1" indent="-285750" algn="l" defTabSz="914400" rtl="0" eaLnBrk="1" fontAlgn="base" latinLnBrk="0" hangingPunct="1">
              <a:lnSpc>
                <a:spcPct val="100000"/>
              </a:lnSpc>
              <a:spcBef>
                <a:spcPct val="20000"/>
              </a:spcBef>
              <a:spcAft>
                <a:spcPct val="0"/>
              </a:spcAft>
              <a:buClr>
                <a:srgbClr val="7F7F7F"/>
              </a:buClr>
              <a:buSzPct val="150000"/>
              <a:buFont typeface="Trebuchet MS" pitchFamily="34" charset="0"/>
              <a:buChar char="●"/>
              <a:tabLst/>
              <a:defRPr/>
            </a:pPr>
            <a:endParaRPr kumimoji="0" lang="en-US" sz="1800" b="0" i="0" u="none" strike="noStrike" kern="1200" cap="none" spc="0" normalizeH="0" baseline="0" noProof="0" smtClean="0">
              <a:ln>
                <a:noFill/>
              </a:ln>
              <a:solidFill>
                <a:schemeClr val="tx1"/>
              </a:solidFill>
              <a:effectLst/>
              <a:uLnTx/>
              <a:uFillTx/>
              <a:latin typeface="Trebuchet MS" pitchFamily="34" charset="0"/>
              <a:ea typeface="+mn-ea"/>
              <a:cs typeface="+mn-cs"/>
            </a:endParaRPr>
          </a:p>
          <a:p>
            <a:pPr marL="742950" marR="0" lvl="1" indent="-285750" algn="l" defTabSz="914400" rtl="0" eaLnBrk="1" fontAlgn="base" latinLnBrk="0" hangingPunct="1">
              <a:lnSpc>
                <a:spcPct val="100000"/>
              </a:lnSpc>
              <a:spcBef>
                <a:spcPct val="20000"/>
              </a:spcBef>
              <a:spcAft>
                <a:spcPct val="0"/>
              </a:spcAft>
              <a:buClr>
                <a:srgbClr val="7F7F7F"/>
              </a:buClr>
              <a:buSzPct val="150000"/>
              <a:buFont typeface="Arial" charset="0"/>
              <a:buNone/>
              <a:tabLst/>
              <a:defRPr/>
            </a:pPr>
            <a:r>
              <a:rPr kumimoji="0" lang="en-US" sz="1800" b="0" i="0" u="none" strike="noStrike" kern="1200" cap="none" spc="0" normalizeH="0" baseline="0" noProof="0" smtClean="0">
                <a:ln>
                  <a:noFill/>
                </a:ln>
                <a:solidFill>
                  <a:schemeClr val="tx1"/>
                </a:solidFill>
                <a:effectLst/>
                <a:uLnTx/>
                <a:uFillTx/>
                <a:latin typeface="Trebuchet MS" pitchFamily="34" charset="0"/>
                <a:ea typeface="+mn-ea"/>
                <a:cs typeface="+mn-cs"/>
              </a:rPr>
              <a:t>Example</a:t>
            </a:r>
          </a:p>
          <a:p>
            <a:pPr marL="742950" marR="0" lvl="1" indent="-285750" algn="l" defTabSz="914400" rtl="0" eaLnBrk="1" fontAlgn="base" latinLnBrk="0" hangingPunct="1">
              <a:lnSpc>
                <a:spcPct val="100000"/>
              </a:lnSpc>
              <a:spcBef>
                <a:spcPct val="20000"/>
              </a:spcBef>
              <a:spcAft>
                <a:spcPct val="0"/>
              </a:spcAft>
              <a:buClr>
                <a:srgbClr val="7F7F7F"/>
              </a:buClr>
              <a:buSzPct val="150000"/>
              <a:buFont typeface="Arial" charset="0"/>
              <a:buNone/>
              <a:tabLst/>
              <a:defRPr/>
            </a:pPr>
            <a:endParaRPr kumimoji="0" lang="en-US" sz="1600" b="0" i="0" u="none" strike="noStrike" kern="1200" cap="none" spc="0" normalizeH="0" baseline="0" noProof="0" dirty="0">
              <a:ln>
                <a:noFill/>
              </a:ln>
              <a:solidFill>
                <a:schemeClr val="tx1"/>
              </a:solidFill>
              <a:effectLst/>
              <a:uLnTx/>
              <a:uFillTx/>
              <a:latin typeface="Trebuchet MS" pitchFamily="34" charset="0"/>
              <a:ea typeface="+mn-ea"/>
              <a:cs typeface="+mn-cs"/>
            </a:endParaRPr>
          </a:p>
        </p:txBody>
      </p:sp>
      <p:sp>
        <p:nvSpPr>
          <p:cNvPr id="5" name="TextBox 4"/>
          <p:cNvSpPr txBox="1"/>
          <p:nvPr/>
        </p:nvSpPr>
        <p:spPr>
          <a:xfrm>
            <a:off x="990600" y="4724400"/>
            <a:ext cx="7239000" cy="1323439"/>
          </a:xfrm>
          <a:prstGeom prst="rect">
            <a:avLst/>
          </a:prstGeom>
          <a:solidFill>
            <a:schemeClr val="bg1"/>
          </a:solidFill>
          <a:ln>
            <a:solidFill>
              <a:schemeClr val="tx1"/>
            </a:solidFill>
          </a:ln>
        </p:spPr>
        <p:txBody>
          <a:bodyPr wrap="square" rtlCol="0">
            <a:spAutoFit/>
          </a:bodyPr>
          <a:lstStyle/>
          <a:p>
            <a:pPr lvl="1">
              <a:buFont typeface="Arial" charset="0"/>
              <a:buNone/>
            </a:pPr>
            <a:r>
              <a:rPr lang="en-US" sz="2000" dirty="0" smtClean="0">
                <a:solidFill>
                  <a:srgbClr val="0000FF"/>
                </a:solidFill>
                <a:latin typeface="Trebuchet MS" pitchFamily="34" charset="0"/>
              </a:rPr>
              <a:t>&lt;</a:t>
            </a:r>
            <a:r>
              <a:rPr lang="en-US" sz="2000" dirty="0" err="1" smtClean="0">
                <a:solidFill>
                  <a:srgbClr val="A31515"/>
                </a:solidFill>
                <a:latin typeface="Trebuchet MS" pitchFamily="34" charset="0"/>
              </a:rPr>
              <a:t>asp</a:t>
            </a:r>
            <a:r>
              <a:rPr lang="en-US" sz="2000" dirty="0" err="1" smtClean="0">
                <a:solidFill>
                  <a:srgbClr val="0000FF"/>
                </a:solidFill>
                <a:latin typeface="Trebuchet MS" pitchFamily="34" charset="0"/>
              </a:rPr>
              <a:t>:</a:t>
            </a:r>
            <a:r>
              <a:rPr lang="en-US" sz="2000" dirty="0" err="1" smtClean="0">
                <a:solidFill>
                  <a:srgbClr val="A31515"/>
                </a:solidFill>
                <a:latin typeface="Trebuchet MS" pitchFamily="34" charset="0"/>
              </a:rPr>
              <a:t>button</a:t>
            </a:r>
            <a:r>
              <a:rPr lang="en-US" sz="2000" dirty="0" smtClean="0">
                <a:latin typeface="Trebuchet MS" pitchFamily="34" charset="0"/>
              </a:rPr>
              <a:t> </a:t>
            </a:r>
            <a:r>
              <a:rPr lang="en-US" sz="2000" dirty="0" err="1" smtClean="0">
                <a:solidFill>
                  <a:srgbClr val="FF0000"/>
                </a:solidFill>
                <a:latin typeface="Trebuchet MS" pitchFamily="34" charset="0"/>
              </a:rPr>
              <a:t>runat</a:t>
            </a:r>
            <a:r>
              <a:rPr lang="en-US" sz="2000" dirty="0" smtClean="0">
                <a:solidFill>
                  <a:srgbClr val="0000FF"/>
                </a:solidFill>
                <a:latin typeface="Trebuchet MS" pitchFamily="34" charset="0"/>
              </a:rPr>
              <a:t>="server"</a:t>
            </a:r>
            <a:r>
              <a:rPr lang="en-US" sz="2000" dirty="0" smtClean="0">
                <a:latin typeface="Trebuchet MS" pitchFamily="34" charset="0"/>
              </a:rPr>
              <a:t> </a:t>
            </a:r>
            <a:r>
              <a:rPr lang="en-US" sz="2000" dirty="0" err="1" smtClean="0">
                <a:solidFill>
                  <a:srgbClr val="FF0000"/>
                </a:solidFill>
                <a:latin typeface="Trebuchet MS" pitchFamily="34" charset="0"/>
              </a:rPr>
              <a:t>BackColor</a:t>
            </a:r>
            <a:r>
              <a:rPr lang="en-US" sz="2000" dirty="0" smtClean="0">
                <a:solidFill>
                  <a:srgbClr val="0000FF"/>
                </a:solidFill>
                <a:latin typeface="Trebuchet MS" pitchFamily="34" charset="0"/>
              </a:rPr>
              <a:t>="</a:t>
            </a:r>
            <a:r>
              <a:rPr lang="en-US" sz="2000" dirty="0" err="1" smtClean="0">
                <a:solidFill>
                  <a:srgbClr val="0000FF"/>
                </a:solidFill>
                <a:latin typeface="Trebuchet MS" pitchFamily="34" charset="0"/>
              </a:rPr>
              <a:t>lightblue</a:t>
            </a:r>
            <a:r>
              <a:rPr lang="en-US" sz="2000" dirty="0" smtClean="0">
                <a:solidFill>
                  <a:srgbClr val="0000FF"/>
                </a:solidFill>
                <a:latin typeface="Trebuchet MS" pitchFamily="34" charset="0"/>
              </a:rPr>
              <a:t>"</a:t>
            </a:r>
            <a:r>
              <a:rPr lang="en-US" sz="2000" dirty="0" smtClean="0">
                <a:latin typeface="Trebuchet MS" pitchFamily="34" charset="0"/>
              </a:rPr>
              <a:t> </a:t>
            </a:r>
            <a:r>
              <a:rPr lang="en-US" sz="2000" dirty="0" err="1" smtClean="0">
                <a:solidFill>
                  <a:srgbClr val="FF0000"/>
                </a:solidFill>
                <a:latin typeface="Trebuchet MS" pitchFamily="34" charset="0"/>
              </a:rPr>
              <a:t>ForeColor</a:t>
            </a:r>
            <a:r>
              <a:rPr lang="en-US" sz="2000" dirty="0" smtClean="0">
                <a:solidFill>
                  <a:srgbClr val="0000FF"/>
                </a:solidFill>
                <a:latin typeface="Trebuchet MS" pitchFamily="34" charset="0"/>
              </a:rPr>
              <a:t>="black" </a:t>
            </a:r>
            <a:r>
              <a:rPr lang="en-US" sz="2000" noProof="1" smtClean="0">
                <a:solidFill>
                  <a:srgbClr val="FF0000"/>
                </a:solidFill>
                <a:latin typeface="Trebuchet MS" pitchFamily="34" charset="0"/>
              </a:rPr>
              <a:t>Font-Name</a:t>
            </a:r>
            <a:r>
              <a:rPr lang="en-US" sz="2000" noProof="1" smtClean="0">
                <a:solidFill>
                  <a:srgbClr val="0000FF"/>
                </a:solidFill>
                <a:latin typeface="Trebuchet MS" pitchFamily="34" charset="0"/>
              </a:rPr>
              <a:t>="Arial"</a:t>
            </a:r>
            <a:r>
              <a:rPr lang="en-US" sz="2000" noProof="1" smtClean="0">
                <a:latin typeface="Trebuchet MS" pitchFamily="34" charset="0"/>
              </a:rPr>
              <a:t> </a:t>
            </a:r>
            <a:r>
              <a:rPr lang="en-US" sz="2000" noProof="1" smtClean="0">
                <a:solidFill>
                  <a:srgbClr val="FF0000"/>
                </a:solidFill>
                <a:latin typeface="Trebuchet MS" pitchFamily="34" charset="0"/>
              </a:rPr>
              <a:t>Font-Size</a:t>
            </a:r>
            <a:r>
              <a:rPr lang="en-US" sz="2000" noProof="1" smtClean="0">
                <a:solidFill>
                  <a:srgbClr val="0000FF"/>
                </a:solidFill>
                <a:latin typeface="Trebuchet MS" pitchFamily="34" charset="0"/>
              </a:rPr>
              <a:t>=“</a:t>
            </a:r>
            <a:r>
              <a:rPr lang="en-US" sz="2000" dirty="0" smtClean="0">
                <a:solidFill>
                  <a:srgbClr val="0000FF"/>
                </a:solidFill>
                <a:latin typeface="Trebuchet MS" pitchFamily="34" charset="0"/>
              </a:rPr>
              <a:t>small</a:t>
            </a:r>
            <a:r>
              <a:rPr lang="en-US" sz="2000" noProof="1" smtClean="0">
                <a:solidFill>
                  <a:srgbClr val="0000FF"/>
                </a:solidFill>
                <a:latin typeface="Trebuchet MS" pitchFamily="34" charset="0"/>
              </a:rPr>
              <a:t>"</a:t>
            </a:r>
            <a:r>
              <a:rPr lang="en-US" sz="2000" noProof="1" smtClean="0">
                <a:latin typeface="Trebuchet MS" pitchFamily="34" charset="0"/>
              </a:rPr>
              <a:t> </a:t>
            </a:r>
            <a:r>
              <a:rPr lang="en-US" sz="2000" dirty="0" smtClean="0">
                <a:solidFill>
                  <a:srgbClr val="0000FF"/>
                </a:solidFill>
                <a:latin typeface="Trebuchet MS" pitchFamily="34" charset="0"/>
              </a:rPr>
              <a:t>/&gt;</a:t>
            </a:r>
          </a:p>
          <a:p>
            <a:pPr lvl="1">
              <a:buFont typeface="Arial" charset="0"/>
              <a:buNone/>
            </a:pPr>
            <a:r>
              <a:rPr lang="en-US" sz="2000" dirty="0" smtClean="0">
                <a:solidFill>
                  <a:srgbClr val="0000FF"/>
                </a:solidFill>
                <a:latin typeface="Trebuchet MS" pitchFamily="34" charset="0"/>
              </a:rPr>
              <a:t>&lt;</a:t>
            </a:r>
            <a:r>
              <a:rPr lang="en-US" sz="2000" dirty="0" err="1" smtClean="0">
                <a:solidFill>
                  <a:srgbClr val="A31515"/>
                </a:solidFill>
                <a:latin typeface="Trebuchet MS" pitchFamily="34" charset="0"/>
              </a:rPr>
              <a:t>asp</a:t>
            </a:r>
            <a:r>
              <a:rPr lang="en-US" sz="2000" dirty="0" err="1" smtClean="0">
                <a:solidFill>
                  <a:srgbClr val="0000FF"/>
                </a:solidFill>
                <a:latin typeface="Trebuchet MS" pitchFamily="34" charset="0"/>
              </a:rPr>
              <a:t>:</a:t>
            </a:r>
            <a:r>
              <a:rPr lang="en-US" sz="2000" dirty="0" err="1" smtClean="0">
                <a:solidFill>
                  <a:srgbClr val="A31515"/>
                </a:solidFill>
                <a:latin typeface="Trebuchet MS" pitchFamily="34" charset="0"/>
              </a:rPr>
              <a:t>button</a:t>
            </a:r>
            <a:r>
              <a:rPr lang="en-US" sz="2000" dirty="0" smtClean="0">
                <a:latin typeface="Trebuchet MS" pitchFamily="34" charset="0"/>
              </a:rPr>
              <a:t> </a:t>
            </a:r>
            <a:r>
              <a:rPr lang="en-US" sz="2000" dirty="0" err="1" smtClean="0">
                <a:solidFill>
                  <a:srgbClr val="FF0000"/>
                </a:solidFill>
                <a:latin typeface="Trebuchet MS" pitchFamily="34" charset="0"/>
              </a:rPr>
              <a:t>runat</a:t>
            </a:r>
            <a:r>
              <a:rPr lang="en-US" sz="2000" dirty="0" smtClean="0">
                <a:solidFill>
                  <a:srgbClr val="0000FF"/>
                </a:solidFill>
                <a:latin typeface="Trebuchet MS" pitchFamily="34" charset="0"/>
              </a:rPr>
              <a:t>="server"</a:t>
            </a:r>
            <a:r>
              <a:rPr lang="en-US" sz="2000" dirty="0" smtClean="0">
                <a:latin typeface="Trebuchet MS" pitchFamily="34" charset="0"/>
              </a:rPr>
              <a:t> </a:t>
            </a:r>
            <a:r>
              <a:rPr lang="en-US" sz="2000" dirty="0" err="1" smtClean="0">
                <a:solidFill>
                  <a:srgbClr val="FF0000"/>
                </a:solidFill>
                <a:latin typeface="Trebuchet MS" pitchFamily="34" charset="0"/>
              </a:rPr>
              <a:t>BackColor</a:t>
            </a:r>
            <a:r>
              <a:rPr lang="en-US" sz="2000" dirty="0" smtClean="0">
                <a:solidFill>
                  <a:srgbClr val="0000FF"/>
                </a:solidFill>
                <a:latin typeface="Trebuchet MS" pitchFamily="34" charset="0"/>
              </a:rPr>
              <a:t>=“black"</a:t>
            </a:r>
            <a:r>
              <a:rPr lang="en-US" sz="2000" dirty="0" smtClean="0">
                <a:latin typeface="Trebuchet MS" pitchFamily="34" charset="0"/>
              </a:rPr>
              <a:t> </a:t>
            </a:r>
            <a:r>
              <a:rPr lang="en-US" sz="2000" dirty="0" err="1" smtClean="0">
                <a:solidFill>
                  <a:srgbClr val="FF0000"/>
                </a:solidFill>
                <a:latin typeface="Trebuchet MS" pitchFamily="34" charset="0"/>
              </a:rPr>
              <a:t>ForeColor</a:t>
            </a:r>
            <a:r>
              <a:rPr lang="en-US" sz="2000" dirty="0" smtClean="0">
                <a:solidFill>
                  <a:srgbClr val="0000FF"/>
                </a:solidFill>
                <a:latin typeface="Trebuchet MS" pitchFamily="34" charset="0"/>
              </a:rPr>
              <a:t>=“white" </a:t>
            </a:r>
            <a:r>
              <a:rPr lang="en-US" sz="2000" dirty="0" err="1" smtClean="0">
                <a:solidFill>
                  <a:srgbClr val="FF0000"/>
                </a:solidFill>
                <a:latin typeface="Trebuchet MS" pitchFamily="34" charset="0"/>
              </a:rPr>
              <a:t>SkinID</a:t>
            </a:r>
            <a:r>
              <a:rPr lang="en-US" sz="2000" noProof="1" smtClean="0">
                <a:solidFill>
                  <a:srgbClr val="0000FF"/>
                </a:solidFill>
                <a:latin typeface="Trebuchet MS" pitchFamily="34" charset="0"/>
              </a:rPr>
              <a:t>="</a:t>
            </a:r>
            <a:r>
              <a:rPr lang="en-US" sz="2000" dirty="0" err="1" smtClean="0">
                <a:solidFill>
                  <a:srgbClr val="0000FF"/>
                </a:solidFill>
                <a:latin typeface="Trebuchet MS" pitchFamily="34" charset="0"/>
              </a:rPr>
              <a:t>blackButton</a:t>
            </a:r>
            <a:r>
              <a:rPr lang="en-US" sz="2000" noProof="1" smtClean="0">
                <a:solidFill>
                  <a:srgbClr val="0000FF"/>
                </a:solidFill>
                <a:latin typeface="Trebuchet MS" pitchFamily="34" charset="0"/>
              </a:rPr>
              <a:t>"</a:t>
            </a:r>
            <a:r>
              <a:rPr lang="en-US" sz="2000" noProof="1" smtClean="0">
                <a:latin typeface="Trebuchet MS" pitchFamily="34" charset="0"/>
              </a:rPr>
              <a:t> </a:t>
            </a:r>
            <a:r>
              <a:rPr lang="en-US" sz="2000" dirty="0" smtClean="0">
                <a:solidFill>
                  <a:srgbClr val="0000FF"/>
                </a:solidFill>
                <a:latin typeface="Trebuchet MS" pitchFamily="34" charset="0"/>
              </a:rPr>
              <a:t>/&gt;</a:t>
            </a:r>
          </a:p>
        </p:txBody>
      </p:sp>
    </p:spTree>
  </p:cSld>
  <p:clrMapOvr>
    <a:masterClrMapping/>
  </p:clrMapOvr>
  <p:transition spd="slow">
    <p:wipe dir="d"/>
  </p:transition>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55576" y="220028"/>
            <a:ext cx="8229600" cy="1143000"/>
          </a:xfrm>
        </p:spPr>
        <p:txBody>
          <a:bodyPr/>
          <a:lstStyle/>
          <a:p>
            <a:r>
              <a:rPr lang="en-US" dirty="0" smtClean="0"/>
              <a:t>Apply ASP.NET Themes</a:t>
            </a:r>
            <a:endParaRPr lang="en-IN" dirty="0"/>
          </a:p>
        </p:txBody>
      </p:sp>
      <p:sp>
        <p:nvSpPr>
          <p:cNvPr id="7" name="Rectangle 3"/>
          <p:cNvSpPr txBox="1">
            <a:spLocks noChangeArrowheads="1"/>
          </p:cNvSpPr>
          <p:nvPr/>
        </p:nvSpPr>
        <p:spPr bwMode="auto">
          <a:xfrm>
            <a:off x="457200" y="1217613"/>
            <a:ext cx="8077200" cy="50307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81000" marR="0" lvl="0" indent="-381000" algn="l" defTabSz="914400" rtl="0" eaLnBrk="1" fontAlgn="base" latinLnBrk="0" hangingPunct="1">
              <a:lnSpc>
                <a:spcPct val="100000"/>
              </a:lnSpc>
              <a:spcBef>
                <a:spcPct val="20000"/>
              </a:spcBef>
              <a:spcAft>
                <a:spcPct val="0"/>
              </a:spcAft>
              <a:buClr>
                <a:srgbClr val="C00000"/>
              </a:buClr>
              <a:buSzPct val="150000"/>
              <a:buFont typeface="Trebuchet MS" pitchFamily="34" charset="0"/>
              <a:buChar char="●"/>
              <a:tabLst/>
              <a:defRPr/>
            </a:pPr>
            <a:r>
              <a:rPr kumimoji="0" lang="en-US" sz="2000" b="1" i="0" u="none" strike="noStrike" kern="1200" cap="none" spc="0" normalizeH="0" baseline="0" noProof="0" smtClean="0">
                <a:ln>
                  <a:noFill/>
                </a:ln>
                <a:solidFill>
                  <a:schemeClr val="tx1"/>
                </a:solidFill>
                <a:effectLst/>
                <a:uLnTx/>
                <a:uFillTx/>
                <a:latin typeface="Trebuchet MS" pitchFamily="34" charset="0"/>
                <a:ea typeface="+mn-ea"/>
                <a:cs typeface="+mn-cs"/>
              </a:rPr>
              <a:t>To apply a theme to a web site: </a:t>
            </a:r>
          </a:p>
          <a:p>
            <a:pPr marL="381000" marR="0" lvl="0" indent="-381000" algn="l" defTabSz="914400" rtl="0" eaLnBrk="1" fontAlgn="base" latinLnBrk="0" hangingPunct="1">
              <a:lnSpc>
                <a:spcPct val="100000"/>
              </a:lnSpc>
              <a:spcBef>
                <a:spcPct val="20000"/>
              </a:spcBef>
              <a:spcAft>
                <a:spcPct val="0"/>
              </a:spcAft>
              <a:buClr>
                <a:srgbClr val="C00000"/>
              </a:buClr>
              <a:buSzPct val="150000"/>
              <a:buFont typeface="Wingdings" pitchFamily="2" charset="2"/>
              <a:buNone/>
              <a:tabLst/>
              <a:defRPr/>
            </a:pPr>
            <a:r>
              <a:rPr kumimoji="0" lang="en-US" sz="2000" b="0" i="0" u="none" strike="noStrike" kern="1200" cap="none" spc="0" normalizeH="0" baseline="0" noProof="0" smtClean="0">
                <a:ln>
                  <a:noFill/>
                </a:ln>
                <a:solidFill>
                  <a:schemeClr val="tx1"/>
                </a:solidFill>
                <a:effectLst/>
                <a:uLnTx/>
                <a:uFillTx/>
                <a:latin typeface="Trebuchet MS" pitchFamily="34" charset="0"/>
                <a:ea typeface="+mn-ea"/>
                <a:cs typeface="+mn-cs"/>
              </a:rPr>
              <a:t>	The &lt;pages&gt; element should be set to the name of the theme in the web.config file, as shown below: </a:t>
            </a:r>
            <a:br>
              <a:rPr kumimoji="0" lang="en-US" sz="2000" b="0" i="0" u="none" strike="noStrike" kern="1200" cap="none" spc="0" normalizeH="0" baseline="0" noProof="0" smtClean="0">
                <a:ln>
                  <a:noFill/>
                </a:ln>
                <a:solidFill>
                  <a:schemeClr val="tx1"/>
                </a:solidFill>
                <a:effectLst/>
                <a:uLnTx/>
                <a:uFillTx/>
                <a:latin typeface="Trebuchet MS" pitchFamily="34" charset="0"/>
                <a:ea typeface="+mn-ea"/>
                <a:cs typeface="+mn-cs"/>
              </a:rPr>
            </a:br>
            <a:endParaRPr kumimoji="0" lang="en-US" sz="2000" b="0" i="0" u="none" strike="noStrike" kern="1200" cap="none" spc="0" normalizeH="0" baseline="0" noProof="0" smtClean="0">
              <a:ln>
                <a:noFill/>
              </a:ln>
              <a:solidFill>
                <a:schemeClr val="tx1"/>
              </a:solidFill>
              <a:effectLst/>
              <a:uLnTx/>
              <a:uFillTx/>
              <a:latin typeface="Trebuchet MS" pitchFamily="34" charset="0"/>
              <a:ea typeface="+mn-ea"/>
              <a:cs typeface="+mn-cs"/>
            </a:endParaRPr>
          </a:p>
          <a:p>
            <a:pPr marL="381000" marR="0" lvl="0" indent="-381000" algn="l" defTabSz="914400" rtl="0" eaLnBrk="1" fontAlgn="base" latinLnBrk="0" hangingPunct="1">
              <a:lnSpc>
                <a:spcPct val="100000"/>
              </a:lnSpc>
              <a:spcBef>
                <a:spcPct val="20000"/>
              </a:spcBef>
              <a:spcAft>
                <a:spcPct val="0"/>
              </a:spcAft>
              <a:buClr>
                <a:srgbClr val="C00000"/>
              </a:buClr>
              <a:buSzPct val="150000"/>
              <a:buFont typeface="Trebuchet MS" pitchFamily="34" charset="0"/>
              <a:buChar char="●"/>
              <a:tabLst/>
              <a:defRPr/>
            </a:pPr>
            <a:endParaRPr kumimoji="0" lang="en-US" sz="2000" b="1" i="0" u="none" strike="noStrike" kern="1200" cap="none" spc="0" normalizeH="0" baseline="0" noProof="0" smtClean="0">
              <a:ln>
                <a:noFill/>
              </a:ln>
              <a:solidFill>
                <a:schemeClr val="tx1"/>
              </a:solidFill>
              <a:effectLst/>
              <a:uLnTx/>
              <a:uFillTx/>
              <a:latin typeface="Trebuchet MS" pitchFamily="34" charset="0"/>
              <a:ea typeface="+mn-ea"/>
              <a:cs typeface="+mn-cs"/>
            </a:endParaRPr>
          </a:p>
          <a:p>
            <a:pPr marL="381000" marR="0" lvl="0" indent="-381000" algn="l" defTabSz="914400" rtl="0" eaLnBrk="1" fontAlgn="base" latinLnBrk="0" hangingPunct="1">
              <a:lnSpc>
                <a:spcPct val="100000"/>
              </a:lnSpc>
              <a:spcBef>
                <a:spcPct val="20000"/>
              </a:spcBef>
              <a:spcAft>
                <a:spcPct val="0"/>
              </a:spcAft>
              <a:buClr>
                <a:srgbClr val="C00000"/>
              </a:buClr>
              <a:buSzPct val="150000"/>
              <a:buFont typeface="Trebuchet MS" pitchFamily="34" charset="0"/>
              <a:buChar char="●"/>
              <a:tabLst/>
              <a:defRPr/>
            </a:pPr>
            <a:endParaRPr kumimoji="0" lang="en-US" sz="2000" b="1" i="0" u="none" strike="noStrike" kern="1200" cap="none" spc="0" normalizeH="0" baseline="0" noProof="0" smtClean="0">
              <a:ln>
                <a:noFill/>
              </a:ln>
              <a:solidFill>
                <a:schemeClr val="tx1"/>
              </a:solidFill>
              <a:effectLst/>
              <a:uLnTx/>
              <a:uFillTx/>
              <a:latin typeface="Trebuchet MS" pitchFamily="34" charset="0"/>
              <a:ea typeface="+mn-ea"/>
              <a:cs typeface="+mn-cs"/>
            </a:endParaRPr>
          </a:p>
          <a:p>
            <a:pPr marL="381000" marR="0" lvl="0" indent="-381000" algn="l" defTabSz="914400" rtl="0" eaLnBrk="1" fontAlgn="base" latinLnBrk="0" hangingPunct="1">
              <a:lnSpc>
                <a:spcPct val="100000"/>
              </a:lnSpc>
              <a:spcBef>
                <a:spcPct val="20000"/>
              </a:spcBef>
              <a:spcAft>
                <a:spcPct val="0"/>
              </a:spcAft>
              <a:buClr>
                <a:srgbClr val="C00000"/>
              </a:buClr>
              <a:buSzPct val="150000"/>
              <a:buFont typeface="Trebuchet MS" pitchFamily="34" charset="0"/>
              <a:buChar char="●"/>
              <a:tabLst/>
              <a:defRPr/>
            </a:pPr>
            <a:endParaRPr kumimoji="0" lang="en-US" sz="2000" b="1" i="0" u="none" strike="noStrike" kern="1200" cap="none" spc="0" normalizeH="0" baseline="0" noProof="0" smtClean="0">
              <a:ln>
                <a:noFill/>
              </a:ln>
              <a:solidFill>
                <a:schemeClr val="tx1"/>
              </a:solidFill>
              <a:effectLst/>
              <a:uLnTx/>
              <a:uFillTx/>
              <a:latin typeface="Trebuchet MS" pitchFamily="34" charset="0"/>
              <a:ea typeface="+mn-ea"/>
              <a:cs typeface="+mn-cs"/>
            </a:endParaRPr>
          </a:p>
          <a:p>
            <a:pPr marL="381000" marR="0" lvl="0" indent="-381000" algn="l" defTabSz="914400" rtl="0" eaLnBrk="1" fontAlgn="base" latinLnBrk="0" hangingPunct="1">
              <a:lnSpc>
                <a:spcPct val="100000"/>
              </a:lnSpc>
              <a:spcBef>
                <a:spcPct val="20000"/>
              </a:spcBef>
              <a:spcAft>
                <a:spcPct val="0"/>
              </a:spcAft>
              <a:buClr>
                <a:srgbClr val="C00000"/>
              </a:buClr>
              <a:buSzPct val="150000"/>
              <a:buFont typeface="Trebuchet MS" pitchFamily="34" charset="0"/>
              <a:buChar char="●"/>
              <a:tabLst/>
              <a:defRPr/>
            </a:pPr>
            <a:endParaRPr kumimoji="0" lang="en-US" sz="2000" b="1" i="0" u="none" strike="noStrike" kern="1200" cap="none" spc="0" normalizeH="0" baseline="0" noProof="0" smtClean="0">
              <a:ln>
                <a:noFill/>
              </a:ln>
              <a:solidFill>
                <a:schemeClr val="tx1"/>
              </a:solidFill>
              <a:effectLst/>
              <a:uLnTx/>
              <a:uFillTx/>
              <a:latin typeface="Trebuchet MS" pitchFamily="34" charset="0"/>
              <a:ea typeface="+mn-ea"/>
              <a:cs typeface="+mn-cs"/>
            </a:endParaRPr>
          </a:p>
          <a:p>
            <a:pPr marL="381000" marR="0" lvl="0" indent="-381000" algn="l" defTabSz="914400" rtl="0" eaLnBrk="1" fontAlgn="base" latinLnBrk="0" hangingPunct="1">
              <a:lnSpc>
                <a:spcPct val="100000"/>
              </a:lnSpc>
              <a:spcBef>
                <a:spcPct val="20000"/>
              </a:spcBef>
              <a:spcAft>
                <a:spcPct val="0"/>
              </a:spcAft>
              <a:buClr>
                <a:srgbClr val="C00000"/>
              </a:buClr>
              <a:buSzPct val="150000"/>
              <a:buFont typeface="Trebuchet MS" pitchFamily="34" charset="0"/>
              <a:buChar char="●"/>
              <a:tabLst/>
              <a:defRPr/>
            </a:pPr>
            <a:r>
              <a:rPr kumimoji="0" lang="en-US" sz="2000" b="1" i="0" u="none" strike="noStrike" kern="1200" cap="none" spc="0" normalizeH="0" baseline="0" noProof="0" smtClean="0">
                <a:ln>
                  <a:noFill/>
                </a:ln>
                <a:solidFill>
                  <a:schemeClr val="tx1"/>
                </a:solidFill>
                <a:effectLst/>
                <a:uLnTx/>
                <a:uFillTx/>
                <a:latin typeface="Trebuchet MS" pitchFamily="34" charset="0"/>
                <a:ea typeface="+mn-ea"/>
                <a:cs typeface="+mn-cs"/>
              </a:rPr>
              <a:t>To apply a theme to an individual page: </a:t>
            </a:r>
          </a:p>
          <a:p>
            <a:pPr marL="381000" marR="0" lvl="0" indent="-381000" algn="l" defTabSz="914400" rtl="0" eaLnBrk="1" fontAlgn="base" latinLnBrk="0" hangingPunct="1">
              <a:lnSpc>
                <a:spcPct val="100000"/>
              </a:lnSpc>
              <a:spcBef>
                <a:spcPct val="20000"/>
              </a:spcBef>
              <a:spcAft>
                <a:spcPct val="0"/>
              </a:spcAft>
              <a:buClr>
                <a:srgbClr val="C00000"/>
              </a:buClr>
              <a:buSzPct val="150000"/>
              <a:buFont typeface="Wingdings" pitchFamily="2" charset="2"/>
              <a:buNone/>
              <a:tabLst/>
              <a:defRPr/>
            </a:pPr>
            <a:r>
              <a:rPr kumimoji="0" lang="en-US" sz="2000" b="0" i="0" u="none" strike="noStrike" kern="1200" cap="none" spc="0" normalizeH="0" baseline="0" noProof="0" smtClean="0">
                <a:ln>
                  <a:noFill/>
                </a:ln>
                <a:solidFill>
                  <a:schemeClr val="tx1"/>
                </a:solidFill>
                <a:effectLst/>
                <a:uLnTx/>
                <a:uFillTx/>
                <a:latin typeface="Trebuchet MS" pitchFamily="34" charset="0"/>
                <a:ea typeface="+mn-ea"/>
                <a:cs typeface="+mn-cs"/>
              </a:rPr>
              <a:t>	The </a:t>
            </a:r>
            <a:r>
              <a:rPr kumimoji="0" lang="en-US" sz="2000" b="1" i="0" u="none" strike="noStrike" kern="1200" cap="none" spc="0" normalizeH="0" baseline="0" noProof="0" smtClean="0">
                <a:ln>
                  <a:noFill/>
                </a:ln>
                <a:solidFill>
                  <a:schemeClr val="tx1"/>
                </a:solidFill>
                <a:effectLst/>
                <a:uLnTx/>
                <a:uFillTx/>
                <a:latin typeface="Trebuchet MS" pitchFamily="34" charset="0"/>
                <a:ea typeface="+mn-ea"/>
                <a:cs typeface="+mn-cs"/>
              </a:rPr>
              <a:t>Theme</a:t>
            </a:r>
            <a:r>
              <a:rPr kumimoji="0" lang="en-US" sz="2000" b="0" i="0" u="none" strike="noStrike" kern="1200" cap="none" spc="0" normalizeH="0" baseline="0" noProof="0" smtClean="0">
                <a:ln>
                  <a:noFill/>
                </a:ln>
                <a:solidFill>
                  <a:schemeClr val="tx1"/>
                </a:solidFill>
                <a:effectLst/>
                <a:uLnTx/>
                <a:uFillTx/>
                <a:latin typeface="Trebuchet MS" pitchFamily="34" charset="0"/>
                <a:ea typeface="+mn-ea"/>
                <a:cs typeface="+mn-cs"/>
              </a:rPr>
              <a:t> attribute of the @Page directive in that page should be set to the name of the theme, as shown below:</a:t>
            </a:r>
            <a:br>
              <a:rPr kumimoji="0" lang="en-US" sz="2000" b="0" i="0" u="none" strike="noStrike" kern="1200" cap="none" spc="0" normalizeH="0" baseline="0" noProof="0" smtClean="0">
                <a:ln>
                  <a:noFill/>
                </a:ln>
                <a:solidFill>
                  <a:schemeClr val="tx1"/>
                </a:solidFill>
                <a:effectLst/>
                <a:uLnTx/>
                <a:uFillTx/>
                <a:latin typeface="Trebuchet MS" pitchFamily="34" charset="0"/>
                <a:ea typeface="+mn-ea"/>
                <a:cs typeface="+mn-cs"/>
              </a:rPr>
            </a:br>
            <a:endParaRPr kumimoji="0" lang="en-US" sz="2000" b="0" i="0" u="none" strike="noStrike" kern="1200" cap="none" spc="0" normalizeH="0" baseline="0" noProof="0" dirty="0">
              <a:ln>
                <a:noFill/>
              </a:ln>
              <a:solidFill>
                <a:schemeClr val="tx1"/>
              </a:solidFill>
              <a:effectLst/>
              <a:uLnTx/>
              <a:uFillTx/>
              <a:latin typeface="Trebuchet MS" pitchFamily="34" charset="0"/>
              <a:ea typeface="+mn-ea"/>
              <a:cs typeface="+mn-cs"/>
            </a:endParaRPr>
          </a:p>
        </p:txBody>
      </p:sp>
      <p:sp>
        <p:nvSpPr>
          <p:cNvPr id="8" name="TextBox 7"/>
          <p:cNvSpPr txBox="1"/>
          <p:nvPr/>
        </p:nvSpPr>
        <p:spPr>
          <a:xfrm>
            <a:off x="914400" y="2286000"/>
            <a:ext cx="7239000" cy="1477328"/>
          </a:xfrm>
          <a:prstGeom prst="rect">
            <a:avLst/>
          </a:prstGeom>
          <a:solidFill>
            <a:schemeClr val="bg1"/>
          </a:solidFill>
          <a:ln>
            <a:solidFill>
              <a:schemeClr val="tx1"/>
            </a:solidFill>
          </a:ln>
        </p:spPr>
        <p:txBody>
          <a:bodyPr wrap="square" rtlCol="0">
            <a:spAutoFit/>
          </a:bodyPr>
          <a:lstStyle/>
          <a:p>
            <a:pPr marL="800100" lvl="1" indent="-342900">
              <a:buFont typeface="Arial" charset="0"/>
              <a:buNone/>
            </a:pPr>
            <a:r>
              <a:rPr lang="en-US" noProof="1" smtClean="0">
                <a:solidFill>
                  <a:srgbClr val="0000FF"/>
                </a:solidFill>
                <a:latin typeface="Trebuchet MS" pitchFamily="34" charset="0"/>
              </a:rPr>
              <a:t>&lt;</a:t>
            </a:r>
            <a:r>
              <a:rPr lang="en-US" noProof="1" smtClean="0">
                <a:solidFill>
                  <a:srgbClr val="A31515"/>
                </a:solidFill>
                <a:latin typeface="Trebuchet MS" pitchFamily="34" charset="0"/>
              </a:rPr>
              <a:t>configuration</a:t>
            </a:r>
            <a:r>
              <a:rPr lang="en-US" noProof="1" smtClean="0">
                <a:solidFill>
                  <a:srgbClr val="0000FF"/>
                </a:solidFill>
                <a:latin typeface="Trebuchet MS" pitchFamily="34" charset="0"/>
              </a:rPr>
              <a:t>&gt;</a:t>
            </a:r>
          </a:p>
          <a:p>
            <a:pPr marL="800100" lvl="1" indent="-342900">
              <a:buFont typeface="Arial" charset="0"/>
              <a:buNone/>
            </a:pPr>
            <a:r>
              <a:rPr lang="en-US" dirty="0" smtClean="0">
                <a:latin typeface="Trebuchet MS" pitchFamily="34" charset="0"/>
              </a:rPr>
              <a:t>   </a:t>
            </a:r>
            <a:r>
              <a:rPr lang="en-US" dirty="0" smtClean="0">
                <a:solidFill>
                  <a:srgbClr val="0000FF"/>
                </a:solidFill>
                <a:latin typeface="Trebuchet MS" pitchFamily="34" charset="0"/>
              </a:rPr>
              <a:t> </a:t>
            </a:r>
            <a:r>
              <a:rPr lang="en-US" noProof="1" smtClean="0">
                <a:solidFill>
                  <a:srgbClr val="0000FF"/>
                </a:solidFill>
                <a:latin typeface="Trebuchet MS" pitchFamily="34" charset="0"/>
              </a:rPr>
              <a:t>&lt;</a:t>
            </a:r>
            <a:r>
              <a:rPr lang="en-US" noProof="1" smtClean="0">
                <a:solidFill>
                  <a:srgbClr val="A31515"/>
                </a:solidFill>
                <a:latin typeface="Trebuchet MS" pitchFamily="34" charset="0"/>
              </a:rPr>
              <a:t>system.web</a:t>
            </a:r>
            <a:r>
              <a:rPr lang="en-US" noProof="1" smtClean="0">
                <a:solidFill>
                  <a:srgbClr val="0000FF"/>
                </a:solidFill>
                <a:latin typeface="Trebuchet MS" pitchFamily="34" charset="0"/>
              </a:rPr>
              <a:t>&gt;</a:t>
            </a:r>
          </a:p>
          <a:p>
            <a:pPr marL="800100" lvl="1" indent="-342900">
              <a:buFont typeface="Arial" charset="0"/>
              <a:buNone/>
            </a:pPr>
            <a:r>
              <a:rPr lang="en-US" dirty="0" smtClean="0">
                <a:latin typeface="Trebuchet MS" pitchFamily="34" charset="0"/>
              </a:rPr>
              <a:t>        </a:t>
            </a:r>
            <a:r>
              <a:rPr lang="en-US" noProof="1" smtClean="0">
                <a:solidFill>
                  <a:srgbClr val="0000FF"/>
                </a:solidFill>
                <a:latin typeface="Trebuchet MS" pitchFamily="34" charset="0"/>
              </a:rPr>
              <a:t>&lt;</a:t>
            </a:r>
            <a:r>
              <a:rPr lang="en-US" noProof="1" smtClean="0">
                <a:solidFill>
                  <a:srgbClr val="A31515"/>
                </a:solidFill>
                <a:latin typeface="Trebuchet MS" pitchFamily="34" charset="0"/>
              </a:rPr>
              <a:t>pages</a:t>
            </a:r>
            <a:r>
              <a:rPr lang="en-US" noProof="1" smtClean="0">
                <a:latin typeface="Trebuchet MS" pitchFamily="34" charset="0"/>
              </a:rPr>
              <a:t> </a:t>
            </a:r>
            <a:r>
              <a:rPr lang="en-US" noProof="1" smtClean="0">
                <a:solidFill>
                  <a:srgbClr val="FF0000"/>
                </a:solidFill>
                <a:latin typeface="Trebuchet MS" pitchFamily="34" charset="0"/>
              </a:rPr>
              <a:t>theme</a:t>
            </a:r>
            <a:r>
              <a:rPr lang="en-US" noProof="1" smtClean="0">
                <a:latin typeface="Trebuchet MS" pitchFamily="34" charset="0"/>
              </a:rPr>
              <a:t> </a:t>
            </a:r>
            <a:r>
              <a:rPr lang="en-US" noProof="1" smtClean="0">
                <a:solidFill>
                  <a:srgbClr val="0000FF"/>
                </a:solidFill>
                <a:latin typeface="Trebuchet MS" pitchFamily="34" charset="0"/>
              </a:rPr>
              <a:t>="</a:t>
            </a:r>
            <a:r>
              <a:rPr lang="en-US" dirty="0" err="1" smtClean="0">
                <a:latin typeface="Trebuchet MS" pitchFamily="34" charset="0"/>
              </a:rPr>
              <a:t>AdminTheme</a:t>
            </a:r>
            <a:r>
              <a:rPr lang="en-US" noProof="1" smtClean="0">
                <a:solidFill>
                  <a:srgbClr val="0000FF"/>
                </a:solidFill>
                <a:latin typeface="Trebuchet MS" pitchFamily="34" charset="0"/>
              </a:rPr>
              <a:t>"&gt;&lt;/</a:t>
            </a:r>
            <a:r>
              <a:rPr lang="en-US" noProof="1" smtClean="0">
                <a:solidFill>
                  <a:srgbClr val="A31515"/>
                </a:solidFill>
                <a:latin typeface="Trebuchet MS" pitchFamily="34" charset="0"/>
              </a:rPr>
              <a:t>pages</a:t>
            </a:r>
            <a:r>
              <a:rPr lang="en-US" noProof="1" smtClean="0">
                <a:solidFill>
                  <a:srgbClr val="0000FF"/>
                </a:solidFill>
                <a:latin typeface="Trebuchet MS" pitchFamily="34" charset="0"/>
              </a:rPr>
              <a:t>&gt;</a:t>
            </a:r>
            <a:endParaRPr lang="en-US" dirty="0" smtClean="0">
              <a:solidFill>
                <a:srgbClr val="0000FF"/>
              </a:solidFill>
              <a:latin typeface="Trebuchet MS" pitchFamily="34" charset="0"/>
            </a:endParaRPr>
          </a:p>
          <a:p>
            <a:pPr marL="800100" lvl="1" indent="-342900">
              <a:buFont typeface="Arial" charset="0"/>
              <a:buNone/>
            </a:pPr>
            <a:r>
              <a:rPr lang="en-US" dirty="0" smtClean="0">
                <a:solidFill>
                  <a:srgbClr val="0000FF"/>
                </a:solidFill>
                <a:latin typeface="Trebuchet MS" pitchFamily="34" charset="0"/>
              </a:rPr>
              <a:t>    </a:t>
            </a:r>
            <a:r>
              <a:rPr lang="en-US" noProof="1" smtClean="0">
                <a:solidFill>
                  <a:srgbClr val="0000FF"/>
                </a:solidFill>
                <a:latin typeface="Trebuchet MS" pitchFamily="34" charset="0"/>
              </a:rPr>
              <a:t>&lt;/</a:t>
            </a:r>
            <a:r>
              <a:rPr lang="en-US" noProof="1" smtClean="0">
                <a:solidFill>
                  <a:srgbClr val="A31515"/>
                </a:solidFill>
                <a:latin typeface="Trebuchet MS" pitchFamily="34" charset="0"/>
              </a:rPr>
              <a:t>system.web</a:t>
            </a:r>
            <a:r>
              <a:rPr lang="en-US" noProof="1" smtClean="0">
                <a:solidFill>
                  <a:srgbClr val="0000FF"/>
                </a:solidFill>
                <a:latin typeface="Trebuchet MS" pitchFamily="34" charset="0"/>
              </a:rPr>
              <a:t>&gt;</a:t>
            </a:r>
          </a:p>
          <a:p>
            <a:pPr marL="800100" lvl="1" indent="-342900">
              <a:buFont typeface="Arial" charset="0"/>
              <a:buNone/>
            </a:pPr>
            <a:r>
              <a:rPr lang="en-US" noProof="1" smtClean="0">
                <a:solidFill>
                  <a:srgbClr val="0000FF"/>
                </a:solidFill>
                <a:latin typeface="Trebuchet MS" pitchFamily="34" charset="0"/>
              </a:rPr>
              <a:t>&lt;/</a:t>
            </a:r>
            <a:r>
              <a:rPr lang="en-US" noProof="1" smtClean="0">
                <a:solidFill>
                  <a:srgbClr val="A31515"/>
                </a:solidFill>
                <a:latin typeface="Trebuchet MS" pitchFamily="34" charset="0"/>
              </a:rPr>
              <a:t>configuration</a:t>
            </a:r>
            <a:r>
              <a:rPr lang="en-US" noProof="1" smtClean="0">
                <a:solidFill>
                  <a:srgbClr val="0000FF"/>
                </a:solidFill>
                <a:latin typeface="Trebuchet MS" pitchFamily="34" charset="0"/>
              </a:rPr>
              <a:t>&gt;</a:t>
            </a:r>
            <a:endParaRPr lang="en-IN" dirty="0">
              <a:latin typeface="Trebuchet MS" pitchFamily="34" charset="0"/>
            </a:endParaRPr>
          </a:p>
        </p:txBody>
      </p:sp>
      <p:sp>
        <p:nvSpPr>
          <p:cNvPr id="9" name="TextBox 8"/>
          <p:cNvSpPr txBox="1"/>
          <p:nvPr/>
        </p:nvSpPr>
        <p:spPr>
          <a:xfrm>
            <a:off x="914400" y="5257800"/>
            <a:ext cx="7239000" cy="369332"/>
          </a:xfrm>
          <a:prstGeom prst="rect">
            <a:avLst/>
          </a:prstGeom>
          <a:solidFill>
            <a:schemeClr val="bg1"/>
          </a:solidFill>
          <a:ln>
            <a:solidFill>
              <a:schemeClr val="tx1"/>
            </a:solidFill>
          </a:ln>
        </p:spPr>
        <p:txBody>
          <a:bodyPr wrap="square" rtlCol="0">
            <a:spAutoFit/>
          </a:bodyPr>
          <a:lstStyle/>
          <a:p>
            <a:pPr marL="0" lvl="1"/>
            <a:r>
              <a:rPr lang="en-US" noProof="1" smtClean="0">
                <a:latin typeface="Trebuchet MS" pitchFamily="34" charset="0"/>
              </a:rPr>
              <a:t>&lt;%</a:t>
            </a:r>
            <a:r>
              <a:rPr lang="en-US" dirty="0" smtClean="0">
                <a:latin typeface="Trebuchet MS" pitchFamily="34" charset="0"/>
              </a:rPr>
              <a:t> </a:t>
            </a:r>
            <a:r>
              <a:rPr lang="en-US" noProof="1" smtClean="0">
                <a:solidFill>
                  <a:srgbClr val="0000FF"/>
                </a:solidFill>
                <a:latin typeface="Trebuchet MS" pitchFamily="34" charset="0"/>
              </a:rPr>
              <a:t>@</a:t>
            </a:r>
            <a:r>
              <a:rPr lang="en-US" noProof="1" smtClean="0">
                <a:latin typeface="Trebuchet MS" pitchFamily="34" charset="0"/>
              </a:rPr>
              <a:t> </a:t>
            </a:r>
            <a:r>
              <a:rPr lang="en-US" dirty="0" smtClean="0">
                <a:solidFill>
                  <a:srgbClr val="A31515"/>
                </a:solidFill>
                <a:latin typeface="Trebuchet MS" pitchFamily="34" charset="0"/>
              </a:rPr>
              <a:t>P</a:t>
            </a:r>
            <a:r>
              <a:rPr lang="en-US" noProof="1" smtClean="0">
                <a:solidFill>
                  <a:srgbClr val="A31515"/>
                </a:solidFill>
                <a:latin typeface="Trebuchet MS" pitchFamily="34" charset="0"/>
              </a:rPr>
              <a:t>a</a:t>
            </a:r>
            <a:r>
              <a:rPr lang="en-US" dirty="0" smtClean="0">
                <a:solidFill>
                  <a:srgbClr val="A31515"/>
                </a:solidFill>
                <a:latin typeface="Trebuchet MS" pitchFamily="34" charset="0"/>
              </a:rPr>
              <a:t>g</a:t>
            </a:r>
            <a:r>
              <a:rPr lang="en-US" noProof="1" smtClean="0">
                <a:solidFill>
                  <a:srgbClr val="A31515"/>
                </a:solidFill>
                <a:latin typeface="Trebuchet MS" pitchFamily="34" charset="0"/>
              </a:rPr>
              <a:t>e</a:t>
            </a:r>
            <a:r>
              <a:rPr lang="en-US" noProof="1" smtClean="0">
                <a:latin typeface="Trebuchet MS" pitchFamily="34" charset="0"/>
              </a:rPr>
              <a:t> </a:t>
            </a:r>
            <a:r>
              <a:rPr lang="en-US" noProof="1" smtClean="0">
                <a:solidFill>
                  <a:srgbClr val="FF0000"/>
                </a:solidFill>
                <a:latin typeface="Trebuchet MS" pitchFamily="34" charset="0"/>
              </a:rPr>
              <a:t>Language</a:t>
            </a:r>
            <a:r>
              <a:rPr lang="en-US" noProof="1" smtClean="0">
                <a:solidFill>
                  <a:srgbClr val="0000FF"/>
                </a:solidFill>
                <a:latin typeface="Trebuchet MS" pitchFamily="34" charset="0"/>
              </a:rPr>
              <a:t>="C#"</a:t>
            </a:r>
            <a:r>
              <a:rPr lang="en-US" noProof="1" smtClean="0">
                <a:latin typeface="Trebuchet MS" pitchFamily="34" charset="0"/>
              </a:rPr>
              <a:t> </a:t>
            </a:r>
            <a:r>
              <a:rPr lang="en-US" dirty="0" smtClean="0">
                <a:solidFill>
                  <a:srgbClr val="FF0000"/>
                </a:solidFill>
                <a:latin typeface="Trebuchet MS" pitchFamily="34" charset="0"/>
              </a:rPr>
              <a:t>Theme</a:t>
            </a:r>
            <a:r>
              <a:rPr lang="en-US" dirty="0" smtClean="0">
                <a:solidFill>
                  <a:srgbClr val="0000FF"/>
                </a:solidFill>
                <a:latin typeface="Trebuchet MS" pitchFamily="34" charset="0"/>
              </a:rPr>
              <a:t>=“</a:t>
            </a:r>
            <a:r>
              <a:rPr lang="en-US" dirty="0" err="1" smtClean="0">
                <a:latin typeface="Trebuchet MS" pitchFamily="34" charset="0"/>
              </a:rPr>
              <a:t>AdminTheme</a:t>
            </a:r>
            <a:r>
              <a:rPr lang="en-US" dirty="0" smtClean="0">
                <a:solidFill>
                  <a:srgbClr val="0000FF"/>
                </a:solidFill>
                <a:latin typeface="Trebuchet MS" pitchFamily="34" charset="0"/>
              </a:rPr>
              <a:t>"</a:t>
            </a:r>
            <a:r>
              <a:rPr lang="en-US" noProof="1" smtClean="0">
                <a:latin typeface="Trebuchet MS" pitchFamily="34" charset="0"/>
              </a:rPr>
              <a:t> %&gt;</a:t>
            </a:r>
            <a:endParaRPr lang="en-US" dirty="0" smtClean="0">
              <a:latin typeface="Trebuchet MS" pitchFamily="34" charset="0"/>
            </a:endParaRPr>
          </a:p>
        </p:txBody>
      </p:sp>
    </p:spTree>
  </p:cSld>
  <p:clrMapOvr>
    <a:masterClrMapping/>
  </p:clrMapOvr>
  <p:transition spd="slow">
    <p:wipe dir="d"/>
  </p:transition>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1560" y="260648"/>
            <a:ext cx="8229600" cy="1143000"/>
          </a:xfrm>
        </p:spPr>
        <p:txBody>
          <a:bodyPr/>
          <a:lstStyle/>
          <a:p>
            <a:r>
              <a:rPr lang="en-US" dirty="0" smtClean="0"/>
              <a:t>Apply ASP.NET Skins</a:t>
            </a:r>
            <a:endParaRPr lang="en-IN" dirty="0"/>
          </a:p>
        </p:txBody>
      </p:sp>
      <p:sp>
        <p:nvSpPr>
          <p:cNvPr id="4" name="Rectangle 3"/>
          <p:cNvSpPr txBox="1">
            <a:spLocks noChangeArrowheads="1"/>
          </p:cNvSpPr>
          <p:nvPr/>
        </p:nvSpPr>
        <p:spPr bwMode="auto">
          <a:xfrm>
            <a:off x="457200" y="1600200"/>
            <a:ext cx="82296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rgbClr val="C00000"/>
              </a:buClr>
              <a:buSzPct val="150000"/>
              <a:buFont typeface="Trebuchet MS" pitchFamily="34" charset="0"/>
              <a:buChar char="●"/>
              <a:tabLst/>
              <a:defRPr/>
            </a:pPr>
            <a:r>
              <a:rPr kumimoji="0" lang="en-US" sz="2000" b="1" i="0" u="none" strike="noStrike" kern="1200" cap="none" spc="0" normalizeH="0" baseline="0" noProof="0" smtClean="0">
                <a:ln>
                  <a:noFill/>
                </a:ln>
                <a:solidFill>
                  <a:schemeClr val="tx1"/>
                </a:solidFill>
                <a:effectLst/>
                <a:uLnTx/>
                <a:uFillTx/>
                <a:latin typeface="Trebuchet MS" pitchFamily="34" charset="0"/>
                <a:ea typeface="+mn-ea"/>
                <a:cs typeface="+mn-cs"/>
              </a:rPr>
              <a:t>To apply a named skin to a control:</a:t>
            </a:r>
          </a:p>
          <a:p>
            <a:pPr marL="742950" marR="0" lvl="1" indent="-285750" algn="l" defTabSz="914400" rtl="0" eaLnBrk="1" fontAlgn="base" latinLnBrk="0" hangingPunct="1">
              <a:lnSpc>
                <a:spcPct val="100000"/>
              </a:lnSpc>
              <a:spcBef>
                <a:spcPct val="20000"/>
              </a:spcBef>
              <a:spcAft>
                <a:spcPct val="0"/>
              </a:spcAft>
              <a:buClr>
                <a:srgbClr val="7F7F7F"/>
              </a:buClr>
              <a:buSzPct val="150000"/>
              <a:buFont typeface="Trebuchet MS" pitchFamily="34" charset="0"/>
              <a:buChar char="●"/>
              <a:tabLst/>
              <a:defRPr/>
            </a:pPr>
            <a:r>
              <a:rPr kumimoji="0" lang="en-US" sz="1800" b="0" i="0" u="none" strike="noStrike" kern="1200" cap="none" spc="0" normalizeH="0" baseline="0" noProof="0" smtClean="0">
                <a:ln>
                  <a:noFill/>
                </a:ln>
                <a:solidFill>
                  <a:schemeClr val="tx1"/>
                </a:solidFill>
                <a:effectLst/>
                <a:uLnTx/>
                <a:uFillTx/>
                <a:latin typeface="Trebuchet MS" pitchFamily="34" charset="0"/>
                <a:ea typeface="+mn-ea"/>
                <a:cs typeface="+mn-cs"/>
              </a:rPr>
              <a:t>Almost all the controls have the SkinID property, which can be used to apply a named skin to that control. For example: </a:t>
            </a:r>
          </a:p>
          <a:p>
            <a:pPr marL="742950" marR="0" lvl="1" indent="-285750" algn="l" defTabSz="914400" rtl="0" eaLnBrk="1" fontAlgn="base" latinLnBrk="0" hangingPunct="1">
              <a:lnSpc>
                <a:spcPct val="100000"/>
              </a:lnSpc>
              <a:spcBef>
                <a:spcPct val="20000"/>
              </a:spcBef>
              <a:spcAft>
                <a:spcPct val="0"/>
              </a:spcAft>
              <a:buClr>
                <a:srgbClr val="7F7F7F"/>
              </a:buClr>
              <a:buSzPct val="150000"/>
              <a:buFont typeface="Trebuchet MS" pitchFamily="34" charset="0"/>
              <a:buChar char="●"/>
              <a:tabLst/>
              <a:defRPr/>
            </a:pPr>
            <a:endParaRPr kumimoji="0" lang="en-US" sz="1800" b="1" i="0" u="none" strike="noStrike" kern="1200" cap="none" spc="0" normalizeH="0" baseline="0" noProof="0" smtClean="0">
              <a:ln>
                <a:noFill/>
              </a:ln>
              <a:solidFill>
                <a:schemeClr val="tx1"/>
              </a:solidFill>
              <a:effectLst/>
              <a:uLnTx/>
              <a:uFillTx/>
              <a:latin typeface="Trebuchet MS" pitchFamily="34" charset="0"/>
              <a:ea typeface="+mn-ea"/>
              <a:cs typeface="+mn-cs"/>
            </a:endParaRPr>
          </a:p>
          <a:p>
            <a:pPr marL="742950" marR="0" lvl="1" indent="-285750" algn="l" defTabSz="914400" rtl="0" eaLnBrk="1" fontAlgn="base" latinLnBrk="0" hangingPunct="1">
              <a:lnSpc>
                <a:spcPct val="100000"/>
              </a:lnSpc>
              <a:spcBef>
                <a:spcPct val="20000"/>
              </a:spcBef>
              <a:spcAft>
                <a:spcPct val="0"/>
              </a:spcAft>
              <a:buClr>
                <a:srgbClr val="7F7F7F"/>
              </a:buClr>
              <a:buSzPct val="150000"/>
              <a:buFont typeface="Trebuchet MS" pitchFamily="34" charset="0"/>
              <a:buChar char="●"/>
              <a:tabLst/>
              <a:defRPr/>
            </a:pPr>
            <a:endParaRPr kumimoji="0" lang="en-US" sz="1800" b="1" i="0" u="none" strike="noStrike" kern="1200" cap="none" spc="0" normalizeH="0" baseline="0" noProof="0" smtClean="0">
              <a:ln>
                <a:noFill/>
              </a:ln>
              <a:solidFill>
                <a:schemeClr val="tx1"/>
              </a:solidFill>
              <a:effectLst/>
              <a:uLnTx/>
              <a:uFillTx/>
              <a:latin typeface="Trebuchet MS" pitchFamily="34" charset="0"/>
              <a:ea typeface="+mn-ea"/>
              <a:cs typeface="+mn-cs"/>
            </a:endParaRPr>
          </a:p>
          <a:p>
            <a:pPr marL="742950" marR="0" lvl="1" indent="-285750" algn="l" defTabSz="914400" rtl="0" eaLnBrk="1" fontAlgn="base" latinLnBrk="0" hangingPunct="1">
              <a:lnSpc>
                <a:spcPct val="100000"/>
              </a:lnSpc>
              <a:spcBef>
                <a:spcPct val="20000"/>
              </a:spcBef>
              <a:spcAft>
                <a:spcPct val="0"/>
              </a:spcAft>
              <a:buClr>
                <a:srgbClr val="7F7F7F"/>
              </a:buClr>
              <a:buSzPct val="150000"/>
              <a:buFont typeface="Trebuchet MS" pitchFamily="34" charset="0"/>
              <a:buChar char="●"/>
              <a:tabLst/>
              <a:defRPr/>
            </a:pPr>
            <a:endParaRPr kumimoji="0" lang="en-US" sz="1800" b="1" i="0" u="none" strike="noStrike" kern="1200" cap="none" spc="0" normalizeH="0" baseline="0" noProof="0" smtClean="0">
              <a:ln>
                <a:noFill/>
              </a:ln>
              <a:solidFill>
                <a:schemeClr val="tx1"/>
              </a:solidFill>
              <a:effectLst/>
              <a:uLnTx/>
              <a:uFillTx/>
              <a:latin typeface="Trebuchet MS" pitchFamily="34" charset="0"/>
              <a:ea typeface="+mn-ea"/>
              <a:cs typeface="+mn-cs"/>
            </a:endParaRPr>
          </a:p>
          <a:p>
            <a:pPr marL="742950" marR="0" lvl="1" indent="-285750" algn="l" defTabSz="914400" rtl="0" eaLnBrk="1" fontAlgn="base" latinLnBrk="0" hangingPunct="1">
              <a:lnSpc>
                <a:spcPct val="100000"/>
              </a:lnSpc>
              <a:spcBef>
                <a:spcPct val="20000"/>
              </a:spcBef>
              <a:spcAft>
                <a:spcPct val="0"/>
              </a:spcAft>
              <a:buClr>
                <a:srgbClr val="7F7F7F"/>
              </a:buClr>
              <a:buSzPct val="150000"/>
              <a:buFont typeface="Trebuchet MS" pitchFamily="34" charset="0"/>
              <a:buChar char="●"/>
              <a:tabLst/>
              <a:defRPr/>
            </a:pPr>
            <a:endParaRPr kumimoji="0" lang="en-US" sz="1800" b="1" i="0" u="none" strike="noStrike" kern="1200" cap="none" spc="0" normalizeH="0" baseline="0" noProof="0" smtClean="0">
              <a:ln>
                <a:noFill/>
              </a:ln>
              <a:solidFill>
                <a:schemeClr val="tx1"/>
              </a:solidFill>
              <a:effectLst/>
              <a:uLnTx/>
              <a:uFillTx/>
              <a:latin typeface="Trebuchet MS" pitchFamily="34" charset="0"/>
              <a:ea typeface="+mn-ea"/>
              <a:cs typeface="+mn-cs"/>
            </a:endParaRPr>
          </a:p>
          <a:p>
            <a:pPr marL="742950" marR="0" lvl="1" indent="-285750" algn="l" defTabSz="914400" rtl="0" eaLnBrk="1" fontAlgn="base" latinLnBrk="0" hangingPunct="1">
              <a:lnSpc>
                <a:spcPct val="100000"/>
              </a:lnSpc>
              <a:spcBef>
                <a:spcPct val="20000"/>
              </a:spcBef>
              <a:spcAft>
                <a:spcPct val="0"/>
              </a:spcAft>
              <a:buClr>
                <a:srgbClr val="7F7F7F"/>
              </a:buClr>
              <a:buSzPct val="150000"/>
              <a:buFont typeface="Trebuchet MS" pitchFamily="34" charset="0"/>
              <a:buChar char="●"/>
              <a:tabLst/>
              <a:defRPr/>
            </a:pPr>
            <a:r>
              <a:rPr kumimoji="0" lang="en-US" sz="1800" b="1" i="0" u="none" strike="noStrike" kern="1200" cap="none" spc="0" normalizeH="0" baseline="0" noProof="0" smtClean="0">
                <a:ln>
                  <a:noFill/>
                </a:ln>
                <a:solidFill>
                  <a:schemeClr val="tx1"/>
                </a:solidFill>
                <a:effectLst/>
                <a:uLnTx/>
                <a:uFillTx/>
                <a:latin typeface="Trebuchet MS" pitchFamily="34" charset="0"/>
                <a:ea typeface="+mn-ea"/>
                <a:cs typeface="+mn-cs"/>
              </a:rPr>
              <a:t>Note the following points about named skins: </a:t>
            </a:r>
          </a:p>
          <a:p>
            <a:pPr marL="742950" marR="0" lvl="1" indent="-285750" algn="l" defTabSz="914400" rtl="0" eaLnBrk="1" fontAlgn="base" latinLnBrk="0" hangingPunct="1">
              <a:lnSpc>
                <a:spcPct val="100000"/>
              </a:lnSpc>
              <a:spcBef>
                <a:spcPct val="20000"/>
              </a:spcBef>
              <a:spcAft>
                <a:spcPct val="0"/>
              </a:spcAft>
              <a:buClr>
                <a:srgbClr val="7F7F7F"/>
              </a:buClr>
              <a:buSzPct val="150000"/>
              <a:buFont typeface="Wingdings" pitchFamily="2" charset="2"/>
              <a:buAutoNum type="arabicPeriod"/>
              <a:tabLst/>
              <a:defRPr/>
            </a:pPr>
            <a:r>
              <a:rPr kumimoji="0" lang="en-US" sz="2000" b="0" i="0" u="none" strike="noStrike" kern="1200" cap="none" spc="0" normalizeH="0" baseline="0" noProof="0" smtClean="0">
                <a:ln>
                  <a:noFill/>
                </a:ln>
                <a:solidFill>
                  <a:schemeClr val="tx1"/>
                </a:solidFill>
                <a:effectLst/>
                <a:uLnTx/>
                <a:uFillTx/>
                <a:latin typeface="Trebuchet MS" pitchFamily="34" charset="0"/>
                <a:ea typeface="+mn-ea"/>
                <a:cs typeface="+mn-cs"/>
              </a:rPr>
              <a:t>The Theme attribute in the @page directive should be set to the theme that contains the skin. </a:t>
            </a:r>
          </a:p>
          <a:p>
            <a:pPr marL="742950" marR="0" lvl="1" indent="-285750" algn="l" defTabSz="914400" rtl="0" eaLnBrk="1" fontAlgn="base" latinLnBrk="0" hangingPunct="1">
              <a:lnSpc>
                <a:spcPct val="100000"/>
              </a:lnSpc>
              <a:spcBef>
                <a:spcPct val="20000"/>
              </a:spcBef>
              <a:spcAft>
                <a:spcPct val="0"/>
              </a:spcAft>
              <a:buClr>
                <a:srgbClr val="7F7F7F"/>
              </a:buClr>
              <a:buSzPct val="150000"/>
              <a:buFont typeface="Wingdings" pitchFamily="2" charset="2"/>
              <a:buAutoNum type="arabicPeriod"/>
              <a:tabLst/>
              <a:defRPr/>
            </a:pPr>
            <a:r>
              <a:rPr kumimoji="0" lang="en-US" sz="2000" b="0" i="0" u="none" strike="noStrike" kern="1200" cap="none" spc="0" normalizeH="0" baseline="0" noProof="0" smtClean="0">
                <a:ln>
                  <a:noFill/>
                </a:ln>
                <a:solidFill>
                  <a:schemeClr val="tx1"/>
                </a:solidFill>
                <a:effectLst/>
                <a:uLnTx/>
                <a:uFillTx/>
                <a:latin typeface="Trebuchet MS" pitchFamily="34" charset="0"/>
                <a:ea typeface="+mn-ea"/>
                <a:cs typeface="+mn-cs"/>
              </a:rPr>
              <a:t>The default skin for the control is used if a control skin matching the SkinID property of the control cannot be found.</a:t>
            </a:r>
          </a:p>
          <a:p>
            <a:pPr marL="742950" marR="0" lvl="1" indent="-285750" algn="l" defTabSz="914400" rtl="0" eaLnBrk="1" fontAlgn="base" latinLnBrk="0" hangingPunct="1">
              <a:lnSpc>
                <a:spcPct val="100000"/>
              </a:lnSpc>
              <a:spcBef>
                <a:spcPct val="20000"/>
              </a:spcBef>
              <a:spcAft>
                <a:spcPct val="0"/>
              </a:spcAft>
              <a:buClr>
                <a:srgbClr val="7F7F7F"/>
              </a:buClr>
              <a:buSzPct val="150000"/>
              <a:buFont typeface="Wingdings" pitchFamily="2" charset="2"/>
              <a:buAutoNum type="arabicPeriod"/>
              <a:tabLst/>
              <a:defRPr/>
            </a:pPr>
            <a:r>
              <a:rPr kumimoji="0" lang="en-US" sz="2000" b="0" i="0" u="none" strike="noStrike" kern="1200" cap="none" spc="0" normalizeH="0" baseline="0" noProof="0" smtClean="0">
                <a:ln>
                  <a:noFill/>
                </a:ln>
                <a:solidFill>
                  <a:schemeClr val="tx1"/>
                </a:solidFill>
                <a:effectLst/>
                <a:uLnTx/>
                <a:uFillTx/>
                <a:latin typeface="Trebuchet MS" pitchFamily="34" charset="0"/>
                <a:ea typeface="+mn-ea"/>
                <a:cs typeface="+mn-cs"/>
              </a:rPr>
              <a:t>All the controls for which the SkinID has not been set, the default skin will be used.</a:t>
            </a:r>
          </a:p>
          <a:p>
            <a:pPr marL="342900" marR="0" lvl="0" indent="-342900" algn="l" defTabSz="914400" rtl="0" eaLnBrk="1" fontAlgn="base" latinLnBrk="0" hangingPunct="1">
              <a:lnSpc>
                <a:spcPct val="100000"/>
              </a:lnSpc>
              <a:spcBef>
                <a:spcPct val="20000"/>
              </a:spcBef>
              <a:spcAft>
                <a:spcPct val="0"/>
              </a:spcAft>
              <a:buClr>
                <a:srgbClr val="C00000"/>
              </a:buClr>
              <a:buSzPct val="150000"/>
              <a:buFont typeface="Trebuchet MS"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Trebuchet MS" pitchFamily="34" charset="0"/>
              <a:ea typeface="+mn-ea"/>
              <a:cs typeface="+mn-cs"/>
            </a:endParaRPr>
          </a:p>
        </p:txBody>
      </p:sp>
      <p:sp>
        <p:nvSpPr>
          <p:cNvPr id="5" name="TextBox 4"/>
          <p:cNvSpPr txBox="1"/>
          <p:nvPr/>
        </p:nvSpPr>
        <p:spPr>
          <a:xfrm>
            <a:off x="762000" y="2819400"/>
            <a:ext cx="7696200" cy="646331"/>
          </a:xfrm>
          <a:prstGeom prst="rect">
            <a:avLst/>
          </a:prstGeom>
          <a:solidFill>
            <a:schemeClr val="bg1"/>
          </a:solidFill>
          <a:ln>
            <a:solidFill>
              <a:schemeClr val="tx1"/>
            </a:solidFill>
          </a:ln>
        </p:spPr>
        <p:txBody>
          <a:bodyPr wrap="square" rtlCol="0">
            <a:spAutoFit/>
          </a:bodyPr>
          <a:lstStyle/>
          <a:p>
            <a:r>
              <a:rPr lang="en-US" dirty="0" smtClean="0">
                <a:solidFill>
                  <a:srgbClr val="0000FF"/>
                </a:solidFill>
                <a:latin typeface="Trebuchet MS" pitchFamily="34" charset="0"/>
              </a:rPr>
              <a:t>&lt;</a:t>
            </a:r>
            <a:r>
              <a:rPr lang="en-US" dirty="0" err="1" smtClean="0">
                <a:solidFill>
                  <a:srgbClr val="A31515"/>
                </a:solidFill>
                <a:latin typeface="Trebuchet MS" pitchFamily="34" charset="0"/>
              </a:rPr>
              <a:t>asp</a:t>
            </a:r>
            <a:r>
              <a:rPr lang="en-US" dirty="0" err="1" smtClean="0">
                <a:solidFill>
                  <a:srgbClr val="0000FF"/>
                </a:solidFill>
                <a:latin typeface="Trebuchet MS" pitchFamily="34" charset="0"/>
              </a:rPr>
              <a:t>:</a:t>
            </a:r>
            <a:r>
              <a:rPr lang="en-US" dirty="0" err="1" smtClean="0">
                <a:solidFill>
                  <a:srgbClr val="A31515"/>
                </a:solidFill>
                <a:latin typeface="Trebuchet MS" pitchFamily="34" charset="0"/>
              </a:rPr>
              <a:t>Button</a:t>
            </a:r>
            <a:r>
              <a:rPr lang="en-US" dirty="0" smtClean="0">
                <a:latin typeface="Trebuchet MS" pitchFamily="34" charset="0"/>
              </a:rPr>
              <a:t> </a:t>
            </a:r>
            <a:r>
              <a:rPr lang="en-US" dirty="0" smtClean="0">
                <a:solidFill>
                  <a:srgbClr val="FF0000"/>
                </a:solidFill>
                <a:latin typeface="Trebuchet MS" pitchFamily="34" charset="0"/>
              </a:rPr>
              <a:t>ID</a:t>
            </a:r>
            <a:r>
              <a:rPr lang="en-US" dirty="0" smtClean="0">
                <a:solidFill>
                  <a:srgbClr val="0000FF"/>
                </a:solidFill>
                <a:latin typeface="Trebuchet MS" pitchFamily="34" charset="0"/>
              </a:rPr>
              <a:t>=“</a:t>
            </a:r>
            <a:r>
              <a:rPr lang="en-US" dirty="0" err="1" smtClean="0">
                <a:solidFill>
                  <a:srgbClr val="0000FF"/>
                </a:solidFill>
                <a:latin typeface="Trebuchet MS" pitchFamily="34" charset="0"/>
              </a:rPr>
              <a:t>btnSkin</a:t>
            </a:r>
            <a:r>
              <a:rPr lang="en-US" dirty="0" smtClean="0">
                <a:solidFill>
                  <a:srgbClr val="0000FF"/>
                </a:solidFill>
                <a:latin typeface="Trebuchet MS" pitchFamily="34" charset="0"/>
              </a:rPr>
              <a:t>"</a:t>
            </a:r>
            <a:r>
              <a:rPr lang="en-US" dirty="0" smtClean="0">
                <a:latin typeface="Trebuchet MS" pitchFamily="34" charset="0"/>
              </a:rPr>
              <a:t> </a:t>
            </a:r>
            <a:r>
              <a:rPr lang="en-US" dirty="0" err="1" smtClean="0">
                <a:solidFill>
                  <a:srgbClr val="FF0000"/>
                </a:solidFill>
                <a:latin typeface="Trebuchet MS" pitchFamily="34" charset="0"/>
              </a:rPr>
              <a:t>runat</a:t>
            </a:r>
            <a:r>
              <a:rPr lang="en-US" dirty="0" smtClean="0">
                <a:solidFill>
                  <a:srgbClr val="0000FF"/>
                </a:solidFill>
                <a:latin typeface="Trebuchet MS" pitchFamily="34" charset="0"/>
              </a:rPr>
              <a:t>="server"</a:t>
            </a:r>
            <a:r>
              <a:rPr lang="en-US" dirty="0" smtClean="0">
                <a:latin typeface="Trebuchet MS" pitchFamily="34" charset="0"/>
              </a:rPr>
              <a:t> </a:t>
            </a:r>
            <a:r>
              <a:rPr lang="en-US" dirty="0" smtClean="0">
                <a:solidFill>
                  <a:srgbClr val="FF0000"/>
                </a:solidFill>
                <a:latin typeface="Trebuchet MS" pitchFamily="34" charset="0"/>
              </a:rPr>
              <a:t>Text</a:t>
            </a:r>
            <a:r>
              <a:rPr lang="en-US" dirty="0" smtClean="0">
                <a:solidFill>
                  <a:srgbClr val="0000FF"/>
                </a:solidFill>
                <a:latin typeface="Trebuchet MS" pitchFamily="34" charset="0"/>
              </a:rPr>
              <a:t>=“Search" </a:t>
            </a:r>
            <a:r>
              <a:rPr lang="en-US" dirty="0" err="1" smtClean="0">
                <a:solidFill>
                  <a:srgbClr val="FF0000"/>
                </a:solidFill>
                <a:latin typeface="Trebuchet MS" pitchFamily="34" charset="0"/>
              </a:rPr>
              <a:t>SkinID</a:t>
            </a:r>
            <a:r>
              <a:rPr lang="en-US" noProof="1" smtClean="0">
                <a:solidFill>
                  <a:srgbClr val="0000FF"/>
                </a:solidFill>
                <a:latin typeface="Trebuchet MS" pitchFamily="34" charset="0"/>
              </a:rPr>
              <a:t>=“</a:t>
            </a:r>
            <a:r>
              <a:rPr lang="en-US" dirty="0" err="1" smtClean="0">
                <a:solidFill>
                  <a:srgbClr val="0000FF"/>
                </a:solidFill>
                <a:latin typeface="Trebuchet MS" pitchFamily="34" charset="0"/>
              </a:rPr>
              <a:t>greyButtonSkin</a:t>
            </a:r>
            <a:r>
              <a:rPr lang="en-US" noProof="1" smtClean="0">
                <a:solidFill>
                  <a:srgbClr val="0000FF"/>
                </a:solidFill>
                <a:latin typeface="Trebuchet MS" pitchFamily="34" charset="0"/>
              </a:rPr>
              <a:t>"</a:t>
            </a:r>
            <a:r>
              <a:rPr lang="en-US" noProof="1" smtClean="0">
                <a:latin typeface="Trebuchet MS" pitchFamily="34" charset="0"/>
              </a:rPr>
              <a:t> </a:t>
            </a:r>
            <a:r>
              <a:rPr lang="en-US" dirty="0" smtClean="0">
                <a:solidFill>
                  <a:srgbClr val="0000FF"/>
                </a:solidFill>
                <a:latin typeface="Trebuchet MS" pitchFamily="34" charset="0"/>
              </a:rPr>
              <a:t>/&gt;</a:t>
            </a:r>
            <a:endParaRPr lang="en-IN" dirty="0">
              <a:latin typeface="Trebuchet MS" pitchFamily="34" charset="0"/>
            </a:endParaRPr>
          </a:p>
        </p:txBody>
      </p:sp>
    </p:spTree>
  </p:cSld>
  <p:clrMapOvr>
    <a:masterClrMapping/>
  </p:clrMapOvr>
  <p:transition spd="slow">
    <p:wipe di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Examine Inheritance</a:t>
            </a:r>
            <a:endParaRPr lang="en-US" dirty="0"/>
          </a:p>
        </p:txBody>
      </p:sp>
      <p:sp>
        <p:nvSpPr>
          <p:cNvPr id="3" name="Content Placeholder 2"/>
          <p:cNvSpPr>
            <a:spLocks noGrp="1"/>
          </p:cNvSpPr>
          <p:nvPr>
            <p:ph idx="1"/>
          </p:nvPr>
        </p:nvSpPr>
        <p:spPr>
          <a:xfrm>
            <a:off x="381000" y="1417638"/>
            <a:ext cx="8410575" cy="3490186"/>
          </a:xfrm>
        </p:spPr>
        <p:txBody>
          <a:bodyPr>
            <a:normAutofit lnSpcReduction="10000"/>
          </a:bodyPr>
          <a:lstStyle/>
          <a:p>
            <a:r>
              <a:rPr lang="en-US" dirty="0" smtClean="0"/>
              <a:t>Demo</a:t>
            </a:r>
          </a:p>
          <a:p>
            <a:r>
              <a:rPr lang="en-US" b="1" dirty="0"/>
              <a:t>Override </a:t>
            </a:r>
            <a:r>
              <a:rPr lang="en-US" b="1" dirty="0" smtClean="0"/>
              <a:t>Keyword : </a:t>
            </a:r>
            <a:r>
              <a:rPr lang="en-US" b="1" dirty="0"/>
              <a:t>override </a:t>
            </a:r>
            <a:r>
              <a:rPr lang="en-US" dirty="0"/>
              <a:t>keyword allows a method to provide a new implementation of a </a:t>
            </a:r>
            <a:r>
              <a:rPr lang="en-US" dirty="0" smtClean="0"/>
              <a:t>method inherited </a:t>
            </a:r>
            <a:r>
              <a:rPr lang="en-US" dirty="0"/>
              <a:t>from a </a:t>
            </a:r>
            <a:r>
              <a:rPr lang="en-US" b="1" dirty="0"/>
              <a:t>base </a:t>
            </a:r>
            <a:r>
              <a:rPr lang="en-US" b="1" dirty="0" smtClean="0"/>
              <a:t>class</a:t>
            </a:r>
          </a:p>
          <a:p>
            <a:r>
              <a:rPr lang="en-US" b="1" dirty="0"/>
              <a:t>Virtual </a:t>
            </a:r>
            <a:r>
              <a:rPr lang="en-US" b="1" dirty="0" smtClean="0"/>
              <a:t>Methods : </a:t>
            </a:r>
            <a:r>
              <a:rPr lang="en-US" dirty="0"/>
              <a:t>Having virtual modifier as part of method signature, the method can be overridden by any C# class</a:t>
            </a:r>
          </a:p>
        </p:txBody>
      </p:sp>
    </p:spTree>
    <p:extLst>
      <p:ext uri="{BB962C8B-B14F-4D97-AF65-F5344CB8AC3E}">
        <p14:creationId xmlns:p14="http://schemas.microsoft.com/office/powerpoint/2010/main" xmlns="" val="2353710067"/>
      </p:ext>
    </p:extLst>
  </p:cSld>
  <p:clrMapOvr>
    <a:masterClrMapping/>
  </p:clrMapOvr>
  <p:transition spd="slow">
    <p:wipe dir="d"/>
  </p:transition>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11560" y="260648"/>
            <a:ext cx="8229600" cy="1143000"/>
          </a:xfrm>
        </p:spPr>
        <p:txBody>
          <a:bodyPr/>
          <a:lstStyle/>
          <a:p>
            <a:r>
              <a:rPr lang="en-US" dirty="0" err="1" smtClean="0"/>
              <a:t>DataBinding</a:t>
            </a:r>
            <a:endParaRPr lang="en-IN" dirty="0"/>
          </a:p>
        </p:txBody>
      </p:sp>
      <p:sp>
        <p:nvSpPr>
          <p:cNvPr id="2" name="Content Placeholder 1"/>
          <p:cNvSpPr>
            <a:spLocks noGrp="1"/>
          </p:cNvSpPr>
          <p:nvPr>
            <p:ph idx="4294967295"/>
          </p:nvPr>
        </p:nvSpPr>
        <p:spPr>
          <a:xfrm>
            <a:off x="611560" y="1403648"/>
            <a:ext cx="8229600" cy="4525963"/>
          </a:xfrm>
        </p:spPr>
        <p:txBody>
          <a:bodyPr>
            <a:normAutofit fontScale="92500"/>
          </a:bodyPr>
          <a:lstStyle/>
          <a:p>
            <a:pPr lvl="1"/>
            <a:r>
              <a:rPr lang="en-US" dirty="0" smtClean="0"/>
              <a:t>Every control can display data from certain source of data</a:t>
            </a:r>
          </a:p>
          <a:p>
            <a:endParaRPr lang="en-US" dirty="0" smtClean="0"/>
          </a:p>
          <a:p>
            <a:r>
              <a:rPr lang="en-US" dirty="0" smtClean="0"/>
              <a:t>Process of dynamically assigning a value to a property of a control during runtime, is known as </a:t>
            </a:r>
            <a:r>
              <a:rPr lang="en-US" dirty="0" err="1" smtClean="0"/>
              <a:t>DataBinding</a:t>
            </a:r>
            <a:endParaRPr lang="en-US" dirty="0" smtClean="0"/>
          </a:p>
          <a:p>
            <a:endParaRPr lang="en-US" dirty="0" smtClean="0"/>
          </a:p>
          <a:p>
            <a:r>
              <a:rPr lang="en-US" dirty="0" smtClean="0"/>
              <a:t>Using some property of a control or using data binding syntax, you can mention the source of data</a:t>
            </a:r>
          </a:p>
          <a:p>
            <a:endParaRPr lang="en-US" dirty="0" smtClean="0"/>
          </a:p>
          <a:p>
            <a:r>
              <a:rPr lang="en-US" dirty="0" smtClean="0"/>
              <a:t>Then use </a:t>
            </a:r>
            <a:r>
              <a:rPr lang="en-US" dirty="0" err="1" smtClean="0"/>
              <a:t>DataBind</a:t>
            </a:r>
            <a:r>
              <a:rPr lang="en-US" dirty="0" smtClean="0"/>
              <a:t>() method of the control to bind the data from the source of data during runtime.</a:t>
            </a:r>
            <a:endParaRPr lang="en-IN" dirty="0"/>
          </a:p>
        </p:txBody>
      </p:sp>
    </p:spTree>
  </p:cSld>
  <p:clrMapOvr>
    <a:masterClrMapping/>
  </p:clrMapOvr>
  <p:transition spd="slow">
    <p:wipe dir="d"/>
  </p:transition>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3568" y="188640"/>
            <a:ext cx="8229600" cy="1143000"/>
          </a:xfrm>
        </p:spPr>
        <p:txBody>
          <a:bodyPr/>
          <a:lstStyle/>
          <a:p>
            <a:r>
              <a:rPr lang="en-US" dirty="0" smtClean="0"/>
              <a:t>Different Types of Data Binding</a:t>
            </a:r>
            <a:endParaRPr lang="en-IN" dirty="0"/>
          </a:p>
        </p:txBody>
      </p:sp>
      <p:sp>
        <p:nvSpPr>
          <p:cNvPr id="2" name="Content Placeholder 1"/>
          <p:cNvSpPr>
            <a:spLocks noGrp="1"/>
          </p:cNvSpPr>
          <p:nvPr>
            <p:ph idx="4294967295"/>
          </p:nvPr>
        </p:nvSpPr>
        <p:spPr>
          <a:xfrm>
            <a:off x="755576" y="1331640"/>
            <a:ext cx="8229600" cy="4525963"/>
          </a:xfrm>
        </p:spPr>
        <p:txBody>
          <a:bodyPr>
            <a:normAutofit fontScale="85000" lnSpcReduction="20000"/>
          </a:bodyPr>
          <a:lstStyle/>
          <a:p>
            <a:r>
              <a:rPr lang="en-US" dirty="0" smtClean="0"/>
              <a:t>Simple Data Binding</a:t>
            </a:r>
          </a:p>
          <a:p>
            <a:pPr lvl="1"/>
            <a:r>
              <a:rPr lang="en-US" dirty="0" smtClean="0"/>
              <a:t>Where a single value is bound to the control </a:t>
            </a:r>
          </a:p>
          <a:p>
            <a:pPr lvl="1"/>
            <a:r>
              <a:rPr lang="en-US" dirty="0" smtClean="0"/>
              <a:t>Such as, Label control’s Text property can be bound to a single value</a:t>
            </a:r>
          </a:p>
          <a:p>
            <a:pPr lvl="1"/>
            <a:r>
              <a:rPr lang="en-US" dirty="0" smtClean="0"/>
              <a:t>Or,</a:t>
            </a:r>
          </a:p>
          <a:p>
            <a:pPr lvl="1"/>
            <a:r>
              <a:rPr lang="en-US" dirty="0" err="1" smtClean="0"/>
              <a:t>DropdownListBox</a:t>
            </a:r>
            <a:r>
              <a:rPr lang="en-US" dirty="0" smtClean="0"/>
              <a:t> can be used to display data from a </a:t>
            </a:r>
            <a:r>
              <a:rPr lang="en-US" dirty="0" err="1" smtClean="0"/>
              <a:t>coulmn</a:t>
            </a:r>
            <a:r>
              <a:rPr lang="en-US" dirty="0" smtClean="0"/>
              <a:t> of a table present in </a:t>
            </a:r>
            <a:r>
              <a:rPr lang="en-US" dirty="0" err="1" smtClean="0"/>
              <a:t>DataSet</a:t>
            </a:r>
            <a:endParaRPr lang="en-US" dirty="0" smtClean="0"/>
          </a:p>
          <a:p>
            <a:pPr lvl="1"/>
            <a:endParaRPr lang="en-US" dirty="0" smtClean="0"/>
          </a:p>
          <a:p>
            <a:r>
              <a:rPr lang="en-US" dirty="0" smtClean="0"/>
              <a:t>Complex Data Binding</a:t>
            </a:r>
          </a:p>
          <a:p>
            <a:pPr lvl="1"/>
            <a:r>
              <a:rPr lang="en-US" dirty="0" smtClean="0"/>
              <a:t>Where multiple data can be bound to a control</a:t>
            </a:r>
          </a:p>
          <a:p>
            <a:pPr lvl="1"/>
            <a:r>
              <a:rPr lang="en-US" dirty="0" smtClean="0"/>
              <a:t>Such as, </a:t>
            </a:r>
            <a:r>
              <a:rPr lang="en-US" dirty="0" err="1" smtClean="0"/>
              <a:t>GridView</a:t>
            </a:r>
            <a:r>
              <a:rPr lang="en-US" dirty="0" smtClean="0"/>
              <a:t>, </a:t>
            </a:r>
            <a:r>
              <a:rPr lang="en-US" dirty="0" err="1" smtClean="0"/>
              <a:t>DetailsView</a:t>
            </a:r>
            <a:r>
              <a:rPr lang="en-US" dirty="0" smtClean="0"/>
              <a:t> etc, controls can be bound to a </a:t>
            </a:r>
            <a:r>
              <a:rPr lang="en-US" dirty="0" err="1" smtClean="0"/>
              <a:t>DataSet</a:t>
            </a:r>
            <a:r>
              <a:rPr lang="en-US" dirty="0" smtClean="0"/>
              <a:t> table to display all or selected column data of the </a:t>
            </a:r>
            <a:r>
              <a:rPr lang="en-US" dirty="0" err="1" smtClean="0"/>
              <a:t>DatsSet</a:t>
            </a:r>
            <a:r>
              <a:rPr lang="en-US" dirty="0" smtClean="0"/>
              <a:t> table</a:t>
            </a:r>
          </a:p>
          <a:p>
            <a:pPr lvl="1"/>
            <a:r>
              <a:rPr lang="en-US" dirty="0" smtClean="0"/>
              <a:t>Or, </a:t>
            </a:r>
          </a:p>
          <a:p>
            <a:pPr lvl="1"/>
            <a:r>
              <a:rPr lang="en-US" dirty="0" err="1" smtClean="0"/>
              <a:t>TreeView</a:t>
            </a:r>
            <a:r>
              <a:rPr lang="en-US" dirty="0" smtClean="0"/>
              <a:t> Control, </a:t>
            </a:r>
            <a:r>
              <a:rPr lang="en-US" dirty="0" err="1" smtClean="0"/>
              <a:t>SiteMapPath</a:t>
            </a:r>
            <a:r>
              <a:rPr lang="en-US" dirty="0" smtClean="0"/>
              <a:t> or menu control is bound to </a:t>
            </a:r>
            <a:r>
              <a:rPr lang="en-US" dirty="0" err="1" smtClean="0"/>
              <a:t>web.sitemap</a:t>
            </a:r>
            <a:r>
              <a:rPr lang="en-US" dirty="0" smtClean="0"/>
              <a:t> file data to display an web site map.</a:t>
            </a:r>
            <a:endParaRPr lang="en-IN" dirty="0"/>
          </a:p>
        </p:txBody>
      </p:sp>
    </p:spTree>
  </p:cSld>
  <p:clrMapOvr>
    <a:masterClrMapping/>
  </p:clrMapOvr>
  <p:transition spd="slow">
    <p:wipe dir="d"/>
  </p:transition>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55576" y="188640"/>
            <a:ext cx="8229600" cy="1143000"/>
          </a:xfrm>
        </p:spPr>
        <p:txBody>
          <a:bodyPr/>
          <a:lstStyle/>
          <a:p>
            <a:r>
              <a:rPr lang="en-US" dirty="0" err="1" smtClean="0"/>
              <a:t>DataBound</a:t>
            </a:r>
            <a:r>
              <a:rPr lang="en-US" dirty="0" smtClean="0"/>
              <a:t> Control</a:t>
            </a:r>
            <a:endParaRPr lang="en-IN" dirty="0"/>
          </a:p>
        </p:txBody>
      </p:sp>
      <p:sp>
        <p:nvSpPr>
          <p:cNvPr id="2" name="Content Placeholder 1"/>
          <p:cNvSpPr>
            <a:spLocks noGrp="1"/>
          </p:cNvSpPr>
          <p:nvPr>
            <p:ph idx="4294967295"/>
          </p:nvPr>
        </p:nvSpPr>
        <p:spPr>
          <a:xfrm>
            <a:off x="755576" y="1358393"/>
            <a:ext cx="8229600" cy="4525963"/>
          </a:xfrm>
        </p:spPr>
        <p:txBody>
          <a:bodyPr>
            <a:normAutofit fontScale="92500" lnSpcReduction="20000"/>
          </a:bodyPr>
          <a:lstStyle/>
          <a:p>
            <a:r>
              <a:rPr lang="en-US" dirty="0" smtClean="0"/>
              <a:t>Any control that can be bound to data is known as </a:t>
            </a:r>
            <a:r>
              <a:rPr lang="en-US" dirty="0" err="1" smtClean="0"/>
              <a:t>DataBound</a:t>
            </a:r>
            <a:r>
              <a:rPr lang="en-US" dirty="0" smtClean="0"/>
              <a:t> control.</a:t>
            </a:r>
          </a:p>
          <a:p>
            <a:endParaRPr lang="en-US" dirty="0" smtClean="0"/>
          </a:p>
          <a:p>
            <a:r>
              <a:rPr lang="en-US" dirty="0" smtClean="0"/>
              <a:t>There are three types of </a:t>
            </a:r>
            <a:r>
              <a:rPr lang="en-US" dirty="0" err="1" smtClean="0"/>
              <a:t>DataBound</a:t>
            </a:r>
            <a:r>
              <a:rPr lang="en-US" dirty="0" smtClean="0"/>
              <a:t> Control</a:t>
            </a:r>
          </a:p>
          <a:p>
            <a:pPr lvl="1"/>
            <a:r>
              <a:rPr lang="en-US" dirty="0" smtClean="0"/>
              <a:t>Simple </a:t>
            </a:r>
            <a:r>
              <a:rPr lang="en-US" dirty="0" err="1" smtClean="0"/>
              <a:t>DataBound</a:t>
            </a:r>
            <a:r>
              <a:rPr lang="en-US" dirty="0" smtClean="0"/>
              <a:t> Control: Which displays single or multiple data, but not in a tabular (table) format</a:t>
            </a:r>
          </a:p>
          <a:p>
            <a:pPr lvl="2"/>
            <a:r>
              <a:rPr lang="en-US" dirty="0" smtClean="0"/>
              <a:t>Label, </a:t>
            </a:r>
            <a:r>
              <a:rPr lang="en-US" dirty="0" err="1" smtClean="0"/>
              <a:t>TextBox</a:t>
            </a:r>
            <a:r>
              <a:rPr lang="en-US" dirty="0" smtClean="0"/>
              <a:t>, </a:t>
            </a:r>
            <a:r>
              <a:rPr lang="en-US" dirty="0" err="1" smtClean="0"/>
              <a:t>DropdownListBoox</a:t>
            </a:r>
            <a:r>
              <a:rPr lang="en-US" dirty="0" smtClean="0"/>
              <a:t> control etc.</a:t>
            </a:r>
          </a:p>
          <a:p>
            <a:pPr lvl="1"/>
            <a:r>
              <a:rPr lang="en-US" dirty="0" smtClean="0"/>
              <a:t>Composite </a:t>
            </a:r>
            <a:r>
              <a:rPr lang="en-US" dirty="0" err="1" smtClean="0"/>
              <a:t>DataBound</a:t>
            </a:r>
            <a:r>
              <a:rPr lang="en-US" dirty="0" smtClean="0"/>
              <a:t> Control: Which displays multiple records in a tabular format</a:t>
            </a:r>
          </a:p>
          <a:p>
            <a:pPr lvl="2"/>
            <a:r>
              <a:rPr lang="en-US" dirty="0" smtClean="0"/>
              <a:t>Repeater, </a:t>
            </a:r>
            <a:r>
              <a:rPr lang="en-US" dirty="0" err="1" smtClean="0"/>
              <a:t>DetailsView</a:t>
            </a:r>
            <a:r>
              <a:rPr lang="en-US" dirty="0" smtClean="0"/>
              <a:t>, </a:t>
            </a:r>
            <a:r>
              <a:rPr lang="en-US" dirty="0" err="1" smtClean="0"/>
              <a:t>GridView</a:t>
            </a:r>
            <a:r>
              <a:rPr lang="en-US" dirty="0" smtClean="0"/>
              <a:t> etc.</a:t>
            </a:r>
          </a:p>
          <a:p>
            <a:pPr lvl="1"/>
            <a:r>
              <a:rPr lang="en-US" dirty="0" smtClean="0"/>
              <a:t>Hierarchical </a:t>
            </a:r>
            <a:r>
              <a:rPr lang="en-US" dirty="0" err="1" smtClean="0"/>
              <a:t>DataBound</a:t>
            </a:r>
            <a:r>
              <a:rPr lang="en-US" dirty="0" smtClean="0"/>
              <a:t> Control: Which displays data in hierarchical or tree structure format</a:t>
            </a:r>
          </a:p>
          <a:p>
            <a:pPr lvl="2"/>
            <a:r>
              <a:rPr lang="en-US" dirty="0" err="1" smtClean="0"/>
              <a:t>TreeView</a:t>
            </a:r>
            <a:r>
              <a:rPr lang="en-US" dirty="0" smtClean="0"/>
              <a:t>, </a:t>
            </a:r>
            <a:r>
              <a:rPr lang="en-US" dirty="0" err="1" smtClean="0"/>
              <a:t>SiteMapPath</a:t>
            </a:r>
            <a:r>
              <a:rPr lang="en-US" dirty="0" smtClean="0"/>
              <a:t>, menu etc.</a:t>
            </a:r>
            <a:endParaRPr lang="en-IN" dirty="0"/>
          </a:p>
        </p:txBody>
      </p:sp>
    </p:spTree>
  </p:cSld>
  <p:clrMapOvr>
    <a:masterClrMapping/>
  </p:clrMapOvr>
  <p:transition spd="slow">
    <p:wipe dir="d"/>
  </p:transition>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3568" y="332656"/>
            <a:ext cx="8229600" cy="1143000"/>
          </a:xfrm>
        </p:spPr>
        <p:txBody>
          <a:bodyPr/>
          <a:lstStyle/>
          <a:p>
            <a:r>
              <a:rPr lang="en-US" dirty="0" err="1" smtClean="0"/>
              <a:t>Databinding</a:t>
            </a:r>
            <a:r>
              <a:rPr lang="en-US" dirty="0" smtClean="0"/>
              <a:t> to </a:t>
            </a:r>
            <a:r>
              <a:rPr lang="en-US" dirty="0" err="1" smtClean="0"/>
              <a:t>DataBound</a:t>
            </a:r>
            <a:r>
              <a:rPr lang="en-US" dirty="0" smtClean="0"/>
              <a:t> Controls</a:t>
            </a:r>
            <a:endParaRPr lang="en-IN" dirty="0"/>
          </a:p>
        </p:txBody>
      </p:sp>
      <p:sp>
        <p:nvSpPr>
          <p:cNvPr id="2" name="Content Placeholder 1"/>
          <p:cNvSpPr>
            <a:spLocks noGrp="1"/>
          </p:cNvSpPr>
          <p:nvPr>
            <p:ph idx="4294967295"/>
          </p:nvPr>
        </p:nvSpPr>
        <p:spPr>
          <a:xfrm>
            <a:off x="683568" y="1475656"/>
            <a:ext cx="8229600" cy="4525963"/>
          </a:xfrm>
        </p:spPr>
        <p:txBody>
          <a:bodyPr>
            <a:normAutofit/>
          </a:bodyPr>
          <a:lstStyle/>
          <a:p>
            <a:pPr lvl="1"/>
            <a:endParaRPr lang="en-US" dirty="0" smtClean="0"/>
          </a:p>
          <a:p>
            <a:endParaRPr lang="en-US" dirty="0" smtClean="0"/>
          </a:p>
          <a:p>
            <a:r>
              <a:rPr lang="en-US" dirty="0" smtClean="0"/>
              <a:t>Use </a:t>
            </a:r>
            <a:r>
              <a:rPr lang="en-US" dirty="0" err="1" smtClean="0"/>
              <a:t>DataSource</a:t>
            </a:r>
            <a:r>
              <a:rPr lang="en-US" dirty="0" smtClean="0"/>
              <a:t> property of the controls</a:t>
            </a:r>
          </a:p>
          <a:p>
            <a:pPr lvl="1"/>
            <a:r>
              <a:rPr lang="en-US" dirty="0" smtClean="0"/>
              <a:t>Such as, </a:t>
            </a:r>
            <a:r>
              <a:rPr lang="en-US" dirty="0" err="1" smtClean="0"/>
              <a:t>DropDownListBox</a:t>
            </a:r>
            <a:r>
              <a:rPr lang="en-US" dirty="0" smtClean="0"/>
              <a:t>, </a:t>
            </a:r>
            <a:r>
              <a:rPr lang="en-US" dirty="0" err="1" smtClean="0"/>
              <a:t>GridView</a:t>
            </a:r>
            <a:r>
              <a:rPr lang="en-US" dirty="0" smtClean="0"/>
              <a:t> etc.</a:t>
            </a:r>
          </a:p>
          <a:p>
            <a:pPr lvl="1"/>
            <a:endParaRPr lang="en-US" dirty="0" smtClean="0"/>
          </a:p>
          <a:p>
            <a:endParaRPr lang="en-US" dirty="0" smtClean="0"/>
          </a:p>
          <a:p>
            <a:r>
              <a:rPr lang="en-US" dirty="0" smtClean="0"/>
              <a:t>If the control does not have </a:t>
            </a:r>
            <a:r>
              <a:rPr lang="en-US" dirty="0" err="1" smtClean="0"/>
              <a:t>DataSource</a:t>
            </a:r>
            <a:r>
              <a:rPr lang="en-US" dirty="0" smtClean="0"/>
              <a:t> property, then use </a:t>
            </a:r>
            <a:r>
              <a:rPr lang="en-US" dirty="0" err="1" smtClean="0"/>
              <a:t>DataBinding</a:t>
            </a:r>
            <a:r>
              <a:rPr lang="en-US" dirty="0" smtClean="0"/>
              <a:t> syntax</a:t>
            </a:r>
          </a:p>
          <a:p>
            <a:pPr lvl="1"/>
            <a:r>
              <a:rPr lang="en-US" dirty="0" smtClean="0"/>
              <a:t>Such as, Label control etc.</a:t>
            </a:r>
            <a:endParaRPr lang="en-IN" dirty="0"/>
          </a:p>
        </p:txBody>
      </p:sp>
    </p:spTree>
  </p:cSld>
  <p:clrMapOvr>
    <a:masterClrMapping/>
  </p:clrMapOvr>
  <p:transition spd="slow">
    <p:wipe dir="d"/>
  </p:transition>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26976" y="255246"/>
            <a:ext cx="8229600" cy="1143000"/>
          </a:xfrm>
        </p:spPr>
        <p:txBody>
          <a:bodyPr/>
          <a:lstStyle/>
          <a:p>
            <a:r>
              <a:rPr lang="en-US" dirty="0" err="1" smtClean="0"/>
              <a:t>DataBinding</a:t>
            </a:r>
            <a:r>
              <a:rPr lang="en-US" dirty="0" smtClean="0"/>
              <a:t> Syntax</a:t>
            </a:r>
            <a:endParaRPr lang="en-IN" dirty="0"/>
          </a:p>
        </p:txBody>
      </p:sp>
      <p:sp>
        <p:nvSpPr>
          <p:cNvPr id="2" name="Content Placeholder 1"/>
          <p:cNvSpPr>
            <a:spLocks noGrp="1"/>
          </p:cNvSpPr>
          <p:nvPr>
            <p:ph sz="half" idx="4294967295"/>
          </p:nvPr>
        </p:nvSpPr>
        <p:spPr>
          <a:xfrm>
            <a:off x="539552" y="1398246"/>
            <a:ext cx="4038600" cy="4724400"/>
          </a:xfrm>
        </p:spPr>
        <p:txBody>
          <a:bodyPr>
            <a:normAutofit fontScale="85000" lnSpcReduction="10000"/>
          </a:bodyPr>
          <a:lstStyle/>
          <a:p>
            <a:r>
              <a:rPr lang="en-US" sz="1800" dirty="0" smtClean="0"/>
              <a:t>Situation-1:</a:t>
            </a:r>
          </a:p>
          <a:p>
            <a:pPr lvl="1"/>
            <a:r>
              <a:rPr lang="en-US" dirty="0" smtClean="0"/>
              <a:t>There are few controls for whom </a:t>
            </a:r>
            <a:r>
              <a:rPr lang="en-US" dirty="0" err="1" smtClean="0"/>
              <a:t>DataSource</a:t>
            </a:r>
            <a:r>
              <a:rPr lang="en-US" dirty="0" smtClean="0"/>
              <a:t> property is not available</a:t>
            </a:r>
          </a:p>
          <a:p>
            <a:r>
              <a:rPr lang="en-US" sz="1800" dirty="0" smtClean="0"/>
              <a:t>Situation-2:</a:t>
            </a:r>
          </a:p>
          <a:p>
            <a:pPr lvl="1"/>
            <a:r>
              <a:rPr lang="en-US" dirty="0" smtClean="0"/>
              <a:t>There are some controls which do display data in tabular or even in block format</a:t>
            </a:r>
          </a:p>
          <a:p>
            <a:pPr lvl="1"/>
            <a:r>
              <a:rPr lang="en-US" dirty="0" smtClean="0"/>
              <a:t>They use </a:t>
            </a:r>
            <a:r>
              <a:rPr lang="en-US" dirty="0" err="1" smtClean="0"/>
              <a:t>DataSource</a:t>
            </a:r>
            <a:r>
              <a:rPr lang="en-US" dirty="0" smtClean="0"/>
              <a:t> property to get bound to some source of data</a:t>
            </a:r>
          </a:p>
          <a:p>
            <a:pPr lvl="1"/>
            <a:r>
              <a:rPr lang="en-US" dirty="0" smtClean="0"/>
              <a:t>Then also  columns of those controls can individually be bound to a specific value from that source of data</a:t>
            </a:r>
          </a:p>
          <a:p>
            <a:pPr lvl="1"/>
            <a:endParaRPr lang="en-US" dirty="0" smtClean="0"/>
          </a:p>
          <a:p>
            <a:endParaRPr lang="en-US" sz="1800" dirty="0" smtClean="0"/>
          </a:p>
          <a:p>
            <a:endParaRPr lang="en-IN" sz="1800" dirty="0"/>
          </a:p>
        </p:txBody>
      </p:sp>
      <p:sp>
        <p:nvSpPr>
          <p:cNvPr id="4" name="Content Placeholder 3"/>
          <p:cNvSpPr>
            <a:spLocks noGrp="1"/>
          </p:cNvSpPr>
          <p:nvPr>
            <p:ph sz="half" idx="4294967295"/>
          </p:nvPr>
        </p:nvSpPr>
        <p:spPr>
          <a:xfrm>
            <a:off x="5105400" y="1600200"/>
            <a:ext cx="4038600" cy="4525963"/>
          </a:xfrm>
        </p:spPr>
        <p:txBody>
          <a:bodyPr>
            <a:normAutofit fontScale="92500"/>
          </a:bodyPr>
          <a:lstStyle/>
          <a:p>
            <a:r>
              <a:rPr lang="en-US" sz="1800" dirty="0" err="1" smtClean="0"/>
              <a:t>Soultion</a:t>
            </a:r>
            <a:r>
              <a:rPr lang="en-US" sz="1800" dirty="0" smtClean="0"/>
              <a:t>: </a:t>
            </a:r>
          </a:p>
          <a:p>
            <a:pPr lvl="1"/>
            <a:r>
              <a:rPr lang="en-US" dirty="0" smtClean="0"/>
              <a:t>For them use a simple syntax to bind data to that control</a:t>
            </a:r>
          </a:p>
          <a:p>
            <a:endParaRPr lang="en-US" dirty="0" smtClean="0"/>
          </a:p>
          <a:p>
            <a:r>
              <a:rPr lang="en-US" dirty="0" smtClean="0"/>
              <a:t>Example:</a:t>
            </a:r>
          </a:p>
          <a:p>
            <a:pPr lvl="1"/>
            <a:r>
              <a:rPr lang="en-US" dirty="0" smtClean="0"/>
              <a:t>In this example a </a:t>
            </a:r>
            <a:r>
              <a:rPr lang="en-US" dirty="0" err="1" smtClean="0"/>
              <a:t>Lable</a:t>
            </a:r>
            <a:r>
              <a:rPr lang="en-US" dirty="0" smtClean="0"/>
              <a:t> control is bound to current time using data binding syntax, since Label control does not have </a:t>
            </a:r>
            <a:r>
              <a:rPr lang="en-US" dirty="0" err="1" smtClean="0"/>
              <a:t>DataSource</a:t>
            </a:r>
            <a:r>
              <a:rPr lang="en-US" dirty="0" smtClean="0"/>
              <a:t> property</a:t>
            </a:r>
          </a:p>
          <a:p>
            <a:endParaRPr lang="en-IN" dirty="0"/>
          </a:p>
        </p:txBody>
      </p:sp>
      <p:sp>
        <p:nvSpPr>
          <p:cNvPr id="5" name="TextBox 4"/>
          <p:cNvSpPr txBox="1"/>
          <p:nvPr/>
        </p:nvSpPr>
        <p:spPr>
          <a:xfrm>
            <a:off x="3923928" y="6122646"/>
            <a:ext cx="3657600" cy="954107"/>
          </a:xfrm>
          <a:prstGeom prst="rect">
            <a:avLst/>
          </a:prstGeom>
          <a:solidFill>
            <a:schemeClr val="bg1"/>
          </a:solidFill>
          <a:ln>
            <a:solidFill>
              <a:schemeClr val="tx1"/>
            </a:solidFill>
          </a:ln>
        </p:spPr>
        <p:txBody>
          <a:bodyPr wrap="square" rtlCol="0">
            <a:spAutoFit/>
          </a:bodyPr>
          <a:lstStyle/>
          <a:p>
            <a:r>
              <a:rPr lang="en-IN" sz="1400" dirty="0" smtClean="0">
                <a:latin typeface="Trebuchet MS" pitchFamily="34" charset="0"/>
              </a:rPr>
              <a:t>&lt;</a:t>
            </a:r>
            <a:r>
              <a:rPr lang="en-IN" sz="1400" dirty="0" err="1" smtClean="0">
                <a:latin typeface="Trebuchet MS" pitchFamily="34" charset="0"/>
              </a:rPr>
              <a:t>asp:Label</a:t>
            </a:r>
            <a:r>
              <a:rPr lang="en-IN" sz="1400" b="1" dirty="0" smtClean="0">
                <a:latin typeface="Trebuchet MS" pitchFamily="34" charset="0"/>
              </a:rPr>
              <a:t> ID= "</a:t>
            </a:r>
            <a:r>
              <a:rPr lang="en-IN" sz="1400" b="1" dirty="0" err="1" smtClean="0">
                <a:latin typeface="Trebuchet MS" pitchFamily="34" charset="0"/>
              </a:rPr>
              <a:t>lblTime</a:t>
            </a:r>
            <a:r>
              <a:rPr lang="en-IN" sz="1400" b="1" dirty="0" smtClean="0">
                <a:latin typeface="Trebuchet MS" pitchFamily="34" charset="0"/>
              </a:rPr>
              <a:t>" </a:t>
            </a:r>
            <a:r>
              <a:rPr lang="en-IN" sz="1400" b="1" dirty="0" err="1" smtClean="0">
                <a:latin typeface="Trebuchet MS" pitchFamily="34" charset="0"/>
              </a:rPr>
              <a:t>runat</a:t>
            </a:r>
            <a:r>
              <a:rPr lang="en-IN" sz="1400" b="1" dirty="0" smtClean="0">
                <a:latin typeface="Trebuchet MS" pitchFamily="34" charset="0"/>
              </a:rPr>
              <a:t>="server" </a:t>
            </a:r>
          </a:p>
          <a:p>
            <a:r>
              <a:rPr lang="en-IN" sz="1400" b="1" dirty="0" smtClean="0">
                <a:latin typeface="Trebuchet MS" pitchFamily="34" charset="0"/>
              </a:rPr>
              <a:t>    Text="&lt;%# </a:t>
            </a:r>
            <a:r>
              <a:rPr lang="en-IN" sz="1400" b="1" dirty="0" err="1" smtClean="0">
                <a:latin typeface="Trebuchet MS" pitchFamily="34" charset="0"/>
              </a:rPr>
              <a:t>DateTime.Now.ToShortTimeString</a:t>
            </a:r>
            <a:r>
              <a:rPr lang="en-IN" sz="1400" b="1" dirty="0" smtClean="0">
                <a:latin typeface="Trebuchet MS" pitchFamily="34" charset="0"/>
              </a:rPr>
              <a:t>() %&gt;" &gt;&lt;/</a:t>
            </a:r>
            <a:r>
              <a:rPr lang="en-IN" sz="1400" b="1" dirty="0" err="1" smtClean="0">
                <a:latin typeface="Trebuchet MS" pitchFamily="34" charset="0"/>
              </a:rPr>
              <a:t>asp:Label</a:t>
            </a:r>
            <a:r>
              <a:rPr lang="en-IN" sz="1400" b="1" dirty="0" smtClean="0">
                <a:latin typeface="Trebuchet MS" pitchFamily="34" charset="0"/>
              </a:rPr>
              <a:t>&gt; </a:t>
            </a:r>
            <a:endParaRPr lang="en-IN" sz="1400" dirty="0">
              <a:latin typeface="Trebuchet MS" pitchFamily="34" charset="0"/>
            </a:endParaRPr>
          </a:p>
        </p:txBody>
      </p:sp>
    </p:spTree>
  </p:cSld>
  <p:clrMapOvr>
    <a:masterClrMapping/>
  </p:clrMapOvr>
  <p:transition spd="slow">
    <p:wipe dir="d"/>
  </p:transition>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52400"/>
            <a:ext cx="7543800" cy="566738"/>
          </a:xfrm>
        </p:spPr>
        <p:txBody>
          <a:bodyPr>
            <a:normAutofit fontScale="90000"/>
          </a:bodyPr>
          <a:lstStyle/>
          <a:p>
            <a:r>
              <a:rPr lang="en-US" dirty="0" smtClean="0"/>
              <a:t>Example:</a:t>
            </a:r>
            <a:endParaRPr lang="en-IN" dirty="0"/>
          </a:p>
        </p:txBody>
      </p:sp>
      <p:pic>
        <p:nvPicPr>
          <p:cNvPr id="6" name="Content Placeholder 5" descr="labeldatabinding.png"/>
          <p:cNvPicPr>
            <a:picLocks noGrp="1" noChangeAspect="1"/>
          </p:cNvPicPr>
          <p:nvPr>
            <p:ph sz="half" idx="4294967295"/>
          </p:nvPr>
        </p:nvPicPr>
        <p:blipFill>
          <a:blip r:embed="rId3" cstate="print"/>
          <a:stretch>
            <a:fillRect/>
          </a:stretch>
        </p:blipFill>
        <p:spPr>
          <a:xfrm>
            <a:off x="0" y="1676400"/>
            <a:ext cx="4038600" cy="1808163"/>
          </a:xfrm>
          <a:ln>
            <a:solidFill>
              <a:schemeClr val="tx1"/>
            </a:solidFill>
          </a:ln>
        </p:spPr>
      </p:pic>
      <p:pic>
        <p:nvPicPr>
          <p:cNvPr id="9" name="Content Placeholder 8" descr="labeldatabinding1.png"/>
          <p:cNvPicPr>
            <a:picLocks noGrp="1" noChangeAspect="1"/>
          </p:cNvPicPr>
          <p:nvPr>
            <p:ph sz="half" idx="4294967295"/>
          </p:nvPr>
        </p:nvPicPr>
        <p:blipFill>
          <a:blip r:embed="rId4" cstate="print"/>
          <a:stretch>
            <a:fillRect/>
          </a:stretch>
        </p:blipFill>
        <p:spPr>
          <a:xfrm>
            <a:off x="5105400" y="1752600"/>
            <a:ext cx="4038600" cy="1292225"/>
          </a:xfrm>
          <a:ln>
            <a:solidFill>
              <a:schemeClr val="tx1"/>
            </a:solidFill>
          </a:ln>
        </p:spPr>
      </p:pic>
      <p:sp>
        <p:nvSpPr>
          <p:cNvPr id="10" name="TextBox 9"/>
          <p:cNvSpPr txBox="1"/>
          <p:nvPr/>
        </p:nvSpPr>
        <p:spPr>
          <a:xfrm>
            <a:off x="609600" y="3657600"/>
            <a:ext cx="4038600" cy="646331"/>
          </a:xfrm>
          <a:prstGeom prst="rect">
            <a:avLst/>
          </a:prstGeom>
          <a:solidFill>
            <a:srgbClr val="7030A0"/>
          </a:solidFill>
          <a:ln>
            <a:solidFill>
              <a:schemeClr val="tx1"/>
            </a:solidFill>
          </a:ln>
        </p:spPr>
        <p:txBody>
          <a:bodyPr wrap="square" rtlCol="0">
            <a:spAutoFit/>
          </a:bodyPr>
          <a:lstStyle/>
          <a:p>
            <a:r>
              <a:rPr lang="en-US" dirty="0" smtClean="0">
                <a:solidFill>
                  <a:schemeClr val="bg1"/>
                </a:solidFill>
              </a:rPr>
              <a:t>The label is bound to current time using simple data binding syntax </a:t>
            </a:r>
            <a:endParaRPr lang="en-IN" dirty="0">
              <a:solidFill>
                <a:schemeClr val="bg1"/>
              </a:solidFill>
            </a:endParaRPr>
          </a:p>
        </p:txBody>
      </p:sp>
      <p:sp>
        <p:nvSpPr>
          <p:cNvPr id="11" name="TextBox 10"/>
          <p:cNvSpPr txBox="1"/>
          <p:nvPr/>
        </p:nvSpPr>
        <p:spPr>
          <a:xfrm>
            <a:off x="5029200" y="3352800"/>
            <a:ext cx="3733800" cy="646331"/>
          </a:xfrm>
          <a:prstGeom prst="rect">
            <a:avLst/>
          </a:prstGeom>
          <a:solidFill>
            <a:srgbClr val="7030A0"/>
          </a:solidFill>
          <a:ln>
            <a:solidFill>
              <a:schemeClr val="tx1"/>
            </a:solidFill>
          </a:ln>
        </p:spPr>
        <p:txBody>
          <a:bodyPr wrap="square" rtlCol="0">
            <a:spAutoFit/>
          </a:bodyPr>
          <a:lstStyle/>
          <a:p>
            <a:r>
              <a:rPr lang="en-US" dirty="0" smtClean="0">
                <a:solidFill>
                  <a:schemeClr val="bg1"/>
                </a:solidFill>
              </a:rPr>
              <a:t>Calling </a:t>
            </a:r>
            <a:r>
              <a:rPr lang="en-US" dirty="0" err="1" smtClean="0">
                <a:solidFill>
                  <a:schemeClr val="bg1"/>
                </a:solidFill>
              </a:rPr>
              <a:t>DataBind</a:t>
            </a:r>
            <a:r>
              <a:rPr lang="en-US" dirty="0" smtClean="0">
                <a:solidFill>
                  <a:schemeClr val="bg1"/>
                </a:solidFill>
              </a:rPr>
              <a:t>() method on the </a:t>
            </a:r>
            <a:r>
              <a:rPr lang="en-US" dirty="0" err="1" smtClean="0">
                <a:solidFill>
                  <a:schemeClr val="bg1"/>
                </a:solidFill>
              </a:rPr>
              <a:t>lable</a:t>
            </a:r>
            <a:r>
              <a:rPr lang="en-US" dirty="0" smtClean="0">
                <a:solidFill>
                  <a:schemeClr val="bg1"/>
                </a:solidFill>
              </a:rPr>
              <a:t> to bind data during run time</a:t>
            </a:r>
            <a:endParaRPr lang="en-IN" dirty="0">
              <a:solidFill>
                <a:schemeClr val="bg1"/>
              </a:solidFill>
            </a:endParaRPr>
          </a:p>
        </p:txBody>
      </p:sp>
      <p:pic>
        <p:nvPicPr>
          <p:cNvPr id="2050" name="Picture 2" descr="C:\Users\JoySata\Pictures\MindTreeMaterialPics\ASP.NET Controls\labeldatabinding2.png"/>
          <p:cNvPicPr>
            <a:picLocks noChangeAspect="1" noChangeArrowheads="1"/>
          </p:cNvPicPr>
          <p:nvPr/>
        </p:nvPicPr>
        <p:blipFill>
          <a:blip r:embed="rId5" cstate="print"/>
          <a:srcRect/>
          <a:stretch>
            <a:fillRect/>
          </a:stretch>
        </p:blipFill>
        <p:spPr bwMode="auto">
          <a:xfrm>
            <a:off x="609600" y="4495800"/>
            <a:ext cx="3905250" cy="962025"/>
          </a:xfrm>
          <a:prstGeom prst="rect">
            <a:avLst/>
          </a:prstGeom>
          <a:noFill/>
          <a:ln>
            <a:solidFill>
              <a:schemeClr val="tx1"/>
            </a:solidFill>
          </a:ln>
        </p:spPr>
      </p:pic>
      <p:sp>
        <p:nvSpPr>
          <p:cNvPr id="13" name="TextBox 12"/>
          <p:cNvSpPr txBox="1"/>
          <p:nvPr/>
        </p:nvSpPr>
        <p:spPr>
          <a:xfrm>
            <a:off x="4724400" y="4648200"/>
            <a:ext cx="4038600" cy="369332"/>
          </a:xfrm>
          <a:prstGeom prst="rect">
            <a:avLst/>
          </a:prstGeom>
          <a:solidFill>
            <a:srgbClr val="7030A0"/>
          </a:solidFill>
          <a:ln>
            <a:solidFill>
              <a:schemeClr val="tx1"/>
            </a:solidFill>
          </a:ln>
        </p:spPr>
        <p:txBody>
          <a:bodyPr wrap="square" rtlCol="0">
            <a:spAutoFit/>
          </a:bodyPr>
          <a:lstStyle/>
          <a:p>
            <a:r>
              <a:rPr lang="en-US" dirty="0" smtClean="0">
                <a:solidFill>
                  <a:schemeClr val="bg1"/>
                </a:solidFill>
              </a:rPr>
              <a:t>                           Output</a:t>
            </a:r>
            <a:endParaRPr lang="en-IN" dirty="0">
              <a:solidFill>
                <a:schemeClr val="bg1"/>
              </a:solidFill>
            </a:endParaRPr>
          </a:p>
        </p:txBody>
      </p:sp>
      <p:sp>
        <p:nvSpPr>
          <p:cNvPr id="14" name="TextBox 13"/>
          <p:cNvSpPr txBox="1"/>
          <p:nvPr/>
        </p:nvSpPr>
        <p:spPr>
          <a:xfrm>
            <a:off x="533400" y="838200"/>
            <a:ext cx="7315200" cy="646331"/>
          </a:xfrm>
          <a:prstGeom prst="rect">
            <a:avLst/>
          </a:prstGeom>
          <a:solidFill>
            <a:srgbClr val="7030A0"/>
          </a:solidFill>
          <a:ln>
            <a:solidFill>
              <a:schemeClr val="tx1"/>
            </a:solidFill>
          </a:ln>
        </p:spPr>
        <p:txBody>
          <a:bodyPr wrap="square" rtlCol="0">
            <a:spAutoFit/>
          </a:bodyPr>
          <a:lstStyle/>
          <a:p>
            <a:r>
              <a:rPr lang="en-US" dirty="0" smtClean="0">
                <a:solidFill>
                  <a:schemeClr val="bg1"/>
                </a:solidFill>
              </a:rPr>
              <a:t>Binding Data To Label Control using </a:t>
            </a:r>
            <a:r>
              <a:rPr lang="en-US" dirty="0" err="1" smtClean="0">
                <a:solidFill>
                  <a:schemeClr val="bg1"/>
                </a:solidFill>
              </a:rPr>
              <a:t>DataBinding</a:t>
            </a:r>
            <a:r>
              <a:rPr lang="en-US" dirty="0" smtClean="0">
                <a:solidFill>
                  <a:schemeClr val="bg1"/>
                </a:solidFill>
              </a:rPr>
              <a:t> Syntax and </a:t>
            </a:r>
            <a:r>
              <a:rPr lang="en-US" dirty="0" err="1" smtClean="0">
                <a:solidFill>
                  <a:schemeClr val="bg1"/>
                </a:solidFill>
              </a:rPr>
              <a:t>DataBind</a:t>
            </a:r>
            <a:r>
              <a:rPr lang="en-US" dirty="0" smtClean="0">
                <a:solidFill>
                  <a:schemeClr val="bg1"/>
                </a:solidFill>
              </a:rPr>
              <a:t>() method</a:t>
            </a:r>
            <a:endParaRPr lang="en-IN" dirty="0">
              <a:solidFill>
                <a:schemeClr val="bg1"/>
              </a:solidFill>
            </a:endParaRPr>
          </a:p>
        </p:txBody>
      </p:sp>
    </p:spTree>
  </p:cSld>
  <p:clrMapOvr>
    <a:masterClrMapping/>
  </p:clrMapOvr>
  <p:transition spd="slow">
    <p:wipe dir="d"/>
  </p:transition>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274638"/>
            <a:ext cx="8229600" cy="1143000"/>
          </a:xfrm>
        </p:spPr>
        <p:txBody>
          <a:bodyPr/>
          <a:lstStyle/>
          <a:p>
            <a:r>
              <a:rPr lang="en-US" dirty="0" err="1" smtClean="0"/>
              <a:t>DataSource</a:t>
            </a:r>
            <a:r>
              <a:rPr lang="en-US" dirty="0" smtClean="0"/>
              <a:t> Controls</a:t>
            </a:r>
            <a:endParaRPr lang="en-IN" dirty="0"/>
          </a:p>
        </p:txBody>
      </p:sp>
      <p:sp>
        <p:nvSpPr>
          <p:cNvPr id="6" name="Content Placeholder 5"/>
          <p:cNvSpPr>
            <a:spLocks noGrp="1"/>
          </p:cNvSpPr>
          <p:nvPr>
            <p:ph idx="4294967295"/>
          </p:nvPr>
        </p:nvSpPr>
        <p:spPr>
          <a:xfrm>
            <a:off x="0" y="1600200"/>
            <a:ext cx="8229600" cy="4525963"/>
          </a:xfrm>
        </p:spPr>
        <p:txBody>
          <a:bodyPr>
            <a:normAutofit fontScale="85000" lnSpcReduction="20000"/>
          </a:bodyPr>
          <a:lstStyle/>
          <a:p>
            <a:r>
              <a:rPr lang="en-US" dirty="0" smtClean="0"/>
              <a:t>Generally we tend to bind any data bound control to an object (such as, </a:t>
            </a:r>
            <a:r>
              <a:rPr lang="en-US" dirty="0" err="1" smtClean="0"/>
              <a:t>DataSet</a:t>
            </a:r>
            <a:r>
              <a:rPr lang="en-US" dirty="0" smtClean="0"/>
              <a:t> table, Now </a:t>
            </a:r>
            <a:r>
              <a:rPr lang="en-US" dirty="0" err="1" smtClean="0"/>
              <a:t>propert</a:t>
            </a:r>
            <a:r>
              <a:rPr lang="en-US" dirty="0" smtClean="0"/>
              <a:t> of </a:t>
            </a:r>
            <a:r>
              <a:rPr lang="en-US" dirty="0" err="1" smtClean="0"/>
              <a:t>DateTime</a:t>
            </a:r>
            <a:r>
              <a:rPr lang="en-US" dirty="0" smtClean="0"/>
              <a:t> structure or an </a:t>
            </a:r>
            <a:r>
              <a:rPr lang="en-US" dirty="0" err="1" smtClean="0"/>
              <a:t>arraylist</a:t>
            </a:r>
            <a:r>
              <a:rPr lang="en-US" dirty="0" smtClean="0"/>
              <a:t> containing some data)using </a:t>
            </a:r>
            <a:r>
              <a:rPr lang="en-US" dirty="0" err="1" smtClean="0"/>
              <a:t>DataSource</a:t>
            </a:r>
            <a:r>
              <a:rPr lang="en-US" dirty="0" smtClean="0"/>
              <a:t> property of the data bound control</a:t>
            </a:r>
          </a:p>
          <a:p>
            <a:r>
              <a:rPr lang="en-US" dirty="0" smtClean="0"/>
              <a:t>But, ASP.NET 2.0 introduces a new set of controls, known as </a:t>
            </a:r>
            <a:r>
              <a:rPr lang="en-US" dirty="0" err="1" smtClean="0"/>
              <a:t>DataSource</a:t>
            </a:r>
            <a:r>
              <a:rPr lang="en-US" dirty="0" smtClean="0"/>
              <a:t> controls</a:t>
            </a:r>
          </a:p>
          <a:p>
            <a:r>
              <a:rPr lang="en-US" dirty="0" smtClean="0"/>
              <a:t>If configured, these controls gets bound to actual source of data (such, SQL Server table, xml file etc.) during design time itself </a:t>
            </a:r>
          </a:p>
          <a:p>
            <a:r>
              <a:rPr lang="en-US" dirty="0" smtClean="0"/>
              <a:t>If any Data Bound Control is attached to these </a:t>
            </a:r>
            <a:r>
              <a:rPr lang="en-US" dirty="0" err="1" smtClean="0"/>
              <a:t>DataSource</a:t>
            </a:r>
            <a:r>
              <a:rPr lang="en-US" dirty="0" smtClean="0"/>
              <a:t> control, then data from </a:t>
            </a:r>
            <a:r>
              <a:rPr lang="en-US" dirty="0" err="1" smtClean="0"/>
              <a:t>DataSource</a:t>
            </a:r>
            <a:r>
              <a:rPr lang="en-US" dirty="0" smtClean="0"/>
              <a:t> control will be bound to data bound control and displayed during runtime</a:t>
            </a:r>
          </a:p>
          <a:p>
            <a:r>
              <a:rPr lang="en-US" dirty="0" smtClean="0"/>
              <a:t>Data Source controls are added on the page but is not displayed when the page is viewed in browser</a:t>
            </a:r>
          </a:p>
          <a:p>
            <a:endParaRPr lang="en-US" dirty="0" smtClean="0"/>
          </a:p>
        </p:txBody>
      </p:sp>
    </p:spTree>
  </p:cSld>
  <p:clrMapOvr>
    <a:masterClrMapping/>
  </p:clrMapOvr>
  <p:transition spd="slow">
    <p:wipe dir="d"/>
  </p:transition>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74638"/>
            <a:ext cx="8229600" cy="1143000"/>
          </a:xfrm>
        </p:spPr>
        <p:txBody>
          <a:bodyPr/>
          <a:lstStyle/>
          <a:p>
            <a:r>
              <a:rPr lang="en-US" dirty="0" smtClean="0"/>
              <a:t>Different </a:t>
            </a:r>
            <a:r>
              <a:rPr lang="en-US" dirty="0" err="1" smtClean="0"/>
              <a:t>DataSource</a:t>
            </a:r>
            <a:r>
              <a:rPr lang="en-US" dirty="0" smtClean="0"/>
              <a:t> Controls</a:t>
            </a:r>
            <a:endParaRPr lang="en-IN" dirty="0"/>
          </a:p>
        </p:txBody>
      </p:sp>
      <p:sp>
        <p:nvSpPr>
          <p:cNvPr id="2" name="Content Placeholder 1"/>
          <p:cNvSpPr>
            <a:spLocks noGrp="1"/>
          </p:cNvSpPr>
          <p:nvPr>
            <p:ph idx="4294967295"/>
          </p:nvPr>
        </p:nvSpPr>
        <p:spPr>
          <a:xfrm>
            <a:off x="0" y="1295400"/>
            <a:ext cx="8229600" cy="5029200"/>
          </a:xfrm>
        </p:spPr>
        <p:txBody>
          <a:bodyPr>
            <a:normAutofit fontScale="92500" lnSpcReduction="20000"/>
          </a:bodyPr>
          <a:lstStyle/>
          <a:p>
            <a:r>
              <a:rPr lang="en-US" dirty="0" err="1" smtClean="0"/>
              <a:t>SqlDataSource</a:t>
            </a:r>
            <a:r>
              <a:rPr lang="en-US" dirty="0" smtClean="0"/>
              <a:t>: Gets the data from SQL server table and supplies to any data bound control</a:t>
            </a:r>
          </a:p>
          <a:p>
            <a:r>
              <a:rPr lang="en-US" dirty="0" err="1" smtClean="0"/>
              <a:t>AccessDataSource</a:t>
            </a:r>
            <a:r>
              <a:rPr lang="en-US" dirty="0" smtClean="0"/>
              <a:t>: Gets the data from MS-Access table and supplies to any data bound control</a:t>
            </a:r>
          </a:p>
          <a:p>
            <a:r>
              <a:rPr lang="en-US" dirty="0" err="1" smtClean="0"/>
              <a:t>ObjectDataSource</a:t>
            </a:r>
            <a:r>
              <a:rPr lang="en-US" dirty="0" smtClean="0"/>
              <a:t>: Gets the data from a business object and supplies to any data bound control</a:t>
            </a:r>
          </a:p>
          <a:p>
            <a:r>
              <a:rPr lang="en-US" dirty="0" err="1" smtClean="0"/>
              <a:t>SiteMapDataSource:Gets</a:t>
            </a:r>
            <a:r>
              <a:rPr lang="en-US" dirty="0" smtClean="0"/>
              <a:t> the data from a sitemap file and supplies to any data bound control. Generally used by hierarchical data bound control</a:t>
            </a:r>
          </a:p>
          <a:p>
            <a:r>
              <a:rPr lang="en-US" dirty="0" err="1" smtClean="0"/>
              <a:t>LinqDataSource</a:t>
            </a:r>
            <a:r>
              <a:rPr lang="en-US" dirty="0" smtClean="0"/>
              <a:t>: Gets the data from LINQ data source and supplies to any data bound control</a:t>
            </a:r>
          </a:p>
          <a:p>
            <a:r>
              <a:rPr lang="en-US" dirty="0" err="1" smtClean="0"/>
              <a:t>XmlDataSource</a:t>
            </a:r>
            <a:r>
              <a:rPr lang="en-US" dirty="0" smtClean="0"/>
              <a:t>: Gets the data from an XML file and supplies to any data bound control</a:t>
            </a:r>
          </a:p>
          <a:p>
            <a:endParaRPr lang="en-US" dirty="0" smtClean="0"/>
          </a:p>
          <a:p>
            <a:endParaRPr lang="en-US" dirty="0" smtClean="0"/>
          </a:p>
          <a:p>
            <a:endParaRPr lang="en-US" dirty="0" smtClean="0"/>
          </a:p>
          <a:p>
            <a:endParaRPr lang="en-IN" dirty="0"/>
          </a:p>
        </p:txBody>
      </p:sp>
    </p:spTree>
  </p:cSld>
  <p:clrMapOvr>
    <a:masterClrMapping/>
  </p:clrMapOvr>
  <p:transition spd="slow">
    <p:wipe dir="d"/>
  </p:transition>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55576" y="202913"/>
            <a:ext cx="8229600" cy="1143000"/>
          </a:xfrm>
        </p:spPr>
        <p:txBody>
          <a:bodyPr/>
          <a:lstStyle/>
          <a:p>
            <a:r>
              <a:rPr lang="en-US" dirty="0" smtClean="0"/>
              <a:t>Binding to </a:t>
            </a:r>
            <a:r>
              <a:rPr lang="en-US" dirty="0" err="1" smtClean="0"/>
              <a:t>DataSource</a:t>
            </a:r>
            <a:r>
              <a:rPr lang="en-US" dirty="0" smtClean="0"/>
              <a:t> Control</a:t>
            </a:r>
            <a:endParaRPr lang="en-IN" dirty="0"/>
          </a:p>
        </p:txBody>
      </p:sp>
      <p:sp>
        <p:nvSpPr>
          <p:cNvPr id="2" name="Content Placeholder 1"/>
          <p:cNvSpPr>
            <a:spLocks noGrp="1"/>
          </p:cNvSpPr>
          <p:nvPr>
            <p:ph idx="4294967295"/>
          </p:nvPr>
        </p:nvSpPr>
        <p:spPr>
          <a:xfrm>
            <a:off x="755576" y="1213862"/>
            <a:ext cx="8229600" cy="4525963"/>
          </a:xfrm>
        </p:spPr>
        <p:txBody>
          <a:bodyPr>
            <a:normAutofit/>
          </a:bodyPr>
          <a:lstStyle/>
          <a:p>
            <a:r>
              <a:rPr lang="en-US" dirty="0" smtClean="0"/>
              <a:t>Use </a:t>
            </a:r>
            <a:r>
              <a:rPr lang="en-US" dirty="0" err="1" smtClean="0"/>
              <a:t>DataSourceID</a:t>
            </a:r>
            <a:r>
              <a:rPr lang="en-US" dirty="0" smtClean="0"/>
              <a:t> property of data bound control to bind to a </a:t>
            </a:r>
            <a:r>
              <a:rPr lang="en-US" dirty="0" err="1" smtClean="0"/>
              <a:t>Datasource</a:t>
            </a:r>
            <a:r>
              <a:rPr lang="en-US" dirty="0" smtClean="0"/>
              <a:t> control</a:t>
            </a:r>
          </a:p>
          <a:p>
            <a:endParaRPr lang="en-US" dirty="0" smtClean="0"/>
          </a:p>
          <a:p>
            <a:r>
              <a:rPr lang="en-US" dirty="0" smtClean="0"/>
              <a:t>Example:</a:t>
            </a:r>
          </a:p>
          <a:p>
            <a:endParaRPr lang="en-US" dirty="0" smtClean="0"/>
          </a:p>
          <a:p>
            <a:endParaRPr lang="en-US" dirty="0" smtClean="0"/>
          </a:p>
          <a:p>
            <a:endParaRPr lang="en-US" dirty="0" smtClean="0"/>
          </a:p>
          <a:p>
            <a:r>
              <a:rPr lang="en-US" dirty="0" smtClean="0"/>
              <a:t>Difference with binding to an object:</a:t>
            </a:r>
          </a:p>
          <a:p>
            <a:endParaRPr lang="en-US" dirty="0" smtClean="0"/>
          </a:p>
          <a:p>
            <a:endParaRPr lang="en-IN" dirty="0"/>
          </a:p>
        </p:txBody>
      </p:sp>
      <p:sp>
        <p:nvSpPr>
          <p:cNvPr id="4" name="TextBox 3"/>
          <p:cNvSpPr txBox="1"/>
          <p:nvPr/>
        </p:nvSpPr>
        <p:spPr>
          <a:xfrm>
            <a:off x="1115616" y="5139460"/>
            <a:ext cx="5562600" cy="584775"/>
          </a:xfrm>
          <a:prstGeom prst="rect">
            <a:avLst/>
          </a:prstGeom>
          <a:solidFill>
            <a:srgbClr val="7030A0"/>
          </a:solidFill>
          <a:ln>
            <a:solidFill>
              <a:schemeClr val="tx1"/>
            </a:solidFill>
          </a:ln>
        </p:spPr>
        <p:txBody>
          <a:bodyPr wrap="square" rtlCol="0">
            <a:spAutoFit/>
          </a:bodyPr>
          <a:lstStyle/>
          <a:p>
            <a:r>
              <a:rPr lang="en-US" sz="1600" dirty="0" smtClean="0">
                <a:solidFill>
                  <a:schemeClr val="bg1"/>
                </a:solidFill>
                <a:latin typeface="Trebuchet MS" pitchFamily="34" charset="0"/>
              </a:rPr>
              <a:t>gridView1.DataSourceID=“sqlDataSource1”;</a:t>
            </a:r>
          </a:p>
          <a:p>
            <a:r>
              <a:rPr lang="en-US" sz="1600" dirty="0" smtClean="0">
                <a:solidFill>
                  <a:schemeClr val="bg1"/>
                </a:solidFill>
                <a:latin typeface="Trebuchet MS" pitchFamily="34" charset="0"/>
              </a:rPr>
              <a:t>gridView1.DataBind();</a:t>
            </a:r>
            <a:endParaRPr lang="en-IN" sz="1600" dirty="0">
              <a:solidFill>
                <a:schemeClr val="bg1"/>
              </a:solidFill>
              <a:latin typeface="Trebuchet MS" pitchFamily="34" charset="0"/>
            </a:endParaRPr>
          </a:p>
        </p:txBody>
      </p:sp>
      <p:sp>
        <p:nvSpPr>
          <p:cNvPr id="5" name="TextBox 4"/>
          <p:cNvSpPr txBox="1"/>
          <p:nvPr/>
        </p:nvSpPr>
        <p:spPr>
          <a:xfrm>
            <a:off x="1049546" y="4496612"/>
            <a:ext cx="5562600" cy="584775"/>
          </a:xfrm>
          <a:prstGeom prst="rect">
            <a:avLst/>
          </a:prstGeom>
          <a:solidFill>
            <a:srgbClr val="7030A0"/>
          </a:solidFill>
          <a:ln>
            <a:solidFill>
              <a:schemeClr val="tx1"/>
            </a:solidFill>
          </a:ln>
        </p:spPr>
        <p:txBody>
          <a:bodyPr wrap="square" rtlCol="0">
            <a:spAutoFit/>
          </a:bodyPr>
          <a:lstStyle/>
          <a:p>
            <a:r>
              <a:rPr lang="en-US" sz="1600" dirty="0" smtClean="0">
                <a:solidFill>
                  <a:schemeClr val="bg1"/>
                </a:solidFill>
                <a:latin typeface="Trebuchet MS" pitchFamily="34" charset="0"/>
              </a:rPr>
              <a:t>gridView1.DataSource=</a:t>
            </a:r>
            <a:r>
              <a:rPr lang="en-US" sz="1600" dirty="0" err="1" smtClean="0">
                <a:solidFill>
                  <a:schemeClr val="bg1"/>
                </a:solidFill>
                <a:latin typeface="Trebuchet MS" pitchFamily="34" charset="0"/>
              </a:rPr>
              <a:t>ds.Table</a:t>
            </a:r>
            <a:r>
              <a:rPr lang="en-US" sz="1600" dirty="0" smtClean="0">
                <a:solidFill>
                  <a:schemeClr val="bg1"/>
                </a:solidFill>
                <a:latin typeface="Trebuchet MS" pitchFamily="34" charset="0"/>
              </a:rPr>
              <a:t>[“</a:t>
            </a:r>
            <a:r>
              <a:rPr lang="en-US" sz="1600" dirty="0" err="1" smtClean="0">
                <a:solidFill>
                  <a:schemeClr val="bg1"/>
                </a:solidFill>
                <a:latin typeface="Trebuchet MS" pitchFamily="34" charset="0"/>
              </a:rPr>
              <a:t>tbl_Category</a:t>
            </a:r>
            <a:r>
              <a:rPr lang="en-US" sz="1600" dirty="0" smtClean="0">
                <a:solidFill>
                  <a:schemeClr val="bg1"/>
                </a:solidFill>
                <a:latin typeface="Trebuchet MS" pitchFamily="34" charset="0"/>
              </a:rPr>
              <a:t>”];</a:t>
            </a:r>
          </a:p>
          <a:p>
            <a:r>
              <a:rPr lang="en-US" sz="1600" dirty="0" smtClean="0">
                <a:solidFill>
                  <a:schemeClr val="bg1"/>
                </a:solidFill>
                <a:latin typeface="Trebuchet MS" pitchFamily="34" charset="0"/>
              </a:rPr>
              <a:t>gridView1.DataBind();</a:t>
            </a:r>
            <a:endParaRPr lang="en-IN" sz="1600" dirty="0">
              <a:solidFill>
                <a:schemeClr val="bg1"/>
              </a:solidFill>
              <a:latin typeface="Trebuchet MS" pitchFamily="34" charset="0"/>
            </a:endParaRPr>
          </a:p>
        </p:txBody>
      </p:sp>
      <p:sp>
        <p:nvSpPr>
          <p:cNvPr id="6" name="TextBox 5"/>
          <p:cNvSpPr txBox="1"/>
          <p:nvPr/>
        </p:nvSpPr>
        <p:spPr>
          <a:xfrm>
            <a:off x="1115616" y="3327112"/>
            <a:ext cx="5562600" cy="584775"/>
          </a:xfrm>
          <a:prstGeom prst="rect">
            <a:avLst/>
          </a:prstGeom>
          <a:solidFill>
            <a:srgbClr val="7030A0"/>
          </a:solidFill>
          <a:ln>
            <a:solidFill>
              <a:schemeClr val="tx1"/>
            </a:solidFill>
          </a:ln>
        </p:spPr>
        <p:txBody>
          <a:bodyPr wrap="square" rtlCol="0">
            <a:spAutoFit/>
          </a:bodyPr>
          <a:lstStyle/>
          <a:p>
            <a:r>
              <a:rPr lang="en-US" sz="1600" dirty="0" smtClean="0">
                <a:solidFill>
                  <a:schemeClr val="bg1"/>
                </a:solidFill>
                <a:latin typeface="Trebuchet MS" pitchFamily="34" charset="0"/>
              </a:rPr>
              <a:t>gridView1.DataSourceID=“sqlDataSource1”;</a:t>
            </a:r>
          </a:p>
          <a:p>
            <a:r>
              <a:rPr lang="en-US" sz="1600" dirty="0" smtClean="0">
                <a:solidFill>
                  <a:schemeClr val="bg1"/>
                </a:solidFill>
                <a:latin typeface="Trebuchet MS" pitchFamily="34" charset="0"/>
              </a:rPr>
              <a:t>gridView1.DataBind();</a:t>
            </a:r>
            <a:endParaRPr lang="en-IN" sz="1600" dirty="0">
              <a:solidFill>
                <a:schemeClr val="bg1"/>
              </a:solidFill>
              <a:latin typeface="Trebuchet MS" pitchFamily="34" charset="0"/>
            </a:endParaRPr>
          </a:p>
        </p:txBody>
      </p:sp>
      <p:sp>
        <p:nvSpPr>
          <p:cNvPr id="7" name="TextBox 6"/>
          <p:cNvSpPr txBox="1"/>
          <p:nvPr/>
        </p:nvSpPr>
        <p:spPr>
          <a:xfrm>
            <a:off x="5459477" y="5201190"/>
            <a:ext cx="3505200" cy="830997"/>
          </a:xfrm>
          <a:prstGeom prst="rect">
            <a:avLst/>
          </a:prstGeom>
          <a:solidFill>
            <a:srgbClr val="7030A0"/>
          </a:solidFill>
          <a:ln>
            <a:solidFill>
              <a:schemeClr val="tx1"/>
            </a:solidFill>
          </a:ln>
        </p:spPr>
        <p:txBody>
          <a:bodyPr wrap="square" rtlCol="0">
            <a:spAutoFit/>
          </a:bodyPr>
          <a:lstStyle/>
          <a:p>
            <a:r>
              <a:rPr lang="en-US" sz="1600" dirty="0" smtClean="0">
                <a:solidFill>
                  <a:schemeClr val="bg1"/>
                </a:solidFill>
                <a:latin typeface="Trebuchet MS" pitchFamily="34" charset="0"/>
              </a:rPr>
              <a:t>Passing a string value, the ID of the </a:t>
            </a:r>
            <a:r>
              <a:rPr lang="en-US" sz="1600" dirty="0" err="1" smtClean="0">
                <a:solidFill>
                  <a:schemeClr val="bg1"/>
                </a:solidFill>
                <a:latin typeface="Trebuchet MS" pitchFamily="34" charset="0"/>
              </a:rPr>
              <a:t>SqlDataSource</a:t>
            </a:r>
            <a:r>
              <a:rPr lang="en-US" sz="1600" dirty="0" smtClean="0">
                <a:solidFill>
                  <a:schemeClr val="bg1"/>
                </a:solidFill>
                <a:latin typeface="Trebuchet MS" pitchFamily="34" charset="0"/>
              </a:rPr>
              <a:t> control, to the </a:t>
            </a:r>
            <a:r>
              <a:rPr lang="en-US" sz="1600" dirty="0" err="1" smtClean="0">
                <a:solidFill>
                  <a:schemeClr val="bg1"/>
                </a:solidFill>
                <a:latin typeface="Trebuchet MS" pitchFamily="34" charset="0"/>
              </a:rPr>
              <a:t>DataSourceID</a:t>
            </a:r>
            <a:r>
              <a:rPr lang="en-US" sz="1600" dirty="0" smtClean="0">
                <a:solidFill>
                  <a:schemeClr val="bg1"/>
                </a:solidFill>
                <a:latin typeface="Trebuchet MS" pitchFamily="34" charset="0"/>
              </a:rPr>
              <a:t> property</a:t>
            </a:r>
            <a:endParaRPr lang="en-IN" sz="1600" dirty="0">
              <a:solidFill>
                <a:schemeClr val="bg1"/>
              </a:solidFill>
              <a:latin typeface="Trebuchet MS" pitchFamily="34" charset="0"/>
            </a:endParaRPr>
          </a:p>
        </p:txBody>
      </p:sp>
      <p:sp>
        <p:nvSpPr>
          <p:cNvPr id="8" name="TextBox 7"/>
          <p:cNvSpPr txBox="1"/>
          <p:nvPr/>
        </p:nvSpPr>
        <p:spPr>
          <a:xfrm>
            <a:off x="5285656" y="3748745"/>
            <a:ext cx="3505200" cy="584775"/>
          </a:xfrm>
          <a:prstGeom prst="rect">
            <a:avLst/>
          </a:prstGeom>
          <a:solidFill>
            <a:srgbClr val="7030A0"/>
          </a:solidFill>
          <a:ln>
            <a:solidFill>
              <a:schemeClr val="tx1"/>
            </a:solidFill>
          </a:ln>
        </p:spPr>
        <p:txBody>
          <a:bodyPr wrap="square" rtlCol="0">
            <a:spAutoFit/>
          </a:bodyPr>
          <a:lstStyle/>
          <a:p>
            <a:r>
              <a:rPr lang="en-US" sz="1600" dirty="0" smtClean="0">
                <a:solidFill>
                  <a:schemeClr val="bg1"/>
                </a:solidFill>
                <a:latin typeface="Trebuchet MS" pitchFamily="34" charset="0"/>
              </a:rPr>
              <a:t>Passing the object to the </a:t>
            </a:r>
            <a:r>
              <a:rPr lang="en-US" sz="1600" dirty="0" err="1" smtClean="0">
                <a:solidFill>
                  <a:schemeClr val="bg1"/>
                </a:solidFill>
                <a:latin typeface="Trebuchet MS" pitchFamily="34" charset="0"/>
              </a:rPr>
              <a:t>DataSource</a:t>
            </a:r>
            <a:r>
              <a:rPr lang="en-US" sz="1600" dirty="0" smtClean="0">
                <a:solidFill>
                  <a:schemeClr val="bg1"/>
                </a:solidFill>
                <a:latin typeface="Trebuchet MS" pitchFamily="34" charset="0"/>
              </a:rPr>
              <a:t> property</a:t>
            </a:r>
            <a:endParaRPr lang="en-IN" sz="1600" dirty="0">
              <a:solidFill>
                <a:schemeClr val="bg1"/>
              </a:solidFill>
              <a:latin typeface="Trebuchet MS" pitchFamily="34" charset="0"/>
            </a:endParaRPr>
          </a:p>
        </p:txBody>
      </p:sp>
    </p:spTree>
  </p:cSld>
  <p:clrMapOvr>
    <a:masterClrMapping/>
  </p:clrMapOvr>
  <p:transition spd="slow">
    <p:wipe dir="d"/>
  </p:transition>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85800" y="174050"/>
            <a:ext cx="8229600" cy="639763"/>
          </a:xfrm>
        </p:spPr>
        <p:txBody>
          <a:bodyPr>
            <a:normAutofit fontScale="90000"/>
          </a:bodyPr>
          <a:lstStyle/>
          <a:p>
            <a:r>
              <a:rPr lang="en-US" dirty="0" smtClean="0"/>
              <a:t>Example: </a:t>
            </a:r>
            <a:endParaRPr lang="en-IN" dirty="0"/>
          </a:p>
        </p:txBody>
      </p:sp>
      <p:pic>
        <p:nvPicPr>
          <p:cNvPr id="5" name="Content Placeholder 4" descr="ddlCategory.png"/>
          <p:cNvPicPr>
            <a:picLocks noGrp="1" noChangeAspect="1"/>
          </p:cNvPicPr>
          <p:nvPr>
            <p:ph sz="half" idx="4294967295"/>
          </p:nvPr>
        </p:nvPicPr>
        <p:blipFill>
          <a:blip r:embed="rId3" cstate="print"/>
          <a:stretch>
            <a:fillRect/>
          </a:stretch>
        </p:blipFill>
        <p:spPr>
          <a:xfrm>
            <a:off x="533400" y="1792384"/>
            <a:ext cx="4038600" cy="1352550"/>
          </a:xfrm>
          <a:ln>
            <a:solidFill>
              <a:schemeClr val="tx1"/>
            </a:solidFill>
          </a:ln>
        </p:spPr>
      </p:pic>
      <p:pic>
        <p:nvPicPr>
          <p:cNvPr id="8" name="Content Placeholder 7" descr="ddlCategory1.png"/>
          <p:cNvPicPr>
            <a:picLocks noGrp="1" noChangeAspect="1"/>
          </p:cNvPicPr>
          <p:nvPr>
            <p:ph sz="half" idx="4294967295"/>
          </p:nvPr>
        </p:nvPicPr>
        <p:blipFill>
          <a:blip r:embed="rId4" cstate="print"/>
          <a:stretch>
            <a:fillRect/>
          </a:stretch>
        </p:blipFill>
        <p:spPr>
          <a:xfrm>
            <a:off x="5105400" y="1854200"/>
            <a:ext cx="4038600" cy="4017963"/>
          </a:xfrm>
          <a:ln>
            <a:solidFill>
              <a:schemeClr val="tx1"/>
            </a:solidFill>
          </a:ln>
        </p:spPr>
      </p:pic>
      <p:pic>
        <p:nvPicPr>
          <p:cNvPr id="1026" name="Picture 2"/>
          <p:cNvPicPr>
            <a:picLocks noChangeAspect="1" noChangeArrowheads="1"/>
          </p:cNvPicPr>
          <p:nvPr/>
        </p:nvPicPr>
        <p:blipFill>
          <a:blip r:embed="rId5" cstate="print"/>
          <a:srcRect/>
          <a:stretch>
            <a:fillRect/>
          </a:stretch>
        </p:blipFill>
        <p:spPr bwMode="auto">
          <a:xfrm>
            <a:off x="457200" y="4191000"/>
            <a:ext cx="4047893" cy="1676400"/>
          </a:xfrm>
          <a:prstGeom prst="rect">
            <a:avLst/>
          </a:prstGeom>
          <a:noFill/>
          <a:ln w="9525">
            <a:solidFill>
              <a:schemeClr val="tx1"/>
            </a:solidFill>
            <a:miter lim="800000"/>
            <a:headEnd/>
            <a:tailEnd/>
          </a:ln>
        </p:spPr>
      </p:pic>
      <p:sp>
        <p:nvSpPr>
          <p:cNvPr id="10" name="TextBox 9"/>
          <p:cNvSpPr txBox="1"/>
          <p:nvPr/>
        </p:nvSpPr>
        <p:spPr>
          <a:xfrm>
            <a:off x="533400" y="838200"/>
            <a:ext cx="7315200" cy="646331"/>
          </a:xfrm>
          <a:prstGeom prst="rect">
            <a:avLst/>
          </a:prstGeom>
          <a:solidFill>
            <a:srgbClr val="7030A0"/>
          </a:solidFill>
          <a:ln>
            <a:solidFill>
              <a:schemeClr val="tx1"/>
            </a:solidFill>
          </a:ln>
        </p:spPr>
        <p:txBody>
          <a:bodyPr wrap="square" rtlCol="0">
            <a:spAutoFit/>
          </a:bodyPr>
          <a:lstStyle/>
          <a:p>
            <a:r>
              <a:rPr lang="en-US" dirty="0" smtClean="0">
                <a:solidFill>
                  <a:schemeClr val="bg1"/>
                </a:solidFill>
              </a:rPr>
              <a:t>Binding Data To </a:t>
            </a:r>
            <a:r>
              <a:rPr lang="en-US" dirty="0" err="1" smtClean="0">
                <a:solidFill>
                  <a:schemeClr val="bg1"/>
                </a:solidFill>
              </a:rPr>
              <a:t>DropDownListBoxControl</a:t>
            </a:r>
            <a:r>
              <a:rPr lang="en-US" dirty="0" smtClean="0">
                <a:solidFill>
                  <a:schemeClr val="bg1"/>
                </a:solidFill>
              </a:rPr>
              <a:t> using Data Source property and </a:t>
            </a:r>
            <a:r>
              <a:rPr lang="en-US" dirty="0" err="1" smtClean="0">
                <a:solidFill>
                  <a:schemeClr val="bg1"/>
                </a:solidFill>
              </a:rPr>
              <a:t>DataBind</a:t>
            </a:r>
            <a:r>
              <a:rPr lang="en-US" dirty="0" smtClean="0">
                <a:solidFill>
                  <a:schemeClr val="bg1"/>
                </a:solidFill>
              </a:rPr>
              <a:t>() method</a:t>
            </a:r>
            <a:endParaRPr lang="en-IN" dirty="0">
              <a:solidFill>
                <a:schemeClr val="bg1"/>
              </a:solidFill>
            </a:endParaRPr>
          </a:p>
        </p:txBody>
      </p:sp>
      <p:sp>
        <p:nvSpPr>
          <p:cNvPr id="11" name="TextBox 10"/>
          <p:cNvSpPr txBox="1"/>
          <p:nvPr/>
        </p:nvSpPr>
        <p:spPr>
          <a:xfrm>
            <a:off x="457200" y="3352800"/>
            <a:ext cx="4038600" cy="646331"/>
          </a:xfrm>
          <a:prstGeom prst="rect">
            <a:avLst/>
          </a:prstGeom>
          <a:solidFill>
            <a:srgbClr val="7030A0"/>
          </a:solidFill>
          <a:ln>
            <a:solidFill>
              <a:schemeClr val="tx1"/>
            </a:solidFill>
          </a:ln>
        </p:spPr>
        <p:txBody>
          <a:bodyPr wrap="square" rtlCol="0">
            <a:spAutoFit/>
          </a:bodyPr>
          <a:lstStyle/>
          <a:p>
            <a:r>
              <a:rPr lang="en-US" dirty="0" smtClean="0">
                <a:solidFill>
                  <a:schemeClr val="bg1"/>
                </a:solidFill>
              </a:rPr>
              <a:t>The </a:t>
            </a:r>
            <a:r>
              <a:rPr lang="en-US" dirty="0" err="1" smtClean="0">
                <a:solidFill>
                  <a:schemeClr val="bg1"/>
                </a:solidFill>
              </a:rPr>
              <a:t>DropDownListBox</a:t>
            </a:r>
            <a:r>
              <a:rPr lang="en-US" dirty="0" smtClean="0">
                <a:solidFill>
                  <a:schemeClr val="bg1"/>
                </a:solidFill>
              </a:rPr>
              <a:t> is bound to Category Table data in  </a:t>
            </a:r>
            <a:r>
              <a:rPr lang="en-US" dirty="0" err="1" smtClean="0">
                <a:solidFill>
                  <a:schemeClr val="bg1"/>
                </a:solidFill>
              </a:rPr>
              <a:t>DataSet</a:t>
            </a:r>
            <a:endParaRPr lang="en-IN" dirty="0">
              <a:solidFill>
                <a:schemeClr val="bg1"/>
              </a:solidFill>
            </a:endParaRPr>
          </a:p>
        </p:txBody>
      </p:sp>
      <p:sp>
        <p:nvSpPr>
          <p:cNvPr id="12" name="Rectangle 11"/>
          <p:cNvSpPr/>
          <p:nvPr/>
        </p:nvSpPr>
        <p:spPr>
          <a:xfrm>
            <a:off x="5029200" y="4648200"/>
            <a:ext cx="2819400" cy="609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4" name="Straight Arrow Connector 13"/>
          <p:cNvCxnSpPr/>
          <p:nvPr/>
        </p:nvCxnSpPr>
        <p:spPr>
          <a:xfrm rot="16200000" flipH="1">
            <a:off x="4419600" y="4038600"/>
            <a:ext cx="762000" cy="609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 Classes</a:t>
            </a:r>
            <a:endParaRPr lang="en-US" dirty="0"/>
          </a:p>
        </p:txBody>
      </p:sp>
      <p:sp>
        <p:nvSpPr>
          <p:cNvPr id="3" name="Content Placeholder 2"/>
          <p:cNvSpPr>
            <a:spLocks noGrp="1"/>
          </p:cNvSpPr>
          <p:nvPr>
            <p:ph idx="1"/>
          </p:nvPr>
        </p:nvSpPr>
        <p:spPr>
          <a:xfrm>
            <a:off x="381000" y="1417638"/>
            <a:ext cx="8410575" cy="3046988"/>
          </a:xfrm>
        </p:spPr>
        <p:txBody>
          <a:bodyPr/>
          <a:lstStyle/>
          <a:p>
            <a:r>
              <a:rPr lang="en-US" dirty="0" smtClean="0"/>
              <a:t>Abstract </a:t>
            </a:r>
            <a:r>
              <a:rPr lang="en-US" dirty="0"/>
              <a:t>modifier to classes that prohibits other classes </a:t>
            </a:r>
            <a:r>
              <a:rPr lang="en-US" dirty="0" smtClean="0"/>
              <a:t>from instantiating </a:t>
            </a:r>
            <a:r>
              <a:rPr lang="en-US" dirty="0"/>
              <a:t>objects of a base class.</a:t>
            </a:r>
          </a:p>
          <a:p>
            <a:r>
              <a:rPr lang="en-US" dirty="0"/>
              <a:t>You can still inherit characteristics from this base class in subclasses</a:t>
            </a:r>
          </a:p>
          <a:p>
            <a:endParaRPr lang="en-US" dirty="0"/>
          </a:p>
        </p:txBody>
      </p:sp>
    </p:spTree>
    <p:extLst>
      <p:ext uri="{BB962C8B-B14F-4D97-AF65-F5344CB8AC3E}">
        <p14:creationId xmlns:p14="http://schemas.microsoft.com/office/powerpoint/2010/main" xmlns="" val="211208962"/>
      </p:ext>
    </p:extLst>
  </p:cSld>
  <p:clrMapOvr>
    <a:masterClrMapping/>
  </p:clrMapOvr>
  <p:transition spd="slow">
    <p:wipe dir="d"/>
  </p:transition>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55576" y="260648"/>
            <a:ext cx="8229600" cy="1143000"/>
          </a:xfrm>
        </p:spPr>
        <p:txBody>
          <a:bodyPr/>
          <a:lstStyle/>
          <a:p>
            <a:r>
              <a:rPr lang="en-US" dirty="0" smtClean="0"/>
              <a:t>Repeater Control</a:t>
            </a:r>
            <a:endParaRPr lang="en-IN" dirty="0"/>
          </a:p>
        </p:txBody>
      </p:sp>
      <p:sp>
        <p:nvSpPr>
          <p:cNvPr id="2" name="Content Placeholder 1"/>
          <p:cNvSpPr>
            <a:spLocks noGrp="1"/>
          </p:cNvSpPr>
          <p:nvPr>
            <p:ph idx="4294967295"/>
          </p:nvPr>
        </p:nvSpPr>
        <p:spPr>
          <a:xfrm>
            <a:off x="736471" y="1628800"/>
            <a:ext cx="8229600" cy="4525963"/>
          </a:xfrm>
        </p:spPr>
        <p:txBody>
          <a:bodyPr>
            <a:normAutofit/>
          </a:bodyPr>
          <a:lstStyle/>
          <a:p>
            <a:r>
              <a:rPr lang="en-US" sz="1800" b="1" dirty="0" smtClean="0"/>
              <a:t>A </a:t>
            </a:r>
            <a:r>
              <a:rPr lang="en-US" sz="1800" b="1" i="1" dirty="0" smtClean="0">
                <a:solidFill>
                  <a:srgbClr val="666699"/>
                </a:solidFill>
              </a:rPr>
              <a:t>Repeater</a:t>
            </a:r>
            <a:r>
              <a:rPr lang="en-US" sz="1800" b="1" dirty="0" smtClean="0"/>
              <a:t> is a data-bound list control. </a:t>
            </a:r>
          </a:p>
          <a:p>
            <a:r>
              <a:rPr lang="en-US" sz="1800" b="1" dirty="0" smtClean="0"/>
              <a:t>By repeating a specified template for each item displayed in the list, it provides custom layout.</a:t>
            </a:r>
          </a:p>
          <a:p>
            <a:pPr>
              <a:buFont typeface="Wingdings" pitchFamily="2" charset="2"/>
              <a:buNone/>
            </a:pPr>
            <a:endParaRPr lang="en-US" sz="1800" b="1" dirty="0" smtClean="0"/>
          </a:p>
          <a:p>
            <a:r>
              <a:rPr lang="en-US" sz="1800" dirty="0" smtClean="0"/>
              <a:t>Repeater control does not have built-in layout or styles. </a:t>
            </a:r>
          </a:p>
          <a:p>
            <a:pPr lvl="1"/>
            <a:r>
              <a:rPr lang="en-US" sz="1600" dirty="0" smtClean="0"/>
              <a:t>You have to explicitly declare all HTML layout, formatting, and style tags within the control's templates.</a:t>
            </a:r>
          </a:p>
          <a:p>
            <a:pPr lvl="1"/>
            <a:endParaRPr lang="en-US" sz="1600" dirty="0" smtClean="0"/>
          </a:p>
          <a:p>
            <a:r>
              <a:rPr lang="en-US" sz="1800" dirty="0" smtClean="0"/>
              <a:t>Repeater control can be used to split HTML tags across the templates.</a:t>
            </a:r>
          </a:p>
          <a:p>
            <a:r>
              <a:rPr lang="en-US" sz="1800" dirty="0" smtClean="0"/>
              <a:t>There is no built-in selection or editing support.</a:t>
            </a:r>
          </a:p>
          <a:p>
            <a:r>
              <a:rPr lang="en-US" sz="1800" dirty="0" smtClean="0"/>
              <a:t>At a minimum, a Repeater must define an Item Template.</a:t>
            </a:r>
          </a:p>
          <a:p>
            <a:r>
              <a:rPr lang="en-US" sz="1800" dirty="0" err="1" smtClean="0"/>
              <a:t>AlternatingItemTemplate</a:t>
            </a:r>
            <a:r>
              <a:rPr lang="en-US" sz="1800" dirty="0" smtClean="0"/>
              <a:t>, </a:t>
            </a:r>
            <a:r>
              <a:rPr lang="en-US" sz="1800" dirty="0" err="1" smtClean="0"/>
              <a:t>SeparatorTemplate</a:t>
            </a:r>
            <a:r>
              <a:rPr lang="en-US" sz="1800" dirty="0" smtClean="0"/>
              <a:t>, </a:t>
            </a:r>
            <a:r>
              <a:rPr lang="en-US" sz="1800" dirty="0" err="1" smtClean="0"/>
              <a:t>HeaderTemplate</a:t>
            </a:r>
            <a:r>
              <a:rPr lang="en-US" sz="1800" dirty="0" smtClean="0"/>
              <a:t>, </a:t>
            </a:r>
            <a:r>
              <a:rPr lang="en-US" sz="1800" dirty="0" err="1" smtClean="0"/>
              <a:t>FooterTemplate</a:t>
            </a:r>
            <a:r>
              <a:rPr lang="en-US" sz="1800" dirty="0" smtClean="0"/>
              <a:t> are optional templates that can be used to customize the appearance of the Repeater control.</a:t>
            </a:r>
          </a:p>
          <a:p>
            <a:endParaRPr lang="en-IN" dirty="0"/>
          </a:p>
        </p:txBody>
      </p:sp>
    </p:spTree>
  </p:cSld>
  <p:clrMapOvr>
    <a:masterClrMapping/>
  </p:clrMapOvr>
  <p:transition spd="slow">
    <p:wipe dir="d"/>
  </p:transition>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55576" y="260648"/>
            <a:ext cx="8229600" cy="1143000"/>
          </a:xfrm>
        </p:spPr>
        <p:txBody>
          <a:bodyPr/>
          <a:lstStyle/>
          <a:p>
            <a:r>
              <a:rPr lang="en-US" dirty="0" smtClean="0"/>
              <a:t>Repeater Control Templates</a:t>
            </a:r>
            <a:endParaRPr lang="en-IN"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xmlns="" val="1097935059"/>
              </p:ext>
            </p:extLst>
          </p:nvPr>
        </p:nvGraphicFramePr>
        <p:xfrm>
          <a:off x="611560" y="1628800"/>
          <a:ext cx="8229600" cy="3302000"/>
        </p:xfrm>
        <a:graphic>
          <a:graphicData uri="http://schemas.openxmlformats.org/drawingml/2006/table">
            <a:tbl>
              <a:tblPr firstRow="1" bandRow="1">
                <a:tableStyleId>{5C22544A-7EE6-4342-B048-85BDC9FD1C3A}</a:tableStyleId>
              </a:tblPr>
              <a:tblGrid>
                <a:gridCol w="4114800"/>
                <a:gridCol w="4114800"/>
              </a:tblGrid>
              <a:tr h="370840">
                <a:tc>
                  <a:txBody>
                    <a:bodyPr/>
                    <a:lstStyle/>
                    <a:p>
                      <a:pPr marL="0" marR="0" lvl="0" indent="0" algn="ctr" defTabSz="914400" rtl="0" eaLnBrk="1" fontAlgn="base" latinLnBrk="0" hangingPunct="1">
                        <a:lnSpc>
                          <a:spcPct val="100000"/>
                        </a:lnSpc>
                        <a:spcBef>
                          <a:spcPct val="20000"/>
                        </a:spcBef>
                        <a:spcAft>
                          <a:spcPct val="0"/>
                        </a:spcAft>
                        <a:buClr>
                          <a:srgbClr val="666699"/>
                        </a:buClr>
                        <a:buSzTx/>
                        <a:buFont typeface="Wingdings" pitchFamily="2" charset="2"/>
                        <a:buNone/>
                        <a:tabLst/>
                      </a:pPr>
                      <a:r>
                        <a:rPr kumimoji="0" lang="en-US" sz="1600" b="0" i="0" u="none" strike="noStrike" cap="none" normalizeH="0" baseline="0" dirty="0" err="1" smtClean="0">
                          <a:ln>
                            <a:noFill/>
                          </a:ln>
                          <a:solidFill>
                            <a:schemeClr val="bg1"/>
                          </a:solidFill>
                          <a:effectLst/>
                          <a:latin typeface="Trebuchet MS" pitchFamily="34" charset="0"/>
                        </a:rPr>
                        <a:t>TemplateName</a:t>
                      </a:r>
                      <a:endParaRPr kumimoji="0" lang="en-US" sz="1600" b="0" i="0" u="none" strike="noStrike" cap="none" normalizeH="0" baseline="0" dirty="0" smtClean="0">
                        <a:ln>
                          <a:noFill/>
                        </a:ln>
                        <a:solidFill>
                          <a:schemeClr val="bg1"/>
                        </a:solidFill>
                        <a:effectLst/>
                        <a:latin typeface="Trebuchet MS" pitchFamily="34" charset="0"/>
                      </a:endParaRPr>
                    </a:p>
                  </a:txBody>
                  <a:tcPr horzOverflow="overflow">
                    <a:solidFill>
                      <a:srgbClr val="7030A0"/>
                    </a:solidFill>
                  </a:tcPr>
                </a:tc>
                <a:tc>
                  <a:txBody>
                    <a:bodyPr/>
                    <a:lstStyle/>
                    <a:p>
                      <a:pPr marL="0" marR="0" lvl="0" indent="0" algn="ctr" defTabSz="914400" rtl="0" eaLnBrk="1" fontAlgn="base" latinLnBrk="0" hangingPunct="1">
                        <a:lnSpc>
                          <a:spcPct val="100000"/>
                        </a:lnSpc>
                        <a:spcBef>
                          <a:spcPct val="20000"/>
                        </a:spcBef>
                        <a:spcAft>
                          <a:spcPct val="0"/>
                        </a:spcAft>
                        <a:buClr>
                          <a:srgbClr val="666699"/>
                        </a:buClr>
                        <a:buSzTx/>
                        <a:buFont typeface="Wingdings" pitchFamily="2" charset="2"/>
                        <a:buNone/>
                        <a:tabLst/>
                      </a:pPr>
                      <a:r>
                        <a:rPr kumimoji="0" lang="en-US" sz="1600" b="0" i="0" u="none" strike="noStrike" cap="none" normalizeH="0" baseline="0" dirty="0" smtClean="0">
                          <a:ln>
                            <a:noFill/>
                          </a:ln>
                          <a:solidFill>
                            <a:schemeClr val="bg1"/>
                          </a:solidFill>
                          <a:effectLst/>
                          <a:latin typeface="Trebuchet MS" pitchFamily="34" charset="0"/>
                        </a:rPr>
                        <a:t>Description</a:t>
                      </a:r>
                    </a:p>
                  </a:txBody>
                  <a:tcPr horzOverflow="overflow">
                    <a:solidFill>
                      <a:srgbClr val="7030A0"/>
                    </a:solidFill>
                  </a:tcPr>
                </a:tc>
              </a:tr>
              <a:tr h="370840">
                <a:tc>
                  <a:txBody>
                    <a:bodyPr/>
                    <a:lstStyle/>
                    <a:p>
                      <a:pPr marL="0" marR="0" lvl="0" indent="0" algn="l" defTabSz="914400" rtl="0" eaLnBrk="1" fontAlgn="base" latinLnBrk="0" hangingPunct="1">
                        <a:lnSpc>
                          <a:spcPct val="100000"/>
                        </a:lnSpc>
                        <a:spcBef>
                          <a:spcPct val="20000"/>
                        </a:spcBef>
                        <a:spcAft>
                          <a:spcPct val="0"/>
                        </a:spcAft>
                        <a:buClr>
                          <a:srgbClr val="666699"/>
                        </a:buClr>
                        <a:buSzTx/>
                        <a:buFont typeface="Wingdings" pitchFamily="2" charset="2"/>
                        <a:buNone/>
                        <a:tabLst/>
                      </a:pPr>
                      <a:r>
                        <a:rPr kumimoji="0" lang="en-US" sz="1600" b="0" i="0" u="none" strike="noStrike" cap="none" normalizeH="0" baseline="0" dirty="0" err="1" smtClean="0">
                          <a:ln>
                            <a:noFill/>
                          </a:ln>
                          <a:solidFill>
                            <a:schemeClr val="tx1"/>
                          </a:solidFill>
                          <a:effectLst/>
                          <a:latin typeface="Trebuchet MS" pitchFamily="34" charset="0"/>
                        </a:rPr>
                        <a:t>ItemTemplate</a:t>
                      </a:r>
                      <a:r>
                        <a:rPr kumimoji="0" lang="en-US" sz="1600" b="0" i="0" u="none" strike="noStrike" cap="none" normalizeH="0" baseline="0" dirty="0" smtClean="0">
                          <a:ln>
                            <a:noFill/>
                          </a:ln>
                          <a:solidFill>
                            <a:schemeClr val="tx1"/>
                          </a:solidFill>
                          <a:effectLst/>
                          <a:latin typeface="Trebuchet MS" pitchFamily="34" charset="0"/>
                        </a:rPr>
                        <a:t> </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rgbClr val="666699"/>
                        </a:buClr>
                        <a:buSzTx/>
                        <a:buFont typeface="Wingdings" pitchFamily="2" charset="2"/>
                        <a:buNone/>
                        <a:tabLst/>
                      </a:pPr>
                      <a:r>
                        <a:rPr kumimoji="0" lang="en-US" sz="1600" b="0" i="0" u="none" strike="noStrike" cap="none" normalizeH="0" baseline="0" smtClean="0">
                          <a:ln>
                            <a:noFill/>
                          </a:ln>
                          <a:solidFill>
                            <a:schemeClr val="tx1"/>
                          </a:solidFill>
                          <a:effectLst/>
                          <a:latin typeface="Trebuchet MS" pitchFamily="34" charset="0"/>
                        </a:rPr>
                        <a:t>Defines the content and layout of the items that belong to the list.</a:t>
                      </a:r>
                    </a:p>
                  </a:txBody>
                  <a:tcPr horzOverflow="overflow"/>
                </a:tc>
              </a:tr>
              <a:tr h="370840">
                <a:tc>
                  <a:txBody>
                    <a:bodyPr/>
                    <a:lstStyle/>
                    <a:p>
                      <a:pPr marL="0" marR="0" lvl="0" indent="0" algn="l" defTabSz="914400" rtl="0" eaLnBrk="1" fontAlgn="base" latinLnBrk="0" hangingPunct="1">
                        <a:lnSpc>
                          <a:spcPct val="100000"/>
                        </a:lnSpc>
                        <a:spcBef>
                          <a:spcPct val="20000"/>
                        </a:spcBef>
                        <a:spcAft>
                          <a:spcPct val="0"/>
                        </a:spcAft>
                        <a:buClr>
                          <a:srgbClr val="666699"/>
                        </a:buClr>
                        <a:buSzTx/>
                        <a:buFont typeface="Wingdings" pitchFamily="2" charset="2"/>
                        <a:buNone/>
                        <a:tabLst/>
                      </a:pPr>
                      <a:r>
                        <a:rPr kumimoji="0" lang="en-US" sz="1600" b="0" i="0" u="none" strike="noStrike" cap="none" normalizeH="0" baseline="0" dirty="0" err="1" smtClean="0">
                          <a:ln>
                            <a:noFill/>
                          </a:ln>
                          <a:solidFill>
                            <a:schemeClr val="tx1"/>
                          </a:solidFill>
                          <a:effectLst/>
                          <a:latin typeface="Trebuchet MS" pitchFamily="34" charset="0"/>
                        </a:rPr>
                        <a:t>AlternatingItemTemplate</a:t>
                      </a:r>
                      <a:r>
                        <a:rPr kumimoji="0" lang="en-US" sz="1600" b="0" i="0" u="none" strike="noStrike" cap="none" normalizeH="0" baseline="0" dirty="0" smtClean="0">
                          <a:ln>
                            <a:noFill/>
                          </a:ln>
                          <a:solidFill>
                            <a:schemeClr val="tx1"/>
                          </a:solidFill>
                          <a:effectLst/>
                          <a:latin typeface="Trebuchet MS" pitchFamily="34" charset="0"/>
                        </a:rPr>
                        <a:t> </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rgbClr val="666699"/>
                        </a:buClr>
                        <a:buSzTx/>
                        <a:buFont typeface="Wingdings" pitchFamily="2" charset="2"/>
                        <a:buNone/>
                        <a:tabLst/>
                      </a:pPr>
                      <a:r>
                        <a:rPr kumimoji="0" lang="en-US" sz="1600" b="0" i="0" u="none" strike="noStrike" cap="none" normalizeH="0" baseline="0" smtClean="0">
                          <a:ln>
                            <a:noFill/>
                          </a:ln>
                          <a:solidFill>
                            <a:schemeClr val="tx1"/>
                          </a:solidFill>
                          <a:effectLst/>
                          <a:latin typeface="Trebuchet MS" pitchFamily="34" charset="0"/>
                        </a:rPr>
                        <a:t>Defines the content and layout of the alternating items, if this is not defined then the ItemTemplate is used.</a:t>
                      </a:r>
                    </a:p>
                  </a:txBody>
                  <a:tcPr horzOverflow="overflow"/>
                </a:tc>
              </a:tr>
              <a:tr h="370840">
                <a:tc>
                  <a:txBody>
                    <a:bodyPr/>
                    <a:lstStyle/>
                    <a:p>
                      <a:pPr marL="0" marR="0" lvl="0" indent="0" algn="l" defTabSz="914400" rtl="0" eaLnBrk="1" fontAlgn="base" latinLnBrk="0" hangingPunct="1">
                        <a:lnSpc>
                          <a:spcPct val="100000"/>
                        </a:lnSpc>
                        <a:spcBef>
                          <a:spcPct val="20000"/>
                        </a:spcBef>
                        <a:spcAft>
                          <a:spcPct val="0"/>
                        </a:spcAft>
                        <a:buClr>
                          <a:srgbClr val="666699"/>
                        </a:buClr>
                        <a:buSzTx/>
                        <a:buFont typeface="Wingdings" pitchFamily="2" charset="2"/>
                        <a:buNone/>
                        <a:tabLst/>
                      </a:pPr>
                      <a:r>
                        <a:rPr kumimoji="0" lang="en-US" sz="1600" b="0" i="0" u="none" strike="noStrike" cap="none" normalizeH="0" baseline="0" dirty="0" err="1" smtClean="0">
                          <a:ln>
                            <a:noFill/>
                          </a:ln>
                          <a:solidFill>
                            <a:schemeClr val="tx1"/>
                          </a:solidFill>
                          <a:effectLst/>
                          <a:latin typeface="Trebuchet MS" pitchFamily="34" charset="0"/>
                        </a:rPr>
                        <a:t>SeparatorTemplate</a:t>
                      </a:r>
                      <a:r>
                        <a:rPr kumimoji="0" lang="en-US" sz="1600" b="0" i="0" u="none" strike="noStrike" cap="none" normalizeH="0" baseline="0" dirty="0" smtClean="0">
                          <a:ln>
                            <a:noFill/>
                          </a:ln>
                          <a:solidFill>
                            <a:schemeClr val="tx1"/>
                          </a:solidFill>
                          <a:effectLst/>
                          <a:latin typeface="Trebuchet MS" pitchFamily="34" charset="0"/>
                        </a:rPr>
                        <a:t> </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rgbClr val="666699"/>
                        </a:buClr>
                        <a:buSzTx/>
                        <a:buFont typeface="Wingdings" pitchFamily="2" charset="2"/>
                        <a:buNone/>
                        <a:tabLst/>
                      </a:pPr>
                      <a:r>
                        <a:rPr kumimoji="0" lang="en-US" sz="1600" b="0" i="0" u="none" strike="noStrike" cap="none" normalizeH="0" baseline="0" dirty="0" smtClean="0">
                          <a:ln>
                            <a:noFill/>
                          </a:ln>
                          <a:solidFill>
                            <a:schemeClr val="tx1"/>
                          </a:solidFill>
                          <a:effectLst/>
                          <a:latin typeface="Trebuchet MS" pitchFamily="34" charset="0"/>
                        </a:rPr>
                        <a:t>Sets the separator between the items. </a:t>
                      </a:r>
                    </a:p>
                  </a:txBody>
                  <a:tcPr horzOverflow="overflow"/>
                </a:tc>
              </a:tr>
              <a:tr h="370840">
                <a:tc>
                  <a:txBody>
                    <a:bodyPr/>
                    <a:lstStyle/>
                    <a:p>
                      <a:pPr marL="0" marR="0" lvl="0" indent="0" algn="l" defTabSz="914400" rtl="0" eaLnBrk="1" fontAlgn="base" latinLnBrk="0" hangingPunct="1">
                        <a:lnSpc>
                          <a:spcPct val="100000"/>
                        </a:lnSpc>
                        <a:spcBef>
                          <a:spcPct val="20000"/>
                        </a:spcBef>
                        <a:spcAft>
                          <a:spcPct val="0"/>
                        </a:spcAft>
                        <a:buClr>
                          <a:srgbClr val="666699"/>
                        </a:buClr>
                        <a:buSzTx/>
                        <a:buFont typeface="Wingdings" pitchFamily="2" charset="2"/>
                        <a:buNone/>
                        <a:tabLst/>
                      </a:pPr>
                      <a:r>
                        <a:rPr kumimoji="0" lang="en-US" sz="1600" b="0" i="0" u="none" strike="noStrike" cap="none" normalizeH="0" baseline="0" dirty="0" err="1" smtClean="0">
                          <a:ln>
                            <a:noFill/>
                          </a:ln>
                          <a:solidFill>
                            <a:schemeClr val="tx1"/>
                          </a:solidFill>
                          <a:effectLst/>
                          <a:latin typeface="Trebuchet MS" pitchFamily="34" charset="0"/>
                        </a:rPr>
                        <a:t>HeaderTemplate</a:t>
                      </a:r>
                      <a:r>
                        <a:rPr kumimoji="0" lang="en-US" sz="1600" b="0" i="0" u="none" strike="noStrike" cap="none" normalizeH="0" baseline="0" dirty="0" smtClean="0">
                          <a:ln>
                            <a:noFill/>
                          </a:ln>
                          <a:solidFill>
                            <a:schemeClr val="tx1"/>
                          </a:solidFill>
                          <a:effectLst/>
                          <a:latin typeface="Trebuchet MS" pitchFamily="34" charset="0"/>
                        </a:rPr>
                        <a:t> </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rgbClr val="666699"/>
                        </a:buClr>
                        <a:buSzTx/>
                        <a:buFont typeface="Wingdings" pitchFamily="2" charset="2"/>
                        <a:buNone/>
                        <a:tabLst/>
                      </a:pPr>
                      <a:r>
                        <a:rPr kumimoji="0" lang="en-US" sz="1600" b="0" i="0" u="none" strike="noStrike" cap="none" normalizeH="0" baseline="0" dirty="0" smtClean="0">
                          <a:ln>
                            <a:noFill/>
                          </a:ln>
                          <a:solidFill>
                            <a:schemeClr val="tx1"/>
                          </a:solidFill>
                          <a:effectLst/>
                          <a:latin typeface="Trebuchet MS" pitchFamily="34" charset="0"/>
                        </a:rPr>
                        <a:t>Sets the layout and content for the header. </a:t>
                      </a:r>
                    </a:p>
                  </a:txBody>
                  <a:tcPr horzOverflow="overflow"/>
                </a:tc>
              </a:tr>
              <a:tr h="370840">
                <a:tc>
                  <a:txBody>
                    <a:bodyPr/>
                    <a:lstStyle/>
                    <a:p>
                      <a:pPr marL="0" marR="0" lvl="0" indent="0" algn="l" defTabSz="914400" rtl="0" eaLnBrk="1" fontAlgn="base" latinLnBrk="0" hangingPunct="1">
                        <a:lnSpc>
                          <a:spcPct val="100000"/>
                        </a:lnSpc>
                        <a:spcBef>
                          <a:spcPct val="20000"/>
                        </a:spcBef>
                        <a:spcAft>
                          <a:spcPct val="0"/>
                        </a:spcAft>
                        <a:buClr>
                          <a:srgbClr val="666699"/>
                        </a:buClr>
                        <a:buSzTx/>
                        <a:buFont typeface="Wingdings" pitchFamily="2" charset="2"/>
                        <a:buNone/>
                        <a:tabLst/>
                      </a:pPr>
                      <a:r>
                        <a:rPr kumimoji="0" lang="en-US" sz="1600" b="0" i="0" u="none" strike="noStrike" cap="none" normalizeH="0" baseline="0" smtClean="0">
                          <a:ln>
                            <a:noFill/>
                          </a:ln>
                          <a:solidFill>
                            <a:schemeClr val="tx1"/>
                          </a:solidFill>
                          <a:effectLst/>
                          <a:latin typeface="Trebuchet MS" pitchFamily="34" charset="0"/>
                        </a:rPr>
                        <a:t>FooterTemplate </a:t>
                      </a: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rgbClr val="666699"/>
                        </a:buClr>
                        <a:buSzTx/>
                        <a:buFont typeface="Wingdings" pitchFamily="2" charset="2"/>
                        <a:buNone/>
                        <a:tabLst/>
                      </a:pPr>
                      <a:r>
                        <a:rPr kumimoji="0" lang="en-US" sz="1600" b="0" i="0" u="none" strike="noStrike" cap="none" normalizeH="0" baseline="0" dirty="0" smtClean="0">
                          <a:ln>
                            <a:noFill/>
                          </a:ln>
                          <a:solidFill>
                            <a:schemeClr val="tx1"/>
                          </a:solidFill>
                          <a:effectLst/>
                          <a:latin typeface="Trebuchet MS" pitchFamily="34" charset="0"/>
                        </a:rPr>
                        <a:t>Sets the layout and content for the footer of the list. </a:t>
                      </a:r>
                    </a:p>
                  </a:txBody>
                  <a:tcPr horzOverflow="overflow"/>
                </a:tc>
              </a:tr>
            </a:tbl>
          </a:graphicData>
        </a:graphic>
      </p:graphicFrame>
    </p:spTree>
  </p:cSld>
  <p:clrMapOvr>
    <a:masterClrMapping/>
  </p:clrMapOvr>
  <p:transition spd="slow">
    <p:wipe dir="d"/>
  </p:transition>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0"/>
            <a:ext cx="8229600" cy="1143000"/>
          </a:xfrm>
        </p:spPr>
        <p:txBody>
          <a:bodyPr/>
          <a:lstStyle/>
          <a:p>
            <a:r>
              <a:rPr lang="en-US" dirty="0" smtClean="0"/>
              <a:t>Example:</a:t>
            </a:r>
            <a:endParaRPr lang="en-IN" dirty="0"/>
          </a:p>
        </p:txBody>
      </p:sp>
      <p:pic>
        <p:nvPicPr>
          <p:cNvPr id="6" name="Content Placeholder 5" descr="Repeater1.png"/>
          <p:cNvPicPr>
            <a:picLocks noGrp="1" noChangeAspect="1"/>
          </p:cNvPicPr>
          <p:nvPr>
            <p:ph sz="half" idx="4294967295"/>
          </p:nvPr>
        </p:nvPicPr>
        <p:blipFill>
          <a:blip r:embed="rId3" cstate="print"/>
          <a:stretch>
            <a:fillRect/>
          </a:stretch>
        </p:blipFill>
        <p:spPr>
          <a:xfrm>
            <a:off x="0" y="871538"/>
            <a:ext cx="5181600" cy="2709862"/>
          </a:xfrm>
          <a:ln>
            <a:solidFill>
              <a:schemeClr val="tx1"/>
            </a:solidFill>
          </a:ln>
        </p:spPr>
      </p:pic>
      <p:pic>
        <p:nvPicPr>
          <p:cNvPr id="7" name="Content Placeholder 6" descr="Repeater2.png"/>
          <p:cNvPicPr>
            <a:picLocks noGrp="1" noChangeAspect="1"/>
          </p:cNvPicPr>
          <p:nvPr>
            <p:ph sz="half" idx="4294967295"/>
          </p:nvPr>
        </p:nvPicPr>
        <p:blipFill>
          <a:blip r:embed="rId4" cstate="print"/>
          <a:stretch>
            <a:fillRect/>
          </a:stretch>
        </p:blipFill>
        <p:spPr>
          <a:xfrm>
            <a:off x="0" y="3581400"/>
            <a:ext cx="5181600" cy="2830513"/>
          </a:xfrm>
          <a:noFill/>
          <a:ln>
            <a:solidFill>
              <a:schemeClr val="tx1"/>
            </a:solidFill>
          </a:ln>
        </p:spPr>
      </p:pic>
      <p:sp>
        <p:nvSpPr>
          <p:cNvPr id="10" name="Rectangle 9"/>
          <p:cNvSpPr/>
          <p:nvPr/>
        </p:nvSpPr>
        <p:spPr>
          <a:xfrm>
            <a:off x="5867400" y="1219200"/>
            <a:ext cx="2286000" cy="3810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rebuchet MS" pitchFamily="34" charset="0"/>
              </a:rPr>
              <a:t>Header Template</a:t>
            </a:r>
            <a:endParaRPr lang="en-IN" sz="1600" dirty="0">
              <a:solidFill>
                <a:schemeClr val="tx1"/>
              </a:solidFill>
              <a:latin typeface="Trebuchet MS" pitchFamily="34" charset="0"/>
            </a:endParaRPr>
          </a:p>
        </p:txBody>
      </p:sp>
      <p:cxnSp>
        <p:nvCxnSpPr>
          <p:cNvPr id="15" name="Straight Arrow Connector 14"/>
          <p:cNvCxnSpPr>
            <a:stCxn id="10" idx="1"/>
            <a:endCxn id="16" idx="3"/>
          </p:cNvCxnSpPr>
          <p:nvPr/>
        </p:nvCxnSpPr>
        <p:spPr>
          <a:xfrm rot="10800000">
            <a:off x="5562600" y="1409700"/>
            <a:ext cx="3048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57200" y="990600"/>
            <a:ext cx="5105400" cy="838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Rectangle 17"/>
          <p:cNvSpPr/>
          <p:nvPr/>
        </p:nvSpPr>
        <p:spPr>
          <a:xfrm>
            <a:off x="457200" y="1828800"/>
            <a:ext cx="5105400" cy="1752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Rectangle 18"/>
          <p:cNvSpPr/>
          <p:nvPr/>
        </p:nvSpPr>
        <p:spPr>
          <a:xfrm>
            <a:off x="457200" y="3581400"/>
            <a:ext cx="5105400" cy="1905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Rectangle 19"/>
          <p:cNvSpPr/>
          <p:nvPr/>
        </p:nvSpPr>
        <p:spPr>
          <a:xfrm>
            <a:off x="457200" y="5486400"/>
            <a:ext cx="5105400" cy="838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 name="Rectangle 21"/>
          <p:cNvSpPr/>
          <p:nvPr/>
        </p:nvSpPr>
        <p:spPr>
          <a:xfrm>
            <a:off x="5867400" y="2667000"/>
            <a:ext cx="2286000" cy="3810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rebuchet MS" pitchFamily="34" charset="0"/>
              </a:rPr>
              <a:t>Item Template</a:t>
            </a:r>
            <a:endParaRPr lang="en-IN" sz="1600" dirty="0">
              <a:solidFill>
                <a:schemeClr val="tx1"/>
              </a:solidFill>
              <a:latin typeface="Trebuchet MS" pitchFamily="34" charset="0"/>
            </a:endParaRPr>
          </a:p>
        </p:txBody>
      </p:sp>
      <p:cxnSp>
        <p:nvCxnSpPr>
          <p:cNvPr id="23" name="Straight Arrow Connector 22"/>
          <p:cNvCxnSpPr>
            <a:stCxn id="22" idx="1"/>
          </p:cNvCxnSpPr>
          <p:nvPr/>
        </p:nvCxnSpPr>
        <p:spPr>
          <a:xfrm rot="10800000">
            <a:off x="5562600" y="2857500"/>
            <a:ext cx="3048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867400" y="4343400"/>
            <a:ext cx="2286000" cy="4572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rebuchet MS" pitchFamily="34" charset="0"/>
              </a:rPr>
              <a:t>Alternating Item Template</a:t>
            </a:r>
            <a:endParaRPr lang="en-IN" sz="1600" dirty="0">
              <a:solidFill>
                <a:schemeClr val="tx1"/>
              </a:solidFill>
              <a:latin typeface="Trebuchet MS" pitchFamily="34" charset="0"/>
            </a:endParaRPr>
          </a:p>
        </p:txBody>
      </p:sp>
      <p:sp>
        <p:nvSpPr>
          <p:cNvPr id="26" name="Rectangle 25"/>
          <p:cNvSpPr/>
          <p:nvPr/>
        </p:nvSpPr>
        <p:spPr>
          <a:xfrm>
            <a:off x="5867400" y="5715000"/>
            <a:ext cx="2286000" cy="3810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rebuchet MS" pitchFamily="34" charset="0"/>
              </a:rPr>
              <a:t>Footer Template</a:t>
            </a:r>
            <a:endParaRPr lang="en-IN" sz="1600" dirty="0">
              <a:solidFill>
                <a:schemeClr val="tx1"/>
              </a:solidFill>
              <a:latin typeface="Trebuchet MS" pitchFamily="34" charset="0"/>
            </a:endParaRPr>
          </a:p>
        </p:txBody>
      </p:sp>
      <p:cxnSp>
        <p:nvCxnSpPr>
          <p:cNvPr id="27" name="Straight Arrow Connector 26"/>
          <p:cNvCxnSpPr>
            <a:stCxn id="26" idx="1"/>
          </p:cNvCxnSpPr>
          <p:nvPr/>
        </p:nvCxnSpPr>
        <p:spPr>
          <a:xfrm rot="10800000">
            <a:off x="5562600" y="5905500"/>
            <a:ext cx="3048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819400" y="4038600"/>
            <a:ext cx="15240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1" name="Rectangle 30"/>
          <p:cNvSpPr/>
          <p:nvPr/>
        </p:nvSpPr>
        <p:spPr>
          <a:xfrm>
            <a:off x="2819400" y="2971800"/>
            <a:ext cx="19050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2" name="Rectangle 31"/>
          <p:cNvSpPr/>
          <p:nvPr/>
        </p:nvSpPr>
        <p:spPr>
          <a:xfrm>
            <a:off x="2971800" y="2590800"/>
            <a:ext cx="16764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3" name="Rectangle 32"/>
          <p:cNvSpPr/>
          <p:nvPr/>
        </p:nvSpPr>
        <p:spPr>
          <a:xfrm>
            <a:off x="2819400" y="2209800"/>
            <a:ext cx="14478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4" name="Rectangle 33"/>
          <p:cNvSpPr/>
          <p:nvPr/>
        </p:nvSpPr>
        <p:spPr>
          <a:xfrm>
            <a:off x="2971800" y="4495800"/>
            <a:ext cx="16764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 name="Rectangle 34"/>
          <p:cNvSpPr/>
          <p:nvPr/>
        </p:nvSpPr>
        <p:spPr>
          <a:xfrm>
            <a:off x="2819400" y="4876800"/>
            <a:ext cx="19812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6" name="Rectangle 35"/>
          <p:cNvSpPr/>
          <p:nvPr/>
        </p:nvSpPr>
        <p:spPr>
          <a:xfrm>
            <a:off x="5791200" y="3200400"/>
            <a:ext cx="2590800" cy="990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Trebuchet MS" pitchFamily="34" charset="0"/>
              </a:rPr>
              <a:t>Binding each and every control to particular column of a data source</a:t>
            </a:r>
            <a:endParaRPr lang="en-IN" sz="1600" dirty="0">
              <a:solidFill>
                <a:schemeClr val="tx1"/>
              </a:solidFill>
              <a:latin typeface="Trebuchet MS" pitchFamily="34" charset="0"/>
            </a:endParaRPr>
          </a:p>
        </p:txBody>
      </p:sp>
      <p:cxnSp>
        <p:nvCxnSpPr>
          <p:cNvPr id="38" name="Straight Connector 37"/>
          <p:cNvCxnSpPr/>
          <p:nvPr/>
        </p:nvCxnSpPr>
        <p:spPr>
          <a:xfrm rot="5400000">
            <a:off x="4267200" y="3657600"/>
            <a:ext cx="2438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10800000">
            <a:off x="4267200" y="2438400"/>
            <a:ext cx="12192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10800000">
            <a:off x="4572000" y="2743200"/>
            <a:ext cx="9144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0800000">
            <a:off x="4648200" y="2971800"/>
            <a:ext cx="8382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10800000">
            <a:off x="4724400" y="4876800"/>
            <a:ext cx="762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10800000">
            <a:off x="4267200" y="4114800"/>
            <a:ext cx="12192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10800000">
            <a:off x="4648200" y="4495800"/>
            <a:ext cx="8382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486400" y="3733800"/>
            <a:ext cx="533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d"/>
  </p:transition>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8229600" cy="1143000"/>
          </a:xfrm>
        </p:spPr>
        <p:txBody>
          <a:bodyPr/>
          <a:lstStyle/>
          <a:p>
            <a:r>
              <a:rPr lang="en-US" dirty="0" smtClean="0"/>
              <a:t>Example:</a:t>
            </a:r>
            <a:endParaRPr lang="en-IN" dirty="0"/>
          </a:p>
        </p:txBody>
      </p:sp>
      <p:pic>
        <p:nvPicPr>
          <p:cNvPr id="9" name="Picture 3" descr="C:\Users\JoySata\Pictures\MindTreeMaterialPics\ASP.NET Controls\Repeater3.png"/>
          <p:cNvPicPr>
            <a:picLocks noGrp="1" noChangeAspect="1" noChangeArrowheads="1"/>
          </p:cNvPicPr>
          <p:nvPr>
            <p:ph sz="half" idx="4294967295"/>
          </p:nvPr>
        </p:nvPicPr>
        <p:blipFill>
          <a:blip r:embed="rId3" cstate="print"/>
          <a:srcRect/>
          <a:stretch>
            <a:fillRect/>
          </a:stretch>
        </p:blipFill>
        <p:spPr bwMode="auto">
          <a:xfrm>
            <a:off x="6553200" y="836712"/>
            <a:ext cx="2590800" cy="3138488"/>
          </a:xfrm>
          <a:prstGeom prst="rect">
            <a:avLst/>
          </a:prstGeom>
          <a:noFill/>
          <a:ln>
            <a:solidFill>
              <a:schemeClr val="tx1"/>
            </a:solidFill>
          </a:ln>
        </p:spPr>
      </p:pic>
      <p:pic>
        <p:nvPicPr>
          <p:cNvPr id="10" name="Picture 2" descr="C:\Users\JoySata\Pictures\MindTreeMaterialPics\ASP.NET Controls\RepeaterOP.png"/>
          <p:cNvPicPr>
            <a:picLocks noGrp="1" noChangeAspect="1" noChangeArrowheads="1"/>
          </p:cNvPicPr>
          <p:nvPr>
            <p:ph sz="half" idx="4294967295"/>
          </p:nvPr>
        </p:nvPicPr>
        <p:blipFill>
          <a:blip r:embed="rId4" cstate="print"/>
          <a:srcRect/>
          <a:stretch>
            <a:fillRect/>
          </a:stretch>
        </p:blipFill>
        <p:spPr bwMode="auto">
          <a:xfrm>
            <a:off x="5791200" y="4037112"/>
            <a:ext cx="3352800" cy="2252663"/>
          </a:xfrm>
          <a:prstGeom prst="rect">
            <a:avLst/>
          </a:prstGeom>
          <a:noFill/>
          <a:ln>
            <a:solidFill>
              <a:schemeClr val="tx1"/>
            </a:solidFill>
          </a:ln>
        </p:spPr>
      </p:pic>
      <p:pic>
        <p:nvPicPr>
          <p:cNvPr id="7170" name="Picture 2" descr="C:\Users\JoySata\Pictures\MindTreeMaterialPics\ASP.NET Controls\RepeaterCode.png"/>
          <p:cNvPicPr>
            <a:picLocks noChangeAspect="1" noChangeArrowheads="1"/>
          </p:cNvPicPr>
          <p:nvPr/>
        </p:nvPicPr>
        <p:blipFill>
          <a:blip r:embed="rId5" cstate="print"/>
          <a:srcRect/>
          <a:stretch>
            <a:fillRect/>
          </a:stretch>
        </p:blipFill>
        <p:spPr bwMode="auto">
          <a:xfrm>
            <a:off x="641239" y="820043"/>
            <a:ext cx="5378961" cy="4343400"/>
          </a:xfrm>
          <a:prstGeom prst="rect">
            <a:avLst/>
          </a:prstGeom>
          <a:noFill/>
          <a:ln>
            <a:solidFill>
              <a:schemeClr val="tx1"/>
            </a:solidFill>
          </a:ln>
        </p:spPr>
      </p:pic>
      <p:sp>
        <p:nvSpPr>
          <p:cNvPr id="12" name="Rectangle 11"/>
          <p:cNvSpPr/>
          <p:nvPr/>
        </p:nvSpPr>
        <p:spPr>
          <a:xfrm>
            <a:off x="676408" y="5310365"/>
            <a:ext cx="4038600" cy="762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Trebuchet MS" pitchFamily="34" charset="0"/>
              </a:rPr>
              <a:t>Repeater is bound to the </a:t>
            </a:r>
            <a:r>
              <a:rPr lang="en-US" sz="1600" dirty="0" err="1" smtClean="0">
                <a:solidFill>
                  <a:schemeClr val="bg1"/>
                </a:solidFill>
                <a:latin typeface="Trebuchet MS" pitchFamily="34" charset="0"/>
              </a:rPr>
              <a:t>DataSet</a:t>
            </a:r>
            <a:r>
              <a:rPr lang="en-US" sz="1600" dirty="0" smtClean="0">
                <a:solidFill>
                  <a:schemeClr val="bg1"/>
                </a:solidFill>
                <a:latin typeface="Trebuchet MS" pitchFamily="34" charset="0"/>
              </a:rPr>
              <a:t> object and </a:t>
            </a:r>
            <a:r>
              <a:rPr lang="en-US" sz="1600" dirty="0" err="1" smtClean="0">
                <a:solidFill>
                  <a:schemeClr val="bg1"/>
                </a:solidFill>
                <a:latin typeface="Trebuchet MS" pitchFamily="34" charset="0"/>
              </a:rPr>
              <a:t>DataBind</a:t>
            </a:r>
            <a:r>
              <a:rPr lang="en-US" sz="1600" dirty="0" smtClean="0">
                <a:solidFill>
                  <a:schemeClr val="bg1"/>
                </a:solidFill>
                <a:latin typeface="Trebuchet MS" pitchFamily="34" charset="0"/>
              </a:rPr>
              <a:t>() method is called on Repeater</a:t>
            </a:r>
            <a:endParaRPr lang="en-IN" sz="1600" dirty="0">
              <a:solidFill>
                <a:schemeClr val="bg1"/>
              </a:solidFill>
              <a:latin typeface="Trebuchet MS" pitchFamily="34" charset="0"/>
            </a:endParaRPr>
          </a:p>
        </p:txBody>
      </p:sp>
      <p:sp>
        <p:nvSpPr>
          <p:cNvPr id="13" name="Rectangle 12"/>
          <p:cNvSpPr/>
          <p:nvPr/>
        </p:nvSpPr>
        <p:spPr>
          <a:xfrm>
            <a:off x="457200" y="4419600"/>
            <a:ext cx="41148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5" name="Straight Arrow Connector 14"/>
          <p:cNvCxnSpPr/>
          <p:nvPr/>
        </p:nvCxnSpPr>
        <p:spPr>
          <a:xfrm rot="5400000" flipH="1" flipV="1">
            <a:off x="3086894" y="5219700"/>
            <a:ext cx="685006" cy="7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d"/>
  </p:transition>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755576" y="188640"/>
            <a:ext cx="8229600" cy="1143000"/>
          </a:xfrm>
        </p:spPr>
        <p:txBody>
          <a:bodyPr/>
          <a:lstStyle/>
          <a:p>
            <a:r>
              <a:rPr lang="en-US" dirty="0" err="1" smtClean="0"/>
              <a:t>GridView</a:t>
            </a:r>
            <a:endParaRPr lang="en-IN" dirty="0"/>
          </a:p>
        </p:txBody>
      </p:sp>
      <p:sp>
        <p:nvSpPr>
          <p:cNvPr id="6" name="Content Placeholder 5"/>
          <p:cNvSpPr>
            <a:spLocks noGrp="1"/>
          </p:cNvSpPr>
          <p:nvPr>
            <p:ph idx="4294967295"/>
          </p:nvPr>
        </p:nvSpPr>
        <p:spPr>
          <a:xfrm>
            <a:off x="722403" y="1484784"/>
            <a:ext cx="8229600" cy="4525963"/>
          </a:xfrm>
        </p:spPr>
        <p:txBody>
          <a:bodyPr>
            <a:normAutofit fontScale="85000" lnSpcReduction="10000"/>
          </a:bodyPr>
          <a:lstStyle/>
          <a:p>
            <a:r>
              <a:rPr lang="en-US" dirty="0" err="1" smtClean="0">
                <a:solidFill>
                  <a:srgbClr val="666699"/>
                </a:solidFill>
              </a:rPr>
              <a:t>GridView</a:t>
            </a:r>
            <a:r>
              <a:rPr lang="en-US" dirty="0" smtClean="0">
                <a:solidFill>
                  <a:srgbClr val="666699"/>
                </a:solidFill>
              </a:rPr>
              <a:t> </a:t>
            </a:r>
            <a:r>
              <a:rPr lang="en-US" dirty="0" smtClean="0"/>
              <a:t>is used to display</a:t>
            </a:r>
            <a:r>
              <a:rPr lang="en-US" dirty="0" smtClean="0">
                <a:solidFill>
                  <a:srgbClr val="666699"/>
                </a:solidFill>
              </a:rPr>
              <a:t> </a:t>
            </a:r>
            <a:r>
              <a:rPr lang="en-US" dirty="0" smtClean="0"/>
              <a:t>the values of a data source in a table where each row represents a record and each column represents a field</a:t>
            </a:r>
          </a:p>
          <a:p>
            <a:pPr lvl="1">
              <a:lnSpc>
                <a:spcPct val="90000"/>
              </a:lnSpc>
            </a:pPr>
            <a:endParaRPr lang="en-US" dirty="0" smtClean="0"/>
          </a:p>
          <a:p>
            <a:pPr lvl="1">
              <a:lnSpc>
                <a:spcPct val="90000"/>
              </a:lnSpc>
            </a:pPr>
            <a:r>
              <a:rPr lang="en-US" dirty="0" smtClean="0"/>
              <a:t>It also allows selecting, sorting, and editing values of these items</a:t>
            </a:r>
          </a:p>
          <a:p>
            <a:pPr lvl="1">
              <a:lnSpc>
                <a:spcPct val="90000"/>
              </a:lnSpc>
            </a:pPr>
            <a:r>
              <a:rPr lang="en-US" dirty="0" smtClean="0"/>
              <a:t>It is a successor to the </a:t>
            </a:r>
            <a:r>
              <a:rPr lang="en-US" dirty="0" err="1" smtClean="0"/>
              <a:t>DataGrid</a:t>
            </a:r>
            <a:r>
              <a:rPr lang="en-US" dirty="0" smtClean="0"/>
              <a:t> control</a:t>
            </a:r>
          </a:p>
          <a:p>
            <a:pPr lvl="1">
              <a:lnSpc>
                <a:spcPct val="90000"/>
              </a:lnSpc>
            </a:pPr>
            <a:r>
              <a:rPr lang="en-US" dirty="0" smtClean="0"/>
              <a:t>It displays all the records on a single page or few records on the page at a time, depending on the paging feature</a:t>
            </a:r>
          </a:p>
          <a:p>
            <a:pPr>
              <a:lnSpc>
                <a:spcPct val="90000"/>
              </a:lnSpc>
            </a:pPr>
            <a:endParaRPr lang="en-US" sz="1800" b="1" dirty="0" smtClean="0"/>
          </a:p>
          <a:p>
            <a:pPr>
              <a:lnSpc>
                <a:spcPct val="90000"/>
              </a:lnSpc>
            </a:pPr>
            <a:r>
              <a:rPr lang="en-US" b="1" dirty="0" smtClean="0"/>
              <a:t>Namespace: </a:t>
            </a:r>
          </a:p>
          <a:p>
            <a:pPr lvl="1">
              <a:lnSpc>
                <a:spcPct val="90000"/>
              </a:lnSpc>
            </a:pPr>
            <a:r>
              <a:rPr lang="en-US" dirty="0" err="1" smtClean="0"/>
              <a:t>System.Web.UI.WebControls</a:t>
            </a:r>
            <a:endParaRPr lang="en-US" dirty="0" smtClean="0"/>
          </a:p>
          <a:p>
            <a:pPr>
              <a:lnSpc>
                <a:spcPct val="90000"/>
              </a:lnSpc>
            </a:pPr>
            <a:endParaRPr lang="en-US" b="1" dirty="0" smtClean="0"/>
          </a:p>
          <a:p>
            <a:pPr>
              <a:lnSpc>
                <a:spcPct val="90000"/>
              </a:lnSpc>
            </a:pPr>
            <a:r>
              <a:rPr lang="en-US" b="1" dirty="0" smtClean="0"/>
              <a:t>Assembly:</a:t>
            </a:r>
            <a:r>
              <a:rPr lang="en-US" dirty="0" smtClean="0"/>
              <a:t> </a:t>
            </a:r>
          </a:p>
          <a:p>
            <a:pPr lvl="1">
              <a:lnSpc>
                <a:spcPct val="90000"/>
              </a:lnSpc>
            </a:pPr>
            <a:r>
              <a:rPr lang="en-US" dirty="0" err="1" smtClean="0"/>
              <a:t>System.Web.DLL</a:t>
            </a:r>
            <a:endParaRPr lang="en-US" dirty="0" smtClean="0"/>
          </a:p>
          <a:p>
            <a:endParaRPr lang="en-IN" dirty="0" smtClean="0"/>
          </a:p>
          <a:p>
            <a:endParaRPr lang="en-IN" dirty="0"/>
          </a:p>
        </p:txBody>
      </p:sp>
    </p:spTree>
  </p:cSld>
  <p:clrMapOvr>
    <a:masterClrMapping/>
  </p:clrMapOvr>
  <p:transition spd="slow">
    <p:wipe dir="d"/>
  </p:transition>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909362" y="297805"/>
            <a:ext cx="8229600" cy="1143000"/>
          </a:xfrm>
        </p:spPr>
        <p:txBody>
          <a:bodyPr/>
          <a:lstStyle/>
          <a:p>
            <a:r>
              <a:rPr lang="en-US" dirty="0" err="1" smtClean="0"/>
              <a:t>GridView</a:t>
            </a:r>
            <a:r>
              <a:rPr lang="en-US" dirty="0" smtClean="0"/>
              <a:t> Features</a:t>
            </a:r>
            <a:endParaRPr lang="en-IN" dirty="0"/>
          </a:p>
        </p:txBody>
      </p:sp>
      <p:sp>
        <p:nvSpPr>
          <p:cNvPr id="2" name="Content Placeholder 1"/>
          <p:cNvSpPr>
            <a:spLocks noGrp="1"/>
          </p:cNvSpPr>
          <p:nvPr>
            <p:ph idx="4294967295"/>
          </p:nvPr>
        </p:nvSpPr>
        <p:spPr>
          <a:xfrm>
            <a:off x="755576" y="1417638"/>
            <a:ext cx="8229600" cy="4525963"/>
          </a:xfrm>
        </p:spPr>
        <p:txBody>
          <a:bodyPr>
            <a:normAutofit fontScale="85000" lnSpcReduction="20000"/>
          </a:bodyPr>
          <a:lstStyle/>
          <a:p>
            <a:pPr>
              <a:lnSpc>
                <a:spcPct val="90000"/>
              </a:lnSpc>
            </a:pPr>
            <a:r>
              <a:rPr lang="en-US" sz="1800" dirty="0" smtClean="0"/>
              <a:t>The </a:t>
            </a:r>
            <a:r>
              <a:rPr lang="en-US" sz="1800" dirty="0" err="1" smtClean="0"/>
              <a:t>GridView</a:t>
            </a:r>
            <a:r>
              <a:rPr lang="en-US" sz="1800" dirty="0" smtClean="0"/>
              <a:t> control supports the following built-in features: </a:t>
            </a:r>
          </a:p>
          <a:p>
            <a:pPr lvl="1">
              <a:lnSpc>
                <a:spcPct val="90000"/>
              </a:lnSpc>
            </a:pPr>
            <a:endParaRPr lang="en-US" dirty="0" smtClean="0"/>
          </a:p>
          <a:p>
            <a:pPr lvl="1">
              <a:lnSpc>
                <a:spcPct val="90000"/>
              </a:lnSpc>
            </a:pPr>
            <a:r>
              <a:rPr lang="en-US" dirty="0" smtClean="0"/>
              <a:t>Binding to data source controls like </a:t>
            </a:r>
            <a:r>
              <a:rPr lang="en-US" dirty="0" err="1" smtClean="0"/>
              <a:t>SqlDataSource</a:t>
            </a:r>
            <a:endParaRPr lang="en-US" dirty="0" smtClean="0"/>
          </a:p>
          <a:p>
            <a:pPr lvl="1">
              <a:lnSpc>
                <a:spcPct val="90000"/>
              </a:lnSpc>
            </a:pPr>
            <a:endParaRPr lang="en-US" dirty="0" smtClean="0"/>
          </a:p>
          <a:p>
            <a:pPr lvl="1">
              <a:lnSpc>
                <a:spcPct val="90000"/>
              </a:lnSpc>
            </a:pPr>
            <a:r>
              <a:rPr lang="en-US" dirty="0" smtClean="0"/>
              <a:t>Sorting capabilities</a:t>
            </a:r>
          </a:p>
          <a:p>
            <a:pPr lvl="1">
              <a:lnSpc>
                <a:spcPct val="90000"/>
              </a:lnSpc>
            </a:pPr>
            <a:endParaRPr lang="en-US" dirty="0" smtClean="0"/>
          </a:p>
          <a:p>
            <a:pPr lvl="1">
              <a:lnSpc>
                <a:spcPct val="90000"/>
              </a:lnSpc>
            </a:pPr>
            <a:r>
              <a:rPr lang="en-US" dirty="0" smtClean="0"/>
              <a:t>Updating and deleting capabilities</a:t>
            </a:r>
          </a:p>
          <a:p>
            <a:pPr lvl="1">
              <a:lnSpc>
                <a:spcPct val="90000"/>
              </a:lnSpc>
            </a:pPr>
            <a:endParaRPr lang="en-US" dirty="0" smtClean="0"/>
          </a:p>
          <a:p>
            <a:pPr lvl="1">
              <a:lnSpc>
                <a:spcPct val="90000"/>
              </a:lnSpc>
            </a:pPr>
            <a:r>
              <a:rPr lang="en-US" dirty="0" smtClean="0"/>
              <a:t>Paging capabilities</a:t>
            </a:r>
          </a:p>
          <a:p>
            <a:pPr lvl="1">
              <a:lnSpc>
                <a:spcPct val="90000"/>
              </a:lnSpc>
            </a:pPr>
            <a:endParaRPr lang="en-US" dirty="0" smtClean="0"/>
          </a:p>
          <a:p>
            <a:pPr lvl="1">
              <a:lnSpc>
                <a:spcPct val="90000"/>
              </a:lnSpc>
            </a:pPr>
            <a:r>
              <a:rPr lang="en-US" dirty="0" smtClean="0"/>
              <a:t>Row selection capabilities</a:t>
            </a:r>
          </a:p>
          <a:p>
            <a:pPr lvl="1">
              <a:lnSpc>
                <a:spcPct val="90000"/>
              </a:lnSpc>
            </a:pPr>
            <a:endParaRPr lang="en-US" dirty="0" smtClean="0"/>
          </a:p>
          <a:p>
            <a:pPr lvl="1">
              <a:lnSpc>
                <a:spcPct val="90000"/>
              </a:lnSpc>
            </a:pPr>
            <a:r>
              <a:rPr lang="en-US" dirty="0" smtClean="0"/>
              <a:t>Customizable appearance through themes and styles</a:t>
            </a:r>
          </a:p>
          <a:p>
            <a:pPr lvl="1">
              <a:lnSpc>
                <a:spcPct val="90000"/>
              </a:lnSpc>
            </a:pPr>
            <a:endParaRPr lang="en-US" dirty="0" smtClean="0"/>
          </a:p>
          <a:p>
            <a:pPr lvl="1">
              <a:lnSpc>
                <a:spcPct val="90000"/>
              </a:lnSpc>
            </a:pPr>
            <a:r>
              <a:rPr lang="en-US" dirty="0" smtClean="0"/>
              <a:t>Multiple data fields for the hyperlink columns</a:t>
            </a:r>
          </a:p>
          <a:p>
            <a:endParaRPr lang="en-IN" dirty="0"/>
          </a:p>
        </p:txBody>
      </p:sp>
    </p:spTree>
  </p:cSld>
  <p:clrMapOvr>
    <a:masterClrMapping/>
  </p:clrMapOvr>
  <p:transition spd="slow">
    <p:wipe dir="d"/>
  </p:transition>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043608" y="274638"/>
            <a:ext cx="7185992" cy="1143000"/>
          </a:xfrm>
        </p:spPr>
        <p:txBody>
          <a:bodyPr/>
          <a:lstStyle/>
          <a:p>
            <a:r>
              <a:rPr lang="en-US" dirty="0"/>
              <a:t>Auto Formatting </a:t>
            </a:r>
            <a:r>
              <a:rPr lang="en-US" dirty="0" err="1"/>
              <a:t>GridView</a:t>
            </a:r>
            <a:endParaRPr lang="en-IN" dirty="0"/>
          </a:p>
        </p:txBody>
      </p:sp>
      <p:pic>
        <p:nvPicPr>
          <p:cNvPr id="4" name="Content Placeholder 5" descr="AutoFormattingGrid.png"/>
          <p:cNvPicPr>
            <a:picLocks noGrp="1" noChangeAspect="1"/>
          </p:cNvPicPr>
          <p:nvPr>
            <p:ph idx="4294967295"/>
          </p:nvPr>
        </p:nvPicPr>
        <p:blipFill>
          <a:blip r:embed="rId3" cstate="print"/>
          <a:stretch>
            <a:fillRect/>
          </a:stretch>
        </p:blipFill>
        <p:spPr>
          <a:xfrm>
            <a:off x="764356" y="1524000"/>
            <a:ext cx="7912100" cy="4724400"/>
          </a:xfrm>
          <a:ln>
            <a:solidFill>
              <a:schemeClr val="tx1"/>
            </a:solidFill>
          </a:ln>
        </p:spPr>
      </p:pic>
      <p:sp>
        <p:nvSpPr>
          <p:cNvPr id="5" name="Rectangle 4"/>
          <p:cNvSpPr/>
          <p:nvPr/>
        </p:nvSpPr>
        <p:spPr>
          <a:xfrm>
            <a:off x="914400" y="2514600"/>
            <a:ext cx="1524000" cy="2971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2971800" y="4572000"/>
            <a:ext cx="2514600" cy="338554"/>
          </a:xfrm>
          <a:prstGeom prst="rect">
            <a:avLst/>
          </a:prstGeom>
          <a:solidFill>
            <a:srgbClr val="7030A0"/>
          </a:solidFill>
          <a:ln>
            <a:solidFill>
              <a:schemeClr val="tx1"/>
            </a:solidFill>
          </a:ln>
        </p:spPr>
        <p:txBody>
          <a:bodyPr wrap="square" rtlCol="0">
            <a:spAutoFit/>
          </a:bodyPr>
          <a:lstStyle/>
          <a:p>
            <a:r>
              <a:rPr lang="en-US" sz="1600" dirty="0" smtClean="0">
                <a:solidFill>
                  <a:schemeClr val="bg1"/>
                </a:solidFill>
                <a:latin typeface="Trebuchet MS" pitchFamily="34" charset="0"/>
              </a:rPr>
              <a:t>Select a Formatting Style</a:t>
            </a:r>
            <a:endParaRPr lang="en-IN" sz="1600" dirty="0">
              <a:solidFill>
                <a:schemeClr val="bg1"/>
              </a:solidFill>
              <a:latin typeface="Trebuchet MS" pitchFamily="34" charset="0"/>
            </a:endParaRPr>
          </a:p>
        </p:txBody>
      </p:sp>
      <p:cxnSp>
        <p:nvCxnSpPr>
          <p:cNvPr id="7" name="Straight Arrow Connector 6"/>
          <p:cNvCxnSpPr>
            <a:stCxn id="6" idx="1"/>
          </p:cNvCxnSpPr>
          <p:nvPr/>
        </p:nvCxnSpPr>
        <p:spPr>
          <a:xfrm rot="10800000">
            <a:off x="1828800" y="4724401"/>
            <a:ext cx="1143000" cy="168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19800" y="3352800"/>
            <a:ext cx="1524000" cy="338554"/>
          </a:xfrm>
          <a:prstGeom prst="rect">
            <a:avLst/>
          </a:prstGeom>
          <a:solidFill>
            <a:srgbClr val="7030A0"/>
          </a:solidFill>
          <a:ln>
            <a:solidFill>
              <a:schemeClr val="tx1"/>
            </a:solidFill>
          </a:ln>
        </p:spPr>
        <p:txBody>
          <a:bodyPr wrap="square" rtlCol="0">
            <a:spAutoFit/>
          </a:bodyPr>
          <a:lstStyle/>
          <a:p>
            <a:r>
              <a:rPr lang="en-US" sz="1600" dirty="0" smtClean="0">
                <a:solidFill>
                  <a:schemeClr val="bg1"/>
                </a:solidFill>
                <a:latin typeface="Trebuchet MS" pitchFamily="34" charset="0"/>
              </a:rPr>
              <a:t>Smart Tag</a:t>
            </a:r>
            <a:endParaRPr lang="en-IN" sz="1600" dirty="0">
              <a:solidFill>
                <a:schemeClr val="bg1"/>
              </a:solidFill>
              <a:latin typeface="Trebuchet MS" pitchFamily="34" charset="0"/>
            </a:endParaRPr>
          </a:p>
        </p:txBody>
      </p:sp>
      <p:cxnSp>
        <p:nvCxnSpPr>
          <p:cNvPr id="9" name="Straight Arrow Connector 8"/>
          <p:cNvCxnSpPr/>
          <p:nvPr/>
        </p:nvCxnSpPr>
        <p:spPr>
          <a:xfrm rot="16200000" flipV="1">
            <a:off x="5276850" y="2533650"/>
            <a:ext cx="1524000" cy="1143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96000" y="4114800"/>
            <a:ext cx="2133600" cy="1323439"/>
          </a:xfrm>
          <a:prstGeom prst="rect">
            <a:avLst/>
          </a:prstGeom>
          <a:solidFill>
            <a:srgbClr val="7030A0"/>
          </a:solidFill>
          <a:ln>
            <a:solidFill>
              <a:schemeClr val="tx1"/>
            </a:solidFill>
          </a:ln>
        </p:spPr>
        <p:txBody>
          <a:bodyPr wrap="square" rtlCol="0">
            <a:spAutoFit/>
          </a:bodyPr>
          <a:lstStyle/>
          <a:p>
            <a:r>
              <a:rPr lang="en-US" sz="1600" dirty="0" smtClean="0">
                <a:solidFill>
                  <a:schemeClr val="bg1"/>
                </a:solidFill>
                <a:latin typeface="Trebuchet MS" pitchFamily="34" charset="0"/>
              </a:rPr>
              <a:t>Click the Smart Tag to get </a:t>
            </a:r>
            <a:r>
              <a:rPr lang="en-US" sz="1600" dirty="0" err="1" smtClean="0">
                <a:solidFill>
                  <a:schemeClr val="bg1"/>
                </a:solidFill>
                <a:latin typeface="Trebuchet MS" pitchFamily="34" charset="0"/>
              </a:rPr>
              <a:t>AddFormat</a:t>
            </a:r>
            <a:r>
              <a:rPr lang="en-US" sz="1600" dirty="0" smtClean="0">
                <a:solidFill>
                  <a:schemeClr val="bg1"/>
                </a:solidFill>
                <a:latin typeface="Trebuchet MS" pitchFamily="34" charset="0"/>
              </a:rPr>
              <a:t> dialog box and then choose desired format</a:t>
            </a:r>
            <a:endParaRPr lang="en-IN" sz="1600" dirty="0">
              <a:solidFill>
                <a:schemeClr val="bg1"/>
              </a:solidFill>
              <a:latin typeface="Trebuchet MS" pitchFamily="34" charset="0"/>
            </a:endParaRPr>
          </a:p>
        </p:txBody>
      </p:sp>
    </p:spTree>
  </p:cSld>
  <p:clrMapOvr>
    <a:masterClrMapping/>
  </p:clrMapOvr>
  <p:transition spd="slow">
    <p:wipe dir="d"/>
  </p:transition>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73496" y="44624"/>
            <a:ext cx="8229600" cy="1143000"/>
          </a:xfrm>
        </p:spPr>
        <p:txBody>
          <a:bodyPr/>
          <a:lstStyle/>
          <a:p>
            <a:r>
              <a:rPr lang="en-US" dirty="0"/>
              <a:t>Example:</a:t>
            </a:r>
            <a:endParaRPr lang="en-IN" dirty="0"/>
          </a:p>
        </p:txBody>
      </p:sp>
      <p:pic>
        <p:nvPicPr>
          <p:cNvPr id="4" name="Content Placeholder 7" descr="GridViewPageDesign.png"/>
          <p:cNvPicPr>
            <a:picLocks noGrp="1" noChangeAspect="1"/>
          </p:cNvPicPr>
          <p:nvPr>
            <p:ph idx="4294967295"/>
          </p:nvPr>
        </p:nvPicPr>
        <p:blipFill>
          <a:blip r:embed="rId3" cstate="print"/>
          <a:stretch>
            <a:fillRect/>
          </a:stretch>
        </p:blipFill>
        <p:spPr>
          <a:xfrm>
            <a:off x="273496" y="1370186"/>
            <a:ext cx="4235450" cy="2743200"/>
          </a:xfrm>
          <a:ln>
            <a:solidFill>
              <a:schemeClr val="tx1"/>
            </a:solidFill>
          </a:ln>
        </p:spPr>
      </p:pic>
      <p:pic>
        <p:nvPicPr>
          <p:cNvPr id="5" name="Content Placeholder 9" descr="GridViewCode.png"/>
          <p:cNvPicPr>
            <a:picLocks noChangeAspect="1"/>
          </p:cNvPicPr>
          <p:nvPr/>
        </p:nvPicPr>
        <p:blipFill>
          <a:blip r:embed="rId4" cstate="print"/>
          <a:stretch>
            <a:fillRect/>
          </a:stretch>
        </p:blipFill>
        <p:spPr>
          <a:xfrm>
            <a:off x="4997896" y="1370186"/>
            <a:ext cx="4038600" cy="3148117"/>
          </a:xfrm>
          <a:prstGeom prst="rect">
            <a:avLst/>
          </a:prstGeom>
          <a:ln>
            <a:solidFill>
              <a:schemeClr val="tx1"/>
            </a:solidFill>
          </a:ln>
        </p:spPr>
      </p:pic>
      <p:pic>
        <p:nvPicPr>
          <p:cNvPr id="6" name="Picture 2" descr="C:\Users\JoySata\Pictures\MindTreeMaterialPics\ASP.NET Controls\GridViewPage.png"/>
          <p:cNvPicPr>
            <a:picLocks noChangeAspect="1" noChangeArrowheads="1"/>
          </p:cNvPicPr>
          <p:nvPr/>
        </p:nvPicPr>
        <p:blipFill>
          <a:blip r:embed="rId5" cstate="print"/>
          <a:srcRect/>
          <a:stretch>
            <a:fillRect/>
          </a:stretch>
        </p:blipFill>
        <p:spPr bwMode="auto">
          <a:xfrm>
            <a:off x="1416496" y="3732386"/>
            <a:ext cx="3352800" cy="2243897"/>
          </a:xfrm>
          <a:prstGeom prst="rect">
            <a:avLst/>
          </a:prstGeom>
          <a:noFill/>
          <a:ln>
            <a:solidFill>
              <a:schemeClr val="tx1"/>
            </a:solidFill>
          </a:ln>
        </p:spPr>
      </p:pic>
      <p:pic>
        <p:nvPicPr>
          <p:cNvPr id="7" name="Picture 3" descr="C:\Users\JoySata\Pictures\MindTreeMaterialPics\ASP.NET Controls\GridViewOutput.png"/>
          <p:cNvPicPr>
            <a:picLocks noChangeAspect="1" noChangeArrowheads="1"/>
          </p:cNvPicPr>
          <p:nvPr/>
        </p:nvPicPr>
        <p:blipFill>
          <a:blip r:embed="rId6" cstate="print"/>
          <a:srcRect/>
          <a:stretch>
            <a:fillRect/>
          </a:stretch>
        </p:blipFill>
        <p:spPr bwMode="auto">
          <a:xfrm>
            <a:off x="4997896" y="4680710"/>
            <a:ext cx="4038600" cy="1493763"/>
          </a:xfrm>
          <a:prstGeom prst="rect">
            <a:avLst/>
          </a:prstGeom>
          <a:noFill/>
          <a:ln>
            <a:solidFill>
              <a:schemeClr val="tx1"/>
            </a:solidFill>
          </a:ln>
        </p:spPr>
      </p:pic>
      <p:sp>
        <p:nvSpPr>
          <p:cNvPr id="8" name="Rectangle 7"/>
          <p:cNvSpPr/>
          <p:nvPr/>
        </p:nvSpPr>
        <p:spPr>
          <a:xfrm>
            <a:off x="1828800" y="4113386"/>
            <a:ext cx="2133600" cy="1676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152400" y="5256386"/>
            <a:ext cx="1371600" cy="5334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bg1"/>
                </a:solidFill>
                <a:latin typeface="Trebuchet MS" pitchFamily="34" charset="0"/>
              </a:rPr>
              <a:t>GridView</a:t>
            </a:r>
            <a:r>
              <a:rPr lang="en-US" sz="1600" dirty="0" smtClean="0">
                <a:solidFill>
                  <a:schemeClr val="bg1"/>
                </a:solidFill>
                <a:latin typeface="Trebuchet MS" pitchFamily="34" charset="0"/>
              </a:rPr>
              <a:t> Control</a:t>
            </a:r>
            <a:endParaRPr lang="en-IN" sz="1600" dirty="0">
              <a:solidFill>
                <a:schemeClr val="bg1"/>
              </a:solidFill>
              <a:latin typeface="Trebuchet MS" pitchFamily="34" charset="0"/>
            </a:endParaRPr>
          </a:p>
        </p:txBody>
      </p:sp>
      <p:sp>
        <p:nvSpPr>
          <p:cNvPr id="10" name="Rectangle 9"/>
          <p:cNvSpPr/>
          <p:nvPr/>
        </p:nvSpPr>
        <p:spPr>
          <a:xfrm>
            <a:off x="4953000" y="4037186"/>
            <a:ext cx="32004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7010400" y="3351386"/>
            <a:ext cx="1981200" cy="4572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latin typeface="Trebuchet MS" pitchFamily="34" charset="0"/>
              </a:rPr>
              <a:t>Binding data source to </a:t>
            </a:r>
            <a:r>
              <a:rPr lang="en-US" sz="1400" dirty="0" err="1" smtClean="0">
                <a:solidFill>
                  <a:schemeClr val="bg1"/>
                </a:solidFill>
                <a:latin typeface="Trebuchet MS" pitchFamily="34" charset="0"/>
              </a:rPr>
              <a:t>GridView</a:t>
            </a:r>
            <a:r>
              <a:rPr lang="en-US" sz="1400" dirty="0" smtClean="0">
                <a:solidFill>
                  <a:schemeClr val="bg1"/>
                </a:solidFill>
                <a:latin typeface="Trebuchet MS" pitchFamily="34" charset="0"/>
              </a:rPr>
              <a:t> control</a:t>
            </a:r>
            <a:endParaRPr lang="en-IN" sz="1400" dirty="0">
              <a:solidFill>
                <a:schemeClr val="bg1"/>
              </a:solidFill>
              <a:latin typeface="Trebuchet MS" pitchFamily="34" charset="0"/>
            </a:endParaRPr>
          </a:p>
        </p:txBody>
      </p:sp>
      <p:cxnSp>
        <p:nvCxnSpPr>
          <p:cNvPr id="12" name="Straight Arrow Connector 11"/>
          <p:cNvCxnSpPr>
            <a:stCxn id="11" idx="2"/>
          </p:cNvCxnSpPr>
          <p:nvPr/>
        </p:nvCxnSpPr>
        <p:spPr>
          <a:xfrm rot="5400000">
            <a:off x="7810500" y="3999086"/>
            <a:ext cx="381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524000" y="5713586"/>
            <a:ext cx="35052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d"/>
  </p:transition>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3568" y="332656"/>
            <a:ext cx="7740352" cy="1143000"/>
          </a:xfrm>
        </p:spPr>
        <p:txBody>
          <a:bodyPr>
            <a:normAutofit fontScale="90000"/>
          </a:bodyPr>
          <a:lstStyle/>
          <a:p>
            <a:r>
              <a:rPr lang="en-US" dirty="0" smtClean="0"/>
              <a:t>Can you answer these questions?</a:t>
            </a:r>
            <a:endParaRPr lang="en-US" dirty="0"/>
          </a:p>
        </p:txBody>
      </p:sp>
      <p:sp>
        <p:nvSpPr>
          <p:cNvPr id="2" name="Content Placeholder 1"/>
          <p:cNvSpPr>
            <a:spLocks noGrp="1"/>
          </p:cNvSpPr>
          <p:nvPr>
            <p:ph idx="4294967295"/>
          </p:nvPr>
        </p:nvSpPr>
        <p:spPr>
          <a:xfrm>
            <a:off x="683568" y="1628800"/>
            <a:ext cx="8229600" cy="4876800"/>
          </a:xfrm>
        </p:spPr>
        <p:txBody>
          <a:bodyPr>
            <a:normAutofit fontScale="77500" lnSpcReduction="20000"/>
          </a:bodyPr>
          <a:lstStyle/>
          <a:p>
            <a:r>
              <a:rPr lang="en-US" dirty="0" smtClean="0"/>
              <a:t>What is the difference between </a:t>
            </a:r>
            <a:r>
              <a:rPr lang="en-US" dirty="0" err="1" smtClean="0"/>
              <a:t>DataSource</a:t>
            </a:r>
            <a:r>
              <a:rPr lang="en-US" dirty="0" smtClean="0"/>
              <a:t> and </a:t>
            </a:r>
            <a:r>
              <a:rPr lang="en-US" dirty="0" err="1" smtClean="0"/>
              <a:t>DatasourceID</a:t>
            </a:r>
            <a:r>
              <a:rPr lang="en-US" dirty="0" smtClean="0"/>
              <a:t> property?</a:t>
            </a:r>
          </a:p>
          <a:p>
            <a:r>
              <a:rPr lang="en-US" dirty="0" smtClean="0"/>
              <a:t>What are different types of data binding?</a:t>
            </a:r>
          </a:p>
          <a:p>
            <a:r>
              <a:rPr lang="en-US" dirty="0" smtClean="0"/>
              <a:t>When Data binding syntax is used?</a:t>
            </a:r>
          </a:p>
          <a:p>
            <a:r>
              <a:rPr lang="en-US" dirty="0" smtClean="0"/>
              <a:t>What is the purpose of </a:t>
            </a:r>
            <a:r>
              <a:rPr lang="en-US" dirty="0" err="1" smtClean="0"/>
              <a:t>ValidationExpression</a:t>
            </a:r>
            <a:r>
              <a:rPr lang="en-US" dirty="0" smtClean="0"/>
              <a:t> property of </a:t>
            </a:r>
            <a:r>
              <a:rPr lang="en-US" dirty="0" err="1" smtClean="0"/>
              <a:t>RegularExpressionValidator</a:t>
            </a:r>
            <a:r>
              <a:rPr lang="en-US" dirty="0" smtClean="0"/>
              <a:t> control?</a:t>
            </a:r>
          </a:p>
          <a:p>
            <a:r>
              <a:rPr lang="en-US" dirty="0" smtClean="0"/>
              <a:t>Which event is needed to handle for </a:t>
            </a:r>
            <a:r>
              <a:rPr lang="en-US" dirty="0" err="1" smtClean="0"/>
              <a:t>Customvalidator</a:t>
            </a:r>
            <a:r>
              <a:rPr lang="en-US" dirty="0" smtClean="0"/>
              <a:t> control if you want to write server side validation code?</a:t>
            </a:r>
          </a:p>
          <a:p>
            <a:r>
              <a:rPr lang="en-US" dirty="0" smtClean="0"/>
              <a:t>What is the difference between Content page and normal web page?</a:t>
            </a:r>
          </a:p>
          <a:p>
            <a:r>
              <a:rPr lang="en-US" dirty="0" smtClean="0"/>
              <a:t>What is Theme?</a:t>
            </a:r>
          </a:p>
          <a:p>
            <a:r>
              <a:rPr lang="en-US" dirty="0" smtClean="0"/>
              <a:t>What is the difference between User Control and Master Page?</a:t>
            </a:r>
          </a:p>
          <a:p>
            <a:r>
              <a:rPr lang="en-US" dirty="0" smtClean="0"/>
              <a:t>What is site map?</a:t>
            </a:r>
          </a:p>
          <a:p>
            <a:r>
              <a:rPr lang="en-US" dirty="0" smtClean="0"/>
              <a:t>Name different site navigation controls</a:t>
            </a:r>
          </a:p>
          <a:p>
            <a:endParaRPr lang="en-US" dirty="0"/>
          </a:p>
        </p:txBody>
      </p:sp>
    </p:spTree>
  </p:cSld>
  <p:clrMapOvr>
    <a:masterClrMapping/>
  </p:clrMapOvr>
  <p:transition spd="slow">
    <p:wipe dir="d"/>
  </p:transition>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State Management</a:t>
            </a:r>
          </a:p>
        </p:txBody>
      </p:sp>
      <p:sp>
        <p:nvSpPr>
          <p:cNvPr id="21507" name="Rectangle 3"/>
          <p:cNvSpPr>
            <a:spLocks noGrp="1" noChangeArrowheads="1"/>
          </p:cNvSpPr>
          <p:nvPr>
            <p:ph type="body" idx="1"/>
          </p:nvPr>
        </p:nvSpPr>
        <p:spPr/>
        <p:txBody>
          <a:bodyPr/>
          <a:lstStyle/>
          <a:p>
            <a:pPr>
              <a:lnSpc>
                <a:spcPct val="80000"/>
              </a:lnSpc>
            </a:pPr>
            <a:r>
              <a:rPr lang="en-US" sz="2800"/>
              <a:t>It is a process by which we can maintain application and session related information when multiple users request for the same page or different Web pages of an ASP.Net application. It is needed when the same user logs on to a Web page for multiple times. Also it maintain page-level information during the round trip of a web form page</a:t>
            </a:r>
          </a:p>
          <a:p>
            <a:pPr>
              <a:lnSpc>
                <a:spcPct val="80000"/>
              </a:lnSpc>
            </a:pPr>
            <a:r>
              <a:rPr lang="en-US" sz="2800"/>
              <a:t>Two type of State managements options:-</a:t>
            </a:r>
          </a:p>
          <a:p>
            <a:pPr lvl="1">
              <a:lnSpc>
                <a:spcPct val="80000"/>
              </a:lnSpc>
            </a:pPr>
            <a:r>
              <a:rPr lang="en-US" sz="2400"/>
              <a:t>Client-side state management options</a:t>
            </a:r>
          </a:p>
          <a:p>
            <a:pPr lvl="1">
              <a:lnSpc>
                <a:spcPct val="80000"/>
              </a:lnSpc>
            </a:pPr>
            <a:r>
              <a:rPr lang="en-US" sz="2400"/>
              <a:t>Server-side state management Options</a:t>
            </a:r>
          </a:p>
        </p:txBody>
      </p:sp>
    </p:spTree>
  </p:cSld>
  <p:clrMapOvr>
    <a:masterClrMapping/>
  </p:clrMapOvr>
  <p:transition spd="slow">
    <p:wipe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57130"/>
          </a:xfrm>
        </p:spPr>
        <p:txBody>
          <a:bodyPr>
            <a:normAutofit fontScale="90000"/>
          </a:bodyPr>
          <a:lstStyle/>
          <a:p>
            <a:r>
              <a:rPr lang="en-US" dirty="0" smtClean="0"/>
              <a:t>Abstract </a:t>
            </a:r>
            <a:r>
              <a:rPr lang="en-US" dirty="0"/>
              <a:t>Methods</a:t>
            </a:r>
          </a:p>
        </p:txBody>
      </p:sp>
      <p:sp>
        <p:nvSpPr>
          <p:cNvPr id="3" name="Content Placeholder 2"/>
          <p:cNvSpPr>
            <a:spLocks noGrp="1"/>
          </p:cNvSpPr>
          <p:nvPr>
            <p:ph idx="1"/>
          </p:nvPr>
        </p:nvSpPr>
        <p:spPr>
          <a:xfrm>
            <a:off x="381000" y="1417638"/>
            <a:ext cx="8410575" cy="3490186"/>
          </a:xfrm>
        </p:spPr>
        <p:txBody>
          <a:bodyPr>
            <a:normAutofit lnSpcReduction="10000"/>
          </a:bodyPr>
          <a:lstStyle/>
          <a:p>
            <a:r>
              <a:rPr lang="en-US" dirty="0"/>
              <a:t>An abstract class may contain one or more abstract methods. </a:t>
            </a:r>
            <a:endParaRPr lang="en-US" dirty="0" smtClean="0"/>
          </a:p>
          <a:p>
            <a:r>
              <a:rPr lang="en-US" dirty="0" smtClean="0"/>
              <a:t>Abstract </a:t>
            </a:r>
            <a:r>
              <a:rPr lang="en-US" dirty="0"/>
              <a:t>methods </a:t>
            </a:r>
            <a:r>
              <a:rPr lang="en-US" dirty="0" smtClean="0"/>
              <a:t>are only </a:t>
            </a:r>
            <a:r>
              <a:rPr lang="en-US" dirty="0"/>
              <a:t>permitted in abstract classes.</a:t>
            </a:r>
          </a:p>
          <a:p>
            <a:r>
              <a:rPr lang="en-US" smtClean="0"/>
              <a:t>An </a:t>
            </a:r>
            <a:r>
              <a:rPr lang="en-US" dirty="0"/>
              <a:t>abstract method is one that does not include </a:t>
            </a:r>
            <a:r>
              <a:rPr lang="en-US" dirty="0" smtClean="0"/>
              <a:t>the implementation </a:t>
            </a:r>
            <a:r>
              <a:rPr lang="en-US" dirty="0"/>
              <a:t>details for the method.</a:t>
            </a:r>
          </a:p>
        </p:txBody>
      </p:sp>
    </p:spTree>
    <p:extLst>
      <p:ext uri="{BB962C8B-B14F-4D97-AF65-F5344CB8AC3E}">
        <p14:creationId xmlns:p14="http://schemas.microsoft.com/office/powerpoint/2010/main" xmlns="" val="3967755918"/>
      </p:ext>
    </p:extLst>
  </p:cSld>
  <p:clrMapOvr>
    <a:masterClrMapping/>
  </p:clrMapOvr>
  <p:transition spd="slow">
    <p:wipe dir="d"/>
  </p:transition>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Client-side state management </a:t>
            </a:r>
          </a:p>
        </p:txBody>
      </p:sp>
      <p:sp>
        <p:nvSpPr>
          <p:cNvPr id="22531" name="Rectangle 3"/>
          <p:cNvSpPr>
            <a:spLocks noGrp="1" noChangeArrowheads="1"/>
          </p:cNvSpPr>
          <p:nvPr>
            <p:ph type="body" idx="1"/>
          </p:nvPr>
        </p:nvSpPr>
        <p:spPr/>
        <p:txBody>
          <a:bodyPr/>
          <a:lstStyle/>
          <a:p>
            <a:r>
              <a:rPr lang="en-US"/>
              <a:t>View state property</a:t>
            </a:r>
          </a:p>
          <a:p>
            <a:r>
              <a:rPr lang="en-US"/>
              <a:t>Hidden fields</a:t>
            </a:r>
          </a:p>
          <a:p>
            <a:r>
              <a:rPr lang="en-US"/>
              <a:t>Cookies</a:t>
            </a:r>
          </a:p>
          <a:p>
            <a:r>
              <a:rPr lang="en-US"/>
              <a:t>QueryString</a:t>
            </a:r>
          </a:p>
        </p:txBody>
      </p:sp>
    </p:spTree>
  </p:cSld>
  <p:clrMapOvr>
    <a:masterClrMapping/>
  </p:clrMapOvr>
  <p:transition spd="slow">
    <p:wipe dir="d"/>
  </p:transition>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Server-side state management</a:t>
            </a:r>
          </a:p>
        </p:txBody>
      </p:sp>
      <p:sp>
        <p:nvSpPr>
          <p:cNvPr id="23555" name="Rectangle 3"/>
          <p:cNvSpPr>
            <a:spLocks noGrp="1" noChangeArrowheads="1"/>
          </p:cNvSpPr>
          <p:nvPr>
            <p:ph type="body" idx="1"/>
          </p:nvPr>
        </p:nvSpPr>
        <p:spPr/>
        <p:txBody>
          <a:bodyPr/>
          <a:lstStyle/>
          <a:p>
            <a:r>
              <a:rPr lang="en-US"/>
              <a:t>Application state</a:t>
            </a:r>
          </a:p>
          <a:p>
            <a:r>
              <a:rPr lang="en-US"/>
              <a:t>Session state</a:t>
            </a:r>
          </a:p>
          <a:p>
            <a:r>
              <a:rPr lang="en-US"/>
              <a:t>Database support</a:t>
            </a:r>
          </a:p>
        </p:txBody>
      </p:sp>
    </p:spTree>
  </p:cSld>
  <p:clrMapOvr>
    <a:masterClrMapping/>
  </p:clrMapOvr>
  <p:transition spd="slow">
    <p:wipe dir="d"/>
  </p:transition>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Cookies</a:t>
            </a:r>
          </a:p>
        </p:txBody>
      </p:sp>
      <p:sp>
        <p:nvSpPr>
          <p:cNvPr id="24579" name="Rectangle 3"/>
          <p:cNvSpPr>
            <a:spLocks noGrp="1" noChangeArrowheads="1"/>
          </p:cNvSpPr>
          <p:nvPr>
            <p:ph type="body" idx="1"/>
          </p:nvPr>
        </p:nvSpPr>
        <p:spPr/>
        <p:txBody>
          <a:bodyPr/>
          <a:lstStyle/>
          <a:p>
            <a:pPr>
              <a:lnSpc>
                <a:spcPct val="80000"/>
              </a:lnSpc>
            </a:pPr>
            <a:r>
              <a:rPr lang="en-US" sz="2400"/>
              <a:t>It is a text file maintain on client machine by the server for state management.</a:t>
            </a:r>
          </a:p>
          <a:p>
            <a:pPr>
              <a:lnSpc>
                <a:spcPct val="80000"/>
              </a:lnSpc>
            </a:pPr>
            <a:r>
              <a:rPr lang="en-US" sz="2400"/>
              <a:t>It has entries with key field and its value</a:t>
            </a:r>
          </a:p>
          <a:p>
            <a:pPr>
              <a:lnSpc>
                <a:spcPct val="80000"/>
              </a:lnSpc>
            </a:pPr>
            <a:r>
              <a:rPr lang="en-US" sz="2400"/>
              <a:t>Cookie file entries are stored from the web page and its entries read where read wherever it is required to pass value</a:t>
            </a:r>
          </a:p>
          <a:p>
            <a:pPr>
              <a:lnSpc>
                <a:spcPct val="80000"/>
              </a:lnSpc>
            </a:pPr>
            <a:r>
              <a:rPr lang="en-US" sz="2400" b="1">
                <a:solidFill>
                  <a:schemeClr val="tx2"/>
                </a:solidFill>
              </a:rPr>
              <a:t>Disadvantage</a:t>
            </a:r>
            <a:r>
              <a:rPr lang="en-US" sz="2400"/>
              <a:t>:-</a:t>
            </a:r>
          </a:p>
          <a:p>
            <a:pPr lvl="1">
              <a:lnSpc>
                <a:spcPct val="80000"/>
              </a:lnSpc>
            </a:pPr>
            <a:r>
              <a:rPr lang="en-US" sz="2000"/>
              <a:t>It is insecure as it is maintained on client machine</a:t>
            </a:r>
          </a:p>
          <a:p>
            <a:pPr lvl="1">
              <a:lnSpc>
                <a:spcPct val="80000"/>
              </a:lnSpc>
            </a:pPr>
            <a:r>
              <a:rPr lang="en-US" sz="2000"/>
              <a:t>It occupies space for entries </a:t>
            </a:r>
          </a:p>
          <a:p>
            <a:pPr lvl="1">
              <a:lnSpc>
                <a:spcPct val="80000"/>
              </a:lnSpc>
            </a:pPr>
            <a:r>
              <a:rPr lang="en-US" sz="2000"/>
              <a:t>If cookies are disabled on client machine then this method will fail</a:t>
            </a:r>
          </a:p>
          <a:p>
            <a:pPr lvl="1">
              <a:lnSpc>
                <a:spcPct val="80000"/>
              </a:lnSpc>
            </a:pPr>
            <a:r>
              <a:rPr lang="en-US" sz="2000"/>
              <a:t>It has limitation on size of max 4096 bytes of data transfer</a:t>
            </a:r>
          </a:p>
          <a:p>
            <a:pPr lvl="1">
              <a:lnSpc>
                <a:spcPct val="80000"/>
              </a:lnSpc>
              <a:buFont typeface="Wingdings" pitchFamily="2" charset="2"/>
              <a:buNone/>
            </a:pPr>
            <a:endParaRPr lang="en-US" sz="2000"/>
          </a:p>
        </p:txBody>
      </p:sp>
    </p:spTree>
  </p:cSld>
  <p:clrMapOvr>
    <a:masterClrMapping/>
  </p:clrMapOvr>
  <p:transition spd="slow">
    <p:wipe dir="d"/>
  </p:transition>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View State </a:t>
            </a:r>
          </a:p>
        </p:txBody>
      </p:sp>
      <p:sp>
        <p:nvSpPr>
          <p:cNvPr id="25603" name="Rectangle 3"/>
          <p:cNvSpPr>
            <a:spLocks noGrp="1" noChangeArrowheads="1"/>
          </p:cNvSpPr>
          <p:nvPr>
            <p:ph type="body" idx="1"/>
          </p:nvPr>
        </p:nvSpPr>
        <p:spPr/>
        <p:txBody>
          <a:bodyPr/>
          <a:lstStyle/>
          <a:p>
            <a:pPr>
              <a:lnSpc>
                <a:spcPct val="90000"/>
              </a:lnSpc>
            </a:pPr>
            <a:r>
              <a:rPr lang="en-US" sz="2800"/>
              <a:t>It enables you to retain page and control specific values between round trips. It is implemented with hidden field called </a:t>
            </a:r>
            <a:r>
              <a:rPr lang="en-US" sz="2800">
                <a:solidFill>
                  <a:schemeClr val="hlink"/>
                </a:solidFill>
              </a:rPr>
              <a:t>_VIEWSTATE.</a:t>
            </a:r>
          </a:p>
          <a:p>
            <a:pPr>
              <a:lnSpc>
                <a:spcPct val="90000"/>
              </a:lnSpc>
              <a:buFont typeface="Wingdings" pitchFamily="2" charset="2"/>
              <a:buNone/>
            </a:pPr>
            <a:r>
              <a:rPr lang="en-US" sz="2800" b="1">
                <a:solidFill>
                  <a:schemeClr val="tx2"/>
                </a:solidFill>
              </a:rPr>
              <a:t>Disadvantage</a:t>
            </a:r>
            <a:r>
              <a:rPr lang="en-US" sz="2800"/>
              <a:t>:-</a:t>
            </a:r>
          </a:p>
          <a:p>
            <a:pPr lvl="1">
              <a:lnSpc>
                <a:spcPct val="90000"/>
              </a:lnSpc>
            </a:pPr>
            <a:r>
              <a:rPr lang="en-US" sz="2400"/>
              <a:t> since it carries the page data along with it so storing more data in this field may cause page to be slower.</a:t>
            </a:r>
          </a:p>
          <a:p>
            <a:pPr lvl="1">
              <a:lnSpc>
                <a:spcPct val="90000"/>
              </a:lnSpc>
            </a:pPr>
            <a:r>
              <a:rPr lang="en-US" sz="2400"/>
              <a:t>It can be tampered as information stored in it can be seen from view source. So it is insecure</a:t>
            </a:r>
          </a:p>
          <a:p>
            <a:pPr lvl="1">
              <a:lnSpc>
                <a:spcPct val="90000"/>
              </a:lnSpc>
              <a:buFont typeface="Wingdings" pitchFamily="2" charset="2"/>
              <a:buNone/>
            </a:pPr>
            <a:endParaRPr lang="en-US" sz="2400"/>
          </a:p>
          <a:p>
            <a:pPr>
              <a:lnSpc>
                <a:spcPct val="90000"/>
              </a:lnSpc>
              <a:buFont typeface="Wingdings" pitchFamily="2" charset="2"/>
              <a:buNone/>
            </a:pPr>
            <a:endParaRPr lang="en-US" sz="2800"/>
          </a:p>
          <a:p>
            <a:pPr>
              <a:lnSpc>
                <a:spcPct val="90000"/>
              </a:lnSpc>
              <a:buFont typeface="Wingdings" pitchFamily="2" charset="2"/>
              <a:buNone/>
            </a:pPr>
            <a:endParaRPr lang="en-US" sz="2800"/>
          </a:p>
        </p:txBody>
      </p:sp>
    </p:spTree>
  </p:cSld>
  <p:clrMapOvr>
    <a:masterClrMapping/>
  </p:clrMapOvr>
  <p:transition spd="slow">
    <p:wipe dir="d"/>
  </p:transition>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z="2800"/>
              <a:t>Session State (Server side state management)</a:t>
            </a:r>
          </a:p>
        </p:txBody>
      </p:sp>
      <p:sp>
        <p:nvSpPr>
          <p:cNvPr id="26627" name="Rectangle 3"/>
          <p:cNvSpPr>
            <a:spLocks noGrp="1" noChangeArrowheads="1"/>
          </p:cNvSpPr>
          <p:nvPr>
            <p:ph type="body" idx="1"/>
          </p:nvPr>
        </p:nvSpPr>
        <p:spPr/>
        <p:txBody>
          <a:bodyPr/>
          <a:lstStyle/>
          <a:p>
            <a:pPr>
              <a:lnSpc>
                <a:spcPct val="90000"/>
              </a:lnSpc>
            </a:pPr>
            <a:r>
              <a:rPr lang="en-US" sz="2400"/>
              <a:t>In ASP.Net, session state is used to store session-specific information for a Web site.</a:t>
            </a:r>
          </a:p>
          <a:p>
            <a:pPr>
              <a:lnSpc>
                <a:spcPct val="90000"/>
              </a:lnSpc>
            </a:pPr>
            <a:r>
              <a:rPr lang="en-US" sz="2400"/>
              <a:t>The scope of session is limited to the current browser session.</a:t>
            </a:r>
          </a:p>
          <a:p>
            <a:pPr>
              <a:lnSpc>
                <a:spcPct val="90000"/>
              </a:lnSpc>
            </a:pPr>
            <a:r>
              <a:rPr lang="en-US" sz="2400"/>
              <a:t>If different users are accessing a Web application, each will have  different session state. If user exits from application, the session is destroyed</a:t>
            </a:r>
          </a:p>
          <a:p>
            <a:pPr>
              <a:lnSpc>
                <a:spcPct val="90000"/>
              </a:lnSpc>
            </a:pPr>
            <a:r>
              <a:rPr lang="en-US" sz="2400">
                <a:solidFill>
                  <a:schemeClr val="hlink"/>
                </a:solidFill>
              </a:rPr>
              <a:t>Session_OnStart </a:t>
            </a:r>
            <a:r>
              <a:rPr lang="en-US" sz="2400"/>
              <a:t>and </a:t>
            </a:r>
            <a:r>
              <a:rPr lang="en-US" sz="2400">
                <a:solidFill>
                  <a:schemeClr val="hlink"/>
                </a:solidFill>
              </a:rPr>
              <a:t>Session_OnEnd</a:t>
            </a:r>
            <a:r>
              <a:rPr lang="en-US" sz="2400"/>
              <a:t> events are handled using code</a:t>
            </a:r>
          </a:p>
          <a:p>
            <a:pPr>
              <a:lnSpc>
                <a:spcPct val="90000"/>
              </a:lnSpc>
            </a:pPr>
            <a:r>
              <a:rPr lang="en-US" sz="2400"/>
              <a:t>Automatically releases session data if a browser does not access an application within a specified timeout.</a:t>
            </a:r>
          </a:p>
        </p:txBody>
      </p:sp>
    </p:spTree>
  </p:cSld>
  <p:clrMapOvr>
    <a:masterClrMapping/>
  </p:clrMapOvr>
  <p:transition spd="slow">
    <p:wipe dir="d"/>
  </p:transition>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t>Session contd…</a:t>
            </a:r>
          </a:p>
        </p:txBody>
      </p:sp>
      <p:sp>
        <p:nvSpPr>
          <p:cNvPr id="27651" name="Rectangle 3"/>
          <p:cNvSpPr>
            <a:spLocks noGrp="1" noChangeArrowheads="1"/>
          </p:cNvSpPr>
          <p:nvPr>
            <p:ph type="body" idx="1"/>
          </p:nvPr>
        </p:nvSpPr>
        <p:spPr/>
        <p:txBody>
          <a:bodyPr/>
          <a:lstStyle/>
          <a:p>
            <a:pPr>
              <a:lnSpc>
                <a:spcPct val="90000"/>
              </a:lnSpc>
            </a:pPr>
            <a:r>
              <a:rPr lang="en-US">
                <a:solidFill>
                  <a:schemeClr val="hlink"/>
                </a:solidFill>
              </a:rPr>
              <a:t>Syntax=&gt;</a:t>
            </a:r>
          </a:p>
          <a:p>
            <a:pPr>
              <a:lnSpc>
                <a:spcPct val="90000"/>
              </a:lnSpc>
            </a:pPr>
            <a:r>
              <a:rPr lang="en-US"/>
              <a:t> for creating session variable</a:t>
            </a:r>
          </a:p>
          <a:p>
            <a:pPr lvl="1">
              <a:lnSpc>
                <a:spcPct val="90000"/>
              </a:lnSpc>
            </a:pPr>
            <a:r>
              <a:rPr lang="en-US"/>
              <a:t>Session(“Variable_name”)=value</a:t>
            </a:r>
          </a:p>
          <a:p>
            <a:pPr lvl="1">
              <a:lnSpc>
                <a:spcPct val="90000"/>
              </a:lnSpc>
              <a:buFont typeface="Wingdings" pitchFamily="2" charset="2"/>
              <a:buNone/>
            </a:pPr>
            <a:r>
              <a:rPr lang="en-US"/>
              <a:t>e.g. Session(“counter”)=1</a:t>
            </a:r>
          </a:p>
          <a:p>
            <a:pPr>
              <a:lnSpc>
                <a:spcPct val="90000"/>
              </a:lnSpc>
            </a:pPr>
            <a:r>
              <a:rPr lang="en-US"/>
              <a:t>To access or display</a:t>
            </a:r>
          </a:p>
          <a:p>
            <a:pPr lvl="1">
              <a:lnSpc>
                <a:spcPct val="90000"/>
              </a:lnSpc>
            </a:pPr>
            <a:r>
              <a:rPr lang="en-US"/>
              <a:t>Response.write(Session(“variable_name”)</a:t>
            </a:r>
          </a:p>
          <a:p>
            <a:pPr lvl="1">
              <a:lnSpc>
                <a:spcPct val="90000"/>
              </a:lnSpc>
              <a:buFont typeface="Wingdings" pitchFamily="2" charset="2"/>
              <a:buNone/>
            </a:pPr>
            <a:r>
              <a:rPr lang="en-US"/>
              <a:t>e.g. </a:t>
            </a:r>
          </a:p>
          <a:p>
            <a:pPr lvl="1">
              <a:lnSpc>
                <a:spcPct val="90000"/>
              </a:lnSpc>
              <a:buFont typeface="Wingdings" pitchFamily="2" charset="2"/>
              <a:buNone/>
            </a:pPr>
            <a:r>
              <a:rPr lang="en-US"/>
              <a:t>Response.write(Session(“counter”))</a:t>
            </a:r>
          </a:p>
          <a:p>
            <a:pPr lvl="1">
              <a:lnSpc>
                <a:spcPct val="90000"/>
              </a:lnSpc>
              <a:buFont typeface="Wingdings" pitchFamily="2" charset="2"/>
              <a:buNone/>
            </a:pPr>
            <a:endParaRPr lang="en-US"/>
          </a:p>
        </p:txBody>
      </p:sp>
    </p:spTree>
  </p:cSld>
  <p:clrMapOvr>
    <a:masterClrMapping/>
  </p:clrMapOvr>
  <p:transition spd="slow">
    <p:wipe dir="d"/>
  </p:transition>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Session contd…</a:t>
            </a:r>
          </a:p>
        </p:txBody>
      </p:sp>
      <p:sp>
        <p:nvSpPr>
          <p:cNvPr id="28675" name="Rectangle 3"/>
          <p:cNvSpPr>
            <a:spLocks noGrp="1" noChangeArrowheads="1"/>
          </p:cNvSpPr>
          <p:nvPr>
            <p:ph type="body" idx="1"/>
          </p:nvPr>
        </p:nvSpPr>
        <p:spPr/>
        <p:txBody>
          <a:bodyPr/>
          <a:lstStyle/>
          <a:p>
            <a:pPr>
              <a:lnSpc>
                <a:spcPct val="80000"/>
              </a:lnSpc>
            </a:pPr>
            <a:r>
              <a:rPr lang="en-US" sz="2800">
                <a:solidFill>
                  <a:schemeClr val="folHlink"/>
                </a:solidFill>
              </a:rPr>
              <a:t>Advantages</a:t>
            </a:r>
            <a:r>
              <a:rPr lang="en-US" sz="2800"/>
              <a:t>:-</a:t>
            </a:r>
          </a:p>
          <a:p>
            <a:pPr lvl="1">
              <a:lnSpc>
                <a:spcPct val="80000"/>
              </a:lnSpc>
            </a:pPr>
            <a:r>
              <a:rPr lang="en-US" sz="2400"/>
              <a:t>Session state is event-driven. Therefore, you can use session events to perform conditional execution of user-defined tasks, like redirecting a user to the home page of web site</a:t>
            </a:r>
          </a:p>
          <a:p>
            <a:pPr lvl="1">
              <a:lnSpc>
                <a:spcPct val="80000"/>
              </a:lnSpc>
            </a:pPr>
            <a:r>
              <a:rPr lang="en-US" sz="2400"/>
              <a:t>Data in session state variables can survive even Web server restarts without losing session data because data is stored in another process space</a:t>
            </a:r>
          </a:p>
          <a:p>
            <a:pPr>
              <a:lnSpc>
                <a:spcPct val="80000"/>
              </a:lnSpc>
            </a:pPr>
            <a:r>
              <a:rPr lang="en-US" sz="2800">
                <a:solidFill>
                  <a:schemeClr val="folHlink"/>
                </a:solidFill>
              </a:rPr>
              <a:t>Disadvantages</a:t>
            </a:r>
            <a:r>
              <a:rPr lang="en-US" sz="2800"/>
              <a:t>:-</a:t>
            </a:r>
          </a:p>
          <a:p>
            <a:pPr lvl="1">
              <a:lnSpc>
                <a:spcPct val="80000"/>
              </a:lnSpc>
            </a:pPr>
            <a:r>
              <a:rPr lang="en-US" sz="2400"/>
              <a:t>Session state variables are stored in memory until they are either removed or replaced which degrade web server performance</a:t>
            </a:r>
          </a:p>
        </p:txBody>
      </p:sp>
    </p:spTree>
  </p:cSld>
  <p:clrMapOvr>
    <a:masterClrMapping/>
  </p:clrMapOvr>
  <p:transition spd="slow">
    <p:wipe dir="d"/>
  </p:transition>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z="2800"/>
              <a:t>Application State (Server side state management)</a:t>
            </a:r>
          </a:p>
        </p:txBody>
      </p:sp>
      <p:sp>
        <p:nvSpPr>
          <p:cNvPr id="29699" name="Rectangle 3"/>
          <p:cNvSpPr>
            <a:spLocks noGrp="1" noChangeArrowheads="1"/>
          </p:cNvSpPr>
          <p:nvPr>
            <p:ph type="body" idx="1"/>
          </p:nvPr>
        </p:nvSpPr>
        <p:spPr/>
        <p:txBody>
          <a:bodyPr/>
          <a:lstStyle/>
          <a:p>
            <a:r>
              <a:rPr lang="en-US" sz="2800"/>
              <a:t>This state means of storing global application-specific information. </a:t>
            </a:r>
          </a:p>
          <a:p>
            <a:r>
              <a:rPr lang="en-US" sz="2800"/>
              <a:t>The information in the application state is stored in a key-value pair and is used to maintained data consistency between server round trips and between pages</a:t>
            </a:r>
          </a:p>
          <a:p>
            <a:r>
              <a:rPr lang="en-US" sz="2800"/>
              <a:t>You can add simple variables like string, integer and complex objects like DataSet also to application state </a:t>
            </a:r>
          </a:p>
        </p:txBody>
      </p:sp>
    </p:spTree>
  </p:cSld>
  <p:clrMapOvr>
    <a:masterClrMapping/>
  </p:clrMapOvr>
  <p:transition spd="slow">
    <p:wipe dir="d"/>
  </p:transition>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Application state contd…</a:t>
            </a:r>
          </a:p>
        </p:txBody>
      </p:sp>
      <p:sp>
        <p:nvSpPr>
          <p:cNvPr id="30723" name="Rectangle 3"/>
          <p:cNvSpPr>
            <a:spLocks noGrp="1" noChangeArrowheads="1"/>
          </p:cNvSpPr>
          <p:nvPr>
            <p:ph type="body" idx="1"/>
          </p:nvPr>
        </p:nvSpPr>
        <p:spPr/>
        <p:txBody>
          <a:bodyPr/>
          <a:lstStyle/>
          <a:p>
            <a:pPr>
              <a:lnSpc>
                <a:spcPct val="90000"/>
              </a:lnSpc>
            </a:pPr>
            <a:r>
              <a:rPr lang="en-US">
                <a:solidFill>
                  <a:schemeClr val="hlink"/>
                </a:solidFill>
              </a:rPr>
              <a:t>Syntax=&gt;</a:t>
            </a:r>
          </a:p>
          <a:p>
            <a:pPr>
              <a:lnSpc>
                <a:spcPct val="90000"/>
              </a:lnSpc>
            </a:pPr>
            <a:r>
              <a:rPr lang="en-US">
                <a:solidFill>
                  <a:schemeClr val="folHlink"/>
                </a:solidFill>
              </a:rPr>
              <a:t>To attach object to Application</a:t>
            </a:r>
          </a:p>
          <a:p>
            <a:pPr lvl="1">
              <a:lnSpc>
                <a:spcPct val="90000"/>
              </a:lnSpc>
            </a:pPr>
            <a:r>
              <a:rPr lang="en-US"/>
              <a:t>Application (“Variable_name”)=value</a:t>
            </a:r>
          </a:p>
          <a:p>
            <a:pPr lvl="1">
              <a:lnSpc>
                <a:spcPct val="90000"/>
              </a:lnSpc>
              <a:buFont typeface="Wingdings" pitchFamily="2" charset="2"/>
              <a:buNone/>
            </a:pPr>
            <a:r>
              <a:rPr lang="en-US"/>
              <a:t>e.g. </a:t>
            </a:r>
          </a:p>
          <a:p>
            <a:pPr lvl="1">
              <a:lnSpc>
                <a:spcPct val="90000"/>
              </a:lnSpc>
              <a:buFont typeface="Wingdings" pitchFamily="2" charset="2"/>
              <a:buNone/>
            </a:pPr>
            <a:r>
              <a:rPr lang="en-US"/>
              <a:t>Dim ds as New DataSet()</a:t>
            </a:r>
          </a:p>
          <a:p>
            <a:pPr lvl="1">
              <a:lnSpc>
                <a:spcPct val="90000"/>
              </a:lnSpc>
              <a:buFont typeface="Wingdings" pitchFamily="2" charset="2"/>
              <a:buNone/>
            </a:pPr>
            <a:r>
              <a:rPr lang="en-US"/>
              <a:t>Application (“DataSet”)=ds</a:t>
            </a:r>
          </a:p>
          <a:p>
            <a:pPr>
              <a:lnSpc>
                <a:spcPct val="90000"/>
              </a:lnSpc>
            </a:pPr>
            <a:r>
              <a:rPr lang="en-US">
                <a:solidFill>
                  <a:schemeClr val="folHlink"/>
                </a:solidFill>
              </a:rPr>
              <a:t>To access object from application</a:t>
            </a:r>
          </a:p>
          <a:p>
            <a:pPr lvl="1">
              <a:lnSpc>
                <a:spcPct val="90000"/>
              </a:lnSpc>
            </a:pPr>
            <a:r>
              <a:rPr lang="en-US"/>
              <a:t>ds=Application (“DataSet”)</a:t>
            </a:r>
          </a:p>
          <a:p>
            <a:pPr lvl="1">
              <a:lnSpc>
                <a:spcPct val="90000"/>
              </a:lnSpc>
            </a:pPr>
            <a:endParaRPr lang="en-US"/>
          </a:p>
        </p:txBody>
      </p:sp>
    </p:spTree>
  </p:cSld>
  <p:clrMapOvr>
    <a:masterClrMapping/>
  </p:clrMapOvr>
  <p:transition spd="slow">
    <p:wipe dir="d"/>
  </p:transition>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t>Application contd…</a:t>
            </a:r>
          </a:p>
        </p:txBody>
      </p:sp>
      <p:sp>
        <p:nvSpPr>
          <p:cNvPr id="31747" name="Rectangle 3"/>
          <p:cNvSpPr>
            <a:spLocks noGrp="1" noChangeArrowheads="1"/>
          </p:cNvSpPr>
          <p:nvPr>
            <p:ph type="body" idx="1"/>
          </p:nvPr>
        </p:nvSpPr>
        <p:spPr/>
        <p:txBody>
          <a:bodyPr/>
          <a:lstStyle/>
          <a:p>
            <a:pPr>
              <a:lnSpc>
                <a:spcPct val="80000"/>
              </a:lnSpc>
            </a:pPr>
            <a:r>
              <a:rPr lang="en-US" sz="2800">
                <a:solidFill>
                  <a:schemeClr val="folHlink"/>
                </a:solidFill>
              </a:rPr>
              <a:t>Advantages</a:t>
            </a:r>
            <a:r>
              <a:rPr lang="en-US" sz="2800"/>
              <a:t>:-</a:t>
            </a:r>
          </a:p>
          <a:p>
            <a:pPr lvl="1">
              <a:lnSpc>
                <a:spcPct val="80000"/>
              </a:lnSpc>
            </a:pPr>
            <a:r>
              <a:rPr lang="en-US" sz="2400"/>
              <a:t>Storing information in application state involves maintaining only single copy of the information because application state is accessible to all the pages in an application</a:t>
            </a:r>
          </a:p>
          <a:p>
            <a:pPr>
              <a:lnSpc>
                <a:spcPct val="80000"/>
              </a:lnSpc>
            </a:pPr>
            <a:r>
              <a:rPr lang="en-US" sz="2800">
                <a:solidFill>
                  <a:schemeClr val="folHlink"/>
                </a:solidFill>
              </a:rPr>
              <a:t>Disadvantages</a:t>
            </a:r>
            <a:r>
              <a:rPr lang="en-US" sz="2800"/>
              <a:t>:-</a:t>
            </a:r>
          </a:p>
          <a:p>
            <a:pPr lvl="1">
              <a:lnSpc>
                <a:spcPct val="80000"/>
              </a:lnSpc>
            </a:pPr>
            <a:r>
              <a:rPr lang="en-US" sz="2400"/>
              <a:t>The global data stored in an application state is lost when the web server process containing the application state fails due to server crash, upgrade, or shutdown</a:t>
            </a:r>
          </a:p>
          <a:p>
            <a:pPr lvl="1">
              <a:lnSpc>
                <a:spcPct val="80000"/>
              </a:lnSpc>
            </a:pPr>
            <a:r>
              <a:rPr lang="en-US" sz="2400"/>
              <a:t>Application state requires memory and can affect the performance of the server.</a:t>
            </a:r>
          </a:p>
        </p:txBody>
      </p:sp>
    </p:spTree>
  </p:cSld>
  <p:clrMapOvr>
    <a:masterClrMapping/>
  </p:clrMapOvr>
  <p:transition spd="slow">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Sealed </a:t>
            </a:r>
            <a:r>
              <a:rPr lang="en-US" dirty="0" err="1" smtClean="0"/>
              <a:t>Classess</a:t>
            </a:r>
            <a:endParaRPr lang="en-US" dirty="0"/>
          </a:p>
        </p:txBody>
      </p:sp>
      <p:sp>
        <p:nvSpPr>
          <p:cNvPr id="3" name="Content Placeholder 2"/>
          <p:cNvSpPr>
            <a:spLocks noGrp="1"/>
          </p:cNvSpPr>
          <p:nvPr>
            <p:ph idx="1"/>
          </p:nvPr>
        </p:nvSpPr>
        <p:spPr>
          <a:xfrm>
            <a:off x="381000" y="1417638"/>
            <a:ext cx="8410575" cy="3508653"/>
          </a:xfrm>
        </p:spPr>
        <p:txBody>
          <a:bodyPr>
            <a:normAutofit lnSpcReduction="10000"/>
          </a:bodyPr>
          <a:lstStyle/>
          <a:p>
            <a:r>
              <a:rPr lang="en-US" dirty="0" smtClean="0"/>
              <a:t>Sealed classes </a:t>
            </a:r>
            <a:r>
              <a:rPr lang="en-US" dirty="0"/>
              <a:t>cannot be </a:t>
            </a:r>
            <a:r>
              <a:rPr lang="en-US" dirty="0" err="1" smtClean="0"/>
              <a:t>extended,but</a:t>
            </a:r>
            <a:r>
              <a:rPr lang="en-US" dirty="0" smtClean="0"/>
              <a:t> </a:t>
            </a:r>
            <a:r>
              <a:rPr lang="en-US" dirty="0"/>
              <a:t>they can inherit from other </a:t>
            </a:r>
            <a:r>
              <a:rPr lang="en-US" dirty="0" smtClean="0"/>
              <a:t>classes.</a:t>
            </a:r>
          </a:p>
          <a:p>
            <a:r>
              <a:rPr lang="en-US" dirty="0" smtClean="0"/>
              <a:t>Override methods </a:t>
            </a:r>
            <a:r>
              <a:rPr lang="en-US" dirty="0"/>
              <a:t>can be declared as </a:t>
            </a:r>
            <a:r>
              <a:rPr lang="en-US" dirty="0" smtClean="0"/>
              <a:t>sealed individually.</a:t>
            </a:r>
          </a:p>
          <a:p>
            <a:r>
              <a:rPr lang="en-US" dirty="0" smtClean="0"/>
              <a:t>Reason:</a:t>
            </a:r>
          </a:p>
          <a:p>
            <a:pPr lvl="1"/>
            <a:r>
              <a:rPr lang="en-US" dirty="0" smtClean="0"/>
              <a:t>–</a:t>
            </a:r>
            <a:r>
              <a:rPr lang="en-US" dirty="0"/>
              <a:t>Security (avoids inadvertent modification of the class semantics</a:t>
            </a:r>
            <a:r>
              <a:rPr lang="en-US" dirty="0" smtClean="0"/>
              <a:t>)</a:t>
            </a:r>
          </a:p>
        </p:txBody>
      </p:sp>
    </p:spTree>
    <p:extLst>
      <p:ext uri="{BB962C8B-B14F-4D97-AF65-F5344CB8AC3E}">
        <p14:creationId xmlns:p14="http://schemas.microsoft.com/office/powerpoint/2010/main" xmlns="" val="2965184075"/>
      </p:ext>
    </p:extLst>
  </p:cSld>
  <p:clrMapOvr>
    <a:masterClrMapping/>
  </p:clrMapOvr>
  <p:transition spd="slow">
    <p:wipe dir="d"/>
  </p:transition>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z="3200"/>
              <a:t>Tracing and Debugging an Application</a:t>
            </a:r>
          </a:p>
        </p:txBody>
      </p:sp>
      <p:sp>
        <p:nvSpPr>
          <p:cNvPr id="32771" name="Rectangle 3"/>
          <p:cNvSpPr>
            <a:spLocks noGrp="1" noChangeArrowheads="1"/>
          </p:cNvSpPr>
          <p:nvPr>
            <p:ph type="body" idx="1"/>
          </p:nvPr>
        </p:nvSpPr>
        <p:spPr/>
        <p:txBody>
          <a:bodyPr/>
          <a:lstStyle/>
          <a:p>
            <a:r>
              <a:rPr lang="en-US"/>
              <a:t>Tracing is a process of finding out logical errors that occur in the application with the help of tracing the execution path of application</a:t>
            </a:r>
          </a:p>
          <a:p>
            <a:r>
              <a:rPr lang="en-US"/>
              <a:t>ASP.Net supports two levels of tracing:</a:t>
            </a:r>
          </a:p>
          <a:p>
            <a:pPr lvl="1"/>
            <a:r>
              <a:rPr lang="en-US"/>
              <a:t>Page-level tracing</a:t>
            </a:r>
          </a:p>
          <a:p>
            <a:pPr lvl="1"/>
            <a:r>
              <a:rPr lang="en-US"/>
              <a:t>Application-level tracing</a:t>
            </a:r>
          </a:p>
        </p:txBody>
      </p:sp>
    </p:spTree>
  </p:cSld>
  <p:clrMapOvr>
    <a:masterClrMapping/>
  </p:clrMapOvr>
  <p:transition spd="slow">
    <p:wipe dir="d"/>
  </p:transition>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t>Page level tracing</a:t>
            </a:r>
          </a:p>
        </p:txBody>
      </p:sp>
      <p:sp>
        <p:nvSpPr>
          <p:cNvPr id="33795" name="Rectangle 3"/>
          <p:cNvSpPr>
            <a:spLocks noGrp="1" noChangeArrowheads="1"/>
          </p:cNvSpPr>
          <p:nvPr>
            <p:ph type="body" idx="1"/>
          </p:nvPr>
        </p:nvSpPr>
        <p:spPr/>
        <p:txBody>
          <a:bodyPr/>
          <a:lstStyle/>
          <a:p>
            <a:r>
              <a:rPr lang="en-US"/>
              <a:t>It allows you to write debugging messages directly to the Web form</a:t>
            </a:r>
          </a:p>
          <a:p>
            <a:r>
              <a:rPr lang="en-US"/>
              <a:t>You can use </a:t>
            </a:r>
            <a:r>
              <a:rPr lang="en-US">
                <a:solidFill>
                  <a:schemeClr val="hlink"/>
                </a:solidFill>
              </a:rPr>
              <a:t>Trace.Write()</a:t>
            </a:r>
            <a:r>
              <a:rPr lang="en-US"/>
              <a:t> and </a:t>
            </a:r>
            <a:r>
              <a:rPr lang="en-US">
                <a:solidFill>
                  <a:schemeClr val="hlink"/>
                </a:solidFill>
              </a:rPr>
              <a:t>Trace.Warn()</a:t>
            </a:r>
            <a:r>
              <a:rPr lang="en-US"/>
              <a:t> method to display the messages within the Web page while tracing an application</a:t>
            </a:r>
          </a:p>
        </p:txBody>
      </p:sp>
    </p:spTree>
  </p:cSld>
  <p:clrMapOvr>
    <a:masterClrMapping/>
  </p:clrMapOvr>
  <p:transition spd="slow">
    <p:wipe dir="d"/>
  </p:transition>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t>Application level tracing</a:t>
            </a:r>
          </a:p>
        </p:txBody>
      </p:sp>
      <p:sp>
        <p:nvSpPr>
          <p:cNvPr id="34819" name="Rectangle 3"/>
          <p:cNvSpPr>
            <a:spLocks noGrp="1" noChangeArrowheads="1"/>
          </p:cNvSpPr>
          <p:nvPr>
            <p:ph type="body" idx="1"/>
          </p:nvPr>
        </p:nvSpPr>
        <p:spPr/>
        <p:txBody>
          <a:bodyPr/>
          <a:lstStyle/>
          <a:p>
            <a:r>
              <a:rPr lang="en-US" sz="2800"/>
              <a:t>It allows you to trace the entire application. When you enable trace feature of an application, the trace feature is enabled for all pages of the application unless you have explicitly disabled the trace feature for a specific page</a:t>
            </a:r>
          </a:p>
          <a:p>
            <a:r>
              <a:rPr lang="en-US" sz="2800"/>
              <a:t>Application level tracing can be enabled by modifying the </a:t>
            </a:r>
            <a:r>
              <a:rPr lang="en-US" sz="2800">
                <a:solidFill>
                  <a:schemeClr val="hlink"/>
                </a:solidFill>
              </a:rPr>
              <a:t>&lt;trace&gt;</a:t>
            </a:r>
            <a:r>
              <a:rPr lang="en-US" sz="2800"/>
              <a:t> element present in </a:t>
            </a:r>
            <a:r>
              <a:rPr lang="en-US" sz="2800">
                <a:solidFill>
                  <a:schemeClr val="hlink"/>
                </a:solidFill>
              </a:rPr>
              <a:t>&lt;system.web&gt;</a:t>
            </a:r>
            <a:r>
              <a:rPr lang="en-US" sz="2800"/>
              <a:t> element in </a:t>
            </a:r>
            <a:r>
              <a:rPr lang="en-US" sz="2800">
                <a:solidFill>
                  <a:schemeClr val="hlink"/>
                </a:solidFill>
              </a:rPr>
              <a:t>Web.config</a:t>
            </a:r>
            <a:r>
              <a:rPr lang="en-US" sz="2800"/>
              <a:t> file.</a:t>
            </a:r>
          </a:p>
        </p:txBody>
      </p:sp>
    </p:spTree>
  </p:cSld>
  <p:clrMapOvr>
    <a:masterClrMapping/>
  </p:clrMapOvr>
  <p:transition spd="slow">
    <p:wipe dir="d"/>
  </p:transition>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WCF and Web Services</a:t>
            </a:r>
            <a:endParaRPr lang="en-US" dirty="0"/>
          </a:p>
        </p:txBody>
      </p:sp>
      <p:sp>
        <p:nvSpPr>
          <p:cNvPr id="3" name="Subtitle 2"/>
          <p:cNvSpPr>
            <a:spLocks noGrp="1"/>
          </p:cNvSpPr>
          <p:nvPr>
            <p:ph type="subTitle" idx="1"/>
          </p:nvPr>
        </p:nvSpPr>
        <p:spPr/>
        <p:txBody>
          <a:bodyPr>
            <a:normAutofit fontScale="55000" lnSpcReduction="20000"/>
          </a:bodyPr>
          <a:lstStyle/>
          <a:p>
            <a:r>
              <a:rPr lang="en-US" dirty="0" smtClean="0"/>
              <a:t>Introduction to SOA</a:t>
            </a:r>
          </a:p>
          <a:p>
            <a:r>
              <a:rPr lang="en-US" dirty="0" smtClean="0"/>
              <a:t>Introduction to WCF</a:t>
            </a:r>
            <a:endParaRPr lang="en-US" dirty="0"/>
          </a:p>
        </p:txBody>
      </p:sp>
    </p:spTree>
  </p:cSld>
  <p:clrMapOvr>
    <a:masterClrMapping/>
  </p:clrMapOvr>
  <p:transition>
    <p:fade/>
  </p:transition>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Approaches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Procedural Programming Approach</a:t>
            </a:r>
          </a:p>
          <a:p>
            <a:r>
              <a:rPr lang="en-US" dirty="0" smtClean="0"/>
              <a:t>-functions were everything</a:t>
            </a:r>
          </a:p>
          <a:p>
            <a:r>
              <a:rPr lang="en-US" dirty="0" smtClean="0"/>
              <a:t>-Functionalities were encapsulated inside one or more functions , which call each  pass some parameters and get some return value.</a:t>
            </a:r>
          </a:p>
          <a:p>
            <a:r>
              <a:rPr lang="en-US" dirty="0" smtClean="0"/>
              <a:t>-One of the function was made as entry point.</a:t>
            </a:r>
          </a:p>
          <a:p>
            <a:r>
              <a:rPr lang="en-US" dirty="0" smtClean="0"/>
              <a:t>Object Oriented Programming Approach</a:t>
            </a:r>
          </a:p>
          <a:p>
            <a:r>
              <a:rPr lang="en-US" dirty="0" smtClean="0"/>
              <a:t>-Everything was treated as objects and classes</a:t>
            </a:r>
          </a:p>
          <a:p>
            <a:r>
              <a:rPr lang="en-US" dirty="0" smtClean="0"/>
              <a:t>- They introduced four principals Data Abstraction ,</a:t>
            </a:r>
            <a:r>
              <a:rPr lang="en-US" dirty="0" err="1" smtClean="0"/>
              <a:t>Encapsulation,Inheritance</a:t>
            </a:r>
            <a:r>
              <a:rPr lang="en-US" dirty="0" smtClean="0"/>
              <a:t> and Polymorphism. </a:t>
            </a:r>
            <a:endParaRPr lang="en-US" dirty="0"/>
          </a:p>
        </p:txBody>
      </p:sp>
    </p:spTree>
  </p:cSld>
  <p:clrMapOvr>
    <a:masterClrMapping/>
  </p:clrMapOvr>
  <p:transition spd="slow">
    <p:wipe dir="d"/>
  </p:transition>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Drawbacks of Procedural Programming </a:t>
            </a:r>
            <a:endParaRPr lang="en-US" dirty="0"/>
          </a:p>
        </p:txBody>
      </p:sp>
      <p:sp>
        <p:nvSpPr>
          <p:cNvPr id="3" name="Content Placeholder 2"/>
          <p:cNvSpPr>
            <a:spLocks noGrp="1"/>
          </p:cNvSpPr>
          <p:nvPr>
            <p:ph idx="1"/>
          </p:nvPr>
        </p:nvSpPr>
        <p:spPr/>
        <p:txBody>
          <a:bodyPr/>
          <a:lstStyle/>
          <a:p>
            <a:pPr lvl="0"/>
            <a:r>
              <a:rPr lang="en-US" dirty="0"/>
              <a:t>How to reuse the same code?</a:t>
            </a:r>
          </a:p>
          <a:p>
            <a:pPr lvl="0"/>
            <a:r>
              <a:rPr lang="en-US" dirty="0"/>
              <a:t>Difficulties in code Management.</a:t>
            </a:r>
          </a:p>
          <a:p>
            <a:pPr>
              <a:buNone/>
            </a:pPr>
            <a:endParaRPr lang="en-US" dirty="0"/>
          </a:p>
        </p:txBody>
      </p:sp>
    </p:spTree>
  </p:cSld>
  <p:clrMapOvr>
    <a:masterClrMapping/>
  </p:clrMapOvr>
  <p:transition spd="slow">
    <p:wipe dir="d"/>
  </p:transition>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Drawbacks of Object Oriented Approach</a:t>
            </a:r>
            <a:endParaRPr lang="en-US" dirty="0"/>
          </a:p>
        </p:txBody>
      </p:sp>
      <p:sp>
        <p:nvSpPr>
          <p:cNvPr id="3" name="Content Placeholder 2"/>
          <p:cNvSpPr>
            <a:spLocks noGrp="1"/>
          </p:cNvSpPr>
          <p:nvPr>
            <p:ph idx="1"/>
          </p:nvPr>
        </p:nvSpPr>
        <p:spPr/>
        <p:txBody>
          <a:bodyPr/>
          <a:lstStyle/>
          <a:p>
            <a:r>
              <a:rPr lang="en-US" dirty="0" smtClean="0"/>
              <a:t>How </a:t>
            </a:r>
            <a:r>
              <a:rPr lang="en-US" dirty="0"/>
              <a:t>two or more applications will communicate each other, especially when they have been written using different languages or technologies</a:t>
            </a:r>
            <a:r>
              <a:rPr lang="en-US" dirty="0" smtClean="0"/>
              <a:t>.</a:t>
            </a:r>
          </a:p>
          <a:p>
            <a:r>
              <a:rPr lang="en-US" dirty="0" smtClean="0"/>
              <a:t> </a:t>
            </a:r>
            <a:r>
              <a:rPr lang="en-US" dirty="0"/>
              <a:t>For instance inventory module which is written using Java will not be able to call function inside classes of accounting module written in .NET</a:t>
            </a:r>
          </a:p>
        </p:txBody>
      </p:sp>
    </p:spTree>
  </p:cSld>
  <p:clrMapOvr>
    <a:masterClrMapping/>
  </p:clrMapOvr>
  <p:transition spd="slow">
    <p:wipe dir="d"/>
  </p:transition>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Service oriented Programming</a:t>
            </a:r>
            <a:r>
              <a:rPr lang="en-US" dirty="0"/>
              <a:t/>
            </a:r>
            <a:br>
              <a:rPr lang="en-US" dirty="0"/>
            </a:br>
            <a:endParaRPr lang="en-US" dirty="0"/>
          </a:p>
        </p:txBody>
      </p:sp>
      <p:pic>
        <p:nvPicPr>
          <p:cNvPr id="4" name="Content Placeholder 3" descr="http://www.codeproject.com/KB/architecture/515253/Soa.png"/>
          <p:cNvPicPr>
            <a:picLocks noGrp="1"/>
          </p:cNvPicPr>
          <p:nvPr>
            <p:ph idx="1"/>
          </p:nvPr>
        </p:nvPicPr>
        <p:blipFill>
          <a:blip r:embed="rId3" cstate="print"/>
          <a:srcRect/>
          <a:stretch>
            <a:fillRect/>
          </a:stretch>
        </p:blipFill>
        <p:spPr bwMode="auto">
          <a:xfrm>
            <a:off x="1219200" y="1143000"/>
            <a:ext cx="5967491" cy="1152049"/>
          </a:xfrm>
          <a:prstGeom prst="rect">
            <a:avLst/>
          </a:prstGeom>
          <a:noFill/>
          <a:ln w="9525">
            <a:noFill/>
            <a:miter lim="800000"/>
            <a:headEnd/>
            <a:tailEnd/>
          </a:ln>
        </p:spPr>
      </p:pic>
      <p:sp>
        <p:nvSpPr>
          <p:cNvPr id="5" name="TextBox 4"/>
          <p:cNvSpPr txBox="1"/>
          <p:nvPr/>
        </p:nvSpPr>
        <p:spPr>
          <a:xfrm>
            <a:off x="1371600" y="2819400"/>
            <a:ext cx="6248400" cy="369332"/>
          </a:xfrm>
          <a:prstGeom prst="rect">
            <a:avLst/>
          </a:prstGeom>
          <a:noFill/>
        </p:spPr>
        <p:txBody>
          <a:bodyPr wrap="square" rtlCol="0">
            <a:spAutoFit/>
          </a:bodyPr>
          <a:lstStyle/>
          <a:p>
            <a:endParaRPr lang="en-US" dirty="0"/>
          </a:p>
        </p:txBody>
      </p:sp>
      <p:sp>
        <p:nvSpPr>
          <p:cNvPr id="7" name="Rectangle 6"/>
          <p:cNvSpPr/>
          <p:nvPr/>
        </p:nvSpPr>
        <p:spPr>
          <a:xfrm>
            <a:off x="762000" y="2286000"/>
            <a:ext cx="6096000" cy="2031325"/>
          </a:xfrm>
          <a:prstGeom prst="rect">
            <a:avLst/>
          </a:prstGeom>
        </p:spPr>
        <p:txBody>
          <a:bodyPr wrap="square">
            <a:spAutoFit/>
          </a:bodyPr>
          <a:lstStyle/>
          <a:p>
            <a:pPr>
              <a:buFont typeface="Arial" pitchFamily="34" charset="0"/>
              <a:buChar char="•"/>
            </a:pPr>
            <a:r>
              <a:rPr lang="en-US" dirty="0"/>
              <a:t>In SOA functions and tasks are created as loosely connected independent services communicating via messages. </a:t>
            </a:r>
            <a:endParaRPr lang="en-US" dirty="0" smtClean="0"/>
          </a:p>
          <a:p>
            <a:pPr>
              <a:buFont typeface="Arial" pitchFamily="34" charset="0"/>
              <a:buChar char="•"/>
            </a:pPr>
            <a:r>
              <a:rPr lang="en-US" i="1" dirty="0"/>
              <a:t>Service provider</a:t>
            </a:r>
            <a:r>
              <a:rPr lang="en-US" dirty="0"/>
              <a:t> publishes the service via standard interfaces in a publicly accessible directory called </a:t>
            </a:r>
            <a:r>
              <a:rPr lang="en-US" i="1" dirty="0"/>
              <a:t>Service Repository</a:t>
            </a:r>
            <a:r>
              <a:rPr lang="en-US" dirty="0"/>
              <a:t> </a:t>
            </a:r>
            <a:endParaRPr lang="en-US" dirty="0" smtClean="0"/>
          </a:p>
          <a:p>
            <a:pPr>
              <a:buFont typeface="Arial" pitchFamily="34" charset="0"/>
              <a:buChar char="•"/>
            </a:pPr>
            <a:r>
              <a:rPr lang="en-US" i="1" dirty="0"/>
              <a:t>Service consumer</a:t>
            </a:r>
            <a:r>
              <a:rPr lang="en-US" dirty="0"/>
              <a:t> make a service request and in response gets the Service Response. </a:t>
            </a:r>
            <a:endParaRPr lang="en-US" dirty="0" smtClean="0"/>
          </a:p>
          <a:p>
            <a:pPr>
              <a:buFont typeface="Arial" pitchFamily="34" charset="0"/>
              <a:buChar char="•"/>
            </a:pPr>
            <a:endParaRPr lang="en-US" dirty="0"/>
          </a:p>
        </p:txBody>
      </p:sp>
    </p:spTree>
  </p:cSld>
  <p:clrMapOvr>
    <a:masterClrMapping/>
  </p:clrMapOvr>
  <p:transition spd="slow">
    <p:wipe dir="d"/>
  </p:transition>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en-US" b="1" dirty="0"/>
              <a:t>Characteristics of SOA</a:t>
            </a:r>
            <a:endParaRPr lang="en-US" dirty="0"/>
          </a:p>
          <a:p>
            <a:pPr lvl="0"/>
            <a:r>
              <a:rPr lang="en-US" dirty="0"/>
              <a:t>In SOA, Services should be </a:t>
            </a:r>
            <a:r>
              <a:rPr lang="en-US" b="1" dirty="0"/>
              <a:t>independent </a:t>
            </a:r>
            <a:r>
              <a:rPr lang="en-US" dirty="0"/>
              <a:t>of other services. </a:t>
            </a:r>
            <a:br>
              <a:rPr lang="en-US" dirty="0"/>
            </a:br>
            <a:r>
              <a:rPr lang="en-US" dirty="0"/>
              <a:t>Altering a service should not affect calling service. </a:t>
            </a:r>
          </a:p>
          <a:p>
            <a:pPr lvl="0"/>
            <a:r>
              <a:rPr lang="en-US" dirty="0"/>
              <a:t>Services should be </a:t>
            </a:r>
            <a:r>
              <a:rPr lang="en-US" b="1" dirty="0"/>
              <a:t>self-contained</a:t>
            </a:r>
            <a:r>
              <a:rPr lang="en-US" dirty="0"/>
              <a:t>. </a:t>
            </a:r>
            <a:br>
              <a:rPr lang="en-US" dirty="0"/>
            </a:br>
            <a:endParaRPr lang="en-US" dirty="0"/>
          </a:p>
          <a:p>
            <a:pPr lvl="0"/>
            <a:r>
              <a:rPr lang="en-US" dirty="0"/>
              <a:t>Services should be able to </a:t>
            </a:r>
            <a:r>
              <a:rPr lang="en-US" b="1" dirty="0"/>
              <a:t>define themselves</a:t>
            </a:r>
            <a:r>
              <a:rPr lang="en-US" dirty="0"/>
              <a:t>.</a:t>
            </a:r>
            <a:br>
              <a:rPr lang="en-US" dirty="0"/>
            </a:br>
            <a:endParaRPr lang="en-US" dirty="0"/>
          </a:p>
          <a:p>
            <a:pPr lvl="0"/>
            <a:r>
              <a:rPr lang="en-US" dirty="0"/>
              <a:t>Services should be </a:t>
            </a:r>
            <a:r>
              <a:rPr lang="en-US" b="1" dirty="0"/>
              <a:t>published </a:t>
            </a:r>
            <a:r>
              <a:rPr lang="en-US" dirty="0"/>
              <a:t>into a location (directory) where anyone can search for it. </a:t>
            </a:r>
          </a:p>
          <a:p>
            <a:pPr lvl="0"/>
            <a:r>
              <a:rPr lang="en-US" dirty="0" smtClean="0"/>
              <a:t>Services </a:t>
            </a:r>
            <a:r>
              <a:rPr lang="en-US" dirty="0"/>
              <a:t>should be able to communicate with each other </a:t>
            </a:r>
            <a:r>
              <a:rPr lang="en-US" b="1" dirty="0"/>
              <a:t>asynchronously</a:t>
            </a:r>
            <a:r>
              <a:rPr lang="en-US" dirty="0"/>
              <a:t>.</a:t>
            </a:r>
          </a:p>
          <a:p>
            <a:pPr lvl="0"/>
            <a:r>
              <a:rPr lang="en-US" dirty="0"/>
              <a:t>Services should support </a:t>
            </a:r>
            <a:r>
              <a:rPr lang="en-US" b="1" dirty="0"/>
              <a:t>reliable messaging</a:t>
            </a:r>
            <a:r>
              <a:rPr lang="en-US" dirty="0"/>
              <a:t>.</a:t>
            </a:r>
            <a:br>
              <a:rPr lang="en-US" dirty="0"/>
            </a:br>
            <a:endParaRPr lang="en-US" dirty="0"/>
          </a:p>
          <a:p>
            <a:pPr lvl="0"/>
            <a:r>
              <a:rPr lang="en-US" dirty="0"/>
              <a:t>Services should support </a:t>
            </a:r>
            <a:r>
              <a:rPr lang="en-US" b="1" dirty="0"/>
              <a:t>secure communication</a:t>
            </a:r>
            <a:r>
              <a:rPr lang="en-US" dirty="0"/>
              <a:t>.</a:t>
            </a:r>
          </a:p>
          <a:p>
            <a:endParaRPr lang="en-US" dirty="0"/>
          </a:p>
        </p:txBody>
      </p:sp>
    </p:spTree>
  </p:cSld>
  <p:clrMapOvr>
    <a:masterClrMapping/>
  </p:clrMapOvr>
  <p:transition spd="slow">
    <p:wipe dir="d"/>
  </p:transition>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components of SOA</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Service </a:t>
            </a:r>
            <a:r>
              <a:rPr lang="en-US" dirty="0"/>
              <a:t>contains</a:t>
            </a:r>
          </a:p>
          <a:p>
            <a:r>
              <a:rPr lang="en-US" dirty="0" smtClean="0"/>
              <a:t>Contract </a:t>
            </a:r>
            <a:endParaRPr lang="en-US" dirty="0"/>
          </a:p>
          <a:p>
            <a:r>
              <a:rPr lang="en-US" dirty="0" smtClean="0"/>
              <a:t>message </a:t>
            </a:r>
            <a:r>
              <a:rPr lang="en-US" dirty="0"/>
              <a:t>type </a:t>
            </a:r>
            <a:r>
              <a:rPr lang="en-US" dirty="0" smtClean="0"/>
              <a:t>definition, </a:t>
            </a:r>
            <a:r>
              <a:rPr lang="en-US" dirty="0"/>
              <a:t>constraint, </a:t>
            </a:r>
          </a:p>
          <a:p>
            <a:r>
              <a:rPr lang="en-US" dirty="0"/>
              <a:t>description (comment)</a:t>
            </a:r>
          </a:p>
          <a:p>
            <a:r>
              <a:rPr lang="en-US" dirty="0" smtClean="0"/>
              <a:t>Interface </a:t>
            </a:r>
            <a:endParaRPr lang="en-US" dirty="0"/>
          </a:p>
          <a:p>
            <a:r>
              <a:rPr lang="en-US" dirty="0" smtClean="0"/>
              <a:t>set </a:t>
            </a:r>
            <a:r>
              <a:rPr lang="en-US" dirty="0"/>
              <a:t>of operations</a:t>
            </a:r>
          </a:p>
          <a:p>
            <a:r>
              <a:rPr lang="en-US" dirty="0" smtClean="0"/>
              <a:t>Implementation </a:t>
            </a:r>
            <a:endParaRPr lang="en-US" dirty="0"/>
          </a:p>
          <a:p>
            <a:r>
              <a:rPr lang="en-US" dirty="0" smtClean="0"/>
              <a:t>Logic </a:t>
            </a:r>
            <a:r>
              <a:rPr lang="en-US" dirty="0"/>
              <a:t>and </a:t>
            </a:r>
            <a:r>
              <a:rPr lang="en-US" dirty="0" smtClean="0"/>
              <a:t>data</a:t>
            </a:r>
          </a:p>
          <a:p>
            <a:r>
              <a:rPr lang="en-US" dirty="0" smtClean="0"/>
              <a:t>Advertising </a:t>
            </a:r>
            <a:r>
              <a:rPr lang="en-US" dirty="0"/>
              <a:t>and Discovery</a:t>
            </a:r>
          </a:p>
          <a:p>
            <a:r>
              <a:rPr lang="en-US" dirty="0" smtClean="0"/>
              <a:t>Specification </a:t>
            </a:r>
            <a:r>
              <a:rPr lang="en-US" dirty="0"/>
              <a:t>of associated data model</a:t>
            </a:r>
          </a:p>
          <a:p>
            <a:pPr>
              <a:buNone/>
            </a:pPr>
            <a:endParaRPr lang="en-US" dirty="0"/>
          </a:p>
          <a:p>
            <a:endParaRPr lang="en-US" dirty="0"/>
          </a:p>
          <a:p>
            <a:endParaRPr lang="en-US" dirty="0"/>
          </a:p>
        </p:txBody>
      </p:sp>
    </p:spTree>
  </p:cSld>
  <p:clrMapOvr>
    <a:masterClrMapping/>
  </p:clrMapOvr>
  <p:transition spd="slow">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57130"/>
          </a:xfrm>
        </p:spPr>
        <p:txBody>
          <a:bodyPr>
            <a:normAutofit fontScale="90000"/>
          </a:bodyPr>
          <a:lstStyle/>
          <a:p>
            <a:r>
              <a:rPr lang="en-US" dirty="0"/>
              <a:t>An Overview of .NET </a:t>
            </a:r>
            <a:r>
              <a:rPr lang="en-US" dirty="0" smtClean="0"/>
              <a:t>Assemblies</a:t>
            </a:r>
            <a:endParaRPr lang="en-US" dirty="0"/>
          </a:p>
        </p:txBody>
      </p:sp>
      <p:sp>
        <p:nvSpPr>
          <p:cNvPr id="3" name="Content Placeholder 2"/>
          <p:cNvSpPr>
            <a:spLocks noGrp="1"/>
          </p:cNvSpPr>
          <p:nvPr>
            <p:ph idx="1"/>
          </p:nvPr>
        </p:nvSpPr>
        <p:spPr>
          <a:xfrm>
            <a:off x="381000" y="1417638"/>
            <a:ext cx="8410575" cy="4302716"/>
          </a:xfrm>
        </p:spPr>
        <p:txBody>
          <a:bodyPr>
            <a:normAutofit lnSpcReduction="10000"/>
          </a:bodyPr>
          <a:lstStyle/>
          <a:p>
            <a:r>
              <a:rPr lang="en-US" dirty="0">
                <a:effectLst>
                  <a:outerShdw blurRad="38100" dist="38100" dir="2700000" algn="tl">
                    <a:srgbClr val="000000"/>
                  </a:outerShdw>
                </a:effectLst>
              </a:rPr>
              <a:t>Win32 Execution Model</a:t>
            </a:r>
          </a:p>
          <a:p>
            <a:r>
              <a:rPr lang="en-US" dirty="0">
                <a:effectLst>
                  <a:outerShdw blurRad="38100" dist="38100" dir="2700000" algn="tl">
                    <a:srgbClr val="000000"/>
                  </a:outerShdw>
                </a:effectLst>
              </a:rPr>
              <a:t>.NET Execution Model</a:t>
            </a:r>
          </a:p>
          <a:p>
            <a:r>
              <a:rPr lang="en-US" dirty="0">
                <a:effectLst>
                  <a:outerShdw blurRad="38100" dist="38100" dir="2700000" algn="tl">
                    <a:srgbClr val="000000"/>
                  </a:outerShdw>
                </a:effectLst>
              </a:rPr>
              <a:t>Anatomy</a:t>
            </a:r>
          </a:p>
          <a:p>
            <a:pPr lvl="1"/>
            <a:r>
              <a:rPr lang="en-US" dirty="0">
                <a:effectLst>
                  <a:outerShdw blurRad="38100" dist="38100" dir="2700000" algn="tl">
                    <a:srgbClr val="000000"/>
                  </a:outerShdw>
                </a:effectLst>
              </a:rPr>
              <a:t>Managed Code</a:t>
            </a:r>
          </a:p>
          <a:p>
            <a:pPr lvl="1"/>
            <a:r>
              <a:rPr lang="en-US" dirty="0">
                <a:effectLst>
                  <a:outerShdw blurRad="38100" dist="38100" dir="2700000" algn="tl">
                    <a:srgbClr val="000000"/>
                  </a:outerShdw>
                </a:effectLst>
              </a:rPr>
              <a:t>Managed Module</a:t>
            </a:r>
          </a:p>
          <a:p>
            <a:pPr lvl="1"/>
            <a:r>
              <a:rPr lang="en-US" dirty="0">
                <a:effectLst>
                  <a:outerShdw blurRad="38100" dist="38100" dir="2700000" algn="tl">
                    <a:srgbClr val="000000"/>
                  </a:outerShdw>
                </a:effectLst>
              </a:rPr>
              <a:t>Metadata</a:t>
            </a:r>
          </a:p>
          <a:p>
            <a:pPr lvl="1"/>
            <a:r>
              <a:rPr lang="en-US" dirty="0">
                <a:effectLst>
                  <a:outerShdw blurRad="38100" dist="38100" dir="2700000" algn="tl">
                    <a:srgbClr val="000000"/>
                  </a:outerShdw>
                </a:effectLst>
              </a:rPr>
              <a:t>MSIL</a:t>
            </a:r>
          </a:p>
          <a:p>
            <a:pPr lvl="1"/>
            <a:r>
              <a:rPr lang="en-US" dirty="0" smtClean="0">
                <a:effectLst>
                  <a:outerShdw blurRad="38100" dist="38100" dir="2700000" algn="tl">
                    <a:srgbClr val="000000"/>
                  </a:outerShdw>
                </a:effectLst>
              </a:rPr>
              <a:t>Assembly</a:t>
            </a:r>
            <a:endParaRPr lang="en-US" dirty="0">
              <a:effectLst>
                <a:outerShdw blurRad="38100" dist="38100" dir="2700000" algn="tl">
                  <a:srgbClr val="000000"/>
                </a:outerShdw>
              </a:effectLst>
            </a:endParaRPr>
          </a:p>
        </p:txBody>
      </p:sp>
    </p:spTree>
    <p:extLst>
      <p:ext uri="{BB962C8B-B14F-4D97-AF65-F5344CB8AC3E}">
        <p14:creationId xmlns:p14="http://schemas.microsoft.com/office/powerpoint/2010/main" xmlns="" val="2261100699"/>
      </p:ext>
    </p:extLst>
  </p:cSld>
  <p:clrMapOvr>
    <a:masterClrMapping/>
  </p:clrMapOvr>
  <p:transition spd="slow">
    <p:wipe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a:t>
            </a:r>
            <a:endParaRPr lang="en-US" dirty="0"/>
          </a:p>
        </p:txBody>
      </p:sp>
      <p:sp>
        <p:nvSpPr>
          <p:cNvPr id="3" name="Content Placeholder 2"/>
          <p:cNvSpPr>
            <a:spLocks noGrp="1"/>
          </p:cNvSpPr>
          <p:nvPr>
            <p:ph idx="1"/>
          </p:nvPr>
        </p:nvSpPr>
        <p:spPr>
          <a:xfrm>
            <a:off x="381000" y="1417638"/>
            <a:ext cx="8410575" cy="4967514"/>
          </a:xfrm>
        </p:spPr>
        <p:txBody>
          <a:bodyPr/>
          <a:lstStyle/>
          <a:p>
            <a:r>
              <a:rPr lang="en-US" dirty="0"/>
              <a:t>Interfaces contain no implementation details for any of their members; all their members are considered </a:t>
            </a:r>
            <a:r>
              <a:rPr lang="en-US" dirty="0" smtClean="0"/>
              <a:t>abstract</a:t>
            </a:r>
          </a:p>
          <a:p>
            <a:r>
              <a:rPr lang="en-US" dirty="0" smtClean="0"/>
              <a:t>Syntax:</a:t>
            </a:r>
          </a:p>
          <a:p>
            <a:pPr marL="0" indent="0">
              <a:buNone/>
            </a:pPr>
            <a:r>
              <a:rPr lang="en-US" sz="1600" dirty="0">
                <a:latin typeface="Consolas"/>
              </a:rPr>
              <a:t> public interface </a:t>
            </a:r>
            <a:r>
              <a:rPr lang="en-US" sz="1600" dirty="0" err="1">
                <a:solidFill>
                  <a:srgbClr val="2B91AF"/>
                </a:solidFill>
                <a:latin typeface="Consolas"/>
              </a:rPr>
              <a:t>IFaculty</a:t>
            </a:r>
            <a:endParaRPr lang="en-US" sz="1600" dirty="0">
              <a:solidFill>
                <a:prstClr val="black"/>
              </a:solidFill>
              <a:latin typeface="Consolas"/>
            </a:endParaRPr>
          </a:p>
          <a:p>
            <a:pPr marL="0" indent="0">
              <a:buNone/>
            </a:pPr>
            <a:r>
              <a:rPr lang="en-US" sz="1600" dirty="0">
                <a:solidFill>
                  <a:prstClr val="black"/>
                </a:solidFill>
                <a:latin typeface="Consolas"/>
              </a:rPr>
              <a:t>    {</a:t>
            </a:r>
          </a:p>
          <a:p>
            <a:pPr marL="0" indent="0">
              <a:buNone/>
            </a:pPr>
            <a:r>
              <a:rPr lang="en-US" sz="1600" dirty="0">
                <a:solidFill>
                  <a:prstClr val="black"/>
                </a:solidFill>
                <a:latin typeface="Consolas"/>
              </a:rPr>
              <a:t>         string Department { get; set; }</a:t>
            </a:r>
          </a:p>
          <a:p>
            <a:pPr marL="0" indent="0">
              <a:buNone/>
            </a:pPr>
            <a:r>
              <a:rPr lang="en-US" sz="1600" dirty="0">
                <a:solidFill>
                  <a:prstClr val="black"/>
                </a:solidFill>
                <a:latin typeface="Consolas"/>
              </a:rPr>
              <a:t>         </a:t>
            </a:r>
            <a:r>
              <a:rPr lang="en-US" sz="1600" dirty="0">
                <a:solidFill>
                  <a:srgbClr val="FF0000"/>
                </a:solidFill>
                <a:latin typeface="Consolas"/>
              </a:rPr>
              <a:t>List</a:t>
            </a:r>
            <a:r>
              <a:rPr lang="en-US" sz="1600" dirty="0">
                <a:solidFill>
                  <a:prstClr val="black"/>
                </a:solidFill>
                <a:latin typeface="Consolas"/>
              </a:rPr>
              <a:t>&lt;</a:t>
            </a:r>
            <a:r>
              <a:rPr lang="en-US" sz="1600" dirty="0">
                <a:solidFill>
                  <a:srgbClr val="FF0000"/>
                </a:solidFill>
                <a:latin typeface="Consolas"/>
              </a:rPr>
              <a:t>Course</a:t>
            </a:r>
            <a:r>
              <a:rPr lang="en-US" sz="1600" dirty="0">
                <a:solidFill>
                  <a:prstClr val="black"/>
                </a:solidFill>
                <a:latin typeface="Consolas"/>
              </a:rPr>
              <a:t>&gt; </a:t>
            </a:r>
            <a:r>
              <a:rPr lang="en-US" sz="1600" dirty="0" err="1">
                <a:solidFill>
                  <a:prstClr val="black"/>
                </a:solidFill>
                <a:latin typeface="Consolas"/>
              </a:rPr>
              <a:t>RetrieveTeachingAssignments</a:t>
            </a:r>
            <a:r>
              <a:rPr lang="en-US" sz="1600" dirty="0">
                <a:solidFill>
                  <a:prstClr val="black"/>
                </a:solidFill>
                <a:latin typeface="Consolas"/>
              </a:rPr>
              <a:t>();</a:t>
            </a:r>
          </a:p>
          <a:p>
            <a:pPr marL="0" indent="0">
              <a:buNone/>
            </a:pPr>
            <a:r>
              <a:rPr lang="en-US" sz="1600" dirty="0">
                <a:solidFill>
                  <a:prstClr val="black"/>
                </a:solidFill>
                <a:latin typeface="Consolas"/>
              </a:rPr>
              <a:t>         </a:t>
            </a:r>
            <a:r>
              <a:rPr lang="en-US" sz="1600" dirty="0">
                <a:solidFill>
                  <a:srgbClr val="FF0000"/>
                </a:solidFill>
                <a:latin typeface="Consolas"/>
              </a:rPr>
              <a:t>List</a:t>
            </a:r>
            <a:r>
              <a:rPr lang="en-US" sz="1600" dirty="0">
                <a:solidFill>
                  <a:prstClr val="black"/>
                </a:solidFill>
                <a:latin typeface="Consolas"/>
              </a:rPr>
              <a:t>&lt;</a:t>
            </a:r>
            <a:r>
              <a:rPr lang="en-US" sz="1600" dirty="0">
                <a:solidFill>
                  <a:srgbClr val="FF0000"/>
                </a:solidFill>
                <a:latin typeface="Consolas"/>
              </a:rPr>
              <a:t>Course</a:t>
            </a:r>
            <a:r>
              <a:rPr lang="en-US" sz="1600" dirty="0">
                <a:solidFill>
                  <a:prstClr val="black"/>
                </a:solidFill>
                <a:latin typeface="Consolas"/>
              </a:rPr>
              <a:t>&gt; Teaches { get; set; }</a:t>
            </a:r>
          </a:p>
          <a:p>
            <a:pPr marL="0" indent="0">
              <a:buNone/>
            </a:pPr>
            <a:r>
              <a:rPr lang="en-US" sz="1600" dirty="0">
                <a:solidFill>
                  <a:prstClr val="black"/>
                </a:solidFill>
                <a:latin typeface="Consolas"/>
              </a:rPr>
              <a:t>         void </a:t>
            </a:r>
            <a:r>
              <a:rPr lang="en-US" sz="1600" dirty="0" err="1">
                <a:solidFill>
                  <a:prstClr val="black"/>
                </a:solidFill>
                <a:latin typeface="Consolas"/>
              </a:rPr>
              <a:t>AgreeToTeach</a:t>
            </a:r>
            <a:r>
              <a:rPr lang="en-US" sz="1600" dirty="0">
                <a:solidFill>
                  <a:prstClr val="black"/>
                </a:solidFill>
                <a:latin typeface="Consolas"/>
              </a:rPr>
              <a:t>(</a:t>
            </a:r>
            <a:r>
              <a:rPr lang="en-US" sz="1600" dirty="0">
                <a:solidFill>
                  <a:srgbClr val="FF0000"/>
                </a:solidFill>
                <a:latin typeface="Consolas"/>
              </a:rPr>
              <a:t>Course</a:t>
            </a:r>
            <a:r>
              <a:rPr lang="en-US" sz="1600" dirty="0">
                <a:solidFill>
                  <a:prstClr val="black"/>
                </a:solidFill>
                <a:latin typeface="Consolas"/>
              </a:rPr>
              <a:t> s</a:t>
            </a:r>
            <a:r>
              <a:rPr lang="en-US" sz="1600" dirty="0" smtClean="0">
                <a:solidFill>
                  <a:prstClr val="black"/>
                </a:solidFill>
                <a:latin typeface="Consolas"/>
              </a:rPr>
              <a:t>);</a:t>
            </a:r>
          </a:p>
          <a:p>
            <a:pPr marL="0" indent="0">
              <a:buNone/>
            </a:pPr>
            <a:r>
              <a:rPr lang="en-US" sz="1600" dirty="0">
                <a:solidFill>
                  <a:schemeClr val="bg2"/>
                </a:solidFill>
                <a:latin typeface="Consolas"/>
              </a:rPr>
              <a:t>}</a:t>
            </a:r>
          </a:p>
          <a:p>
            <a:endParaRPr lang="en-US" sz="1600" dirty="0" smtClean="0">
              <a:solidFill>
                <a:prstClr val="black"/>
              </a:solidFill>
              <a:latin typeface="Consolas"/>
            </a:endParaRPr>
          </a:p>
          <a:p>
            <a:endParaRPr lang="en-US" dirty="0"/>
          </a:p>
        </p:txBody>
      </p:sp>
    </p:spTree>
    <p:extLst>
      <p:ext uri="{BB962C8B-B14F-4D97-AF65-F5344CB8AC3E}">
        <p14:creationId xmlns:p14="http://schemas.microsoft.com/office/powerpoint/2010/main" xmlns="" val="2158715165"/>
      </p:ext>
    </p:extLst>
  </p:cSld>
  <p:clrMapOvr>
    <a:masterClrMapping/>
  </p:clrMapOvr>
  <p:transition spd="slow">
    <p:wipe dir="d"/>
  </p:transition>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a Service</a:t>
            </a:r>
            <a:endParaRPr lang="en-US" dirty="0"/>
          </a:p>
        </p:txBody>
      </p:sp>
      <p:sp>
        <p:nvSpPr>
          <p:cNvPr id="3" name="Content Placeholder 2"/>
          <p:cNvSpPr>
            <a:spLocks noGrp="1"/>
          </p:cNvSpPr>
          <p:nvPr>
            <p:ph idx="1"/>
          </p:nvPr>
        </p:nvSpPr>
        <p:spPr/>
        <p:txBody>
          <a:bodyPr>
            <a:normAutofit/>
          </a:bodyPr>
          <a:lstStyle/>
          <a:p>
            <a:r>
              <a:rPr lang="en-US" dirty="0"/>
              <a:t>Creating a Purchase Order </a:t>
            </a:r>
          </a:p>
          <a:p>
            <a:r>
              <a:rPr lang="en-US" dirty="0"/>
              <a:t>Requesting and reserving a room in a </a:t>
            </a:r>
          </a:p>
          <a:p>
            <a:pPr>
              <a:buNone/>
            </a:pPr>
            <a:r>
              <a:rPr lang="en-US" dirty="0" smtClean="0"/>
              <a:t>Hotel</a:t>
            </a:r>
            <a:endParaRPr lang="en-US" dirty="0"/>
          </a:p>
          <a:p>
            <a:r>
              <a:rPr lang="en-US" dirty="0" smtClean="0"/>
              <a:t>Applying </a:t>
            </a:r>
            <a:r>
              <a:rPr lang="en-US" dirty="0"/>
              <a:t>for a loan by filling out a loan </a:t>
            </a:r>
          </a:p>
          <a:p>
            <a:pPr>
              <a:buNone/>
            </a:pPr>
            <a:r>
              <a:rPr lang="en-US" dirty="0"/>
              <a:t>request </a:t>
            </a:r>
            <a:r>
              <a:rPr lang="en-US" dirty="0" smtClean="0"/>
              <a:t>form</a:t>
            </a:r>
            <a:endParaRPr lang="en-US" dirty="0"/>
          </a:p>
          <a:p>
            <a:r>
              <a:rPr lang="en-US" dirty="0"/>
              <a:t>Search books/music based on keywords</a:t>
            </a:r>
          </a:p>
          <a:p>
            <a:endParaRPr lang="en-US" dirty="0"/>
          </a:p>
        </p:txBody>
      </p:sp>
    </p:spTree>
  </p:cSld>
  <p:clrMapOvr>
    <a:masterClrMapping/>
  </p:clrMapOvr>
  <p:transition spd="slow">
    <p:wipe dir="d"/>
  </p:transition>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Potential Benefits of SOA</a:t>
            </a:r>
            <a:br>
              <a:rPr lang="en-US" dirty="0"/>
            </a:br>
            <a:endParaRPr lang="en-US" dirty="0"/>
          </a:p>
        </p:txBody>
      </p:sp>
      <p:sp>
        <p:nvSpPr>
          <p:cNvPr id="5" name="Content Placeholder 4"/>
          <p:cNvSpPr>
            <a:spLocks noGrp="1"/>
          </p:cNvSpPr>
          <p:nvPr>
            <p:ph idx="1"/>
          </p:nvPr>
        </p:nvSpPr>
        <p:spPr/>
        <p:txBody>
          <a:bodyPr/>
          <a:lstStyle/>
          <a:p>
            <a:r>
              <a:rPr lang="en-US" dirty="0" smtClean="0"/>
              <a:t>Reusability</a:t>
            </a:r>
          </a:p>
          <a:p>
            <a:r>
              <a:rPr lang="en-US" dirty="0" smtClean="0"/>
              <a:t>Efficient Development Process</a:t>
            </a:r>
          </a:p>
          <a:p>
            <a:r>
              <a:rPr lang="en-US" dirty="0" smtClean="0"/>
              <a:t>Independence from technology</a:t>
            </a:r>
          </a:p>
          <a:p>
            <a:r>
              <a:rPr lang="en-US" dirty="0" smtClean="0"/>
              <a:t>Evolutionary Approach</a:t>
            </a:r>
          </a:p>
          <a:p>
            <a:r>
              <a:rPr lang="en-US" dirty="0" smtClean="0"/>
              <a:t>Cost Savings</a:t>
            </a:r>
            <a:endParaRPr lang="en-US" dirty="0"/>
          </a:p>
        </p:txBody>
      </p:sp>
    </p:spTree>
  </p:cSld>
  <p:clrMapOvr>
    <a:masterClrMapping/>
  </p:clrMapOvr>
  <p:transition spd="slow">
    <p:wipe dir="d"/>
  </p:transition>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SOA</a:t>
            </a:r>
            <a:endParaRPr lang="en-US" dirty="0"/>
          </a:p>
        </p:txBody>
      </p:sp>
      <p:pic>
        <p:nvPicPr>
          <p:cNvPr id="6" name="Content Placeholder 5" descr="lianming15x1.jpg"/>
          <p:cNvPicPr>
            <a:picLocks noGrp="1" noChangeAspect="1"/>
          </p:cNvPicPr>
          <p:nvPr>
            <p:ph idx="1"/>
          </p:nvPr>
        </p:nvPicPr>
        <p:blipFill>
          <a:blip r:embed="rId2" cstate="print"/>
          <a:stretch>
            <a:fillRect/>
          </a:stretch>
        </p:blipFill>
        <p:spPr>
          <a:xfrm>
            <a:off x="685801" y="1600200"/>
            <a:ext cx="6903508" cy="4525963"/>
          </a:xfrm>
        </p:spPr>
      </p:pic>
    </p:spTree>
  </p:cSld>
  <p:clrMapOvr>
    <a:masterClrMapping/>
  </p:clrMapOvr>
  <p:transition spd="slow">
    <p:wipe dir="d"/>
  </p:transition>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SOA?</a:t>
            </a:r>
            <a:br>
              <a:rPr lang="en-US" dirty="0"/>
            </a:br>
            <a:endParaRPr lang="en-US" dirty="0"/>
          </a:p>
        </p:txBody>
      </p:sp>
      <p:sp>
        <p:nvSpPr>
          <p:cNvPr id="3" name="Content Placeholder 2"/>
          <p:cNvSpPr>
            <a:spLocks noGrp="1"/>
          </p:cNvSpPr>
          <p:nvPr>
            <p:ph idx="1"/>
          </p:nvPr>
        </p:nvSpPr>
        <p:spPr/>
        <p:txBody>
          <a:bodyPr>
            <a:normAutofit/>
          </a:bodyPr>
          <a:lstStyle/>
          <a:p>
            <a:r>
              <a:rPr lang="en-US" dirty="0" smtClean="0"/>
              <a:t>Interoperation </a:t>
            </a:r>
            <a:r>
              <a:rPr lang="en-US" dirty="0"/>
              <a:t>issues</a:t>
            </a:r>
          </a:p>
          <a:p>
            <a:r>
              <a:rPr lang="en-US" dirty="0" smtClean="0"/>
              <a:t>-Heterogeneous </a:t>
            </a:r>
            <a:r>
              <a:rPr lang="en-US" dirty="0"/>
              <a:t>network protocols</a:t>
            </a:r>
          </a:p>
          <a:p>
            <a:r>
              <a:rPr lang="en-US" dirty="0" smtClean="0"/>
              <a:t>-Heterogeneous </a:t>
            </a:r>
            <a:r>
              <a:rPr lang="en-US" dirty="0"/>
              <a:t>hardware platforms</a:t>
            </a:r>
          </a:p>
          <a:p>
            <a:r>
              <a:rPr lang="en-US" dirty="0" smtClean="0"/>
              <a:t>-Heterogeneous </a:t>
            </a:r>
            <a:r>
              <a:rPr lang="en-US" dirty="0"/>
              <a:t>operating systems</a:t>
            </a:r>
          </a:p>
          <a:p>
            <a:r>
              <a:rPr lang="en-US" dirty="0" smtClean="0"/>
              <a:t>-Heterogeneous </a:t>
            </a:r>
            <a:r>
              <a:rPr lang="en-US" dirty="0"/>
              <a:t>application formats</a:t>
            </a:r>
          </a:p>
          <a:p>
            <a:r>
              <a:rPr lang="en-US" dirty="0" smtClean="0"/>
              <a:t>Enhancement </a:t>
            </a:r>
            <a:r>
              <a:rPr lang="en-US" dirty="0"/>
              <a:t>of Business Capabilities</a:t>
            </a:r>
          </a:p>
          <a:p>
            <a:r>
              <a:rPr lang="en-US" dirty="0" smtClean="0"/>
              <a:t>-no problem on Interoperability</a:t>
            </a:r>
            <a:endParaRPr lang="en-US" dirty="0"/>
          </a:p>
          <a:p>
            <a:pPr>
              <a:buNone/>
            </a:pPr>
            <a:endParaRPr lang="en-US" dirty="0"/>
          </a:p>
        </p:txBody>
      </p:sp>
    </p:spTree>
  </p:cSld>
  <p:clrMapOvr>
    <a:masterClrMapping/>
  </p:clrMapOvr>
  <p:transition spd="slow">
    <p:wipe dir="d"/>
  </p:transition>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SOA Design</a:t>
            </a:r>
            <a:endParaRPr lang="en-US" dirty="0"/>
          </a:p>
        </p:txBody>
      </p:sp>
      <p:pic>
        <p:nvPicPr>
          <p:cNvPr id="4" name="Content Placeholder 3" descr="soa-design-principles-13.gif"/>
          <p:cNvPicPr>
            <a:picLocks noGrp="1" noChangeAspect="1"/>
          </p:cNvPicPr>
          <p:nvPr>
            <p:ph idx="1"/>
          </p:nvPr>
        </p:nvPicPr>
        <p:blipFill>
          <a:blip r:embed="rId2" cstate="print"/>
          <a:stretch>
            <a:fillRect/>
          </a:stretch>
        </p:blipFill>
        <p:spPr>
          <a:xfrm>
            <a:off x="914400" y="1295400"/>
            <a:ext cx="7239000" cy="4110831"/>
          </a:xfrm>
        </p:spPr>
      </p:pic>
    </p:spTree>
  </p:cSld>
  <p:clrMapOvr>
    <a:masterClrMapping/>
  </p:clrMapOvr>
  <p:transition spd="slow">
    <p:wipe dir="d"/>
  </p:transition>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SOA Design </a:t>
            </a:r>
            <a:r>
              <a:rPr lang="en-US" dirty="0" err="1" smtClean="0"/>
              <a:t>Contd</a:t>
            </a:r>
            <a:endParaRPr lang="en-US" dirty="0"/>
          </a:p>
        </p:txBody>
      </p:sp>
      <p:sp>
        <p:nvSpPr>
          <p:cNvPr id="3" name="Content Placeholder 2"/>
          <p:cNvSpPr>
            <a:spLocks noGrp="1"/>
          </p:cNvSpPr>
          <p:nvPr>
            <p:ph idx="1"/>
          </p:nvPr>
        </p:nvSpPr>
        <p:spPr/>
        <p:txBody>
          <a:bodyPr>
            <a:normAutofit fontScale="47500" lnSpcReduction="20000"/>
          </a:bodyPr>
          <a:lstStyle/>
          <a:p>
            <a:pPr>
              <a:buNone/>
            </a:pPr>
            <a:r>
              <a:rPr lang="en-US" dirty="0" smtClean="0"/>
              <a:t>   1. Standardized Service Contract </a:t>
            </a:r>
            <a:br>
              <a:rPr lang="en-US" dirty="0" smtClean="0"/>
            </a:br>
            <a:r>
              <a:rPr lang="en-US" dirty="0" smtClean="0"/>
              <a:t>Services adhere to a service-description. </a:t>
            </a:r>
            <a:br>
              <a:rPr lang="en-US" dirty="0" smtClean="0"/>
            </a:br>
            <a:r>
              <a:rPr lang="en-US" dirty="0" smtClean="0"/>
              <a:t>2. Loose Coupling </a:t>
            </a:r>
            <a:br>
              <a:rPr lang="en-US" dirty="0" smtClean="0"/>
            </a:br>
            <a:r>
              <a:rPr lang="en-US" dirty="0" smtClean="0"/>
              <a:t>Services minimize dependencies on each other. </a:t>
            </a:r>
          </a:p>
          <a:p>
            <a:pPr>
              <a:buNone/>
            </a:pPr>
            <a:r>
              <a:rPr lang="en-US" dirty="0" smtClean="0"/>
              <a:t>   3. Service Abstraction </a:t>
            </a:r>
            <a:br>
              <a:rPr lang="en-US" dirty="0" smtClean="0"/>
            </a:br>
            <a:r>
              <a:rPr lang="en-US" dirty="0" smtClean="0"/>
              <a:t>Services hide the logic they encapsulate from the outside world. </a:t>
            </a:r>
          </a:p>
          <a:p>
            <a:pPr>
              <a:buNone/>
            </a:pPr>
            <a:r>
              <a:rPr lang="en-US" dirty="0" smtClean="0"/>
              <a:t>4. Service Reusability </a:t>
            </a:r>
            <a:br>
              <a:rPr lang="en-US" dirty="0" smtClean="0"/>
            </a:br>
            <a:r>
              <a:rPr lang="en-US" dirty="0" smtClean="0"/>
              <a:t>Logic is divided into services with the intent of maximizing reuse. </a:t>
            </a:r>
          </a:p>
          <a:p>
            <a:pPr>
              <a:buNone/>
            </a:pPr>
            <a:r>
              <a:rPr lang="en-US" dirty="0" smtClean="0"/>
              <a:t>5.Service Autonomy </a:t>
            </a:r>
            <a:br>
              <a:rPr lang="en-US" dirty="0" smtClean="0"/>
            </a:br>
            <a:r>
              <a:rPr lang="en-US" dirty="0" smtClean="0"/>
              <a:t>Services should have control over the logic they encapsulate. </a:t>
            </a:r>
          </a:p>
          <a:p>
            <a:pPr>
              <a:buNone/>
            </a:pPr>
            <a:r>
              <a:rPr lang="en-US" dirty="0" smtClean="0"/>
              <a:t>6. Service Statelessness </a:t>
            </a:r>
            <a:br>
              <a:rPr lang="en-US" dirty="0" smtClean="0"/>
            </a:br>
            <a:r>
              <a:rPr lang="en-US" dirty="0" smtClean="0"/>
              <a:t>Ideally, services should be stateless. </a:t>
            </a:r>
          </a:p>
          <a:p>
            <a:pPr>
              <a:buNone/>
            </a:pPr>
            <a:r>
              <a:rPr lang="en-US" dirty="0" smtClean="0"/>
              <a:t>7. Service Discoverability </a:t>
            </a:r>
            <a:br>
              <a:rPr lang="en-US" dirty="0" smtClean="0"/>
            </a:br>
            <a:r>
              <a:rPr lang="en-US" dirty="0" smtClean="0"/>
              <a:t>Services can be discovered (usually in a service registry). </a:t>
            </a:r>
          </a:p>
          <a:p>
            <a:pPr>
              <a:buNone/>
            </a:pPr>
            <a:r>
              <a:rPr lang="en-US" dirty="0" smtClean="0"/>
              <a:t>8. Service Composability </a:t>
            </a:r>
            <a:br>
              <a:rPr lang="en-US" dirty="0" smtClean="0"/>
            </a:br>
            <a:r>
              <a:rPr lang="en-US" dirty="0" smtClean="0"/>
              <a:t>Services break big problems into little problems. </a:t>
            </a:r>
          </a:p>
          <a:p>
            <a:pPr>
              <a:buNone/>
            </a:pPr>
            <a:r>
              <a:rPr lang="en-US" dirty="0" smtClean="0"/>
              <a:t>9. Service Interoperability </a:t>
            </a:r>
            <a:br>
              <a:rPr lang="en-US" dirty="0" smtClean="0"/>
            </a:br>
            <a:r>
              <a:rPr lang="en-US" dirty="0" smtClean="0"/>
              <a:t>Services should use standards that allow diverse subscribers to use the service. This is considered so obvious these days that it is often dropped as a principle. </a:t>
            </a:r>
          </a:p>
          <a:p>
            <a:pPr>
              <a:buNone/>
            </a:pPr>
            <a:endParaRPr lang="en-US" dirty="0"/>
          </a:p>
        </p:txBody>
      </p:sp>
    </p:spTree>
  </p:cSld>
  <p:clrMapOvr>
    <a:masterClrMapping/>
  </p:clrMapOvr>
  <p:transition spd="slow">
    <p:wipe dir="d"/>
  </p:transition>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WCF</a:t>
            </a:r>
            <a:endParaRPr lang="en-US" dirty="0"/>
          </a:p>
        </p:txBody>
      </p:sp>
      <p:sp>
        <p:nvSpPr>
          <p:cNvPr id="3" name="Content Placeholder 2"/>
          <p:cNvSpPr>
            <a:spLocks noGrp="1"/>
          </p:cNvSpPr>
          <p:nvPr>
            <p:ph idx="1"/>
          </p:nvPr>
        </p:nvSpPr>
        <p:spPr/>
        <p:txBody>
          <a:bodyPr/>
          <a:lstStyle/>
          <a:p>
            <a:r>
              <a:rPr lang="en-US" dirty="0" smtClean="0"/>
              <a:t>WCF Architecture</a:t>
            </a:r>
          </a:p>
          <a:p>
            <a:endParaRPr lang="en-US" dirty="0"/>
          </a:p>
        </p:txBody>
      </p:sp>
      <p:pic>
        <p:nvPicPr>
          <p:cNvPr id="4" name="Picture 3" descr="image001.jpg"/>
          <p:cNvPicPr/>
          <p:nvPr/>
        </p:nvPicPr>
        <p:blipFill>
          <a:blip r:embed="rId2" cstate="print"/>
          <a:srcRect/>
          <a:stretch>
            <a:fillRect/>
          </a:stretch>
        </p:blipFill>
        <p:spPr bwMode="auto">
          <a:xfrm>
            <a:off x="1295400" y="2133600"/>
            <a:ext cx="7391400" cy="3886200"/>
          </a:xfrm>
          <a:prstGeom prst="rect">
            <a:avLst/>
          </a:prstGeom>
          <a:noFill/>
          <a:ln w="9525">
            <a:noFill/>
            <a:miter lim="800000"/>
            <a:headEnd/>
            <a:tailEnd/>
          </a:ln>
        </p:spPr>
      </p:pic>
    </p:spTree>
  </p:cSld>
  <p:clrMapOvr>
    <a:masterClrMapping/>
  </p:clrMapOvr>
  <p:transition spd="slow">
    <p:wipe dir="d"/>
  </p:transition>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Explaining WCF Architecture</a:t>
            </a:r>
            <a:endParaRPr lang="en-US" dirty="0"/>
          </a:p>
        </p:txBody>
      </p:sp>
      <p:sp>
        <p:nvSpPr>
          <p:cNvPr id="3" name="Content Placeholder 2"/>
          <p:cNvSpPr>
            <a:spLocks noGrp="1"/>
          </p:cNvSpPr>
          <p:nvPr>
            <p:ph idx="1"/>
          </p:nvPr>
        </p:nvSpPr>
        <p:spPr/>
        <p:txBody>
          <a:bodyPr>
            <a:normAutofit fontScale="70000" lnSpcReduction="20000"/>
          </a:bodyPr>
          <a:lstStyle/>
          <a:p>
            <a:r>
              <a:rPr lang="en-US" b="1" dirty="0" smtClean="0"/>
              <a:t>Contracts </a:t>
            </a:r>
            <a:endParaRPr lang="en-US" dirty="0" smtClean="0"/>
          </a:p>
          <a:p>
            <a:r>
              <a:rPr lang="en-US" dirty="0" smtClean="0"/>
              <a:t>Contracts layer are next to that of Application layer. Developers will directly use this contract to develop the service.</a:t>
            </a:r>
          </a:p>
          <a:p>
            <a:r>
              <a:rPr lang="en-US" b="1" dirty="0" smtClean="0"/>
              <a:t>Service Contracts </a:t>
            </a:r>
            <a:endParaRPr lang="en-US" dirty="0" smtClean="0"/>
          </a:p>
          <a:p>
            <a:r>
              <a:rPr lang="en-US" dirty="0" smtClean="0"/>
              <a:t>Service contracts describe the operation that service can provide. Example, Service provided to know the temperature of the city based on the zip code</a:t>
            </a:r>
          </a:p>
          <a:p>
            <a:r>
              <a:rPr lang="en-US" b="1" dirty="0" smtClean="0"/>
              <a:t>Data Contract </a:t>
            </a:r>
            <a:endParaRPr lang="en-US" dirty="0" smtClean="0"/>
          </a:p>
          <a:p>
            <a:r>
              <a:rPr lang="en-US" dirty="0" smtClean="0"/>
              <a:t>It describes the custom data type which is exposed to the client. This defines the data types, and is passed to and from service. Data types like int, string are identified by the client because it is already mention in XML schema</a:t>
            </a:r>
          </a:p>
          <a:p>
            <a:r>
              <a:rPr lang="en-US" dirty="0" smtClean="0"/>
              <a:t>E.g., Employee data type. By using Data Contract, we can make client aware that we are using Employee data type </a:t>
            </a:r>
            <a:endParaRPr lang="en-US" dirty="0"/>
          </a:p>
        </p:txBody>
      </p:sp>
    </p:spTree>
  </p:cSld>
  <p:clrMapOvr>
    <a:masterClrMapping/>
  </p:clrMapOvr>
  <p:transition spd="slow">
    <p:wipe dir="d"/>
  </p:transition>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lstStyle/>
          <a:p>
            <a:r>
              <a:rPr lang="en-US" b="1" dirty="0" smtClean="0"/>
              <a:t>Message Contract </a:t>
            </a:r>
            <a:endParaRPr lang="en-US" dirty="0" smtClean="0"/>
          </a:p>
          <a:p>
            <a:r>
              <a:rPr lang="en-US" dirty="0" smtClean="0"/>
              <a:t>Default SOAP message format is provided by the WCF runtime for communication between Client and service. If it is not meeting your requirements, then we can create our own message format. </a:t>
            </a:r>
          </a:p>
          <a:p>
            <a:r>
              <a:rPr lang="en-US" b="1" dirty="0" smtClean="0"/>
              <a:t>Policies and Binding </a:t>
            </a:r>
            <a:endParaRPr lang="en-US" dirty="0" smtClean="0"/>
          </a:p>
          <a:p>
            <a:r>
              <a:rPr lang="en-US" dirty="0" smtClean="0"/>
              <a:t>Specify conditions required to communicate with a service, e.g., security requirement to communicate with service, protocol and encoding used for binding. </a:t>
            </a:r>
          </a:p>
          <a:p>
            <a:pPr>
              <a:buNone/>
            </a:pPr>
            <a:endParaRPr lang="en-US" dirty="0"/>
          </a:p>
        </p:txBody>
      </p:sp>
    </p:spTree>
  </p:cSld>
  <p:clrMapOvr>
    <a:masterClrMapping/>
  </p:clrMapOvr>
  <p:transition spd="slow">
    <p:wipe dir="d"/>
  </p:transition>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Service Runtime </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It contains the behaviors that occur during runtime of service. </a:t>
            </a:r>
          </a:p>
          <a:p>
            <a:pPr lvl="0"/>
            <a:r>
              <a:rPr lang="en-US" dirty="0" smtClean="0"/>
              <a:t>Throttling Behavior- Controls how many messages are processed </a:t>
            </a:r>
          </a:p>
          <a:p>
            <a:pPr lvl="0"/>
            <a:r>
              <a:rPr lang="en-US" dirty="0" smtClean="0"/>
              <a:t>Error Behavior - Specifies what occurs, when internal error occurs on the service </a:t>
            </a:r>
          </a:p>
          <a:p>
            <a:pPr lvl="0"/>
            <a:r>
              <a:rPr lang="en-US" dirty="0" smtClean="0"/>
              <a:t>Metadata Behavior - Tells how and whether metadata is available to outside world</a:t>
            </a:r>
          </a:p>
          <a:p>
            <a:pPr lvl="0"/>
            <a:r>
              <a:rPr lang="en-US" dirty="0" smtClean="0"/>
              <a:t>Instance Behavior - Specifies how many instances of the service have to be created while running</a:t>
            </a:r>
          </a:p>
          <a:p>
            <a:pPr lvl="0"/>
            <a:r>
              <a:rPr lang="en-US" dirty="0" smtClean="0"/>
              <a:t>Transaction Behavior - Enables the rollback of transacted operations if a failure occurs</a:t>
            </a:r>
          </a:p>
          <a:p>
            <a:pPr lvl="0"/>
            <a:r>
              <a:rPr lang="en-US" dirty="0" smtClean="0"/>
              <a:t>Dispatch Behavior - Controls how a message is processed by the WCF Infrastructure</a:t>
            </a:r>
          </a:p>
          <a:p>
            <a:pPr>
              <a:buNone/>
            </a:pPr>
            <a:endParaRPr lang="en-US" dirty="0"/>
          </a:p>
        </p:txBody>
      </p:sp>
    </p:spTree>
  </p:cSld>
  <p:clrMapOvr>
    <a:masterClrMapping/>
  </p:clrMapOvr>
  <p:transition spd="slow">
    <p:wipe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Xtra</a:t>
            </a:r>
            <a:endParaRPr lang="en-US" dirty="0"/>
          </a:p>
        </p:txBody>
      </p:sp>
      <p:sp>
        <p:nvSpPr>
          <p:cNvPr id="3" name="Content Placeholder 2"/>
          <p:cNvSpPr>
            <a:spLocks noGrp="1"/>
          </p:cNvSpPr>
          <p:nvPr>
            <p:ph idx="1"/>
          </p:nvPr>
        </p:nvSpPr>
        <p:spPr>
          <a:xfrm>
            <a:off x="381000" y="1417638"/>
            <a:ext cx="8410575" cy="6297108"/>
          </a:xfrm>
        </p:spPr>
        <p:txBody>
          <a:bodyPr/>
          <a:lstStyle/>
          <a:p>
            <a:r>
              <a:rPr lang="en-US" b="1" dirty="0" smtClean="0"/>
              <a:t>P</a:t>
            </a:r>
            <a:r>
              <a:rPr lang="en-US" dirty="0" smtClean="0"/>
              <a:t>urely </a:t>
            </a:r>
            <a:r>
              <a:rPr lang="en-US" dirty="0"/>
              <a:t>abstract class; only signatures, no </a:t>
            </a:r>
            <a:r>
              <a:rPr lang="en-US" dirty="0" smtClean="0"/>
              <a:t>implementation.</a:t>
            </a:r>
          </a:p>
          <a:p>
            <a:r>
              <a:rPr lang="en-US" dirty="0" smtClean="0"/>
              <a:t>May </a:t>
            </a:r>
            <a:r>
              <a:rPr lang="en-US" dirty="0"/>
              <a:t>contain methods, properties</a:t>
            </a:r>
            <a:r>
              <a:rPr lang="en-US"/>
              <a:t>, </a:t>
            </a:r>
            <a:r>
              <a:rPr lang="en-US" smtClean="0"/>
              <a:t>indexers and </a:t>
            </a:r>
            <a:r>
              <a:rPr lang="en-US" dirty="0" smtClean="0"/>
              <a:t>events(no </a:t>
            </a:r>
            <a:r>
              <a:rPr lang="en-US" dirty="0"/>
              <a:t>fields, constants, constructors, destructors, operators, nested types</a:t>
            </a:r>
            <a:r>
              <a:rPr lang="en-US" dirty="0" smtClean="0"/>
              <a:t>).</a:t>
            </a:r>
          </a:p>
          <a:p>
            <a:r>
              <a:rPr lang="en-US" dirty="0" smtClean="0"/>
              <a:t>Interface </a:t>
            </a:r>
            <a:r>
              <a:rPr lang="en-US" dirty="0"/>
              <a:t>members are implicitly public abstract(virtual</a:t>
            </a:r>
            <a:r>
              <a:rPr lang="en-US" dirty="0" smtClean="0"/>
              <a:t>).</a:t>
            </a:r>
          </a:p>
          <a:p>
            <a:r>
              <a:rPr lang="en-US" dirty="0" smtClean="0"/>
              <a:t>Interface </a:t>
            </a:r>
            <a:r>
              <a:rPr lang="en-US" dirty="0"/>
              <a:t>members must not be </a:t>
            </a:r>
            <a:r>
              <a:rPr lang="en-US" dirty="0" smtClean="0"/>
              <a:t>static.</a:t>
            </a:r>
          </a:p>
          <a:p>
            <a:r>
              <a:rPr lang="en-US" dirty="0" smtClean="0"/>
              <a:t>Classes </a:t>
            </a:r>
            <a:r>
              <a:rPr lang="en-US" dirty="0"/>
              <a:t>and </a:t>
            </a:r>
            <a:r>
              <a:rPr lang="en-US" dirty="0" err="1"/>
              <a:t>structs</a:t>
            </a:r>
            <a:r>
              <a:rPr lang="en-US" dirty="0"/>
              <a:t> may implement multiple </a:t>
            </a:r>
            <a:r>
              <a:rPr lang="en-US" dirty="0" smtClean="0"/>
              <a:t>interfaces.</a:t>
            </a:r>
          </a:p>
          <a:p>
            <a:r>
              <a:rPr lang="en-US" dirty="0" smtClean="0"/>
              <a:t>Interfaces </a:t>
            </a:r>
            <a:r>
              <a:rPr lang="en-US" dirty="0"/>
              <a:t>can extend other interfaces</a:t>
            </a:r>
          </a:p>
          <a:p>
            <a:endParaRPr lang="en-US" dirty="0"/>
          </a:p>
        </p:txBody>
      </p:sp>
    </p:spTree>
    <p:extLst>
      <p:ext uri="{BB962C8B-B14F-4D97-AF65-F5344CB8AC3E}">
        <p14:creationId xmlns:p14="http://schemas.microsoft.com/office/powerpoint/2010/main" xmlns="" val="1035148111"/>
      </p:ext>
    </p:extLst>
  </p:cSld>
  <p:clrMapOvr>
    <a:masterClrMapping/>
  </p:clrMapOvr>
  <p:transition spd="slow">
    <p:wipe dir="d"/>
  </p:transition>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Messaging </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Messaging layer is composed of channels. </a:t>
            </a:r>
          </a:p>
          <a:p>
            <a:r>
              <a:rPr lang="en-US" dirty="0" smtClean="0"/>
              <a:t>A channel is a component that processes a message in some way, for example, by authenticating a message. </a:t>
            </a:r>
          </a:p>
          <a:p>
            <a:r>
              <a:rPr lang="en-US" dirty="0" smtClean="0"/>
              <a:t>A set of channels is also known as a channel stack. </a:t>
            </a:r>
          </a:p>
          <a:p>
            <a:r>
              <a:rPr lang="en-US" dirty="0" smtClean="0"/>
              <a:t>Channels are the core abstraction for sending messages to and receiving messages from an Endpoint.</a:t>
            </a:r>
            <a:endParaRPr lang="en-US" dirty="0"/>
          </a:p>
        </p:txBody>
      </p:sp>
    </p:spTree>
  </p:cSld>
  <p:clrMapOvr>
    <a:masterClrMapping/>
  </p:clrMapOvr>
  <p:transition spd="slow">
    <p:wipe dir="d"/>
  </p:transition>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Channels</a:t>
            </a:r>
            <a:endParaRPr lang="en-US" dirty="0"/>
          </a:p>
        </p:txBody>
      </p:sp>
      <p:sp>
        <p:nvSpPr>
          <p:cNvPr id="3" name="Content Placeholder 2"/>
          <p:cNvSpPr>
            <a:spLocks noGrp="1"/>
          </p:cNvSpPr>
          <p:nvPr>
            <p:ph idx="1"/>
          </p:nvPr>
        </p:nvSpPr>
        <p:spPr/>
        <p:txBody>
          <a:bodyPr/>
          <a:lstStyle/>
          <a:p>
            <a:r>
              <a:rPr lang="en-US" b="1" dirty="0" smtClean="0"/>
              <a:t>Transport Channels </a:t>
            </a:r>
            <a:endParaRPr lang="en-US" dirty="0" smtClean="0"/>
          </a:p>
          <a:p>
            <a:r>
              <a:rPr lang="en-US" dirty="0" smtClean="0"/>
              <a:t>Handle sending and receiving messages from network. Protocols like HTTP, TCP, name pipes and MSMQ. </a:t>
            </a:r>
          </a:p>
          <a:p>
            <a:r>
              <a:rPr lang="en-US" b="1" dirty="0" smtClean="0"/>
              <a:t>Protocol Channels </a:t>
            </a:r>
            <a:endParaRPr lang="en-US" dirty="0" smtClean="0"/>
          </a:p>
          <a:p>
            <a:r>
              <a:rPr lang="en-US" dirty="0" smtClean="0"/>
              <a:t>Implement SOAP based protocol by processing and possibly modifying message. E.g. WS-Security and WS-Reliability. </a:t>
            </a:r>
          </a:p>
          <a:p>
            <a:endParaRPr lang="en-US" dirty="0"/>
          </a:p>
        </p:txBody>
      </p:sp>
    </p:spTree>
  </p:cSld>
  <p:clrMapOvr>
    <a:masterClrMapping/>
  </p:clrMapOvr>
  <p:transition spd="slow">
    <p:wipe dir="d"/>
  </p:transition>
  <p:timing>
    <p:tnLst>
      <p:par>
        <p:cT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Activation and Hosting </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WCF service can be hosted by the following mechanisms:</a:t>
            </a:r>
          </a:p>
          <a:p>
            <a:r>
              <a:rPr lang="en-US" b="1" dirty="0" smtClean="0"/>
              <a:t>IIS </a:t>
            </a:r>
            <a:endParaRPr lang="en-US" dirty="0" smtClean="0"/>
          </a:p>
          <a:p>
            <a:r>
              <a:rPr lang="en-US" dirty="0" smtClean="0"/>
              <a:t>Internet information Service provides number of advantages if a Service uses Http as protocol. It does not require Host code to activate the service, it automatically activates service code. </a:t>
            </a:r>
          </a:p>
          <a:p>
            <a:r>
              <a:rPr lang="en-US" b="1" dirty="0" smtClean="0"/>
              <a:t>Windows Activation Service </a:t>
            </a:r>
            <a:endParaRPr lang="en-US" dirty="0" smtClean="0"/>
          </a:p>
          <a:p>
            <a:r>
              <a:rPr lang="en-US" dirty="0" smtClean="0"/>
              <a:t>(WAS) is the new process activation mechanism that ships with IIS 7.0. In addition to HTTP based communication, WCF can also use WAS to provide message-based activation over other protocols, such as TCP and named pipes. </a:t>
            </a:r>
          </a:p>
          <a:p>
            <a:r>
              <a:rPr lang="en-US" b="1" dirty="0" smtClean="0"/>
              <a:t>Self-Hosting </a:t>
            </a:r>
            <a:endParaRPr lang="en-US" dirty="0" smtClean="0"/>
          </a:p>
          <a:p>
            <a:r>
              <a:rPr lang="en-US" dirty="0" smtClean="0"/>
              <a:t>WCF service can be self hosted as console application, </a:t>
            </a:r>
            <a:r>
              <a:rPr lang="en-US" dirty="0" err="1" smtClean="0"/>
              <a:t>WinForms</a:t>
            </a:r>
            <a:r>
              <a:rPr lang="en-US" dirty="0" smtClean="0"/>
              <a:t> or WPF application with graphical UI. </a:t>
            </a:r>
          </a:p>
          <a:p>
            <a:r>
              <a:rPr lang="en-US" b="1" dirty="0" smtClean="0"/>
              <a:t>Windows Service </a:t>
            </a:r>
            <a:endParaRPr lang="en-US" dirty="0" smtClean="0"/>
          </a:p>
          <a:p>
            <a:r>
              <a:rPr lang="en-US" dirty="0" smtClean="0"/>
              <a:t>WCF can also be hosted as a Windows Service, so that it is under the control of the Service Control Manager (SCM). </a:t>
            </a:r>
          </a:p>
          <a:p>
            <a:endParaRPr lang="en-US" dirty="0"/>
          </a:p>
        </p:txBody>
      </p:sp>
    </p:spTree>
  </p:cSld>
  <p:clrMapOvr>
    <a:masterClrMapping/>
  </p:clrMapOvr>
  <p:transition spd="slow">
    <p:wipe dir="d"/>
  </p:transition>
  <p:timing>
    <p:tnLst>
      <p:par>
        <p:cTn id="1" dur="indefinite" restart="never" nodeType="tmRoot"/>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and Error handling</a:t>
            </a:r>
            <a:endParaRPr lang="en-US" dirty="0"/>
          </a:p>
        </p:txBody>
      </p:sp>
      <p:sp>
        <p:nvSpPr>
          <p:cNvPr id="3" name="Content Placeholder 2"/>
          <p:cNvSpPr>
            <a:spLocks noGrp="1"/>
          </p:cNvSpPr>
          <p:nvPr>
            <p:ph idx="1"/>
          </p:nvPr>
        </p:nvSpPr>
        <p:spPr/>
        <p:txBody>
          <a:bodyPr/>
          <a:lstStyle/>
          <a:p>
            <a:r>
              <a:rPr lang="en-US" dirty="0" smtClean="0"/>
              <a:t>Use </a:t>
            </a:r>
            <a:r>
              <a:rPr lang="en-US" dirty="0" err="1" smtClean="0"/>
              <a:t>FaultException</a:t>
            </a:r>
            <a:r>
              <a:rPr lang="en-US" dirty="0" smtClean="0"/>
              <a:t> class to handle all Exceptions</a:t>
            </a:r>
          </a:p>
          <a:p>
            <a:r>
              <a:rPr lang="en-US" dirty="0" smtClean="0"/>
              <a:t>Use [</a:t>
            </a:r>
            <a:r>
              <a:rPr lang="en-US" dirty="0" err="1" smtClean="0"/>
              <a:t>FaultContract</a:t>
            </a:r>
            <a:r>
              <a:rPr lang="en-US" dirty="0" smtClean="0"/>
              <a:t>] to process Errors</a:t>
            </a:r>
          </a:p>
          <a:p>
            <a:r>
              <a:rPr lang="en-US" dirty="0" smtClean="0"/>
              <a:t>In </a:t>
            </a:r>
            <a:r>
              <a:rPr lang="en-US" dirty="0" err="1" smtClean="0"/>
              <a:t>App.Config</a:t>
            </a:r>
            <a:r>
              <a:rPr lang="en-US" dirty="0" smtClean="0"/>
              <a:t> enable error handling by setting</a:t>
            </a:r>
          </a:p>
          <a:p>
            <a:pPr>
              <a:buNone/>
            </a:pPr>
            <a:r>
              <a:rPr lang="en-US" dirty="0" smtClean="0"/>
              <a:t>&lt;</a:t>
            </a:r>
            <a:r>
              <a:rPr lang="en-US" dirty="0" err="1" smtClean="0"/>
              <a:t>serviceDebug</a:t>
            </a:r>
            <a:r>
              <a:rPr lang="en-US" dirty="0" smtClean="0"/>
              <a:t> </a:t>
            </a:r>
            <a:r>
              <a:rPr lang="en-US" dirty="0" err="1" smtClean="0"/>
              <a:t>includeExceptionDetailInFaults</a:t>
            </a:r>
            <a:r>
              <a:rPr lang="en-US" dirty="0" smtClean="0"/>
              <a:t>="true"/&gt; which is by default false.</a:t>
            </a:r>
            <a:endParaRPr lang="en-US" dirty="0"/>
          </a:p>
        </p:txBody>
      </p:sp>
    </p:spTree>
  </p:cSld>
  <p:clrMapOvr>
    <a:masterClrMapping/>
  </p:clrMapOvr>
  <p:transition spd="slow">
    <p:wipe dir="d"/>
  </p:transition>
  <p:timing>
    <p:tnLst>
      <p:par>
        <p:cT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IIS Hosting</a:t>
            </a:r>
            <a:endParaRPr lang="en-US" dirty="0"/>
          </a:p>
        </p:txBody>
      </p:sp>
      <p:sp>
        <p:nvSpPr>
          <p:cNvPr id="3" name="Content Placeholder 2"/>
          <p:cNvSpPr>
            <a:spLocks noGrp="1"/>
          </p:cNvSpPr>
          <p:nvPr>
            <p:ph idx="1"/>
          </p:nvPr>
        </p:nvSpPr>
        <p:spPr/>
        <p:txBody>
          <a:bodyPr>
            <a:normAutofit fontScale="92500" lnSpcReduction="20000"/>
          </a:bodyPr>
          <a:lstStyle/>
          <a:p>
            <a:r>
              <a:rPr lang="en-US" b="1" dirty="0" smtClean="0"/>
              <a:t>IIS Service Endpoints</a:t>
            </a:r>
            <a:endParaRPr lang="en-US" dirty="0" smtClean="0"/>
          </a:p>
          <a:p>
            <a:r>
              <a:rPr lang="en-US" dirty="0" smtClean="0"/>
              <a:t>When you host your services with any version of IIS you must provide at a minimum the following:</a:t>
            </a:r>
          </a:p>
          <a:p>
            <a:pPr lvl="0"/>
            <a:r>
              <a:rPr lang="en-US" dirty="0" smtClean="0"/>
              <a:t>An addressable Web Site or Virtual Directory for your service endpoints.</a:t>
            </a:r>
          </a:p>
          <a:p>
            <a:pPr lvl="0"/>
            <a:r>
              <a:rPr lang="en-US" dirty="0" smtClean="0"/>
              <a:t>A file with the extension .svc that will represent the </a:t>
            </a:r>
            <a:r>
              <a:rPr lang="en-US" dirty="0" err="1" smtClean="0"/>
              <a:t>ServiceHost</a:t>
            </a:r>
            <a:r>
              <a:rPr lang="en-US" dirty="0" smtClean="0"/>
              <a:t> instance. </a:t>
            </a:r>
          </a:p>
          <a:p>
            <a:pPr lvl="0"/>
            <a:r>
              <a:rPr lang="en-US" dirty="0" smtClean="0"/>
              <a:t>A service type that is linked to the .svc file for activation.</a:t>
            </a:r>
          </a:p>
          <a:p>
            <a:endParaRPr lang="en-US" dirty="0" smtClean="0"/>
          </a:p>
          <a:p>
            <a:endParaRPr lang="en-US" dirty="0"/>
          </a:p>
        </p:txBody>
      </p:sp>
    </p:spTree>
  </p:cSld>
  <p:clrMapOvr>
    <a:masterClrMapping/>
  </p:clrMapOvr>
  <p:transition spd="slow">
    <p:wipe dir="d"/>
  </p:transition>
  <p:timing>
    <p:tnLst>
      <p:par>
        <p:cT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 Hosting</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WAS is a process activation service installed with IIS 7.0 that decouples the activation architecture from IIS in order to support non-HTTP protocols such as named pipes, TCP, and MSMQ.</a:t>
            </a:r>
          </a:p>
          <a:p>
            <a:r>
              <a:rPr lang="en-US" dirty="0" smtClean="0"/>
              <a:t>The new architecture relies on protocol listeners, listener adapters, and protocol handlers to process requests. </a:t>
            </a:r>
          </a:p>
          <a:p>
            <a:pPr lvl="0"/>
            <a:r>
              <a:rPr lang="en-US" dirty="0" smtClean="0"/>
              <a:t>Protocol Listeners: A protocol listener is responsible for receiving requests for a particular protocol. There is a protocol listener provided for HTTP, named pipes, TCP, and MSMQ. For HTTP, the HTTP listener is http.sys (same as in IIS 6.0). Listeners for other protocols are provided by their respective listener adapter service.</a:t>
            </a:r>
          </a:p>
          <a:p>
            <a:pPr lvl="0"/>
            <a:r>
              <a:rPr lang="en-US" dirty="0" smtClean="0"/>
              <a:t>Listener Adapters: A listener adapter is responsible for bridging requests between WAS and the worker process for a particular protocol. There is a listener adapter for HTTP, named pipes, TCP, and MSMQ. WWW Service provides the HTTP listener adapter. IIS provides Windows services for each of the other protocols, supplying a protocol listener and listener adapter pair </a:t>
            </a:r>
          </a:p>
          <a:p>
            <a:pPr lvl="0"/>
            <a:r>
              <a:rPr lang="en-US" dirty="0" smtClean="0"/>
              <a:t>Protocol Handlers: A protocol handler channels requests through the service model for a particular protocol. WCF provides managed protocol handlers for HTTP, named pipes, TCP, and MSMQ. </a:t>
            </a:r>
          </a:p>
          <a:p>
            <a:endParaRPr lang="en-US" dirty="0"/>
          </a:p>
        </p:txBody>
      </p:sp>
    </p:spTree>
  </p:cSld>
  <p:clrMapOvr>
    <a:masterClrMapping/>
  </p:clrMapOvr>
  <p:transition spd="slow">
    <p:wipe dir="d"/>
  </p:transition>
  <p:timing>
    <p:tnLst>
      <p:par>
        <p:cT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Service Hosting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Create a Windows Service Application</a:t>
            </a:r>
          </a:p>
          <a:p>
            <a:r>
              <a:rPr lang="en-US" dirty="0" smtClean="0"/>
              <a:t>Invoke WCF Service in </a:t>
            </a:r>
            <a:r>
              <a:rPr lang="en-US" dirty="0" err="1" smtClean="0"/>
              <a:t>Service_start</a:t>
            </a:r>
            <a:r>
              <a:rPr lang="en-US" dirty="0" smtClean="0"/>
              <a:t>()</a:t>
            </a:r>
          </a:p>
          <a:p>
            <a:r>
              <a:rPr lang="en-US" dirty="0" smtClean="0"/>
              <a:t>Configure </a:t>
            </a:r>
            <a:r>
              <a:rPr lang="en-US" dirty="0" err="1" smtClean="0"/>
              <a:t>APP.config</a:t>
            </a:r>
            <a:r>
              <a:rPr lang="en-US" dirty="0" smtClean="0"/>
              <a:t> with appropriate bindings</a:t>
            </a:r>
          </a:p>
          <a:p>
            <a:r>
              <a:rPr lang="en-US" dirty="0" smtClean="0"/>
              <a:t>Create Installer Classes</a:t>
            </a:r>
          </a:p>
          <a:p>
            <a:r>
              <a:rPr lang="en-US" dirty="0" smtClean="0"/>
              <a:t>Install service using </a:t>
            </a:r>
            <a:r>
              <a:rPr lang="en-US" dirty="0" err="1" smtClean="0"/>
              <a:t>InstallUtil</a:t>
            </a:r>
            <a:r>
              <a:rPr lang="en-US" dirty="0" smtClean="0"/>
              <a:t> –I WindowService1.dll</a:t>
            </a:r>
          </a:p>
          <a:p>
            <a:r>
              <a:rPr lang="en-US" dirty="0" smtClean="0"/>
              <a:t>Start the service</a:t>
            </a:r>
          </a:p>
          <a:p>
            <a:r>
              <a:rPr lang="en-US" dirty="0" smtClean="0"/>
              <a:t>Test by executing the </a:t>
            </a:r>
            <a:r>
              <a:rPr lang="en-US" smtClean="0"/>
              <a:t>client application.</a:t>
            </a:r>
            <a:endParaRPr lang="en-US" dirty="0"/>
          </a:p>
        </p:txBody>
      </p:sp>
    </p:spTree>
  </p:cSld>
  <p:clrMapOvr>
    <a:masterClrMapping/>
  </p:clrMapOvr>
  <p:transition spd="slow">
    <p:wipe dir="d"/>
  </p:transition>
  <p:timing>
    <p:tnLst>
      <p:par>
        <p:cT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Different types of WCF bindings</a:t>
            </a:r>
            <a:endParaRPr lang="en-US" b="1" dirty="0"/>
          </a:p>
        </p:txBody>
      </p:sp>
      <p:sp>
        <p:nvSpPr>
          <p:cNvPr id="3" name="Content Placeholder 2"/>
          <p:cNvSpPr>
            <a:spLocks noGrp="1"/>
          </p:cNvSpPr>
          <p:nvPr>
            <p:ph idx="1"/>
          </p:nvPr>
        </p:nvSpPr>
        <p:spPr/>
        <p:txBody>
          <a:bodyPr>
            <a:normAutofit fontScale="47500" lnSpcReduction="20000"/>
          </a:bodyPr>
          <a:lstStyle/>
          <a:p>
            <a:r>
              <a:rPr lang="en-US" b="1" dirty="0" smtClean="0"/>
              <a:t>Basic binding</a:t>
            </a:r>
          </a:p>
          <a:p>
            <a:r>
              <a:rPr lang="en-US" dirty="0" smtClean="0"/>
              <a:t>This binding is provided by the </a:t>
            </a:r>
            <a:r>
              <a:rPr lang="en-US" dirty="0" err="1" smtClean="0"/>
              <a:t>BasicHttpBinding</a:t>
            </a:r>
            <a:r>
              <a:rPr lang="en-US" dirty="0" smtClean="0"/>
              <a:t> class. It is designed to expose a WCF service as an ASMX web service, so that old clients (which are still using ASMX web service) can consume new service. By default, it uses Http protocol for transport and encodes the message in UTF - 8 text for-mat. You can also use Https with this binding.</a:t>
            </a:r>
          </a:p>
          <a:p>
            <a:r>
              <a:rPr lang="en-US" b="1" dirty="0" smtClean="0"/>
              <a:t>Web binding </a:t>
            </a:r>
          </a:p>
          <a:p>
            <a:r>
              <a:rPr lang="en-US" dirty="0" smtClean="0"/>
              <a:t>This binding is provided by the </a:t>
            </a:r>
            <a:r>
              <a:rPr lang="en-US" dirty="0" err="1" smtClean="0"/>
              <a:t>WebHttpBinding</a:t>
            </a:r>
            <a:r>
              <a:rPr lang="en-US" dirty="0" smtClean="0"/>
              <a:t> class. It is designed to expose WCF services as Http requests by using HTTP-GET, HTTP-POST. It is used with REST based services which may give output as an XML or JSON format. </a:t>
            </a:r>
          </a:p>
          <a:p>
            <a:r>
              <a:rPr lang="en-US" b="1" dirty="0" smtClean="0"/>
              <a:t>Web Service (WS) binding </a:t>
            </a:r>
          </a:p>
          <a:p>
            <a:r>
              <a:rPr lang="en-US" dirty="0" smtClean="0"/>
              <a:t>This binding is provided by the </a:t>
            </a:r>
            <a:r>
              <a:rPr lang="en-US" dirty="0" err="1" smtClean="0"/>
              <a:t>WSHttpBinding</a:t>
            </a:r>
            <a:r>
              <a:rPr lang="en-US" dirty="0" smtClean="0"/>
              <a:t> class. It is like as Basic binding and uses Http or Https protocols for transport. But this is designed to offer various WS - * specifications such as WS – Reliable Messaging, WS - Transactions, WS - Security and so on which are not supported by Basic binding.</a:t>
            </a:r>
          </a:p>
          <a:p>
            <a:r>
              <a:rPr lang="en-US" b="1" dirty="0" smtClean="0"/>
              <a:t>WS Dual binding</a:t>
            </a:r>
          </a:p>
          <a:p>
            <a:r>
              <a:rPr lang="en-US" dirty="0" smtClean="0"/>
              <a:t>This binding is provided by the </a:t>
            </a:r>
            <a:r>
              <a:rPr lang="en-US" dirty="0" err="1" smtClean="0"/>
              <a:t>WsDualHttpBinding</a:t>
            </a:r>
            <a:r>
              <a:rPr lang="en-US" dirty="0" smtClean="0"/>
              <a:t> class. It is like as </a:t>
            </a:r>
            <a:r>
              <a:rPr lang="en-US" dirty="0" err="1" smtClean="0"/>
              <a:t>wsHttpBinding</a:t>
            </a:r>
            <a:r>
              <a:rPr lang="en-US" dirty="0" smtClean="0"/>
              <a:t> except it sup-ports bi-directional communication means both clients and services can send and receive messages.</a:t>
            </a:r>
          </a:p>
          <a:p>
            <a:pPr>
              <a:buNone/>
            </a:pPr>
            <a:endParaRPr lang="en-US" dirty="0"/>
          </a:p>
        </p:txBody>
      </p:sp>
    </p:spTree>
  </p:cSld>
  <p:clrMapOvr>
    <a:masterClrMapping/>
  </p:clrMapOvr>
  <p:transition spd="slow">
    <p:wipe dir="d"/>
  </p:transition>
  <p:timing>
    <p:tnLst>
      <p:par>
        <p:cT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a:t>
            </a:r>
            <a:r>
              <a:rPr lang="en-US" dirty="0" err="1" smtClean="0"/>
              <a:t>contd</a:t>
            </a:r>
            <a:r>
              <a:rPr lang="en-US" dirty="0" smtClean="0"/>
              <a:t>)</a:t>
            </a:r>
            <a:endParaRPr lang="en-US" dirty="0"/>
          </a:p>
        </p:txBody>
      </p:sp>
      <p:sp>
        <p:nvSpPr>
          <p:cNvPr id="3" name="Content Placeholder 2"/>
          <p:cNvSpPr>
            <a:spLocks noGrp="1"/>
          </p:cNvSpPr>
          <p:nvPr>
            <p:ph idx="1"/>
          </p:nvPr>
        </p:nvSpPr>
        <p:spPr/>
        <p:txBody>
          <a:bodyPr>
            <a:normAutofit fontScale="40000" lnSpcReduction="20000"/>
          </a:bodyPr>
          <a:lstStyle/>
          <a:p>
            <a:r>
              <a:rPr lang="en-US" b="1" dirty="0" smtClean="0"/>
              <a:t>TCP binding</a:t>
            </a:r>
          </a:p>
          <a:p>
            <a:r>
              <a:rPr lang="en-US" dirty="0" smtClean="0"/>
              <a:t>This binding is provided by the </a:t>
            </a:r>
            <a:r>
              <a:rPr lang="en-US" dirty="0" err="1" smtClean="0"/>
              <a:t>NetTcpBinding</a:t>
            </a:r>
            <a:r>
              <a:rPr lang="en-US" dirty="0" smtClean="0"/>
              <a:t> class. It uses TCP protocol for communication be-</a:t>
            </a:r>
            <a:r>
              <a:rPr lang="en-US" dirty="0" err="1" smtClean="0"/>
              <a:t>tween</a:t>
            </a:r>
            <a:r>
              <a:rPr lang="en-US" dirty="0" smtClean="0"/>
              <a:t> two machines with in intranet (means same network). It encodes the message in binary format. This is faster and more reliable binding as compared to the Http protocol bindings. It is only used when communication is WCF - to – WCF means both client and service should have WCF.</a:t>
            </a:r>
          </a:p>
          <a:p>
            <a:r>
              <a:rPr lang="en-US" b="1" dirty="0" smtClean="0"/>
              <a:t>IPC binding</a:t>
            </a:r>
          </a:p>
          <a:p>
            <a:r>
              <a:rPr lang="en-US" dirty="0" smtClean="0"/>
              <a:t>This binding is provided by the </a:t>
            </a:r>
            <a:r>
              <a:rPr lang="en-US" dirty="0" err="1" smtClean="0"/>
              <a:t>NetNamedPipeBinding</a:t>
            </a:r>
            <a:r>
              <a:rPr lang="en-US" dirty="0" smtClean="0"/>
              <a:t> class. It uses named pipe for Communication between two services on the same machine. This is the most secure and fastest binding among all the bindings.</a:t>
            </a:r>
          </a:p>
          <a:p>
            <a:r>
              <a:rPr lang="en-US" b="1" dirty="0" smtClean="0"/>
              <a:t>MSMQ binding</a:t>
            </a:r>
          </a:p>
          <a:p>
            <a:r>
              <a:rPr lang="en-US" dirty="0" smtClean="0"/>
              <a:t>This binding is provided by the </a:t>
            </a:r>
            <a:r>
              <a:rPr lang="en-US" dirty="0" err="1" smtClean="0"/>
              <a:t>NetMsmqBinding</a:t>
            </a:r>
            <a:r>
              <a:rPr lang="en-US" dirty="0" smtClean="0"/>
              <a:t> class. It uses MSMQ for transport and offers sup-port to disconnected message queued. It provides solutions for disconnected scenarios in which service processes the message at a different time than the client send the messages.</a:t>
            </a:r>
          </a:p>
          <a:p>
            <a:r>
              <a:rPr lang="en-US" b="1" dirty="0" smtClean="0"/>
              <a:t>Federated WS binding</a:t>
            </a:r>
          </a:p>
          <a:p>
            <a:r>
              <a:rPr lang="en-US" dirty="0" smtClean="0"/>
              <a:t>This binding is provided by the </a:t>
            </a:r>
            <a:r>
              <a:rPr lang="en-US" dirty="0" err="1" smtClean="0"/>
              <a:t>WSFederationHttpBinding</a:t>
            </a:r>
            <a:r>
              <a:rPr lang="en-US" dirty="0" smtClean="0"/>
              <a:t> class. It is a specialized form of WS binding and provides support to federated security.</a:t>
            </a:r>
          </a:p>
          <a:p>
            <a:r>
              <a:rPr lang="en-US" b="1" dirty="0" smtClean="0"/>
              <a:t>Peer Network binding</a:t>
            </a:r>
          </a:p>
          <a:p>
            <a:r>
              <a:rPr lang="en-US" dirty="0" smtClean="0"/>
              <a:t>This binding is provided by the </a:t>
            </a:r>
            <a:r>
              <a:rPr lang="en-US" dirty="0" err="1" smtClean="0"/>
              <a:t>NetPeerTcpBinding</a:t>
            </a:r>
            <a:r>
              <a:rPr lang="en-US" dirty="0" smtClean="0"/>
              <a:t> class. It uses TCP protocol but uses peer net-working as transport. In this networking each machine (node) acts as a client and a server to the other nodes. This is used in the file sharing systems like torrent.</a:t>
            </a:r>
          </a:p>
          <a:p>
            <a:r>
              <a:rPr lang="en-US" b="1" dirty="0" smtClean="0"/>
              <a:t>MSMQ Integration binding</a:t>
            </a:r>
          </a:p>
          <a:p>
            <a:r>
              <a:rPr lang="en-US" dirty="0" smtClean="0"/>
              <a:t>This binding is provided by the </a:t>
            </a:r>
            <a:r>
              <a:rPr lang="en-US" dirty="0" err="1" smtClean="0"/>
              <a:t>MsmqIntegrationBinding</a:t>
            </a:r>
            <a:r>
              <a:rPr lang="en-US" dirty="0" smtClean="0"/>
              <a:t> class. This binding offers support to communicate with existing systems that communicate via MSMQ.</a:t>
            </a:r>
          </a:p>
          <a:p>
            <a:pPr>
              <a:buNone/>
            </a:pPr>
            <a:endParaRPr lang="en-US" dirty="0"/>
          </a:p>
        </p:txBody>
      </p:sp>
    </p:spTree>
  </p:cSld>
  <p:clrMapOvr>
    <a:masterClrMapping/>
  </p:clrMapOvr>
  <p:transition spd="slow">
    <p:wipe dir="d"/>
  </p:transition>
  <p:timing>
    <p:tnLst>
      <p:par>
        <p:cT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oosebindings.png"/>
          <p:cNvPicPr>
            <a:picLocks noGrp="1" noChangeAspect="1"/>
          </p:cNvPicPr>
          <p:nvPr>
            <p:ph idx="1"/>
          </p:nvPr>
        </p:nvPicPr>
        <p:blipFill>
          <a:blip r:embed="rId2" cstate="print"/>
          <a:stretch>
            <a:fillRect/>
          </a:stretch>
        </p:blipFill>
        <p:spPr>
          <a:xfrm>
            <a:off x="1371600" y="685800"/>
            <a:ext cx="6553200" cy="5268964"/>
          </a:xfrm>
        </p:spPr>
      </p:pic>
    </p:spTree>
  </p:cSld>
  <p:clrMapOvr>
    <a:masterClrMapping/>
  </p:clrMapOvr>
  <p:transition spd="slow">
    <p:wipe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method-modifier:</a:t>
            </a:r>
            <a:endParaRPr lang="en-US" dirty="0"/>
          </a:p>
        </p:txBody>
      </p:sp>
      <p:sp>
        <p:nvSpPr>
          <p:cNvPr id="3" name="Content Placeholder 2"/>
          <p:cNvSpPr>
            <a:spLocks noGrp="1"/>
          </p:cNvSpPr>
          <p:nvPr>
            <p:ph idx="1"/>
          </p:nvPr>
        </p:nvSpPr>
        <p:spPr>
          <a:xfrm>
            <a:off x="381000" y="1417638"/>
            <a:ext cx="8410575" cy="4967514"/>
          </a:xfrm>
        </p:spPr>
        <p:txBody>
          <a:bodyPr>
            <a:normAutofit lnSpcReduction="10000"/>
          </a:bodyPr>
          <a:lstStyle/>
          <a:p>
            <a:r>
              <a:rPr lang="en-US" dirty="0" smtClean="0"/>
              <a:t>new</a:t>
            </a:r>
            <a:r>
              <a:rPr lang="en-US" dirty="0"/>
              <a:t/>
            </a:r>
            <a:br>
              <a:rPr lang="en-US" dirty="0"/>
            </a:br>
            <a:r>
              <a:rPr lang="en-US" dirty="0"/>
              <a:t>public</a:t>
            </a:r>
            <a:br>
              <a:rPr lang="en-US" dirty="0"/>
            </a:br>
            <a:r>
              <a:rPr lang="en-US" dirty="0"/>
              <a:t>protected</a:t>
            </a:r>
            <a:br>
              <a:rPr lang="en-US" dirty="0"/>
            </a:br>
            <a:r>
              <a:rPr lang="en-US" dirty="0"/>
              <a:t>internal</a:t>
            </a:r>
            <a:br>
              <a:rPr lang="en-US" dirty="0"/>
            </a:br>
            <a:r>
              <a:rPr lang="en-US" dirty="0"/>
              <a:t>private</a:t>
            </a:r>
            <a:br>
              <a:rPr lang="en-US" dirty="0"/>
            </a:br>
            <a:r>
              <a:rPr lang="en-US" dirty="0"/>
              <a:t>static</a:t>
            </a:r>
            <a:br>
              <a:rPr lang="en-US" dirty="0"/>
            </a:br>
            <a:r>
              <a:rPr lang="en-US" dirty="0"/>
              <a:t>virtual</a:t>
            </a:r>
            <a:br>
              <a:rPr lang="en-US" dirty="0"/>
            </a:br>
            <a:r>
              <a:rPr lang="en-US" dirty="0"/>
              <a:t>sealed</a:t>
            </a:r>
            <a:br>
              <a:rPr lang="en-US" dirty="0"/>
            </a:br>
            <a:r>
              <a:rPr lang="en-US" dirty="0"/>
              <a:t>override</a:t>
            </a:r>
            <a:br>
              <a:rPr lang="en-US" dirty="0"/>
            </a:br>
            <a:r>
              <a:rPr lang="en-US" dirty="0"/>
              <a:t>abstract</a:t>
            </a:r>
            <a:br>
              <a:rPr lang="en-US" dirty="0"/>
            </a:br>
            <a:r>
              <a:rPr lang="en-US" dirty="0"/>
              <a:t>extern</a:t>
            </a:r>
          </a:p>
        </p:txBody>
      </p:sp>
    </p:spTree>
    <p:extLst>
      <p:ext uri="{BB962C8B-B14F-4D97-AF65-F5344CB8AC3E}">
        <p14:creationId xmlns:p14="http://schemas.microsoft.com/office/powerpoint/2010/main" xmlns="" val="1554371939"/>
      </p:ext>
    </p:extLst>
  </p:cSld>
  <p:clrMapOvr>
    <a:masterClrMapping/>
  </p:clrMapOvr>
  <p:transition spd="slow">
    <p:wipe dir="d"/>
  </p:transition>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normAutofit fontScale="90000"/>
          </a:bodyPr>
          <a:lstStyle/>
          <a:p>
            <a:r>
              <a:rPr lang="en-US"/>
              <a:t>Introduction to Web Services</a:t>
            </a:r>
          </a:p>
        </p:txBody>
      </p:sp>
      <p:sp>
        <p:nvSpPr>
          <p:cNvPr id="2051" name="Rectangle 3"/>
          <p:cNvSpPr>
            <a:spLocks noGrp="1" noChangeArrowheads="1"/>
          </p:cNvSpPr>
          <p:nvPr>
            <p:ph type="subTitle" idx="1"/>
          </p:nvPr>
        </p:nvSpPr>
        <p:spPr/>
        <p:txBody>
          <a:bodyPr>
            <a:normAutofit/>
          </a:bodyPr>
          <a:lstStyle/>
          <a:p>
            <a:endParaRPr lang="en-US" dirty="0"/>
          </a:p>
        </p:txBody>
      </p:sp>
    </p:spTree>
  </p:cSld>
  <p:clrMapOvr>
    <a:masterClrMapping/>
  </p:clrMapOvr>
  <p:transition>
    <p:fade/>
  </p:transition>
  <p:timing>
    <p:tnLst>
      <p:par>
        <p:cT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Agenda</a:t>
            </a:r>
          </a:p>
        </p:txBody>
      </p:sp>
      <p:sp>
        <p:nvSpPr>
          <p:cNvPr id="8195" name="Rectangle 3"/>
          <p:cNvSpPr>
            <a:spLocks noGrp="1" noChangeArrowheads="1"/>
          </p:cNvSpPr>
          <p:nvPr>
            <p:ph idx="1"/>
          </p:nvPr>
        </p:nvSpPr>
        <p:spPr/>
        <p:txBody>
          <a:bodyPr/>
          <a:lstStyle/>
          <a:p>
            <a:pPr algn="l" rtl="0"/>
            <a:r>
              <a:rPr lang="en-US"/>
              <a:t>Motivation</a:t>
            </a:r>
          </a:p>
          <a:p>
            <a:pPr algn="l" rtl="0"/>
            <a:r>
              <a:rPr lang="en-US"/>
              <a:t>History</a:t>
            </a:r>
          </a:p>
          <a:p>
            <a:pPr algn="l" rtl="0"/>
            <a:r>
              <a:rPr lang="en-US"/>
              <a:t>Web service model</a:t>
            </a:r>
          </a:p>
          <a:p>
            <a:pPr algn="l" rtl="0"/>
            <a:r>
              <a:rPr lang="en-US"/>
              <a:t>Web service components</a:t>
            </a:r>
          </a:p>
          <a:p>
            <a:pPr algn="l" rtl="0"/>
            <a:r>
              <a:rPr lang="en-US"/>
              <a:t>A walkthrough examples</a:t>
            </a:r>
          </a:p>
        </p:txBody>
      </p:sp>
    </p:spTree>
  </p:cSld>
  <p:clrMapOvr>
    <a:masterClrMapping/>
  </p:clrMapOvr>
  <p:transition spd="slow">
    <p:wipe dir="d"/>
  </p:transition>
  <p:timing>
    <p:tnLst>
      <p:par>
        <p:cT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Motivation</a:t>
            </a:r>
          </a:p>
        </p:txBody>
      </p:sp>
      <p:sp>
        <p:nvSpPr>
          <p:cNvPr id="9219" name="Rectangle 3"/>
          <p:cNvSpPr>
            <a:spLocks noGrp="1" noChangeArrowheads="1"/>
          </p:cNvSpPr>
          <p:nvPr>
            <p:ph idx="1"/>
          </p:nvPr>
        </p:nvSpPr>
        <p:spPr/>
        <p:txBody>
          <a:bodyPr/>
          <a:lstStyle/>
          <a:p>
            <a:pPr marL="609600" indent="-609600" algn="l" rtl="0"/>
            <a:r>
              <a:rPr lang="en-US"/>
              <a:t>The ability to program the Web.</a:t>
            </a:r>
          </a:p>
          <a:p>
            <a:pPr marL="609600" indent="-609600" algn="l" rtl="0"/>
            <a:r>
              <a:rPr lang="en-US"/>
              <a:t>Example: Consider an Excel spreadsheet that summarizes your whole financial picture : stocks, bank accounts, loans, etc. If some of this information is available through XML Web services, Excel can update it and present the update information to the user. </a:t>
            </a:r>
          </a:p>
        </p:txBody>
      </p:sp>
    </p:spTree>
  </p:cSld>
  <p:clrMapOvr>
    <a:masterClrMapping/>
  </p:clrMapOvr>
  <p:transition spd="slow">
    <p:wipe dir="d"/>
  </p:transition>
  <p:timing>
    <p:tnLst>
      <p:par>
        <p:cT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Web Service definition</a:t>
            </a:r>
          </a:p>
        </p:txBody>
      </p:sp>
      <p:sp>
        <p:nvSpPr>
          <p:cNvPr id="10243" name="Rectangle 3"/>
          <p:cNvSpPr>
            <a:spLocks noGrp="1" noChangeArrowheads="1"/>
          </p:cNvSpPr>
          <p:nvPr>
            <p:ph idx="1"/>
          </p:nvPr>
        </p:nvSpPr>
        <p:spPr/>
        <p:txBody>
          <a:bodyPr/>
          <a:lstStyle/>
          <a:p>
            <a:pPr algn="l" rtl="0">
              <a:buFont typeface="Wingdings" pitchFamily="2" charset="2"/>
              <a:buNone/>
            </a:pPr>
            <a:r>
              <a:rPr lang="en-US"/>
              <a:t>A simple definition:</a:t>
            </a:r>
          </a:p>
          <a:p>
            <a:pPr algn="l" rtl="0">
              <a:buFont typeface="Wingdings" pitchFamily="2" charset="2"/>
              <a:buNone/>
            </a:pPr>
            <a:endParaRPr lang="en-US"/>
          </a:p>
          <a:p>
            <a:pPr lvl="1" algn="l" rtl="0">
              <a:buFont typeface="Wingdings" pitchFamily="2" charset="2"/>
              <a:buNone/>
            </a:pPr>
            <a:r>
              <a:rPr lang="en-US">
                <a:latin typeface="Arial"/>
              </a:rPr>
              <a:t>“</a:t>
            </a:r>
            <a:r>
              <a:rPr lang="en-US"/>
              <a:t>a Web Service is an application component accessible over open protocols</a:t>
            </a:r>
            <a:r>
              <a:rPr lang="en-US">
                <a:latin typeface="Arial"/>
              </a:rPr>
              <a:t>”</a:t>
            </a:r>
            <a:r>
              <a:rPr lang="en-US"/>
              <a:t>.</a:t>
            </a:r>
          </a:p>
          <a:p>
            <a:pPr algn="l" rtl="0">
              <a:buFont typeface="Wingdings" pitchFamily="2" charset="2"/>
              <a:buNone/>
            </a:pPr>
            <a:endParaRPr lang="en-US"/>
          </a:p>
          <a:p>
            <a:pPr algn="l" rtl="0">
              <a:buFont typeface="Wingdings" pitchFamily="2" charset="2"/>
              <a:buNone/>
            </a:pPr>
            <a:endParaRPr lang="en-US"/>
          </a:p>
        </p:txBody>
      </p:sp>
    </p:spTree>
  </p:cSld>
  <p:clrMapOvr>
    <a:masterClrMapping/>
  </p:clrMapOvr>
  <p:transition spd="slow">
    <p:wipe dir="d"/>
  </p:transition>
  <p:timing>
    <p:tnLst>
      <p:par>
        <p:cT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t>History</a:t>
            </a:r>
          </a:p>
        </p:txBody>
      </p:sp>
      <p:sp>
        <p:nvSpPr>
          <p:cNvPr id="11267" name="Rectangle 3"/>
          <p:cNvSpPr>
            <a:spLocks noGrp="1" noChangeArrowheads="1"/>
          </p:cNvSpPr>
          <p:nvPr>
            <p:ph idx="1"/>
          </p:nvPr>
        </p:nvSpPr>
        <p:spPr/>
        <p:txBody>
          <a:bodyPr/>
          <a:lstStyle/>
          <a:p>
            <a:pPr marL="609600" indent="-609600" algn="l" rtl="0">
              <a:lnSpc>
                <a:spcPct val="90000"/>
              </a:lnSpc>
            </a:pPr>
            <a:r>
              <a:rPr lang="en-US"/>
              <a:t>Web services evolved from previous technologies that served the same purpose such as RPC, ORPC (DCOM, CORBA and JAVA RMI).</a:t>
            </a:r>
          </a:p>
          <a:p>
            <a:pPr marL="609600" indent="-609600" algn="l" rtl="0">
              <a:lnSpc>
                <a:spcPct val="90000"/>
              </a:lnSpc>
            </a:pPr>
            <a:r>
              <a:rPr lang="en-US"/>
              <a:t>Web Services were intended to solve three main problems:</a:t>
            </a:r>
          </a:p>
          <a:p>
            <a:pPr marL="990600" lvl="1" indent="-533400" algn="l" rtl="0">
              <a:lnSpc>
                <a:spcPct val="90000"/>
              </a:lnSpc>
              <a:buFont typeface="Wingdings" pitchFamily="2" charset="2"/>
              <a:buAutoNum type="arabicPeriod"/>
            </a:pPr>
            <a:r>
              <a:rPr lang="en-US"/>
              <a:t>Interoperability</a:t>
            </a:r>
          </a:p>
          <a:p>
            <a:pPr marL="990600" lvl="1" indent="-533400" algn="l" rtl="0">
              <a:lnSpc>
                <a:spcPct val="90000"/>
              </a:lnSpc>
              <a:buFont typeface="Wingdings" pitchFamily="2" charset="2"/>
              <a:buAutoNum type="arabicPeriod"/>
            </a:pPr>
            <a:r>
              <a:rPr lang="en-US"/>
              <a:t>Firewall traversal</a:t>
            </a:r>
          </a:p>
          <a:p>
            <a:pPr marL="990600" lvl="1" indent="-533400" algn="l" rtl="0">
              <a:lnSpc>
                <a:spcPct val="90000"/>
              </a:lnSpc>
              <a:buFont typeface="Wingdings" pitchFamily="2" charset="2"/>
              <a:buAutoNum type="arabicPeriod"/>
            </a:pPr>
            <a:r>
              <a:rPr lang="en-US"/>
              <a:t>Complexity</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267">
                                            <p:txEl>
                                              <p:pRg st="1" end="1"/>
                                            </p:txEl>
                                          </p:spTgt>
                                        </p:tgtEl>
                                        <p:attrNameLst>
                                          <p:attrName>style.visibility</p:attrName>
                                        </p:attrNameLst>
                                      </p:cBhvr>
                                      <p:to>
                                        <p:strVal val="visible"/>
                                      </p:to>
                                    </p:set>
                                    <p:anim calcmode="lin" valueType="num">
                                      <p:cBhvr additive="base">
                                        <p:cTn id="13" dur="500" fill="hold"/>
                                        <p:tgtEl>
                                          <p:spTgt spid="112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7">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267">
                                            <p:txEl>
                                              <p:pRg st="2" end="2"/>
                                            </p:txEl>
                                          </p:spTgt>
                                        </p:tgtEl>
                                        <p:attrNameLst>
                                          <p:attrName>style.visibility</p:attrName>
                                        </p:attrNameLst>
                                      </p:cBhvr>
                                      <p:to>
                                        <p:strVal val="visible"/>
                                      </p:to>
                                    </p:set>
                                    <p:anim calcmode="lin" valueType="num">
                                      <p:cBhvr additive="base">
                                        <p:cTn id="17" dur="500" fill="hold"/>
                                        <p:tgtEl>
                                          <p:spTgt spid="1126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26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267">
                                            <p:txEl>
                                              <p:pRg st="3" end="3"/>
                                            </p:txEl>
                                          </p:spTgt>
                                        </p:tgtEl>
                                        <p:attrNameLst>
                                          <p:attrName>style.visibility</p:attrName>
                                        </p:attrNameLst>
                                      </p:cBhvr>
                                      <p:to>
                                        <p:strVal val="visible"/>
                                      </p:to>
                                    </p:set>
                                    <p:anim calcmode="lin" valueType="num">
                                      <p:cBhvr additive="base">
                                        <p:cTn id="21" dur="500" fill="hold"/>
                                        <p:tgtEl>
                                          <p:spTgt spid="1126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26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267">
                                            <p:txEl>
                                              <p:pRg st="4" end="4"/>
                                            </p:txEl>
                                          </p:spTgt>
                                        </p:tgtEl>
                                        <p:attrNameLst>
                                          <p:attrName>style.visibility</p:attrName>
                                        </p:attrNameLst>
                                      </p:cBhvr>
                                      <p:to>
                                        <p:strVal val="visible"/>
                                      </p:to>
                                    </p:set>
                                    <p:anim calcmode="lin" valueType="num">
                                      <p:cBhvr additive="base">
                                        <p:cTn id="25" dur="500" fill="hold"/>
                                        <p:tgtEl>
                                          <p:spTgt spid="1126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26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t>Interoperability</a:t>
            </a:r>
          </a:p>
        </p:txBody>
      </p:sp>
      <p:sp>
        <p:nvSpPr>
          <p:cNvPr id="12291" name="Rectangle 3"/>
          <p:cNvSpPr>
            <a:spLocks noGrp="1" noChangeArrowheads="1"/>
          </p:cNvSpPr>
          <p:nvPr>
            <p:ph idx="1"/>
          </p:nvPr>
        </p:nvSpPr>
        <p:spPr/>
        <p:txBody>
          <a:bodyPr/>
          <a:lstStyle/>
          <a:p>
            <a:pPr algn="l" rtl="0"/>
            <a:r>
              <a:rPr lang="en-US"/>
              <a:t>Earlier distributed systems suffered from interoperability issues because each vendor implemented its own on-wire format for distributed object messaging. </a:t>
            </a:r>
          </a:p>
          <a:p>
            <a:pPr algn="l" rtl="0"/>
            <a:r>
              <a:rPr lang="en-AU"/>
              <a:t>Development of DCOM apps strictly bound to Windows Operating system.</a:t>
            </a:r>
          </a:p>
          <a:p>
            <a:pPr algn="l" rtl="0"/>
            <a:r>
              <a:rPr lang="en-AU"/>
              <a:t>Development of RMI bound to Java programming language.</a:t>
            </a:r>
            <a:endParaRPr 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 calcmode="lin" valueType="num">
                                      <p:cBhvr additive="base">
                                        <p:cTn id="7" dur="500" fill="hold"/>
                                        <p:tgtEl>
                                          <p:spTgt spid="122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291">
                                            <p:txEl>
                                              <p:pRg st="1" end="1"/>
                                            </p:txEl>
                                          </p:spTgt>
                                        </p:tgtEl>
                                        <p:attrNameLst>
                                          <p:attrName>style.visibility</p:attrName>
                                        </p:attrNameLst>
                                      </p:cBhvr>
                                      <p:to>
                                        <p:strVal val="visible"/>
                                      </p:to>
                                    </p:set>
                                    <p:anim calcmode="lin" valueType="num">
                                      <p:cBhvr additive="base">
                                        <p:cTn id="13" dur="500" fill="hold"/>
                                        <p:tgtEl>
                                          <p:spTgt spid="122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2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291">
                                            <p:txEl>
                                              <p:pRg st="2" end="2"/>
                                            </p:txEl>
                                          </p:spTgt>
                                        </p:tgtEl>
                                        <p:attrNameLst>
                                          <p:attrName>style.visibility</p:attrName>
                                        </p:attrNameLst>
                                      </p:cBhvr>
                                      <p:to>
                                        <p:strVal val="visible"/>
                                      </p:to>
                                    </p:set>
                                    <p:anim calcmode="lin" valueType="num">
                                      <p:cBhvr additive="base">
                                        <p:cTn id="19" dur="500" fill="hold"/>
                                        <p:tgtEl>
                                          <p:spTgt spid="122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9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Firewall traversal</a:t>
            </a:r>
          </a:p>
        </p:txBody>
      </p:sp>
      <p:sp>
        <p:nvSpPr>
          <p:cNvPr id="13315" name="Rectangle 3"/>
          <p:cNvSpPr>
            <a:spLocks noGrp="1" noChangeArrowheads="1"/>
          </p:cNvSpPr>
          <p:nvPr>
            <p:ph idx="1"/>
          </p:nvPr>
        </p:nvSpPr>
        <p:spPr/>
        <p:txBody>
          <a:bodyPr/>
          <a:lstStyle/>
          <a:p>
            <a:pPr algn="l" rtl="0"/>
            <a:r>
              <a:rPr lang="en-US"/>
              <a:t>Collaboration across corporations was an issue because distributed systems such as CORBA and DCOM used non-standard ports. </a:t>
            </a:r>
          </a:p>
          <a:p>
            <a:pPr algn="l" rtl="0"/>
            <a:r>
              <a:rPr lang="en-US"/>
              <a:t>Web Services use HTTP as a transport protocol and most of the firewalls allow access though port 80 (HTTP), leading to easier and dynamic collaboration. </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 calcmode="lin" valueType="num">
                                      <p:cBhvr additive="base">
                                        <p:cTn id="7" dur="500" fill="hold"/>
                                        <p:tgtEl>
                                          <p:spTgt spid="133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5">
                                            <p:txEl>
                                              <p:pRg st="1" end="1"/>
                                            </p:txEl>
                                          </p:spTgt>
                                        </p:tgtEl>
                                        <p:attrNameLst>
                                          <p:attrName>style.visibility</p:attrName>
                                        </p:attrNameLst>
                                      </p:cBhvr>
                                      <p:to>
                                        <p:strVal val="visible"/>
                                      </p:to>
                                    </p:set>
                                    <p:anim calcmode="lin" valueType="num">
                                      <p:cBhvr additive="base">
                                        <p:cTn id="13" dur="500" fill="hold"/>
                                        <p:tgtEl>
                                          <p:spTgt spid="133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t>Complexity</a:t>
            </a:r>
          </a:p>
        </p:txBody>
      </p:sp>
      <p:sp>
        <p:nvSpPr>
          <p:cNvPr id="38915" name="Rectangle 3"/>
          <p:cNvSpPr>
            <a:spLocks noGrp="1" noChangeArrowheads="1"/>
          </p:cNvSpPr>
          <p:nvPr>
            <p:ph idx="1"/>
          </p:nvPr>
        </p:nvSpPr>
        <p:spPr/>
        <p:txBody>
          <a:bodyPr/>
          <a:lstStyle/>
          <a:p>
            <a:pPr algn="l" rtl="0"/>
            <a:r>
              <a:rPr lang="en-US"/>
              <a:t>Web Services is a developer-friendly service system. </a:t>
            </a:r>
          </a:p>
          <a:p>
            <a:pPr algn="l" rtl="0"/>
            <a:r>
              <a:rPr lang="en-US"/>
              <a:t>Most of the above-mentioned technologies such as RMI, COM, and CORBA involve a whole learning curve.</a:t>
            </a:r>
          </a:p>
          <a:p>
            <a:pPr algn="l" rtl="0"/>
            <a:r>
              <a:rPr lang="en-US"/>
              <a:t>New technologies and languages have to be learnt to implement these services.</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 calcmode="lin" valueType="num">
                                      <p:cBhvr additive="base">
                                        <p:cTn id="7" dur="500" fill="hold"/>
                                        <p:tgtEl>
                                          <p:spTgt spid="389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9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915">
                                            <p:txEl>
                                              <p:pRg st="1" end="1"/>
                                            </p:txEl>
                                          </p:spTgt>
                                        </p:tgtEl>
                                        <p:attrNameLst>
                                          <p:attrName>style.visibility</p:attrName>
                                        </p:attrNameLst>
                                      </p:cBhvr>
                                      <p:to>
                                        <p:strVal val="visible"/>
                                      </p:to>
                                    </p:set>
                                    <p:anim calcmode="lin" valueType="num">
                                      <p:cBhvr additive="base">
                                        <p:cTn id="13" dur="500" fill="hold"/>
                                        <p:tgtEl>
                                          <p:spTgt spid="389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89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915">
                                            <p:txEl>
                                              <p:pRg st="2" end="2"/>
                                            </p:txEl>
                                          </p:spTgt>
                                        </p:tgtEl>
                                        <p:attrNameLst>
                                          <p:attrName>style.visibility</p:attrName>
                                        </p:attrNameLst>
                                      </p:cBhvr>
                                      <p:to>
                                        <p:strVal val="visible"/>
                                      </p:to>
                                    </p:set>
                                    <p:anim calcmode="lin" valueType="num">
                                      <p:cBhvr additive="base">
                                        <p:cTn id="19" dur="500" fill="hold"/>
                                        <p:tgtEl>
                                          <p:spTgt spid="389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891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build="p"/>
    </p:bld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rtl="0"/>
            <a:r>
              <a:rPr lang="en-US"/>
              <a:t>Web Service definition revisited</a:t>
            </a:r>
          </a:p>
        </p:txBody>
      </p:sp>
      <p:sp>
        <p:nvSpPr>
          <p:cNvPr id="14339" name="Rectangle 3"/>
          <p:cNvSpPr>
            <a:spLocks noGrp="1" noChangeArrowheads="1"/>
          </p:cNvSpPr>
          <p:nvPr>
            <p:ph idx="1"/>
          </p:nvPr>
        </p:nvSpPr>
        <p:spPr/>
        <p:txBody>
          <a:bodyPr/>
          <a:lstStyle/>
          <a:p>
            <a:pPr algn="l" rtl="0"/>
            <a:r>
              <a:rPr lang="en-US"/>
              <a:t>A more precise definition:</a:t>
            </a:r>
          </a:p>
          <a:p>
            <a:pPr lvl="1" algn="l" rtl="0"/>
            <a:r>
              <a:rPr lang="en-US"/>
              <a:t>an application component that: </a:t>
            </a:r>
          </a:p>
          <a:p>
            <a:pPr lvl="2" algn="l" rtl="0"/>
            <a:r>
              <a:rPr lang="en-US"/>
              <a:t>Communicates via open protocols (HTTP, SMTP, etc.) </a:t>
            </a:r>
          </a:p>
          <a:p>
            <a:pPr lvl="2" algn="l" rtl="0"/>
            <a:r>
              <a:rPr lang="en-US"/>
              <a:t>Processes XML messages framed using SOAP </a:t>
            </a:r>
          </a:p>
          <a:p>
            <a:pPr lvl="2" algn="l" rtl="0"/>
            <a:r>
              <a:rPr lang="en-US"/>
              <a:t>Describes its messages using XML Schema </a:t>
            </a:r>
          </a:p>
          <a:p>
            <a:pPr lvl="2" algn="l" rtl="0"/>
            <a:r>
              <a:rPr lang="en-US"/>
              <a:t>Provides an endpoint description using WSDL </a:t>
            </a:r>
          </a:p>
          <a:p>
            <a:pPr lvl="2" algn="l" rtl="0"/>
            <a:r>
              <a:rPr lang="en-US"/>
              <a:t>Can be discovered using UDDI</a:t>
            </a:r>
          </a:p>
        </p:txBody>
      </p:sp>
    </p:spTree>
  </p:cSld>
  <p:clrMapOvr>
    <a:masterClrMapping/>
  </p:clrMapOvr>
  <p:transition spd="slow">
    <p:wipe dir="d"/>
  </p:transition>
  <p:timing>
    <p:tnLst>
      <p:par>
        <p:cT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Web Services Components</a:t>
            </a:r>
          </a:p>
        </p:txBody>
      </p:sp>
      <p:sp>
        <p:nvSpPr>
          <p:cNvPr id="16387" name="Rectangle 3"/>
          <p:cNvSpPr>
            <a:spLocks noGrp="1" noChangeArrowheads="1"/>
          </p:cNvSpPr>
          <p:nvPr>
            <p:ph idx="1"/>
          </p:nvPr>
        </p:nvSpPr>
        <p:spPr/>
        <p:txBody>
          <a:bodyPr/>
          <a:lstStyle/>
          <a:p>
            <a:pPr algn="l" rtl="0">
              <a:lnSpc>
                <a:spcPct val="90000"/>
              </a:lnSpc>
            </a:pPr>
            <a:r>
              <a:rPr lang="en-US" sz="2800" b="1"/>
              <a:t>XML</a:t>
            </a:r>
            <a:r>
              <a:rPr lang="en-US" sz="2800"/>
              <a:t> </a:t>
            </a:r>
            <a:r>
              <a:rPr lang="en-US" sz="2800">
                <a:latin typeface="Arial"/>
              </a:rPr>
              <a:t>–</a:t>
            </a:r>
            <a:r>
              <a:rPr lang="en-US" sz="2800"/>
              <a:t> eXtensible Markup Language </a:t>
            </a:r>
            <a:r>
              <a:rPr lang="en-US" sz="2800">
                <a:latin typeface="Arial"/>
              </a:rPr>
              <a:t>–</a:t>
            </a:r>
            <a:r>
              <a:rPr lang="en-US" sz="2800"/>
              <a:t> A uniform data representation and exchange mechanism.</a:t>
            </a:r>
          </a:p>
          <a:p>
            <a:pPr algn="l" rtl="0">
              <a:lnSpc>
                <a:spcPct val="90000"/>
              </a:lnSpc>
            </a:pPr>
            <a:r>
              <a:rPr lang="en-US" sz="2800" b="1"/>
              <a:t>SOAP</a:t>
            </a:r>
            <a:r>
              <a:rPr lang="en-US" sz="2800"/>
              <a:t> </a:t>
            </a:r>
            <a:r>
              <a:rPr lang="en-US" sz="2800">
                <a:latin typeface="Arial"/>
              </a:rPr>
              <a:t>–</a:t>
            </a:r>
            <a:r>
              <a:rPr lang="en-US" sz="2800"/>
              <a:t> Simple Object Access Protocol </a:t>
            </a:r>
            <a:r>
              <a:rPr lang="en-US" sz="2800">
                <a:latin typeface="Arial"/>
              </a:rPr>
              <a:t>–</a:t>
            </a:r>
            <a:r>
              <a:rPr lang="en-US" sz="2800"/>
              <a:t> A standard way for communication.</a:t>
            </a:r>
          </a:p>
          <a:p>
            <a:pPr algn="l" rtl="0">
              <a:lnSpc>
                <a:spcPct val="90000"/>
              </a:lnSpc>
            </a:pPr>
            <a:r>
              <a:rPr lang="en-US" sz="2800" b="1"/>
              <a:t>UDDI</a:t>
            </a:r>
            <a:r>
              <a:rPr lang="en-US" sz="2800"/>
              <a:t> </a:t>
            </a:r>
            <a:r>
              <a:rPr lang="en-US" sz="2800">
                <a:latin typeface="Arial"/>
              </a:rPr>
              <a:t>–</a:t>
            </a:r>
            <a:r>
              <a:rPr lang="en-US" sz="2800"/>
              <a:t> Universal Description, Discovery and Integration specification </a:t>
            </a:r>
            <a:r>
              <a:rPr lang="en-US" sz="2800">
                <a:latin typeface="Arial"/>
              </a:rPr>
              <a:t>–</a:t>
            </a:r>
            <a:r>
              <a:rPr lang="en-US" sz="2800"/>
              <a:t> A mechanism to register and locate WS based application.</a:t>
            </a:r>
          </a:p>
          <a:p>
            <a:pPr algn="l" rtl="0">
              <a:lnSpc>
                <a:spcPct val="90000"/>
              </a:lnSpc>
            </a:pPr>
            <a:r>
              <a:rPr lang="en-US" sz="2800" b="1"/>
              <a:t>WSDL</a:t>
            </a:r>
            <a:r>
              <a:rPr lang="en-US" sz="2800"/>
              <a:t> </a:t>
            </a:r>
            <a:r>
              <a:rPr lang="en-US" sz="2800">
                <a:latin typeface="Arial"/>
              </a:rPr>
              <a:t>–</a:t>
            </a:r>
            <a:r>
              <a:rPr lang="en-US" sz="2800"/>
              <a:t> Web Services Description Language </a:t>
            </a:r>
            <a:r>
              <a:rPr lang="en-US" sz="2800">
                <a:latin typeface="Arial"/>
              </a:rPr>
              <a:t>–</a:t>
            </a:r>
            <a:r>
              <a:rPr lang="en-US" sz="2800"/>
              <a:t> A standard meta language to described the services offered.  </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 calcmode="lin" valueType="num">
                                      <p:cBhvr additive="base">
                                        <p:cTn id="7" dur="500" fill="hold"/>
                                        <p:tgtEl>
                                          <p:spTgt spid="163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387">
                                            <p:txEl>
                                              <p:pRg st="1" end="1"/>
                                            </p:txEl>
                                          </p:spTgt>
                                        </p:tgtEl>
                                        <p:attrNameLst>
                                          <p:attrName>style.visibility</p:attrName>
                                        </p:attrNameLst>
                                      </p:cBhvr>
                                      <p:to>
                                        <p:strVal val="visible"/>
                                      </p:to>
                                    </p:set>
                                    <p:anim calcmode="lin" valueType="num">
                                      <p:cBhvr additive="base">
                                        <p:cTn id="13" dur="500" fill="hold"/>
                                        <p:tgtEl>
                                          <p:spTgt spid="1638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3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387">
                                            <p:txEl>
                                              <p:pRg st="2" end="2"/>
                                            </p:txEl>
                                          </p:spTgt>
                                        </p:tgtEl>
                                        <p:attrNameLst>
                                          <p:attrName>style.visibility</p:attrName>
                                        </p:attrNameLst>
                                      </p:cBhvr>
                                      <p:to>
                                        <p:strVal val="visible"/>
                                      </p:to>
                                    </p:set>
                                    <p:anim calcmode="lin" valueType="num">
                                      <p:cBhvr additive="base">
                                        <p:cTn id="19" dur="500" fill="hold"/>
                                        <p:tgtEl>
                                          <p:spTgt spid="1638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3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387">
                                            <p:txEl>
                                              <p:pRg st="3" end="3"/>
                                            </p:txEl>
                                          </p:spTgt>
                                        </p:tgtEl>
                                        <p:attrNameLst>
                                          <p:attrName>style.visibility</p:attrName>
                                        </p:attrNameLst>
                                      </p:cBhvr>
                                      <p:to>
                                        <p:strVal val="visible"/>
                                      </p:to>
                                    </p:set>
                                    <p:anim calcmode="lin" valueType="num">
                                      <p:cBhvr additive="base">
                                        <p:cTn id="25" dur="500" fill="hold"/>
                                        <p:tgtEl>
                                          <p:spTgt spid="1638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38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81000" y="1417638"/>
            <a:ext cx="8410575" cy="3674852"/>
          </a:xfrm>
        </p:spPr>
        <p:txBody>
          <a:bodyPr>
            <a:normAutofit lnSpcReduction="10000"/>
          </a:bodyPr>
          <a:lstStyle/>
          <a:p>
            <a:r>
              <a:rPr lang="en-US" b="1" dirty="0"/>
              <a:t>Implementation inheritance </a:t>
            </a:r>
            <a:r>
              <a:rPr lang="en-US" dirty="0"/>
              <a:t>means that a type derives from a base type, taking all the </a:t>
            </a:r>
            <a:r>
              <a:rPr lang="en-US" dirty="0" smtClean="0"/>
              <a:t>base type </a:t>
            </a:r>
            <a:r>
              <a:rPr lang="en-US" dirty="0"/>
              <a:t>’ s member fields and functions. </a:t>
            </a:r>
            <a:endParaRPr lang="en-US" dirty="0" smtClean="0"/>
          </a:p>
          <a:p>
            <a:r>
              <a:rPr lang="en-US" b="1" dirty="0"/>
              <a:t>Interface inheritance </a:t>
            </a:r>
            <a:r>
              <a:rPr lang="en-US" dirty="0"/>
              <a:t>means that a type inherits only the signatures of the functions and </a:t>
            </a:r>
            <a:r>
              <a:rPr lang="en-US" dirty="0" smtClean="0"/>
              <a:t>does not </a:t>
            </a:r>
            <a:r>
              <a:rPr lang="en-US" dirty="0"/>
              <a:t>inherit any implementations</a:t>
            </a:r>
            <a:r>
              <a:rPr lang="en-US"/>
              <a:t>. </a:t>
            </a:r>
            <a:endParaRPr lang="en-US" smtClean="0"/>
          </a:p>
          <a:p>
            <a:pPr lvl="2"/>
            <a:r>
              <a:rPr lang="en-US" smtClean="0"/>
              <a:t>This </a:t>
            </a:r>
            <a:r>
              <a:rPr lang="en-US" dirty="0"/>
              <a:t>type of inheritance is most useful when you want to </a:t>
            </a:r>
            <a:r>
              <a:rPr lang="en-US" dirty="0" smtClean="0"/>
              <a:t>specify that </a:t>
            </a:r>
            <a:r>
              <a:rPr lang="en-US" dirty="0"/>
              <a:t>a type makes certain features available.</a:t>
            </a:r>
          </a:p>
        </p:txBody>
      </p:sp>
    </p:spTree>
    <p:extLst>
      <p:ext uri="{BB962C8B-B14F-4D97-AF65-F5344CB8AC3E}">
        <p14:creationId xmlns:p14="http://schemas.microsoft.com/office/powerpoint/2010/main" xmlns="" val="3968685676"/>
      </p:ext>
    </p:extLst>
  </p:cSld>
  <p:clrMapOvr>
    <a:masterClrMapping/>
  </p:clrMapOvr>
  <p:transition spd="slow">
    <p:wipe dir="d"/>
  </p:transition>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sz="4000"/>
              <a:t>Example </a:t>
            </a:r>
            <a:r>
              <a:rPr lang="en-US" sz="4000">
                <a:latin typeface="Arial"/>
              </a:rPr>
              <a:t>–</a:t>
            </a:r>
            <a:r>
              <a:rPr lang="en-US" sz="4000"/>
              <a:t> A simple Web Service	</a:t>
            </a:r>
          </a:p>
        </p:txBody>
      </p:sp>
      <p:sp>
        <p:nvSpPr>
          <p:cNvPr id="27651" name="Rectangle 3"/>
          <p:cNvSpPr>
            <a:spLocks noGrp="1" noChangeArrowheads="1"/>
          </p:cNvSpPr>
          <p:nvPr>
            <p:ph idx="1"/>
          </p:nvPr>
        </p:nvSpPr>
        <p:spPr/>
        <p:txBody>
          <a:bodyPr>
            <a:normAutofit lnSpcReduction="10000"/>
          </a:bodyPr>
          <a:lstStyle/>
          <a:p>
            <a:pPr algn="l" rtl="0">
              <a:lnSpc>
                <a:spcPct val="90000"/>
              </a:lnSpc>
            </a:pPr>
            <a:r>
              <a:rPr lang="en-US" sz="2400"/>
              <a:t>A buyer (which might be a simple client) is ordering goods from a seller service.</a:t>
            </a:r>
          </a:p>
          <a:p>
            <a:pPr algn="l" rtl="0">
              <a:lnSpc>
                <a:spcPct val="90000"/>
              </a:lnSpc>
            </a:pPr>
            <a:r>
              <a:rPr lang="en-US" sz="2400"/>
              <a:t>The buyer finds the seller service by searching the UDDI directory. </a:t>
            </a:r>
          </a:p>
          <a:p>
            <a:pPr algn="l" rtl="0">
              <a:lnSpc>
                <a:spcPct val="90000"/>
              </a:lnSpc>
            </a:pPr>
            <a:r>
              <a:rPr lang="en-US" sz="2400"/>
              <a:t>The seller service is a Web Service whose interface is defined using Web Services Description Language (WSDL).</a:t>
            </a:r>
          </a:p>
          <a:p>
            <a:pPr algn="l" rtl="0">
              <a:lnSpc>
                <a:spcPct val="90000"/>
              </a:lnSpc>
            </a:pPr>
            <a:r>
              <a:rPr lang="en-US" sz="2400"/>
              <a:t>The buyer is invoking the order method on the seller service using Simple Object Access Protocol (SOAP) and the WSDL definition for the seller service.</a:t>
            </a:r>
          </a:p>
          <a:p>
            <a:pPr algn="l" rtl="0">
              <a:lnSpc>
                <a:spcPct val="90000"/>
              </a:lnSpc>
            </a:pPr>
            <a:r>
              <a:rPr lang="en-US" sz="2400"/>
              <a:t>The buyer knows what to expect in the SOAP reply message because this is defined in the WSDL definition for the seller service.</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additive="base">
                                        <p:cTn id="7" dur="500" fill="hold"/>
                                        <p:tgtEl>
                                          <p:spTgt spid="276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651">
                                            <p:txEl>
                                              <p:pRg st="1" end="1"/>
                                            </p:txEl>
                                          </p:spTgt>
                                        </p:tgtEl>
                                        <p:attrNameLst>
                                          <p:attrName>style.visibility</p:attrName>
                                        </p:attrNameLst>
                                      </p:cBhvr>
                                      <p:to>
                                        <p:strVal val="visible"/>
                                      </p:to>
                                    </p:set>
                                    <p:anim calcmode="lin" valueType="num">
                                      <p:cBhvr additive="base">
                                        <p:cTn id="13" dur="500" fill="hold"/>
                                        <p:tgtEl>
                                          <p:spTgt spid="276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651">
                                            <p:txEl>
                                              <p:pRg st="2" end="2"/>
                                            </p:txEl>
                                          </p:spTgt>
                                        </p:tgtEl>
                                        <p:attrNameLst>
                                          <p:attrName>style.visibility</p:attrName>
                                        </p:attrNameLst>
                                      </p:cBhvr>
                                      <p:to>
                                        <p:strVal val="visible"/>
                                      </p:to>
                                    </p:set>
                                    <p:anim calcmode="lin" valueType="num">
                                      <p:cBhvr additive="base">
                                        <p:cTn id="19" dur="500" fill="hold"/>
                                        <p:tgtEl>
                                          <p:spTgt spid="276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6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651">
                                            <p:txEl>
                                              <p:pRg st="3" end="3"/>
                                            </p:txEl>
                                          </p:spTgt>
                                        </p:tgtEl>
                                        <p:attrNameLst>
                                          <p:attrName>style.visibility</p:attrName>
                                        </p:attrNameLst>
                                      </p:cBhvr>
                                      <p:to>
                                        <p:strVal val="visible"/>
                                      </p:to>
                                    </p:set>
                                    <p:anim calcmode="lin" valueType="num">
                                      <p:cBhvr additive="base">
                                        <p:cTn id="25" dur="500" fill="hold"/>
                                        <p:tgtEl>
                                          <p:spTgt spid="276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6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651">
                                            <p:txEl>
                                              <p:pRg st="4" end="4"/>
                                            </p:txEl>
                                          </p:spTgt>
                                        </p:tgtEl>
                                        <p:attrNameLst>
                                          <p:attrName>style.visibility</p:attrName>
                                        </p:attrNameLst>
                                      </p:cBhvr>
                                      <p:to>
                                        <p:strVal val="visible"/>
                                      </p:to>
                                    </p:set>
                                    <p:anim calcmode="lin" valueType="num">
                                      <p:cBhvr additive="base">
                                        <p:cTn id="31" dur="500" fill="hold"/>
                                        <p:tgtEl>
                                          <p:spTgt spid="2765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65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The Web Service Model	</a:t>
            </a:r>
          </a:p>
        </p:txBody>
      </p:sp>
      <p:sp>
        <p:nvSpPr>
          <p:cNvPr id="28675" name="Rectangle 3"/>
          <p:cNvSpPr>
            <a:spLocks noGrp="1" noChangeArrowheads="1"/>
          </p:cNvSpPr>
          <p:nvPr>
            <p:ph idx="1"/>
          </p:nvPr>
        </p:nvSpPr>
        <p:spPr/>
        <p:txBody>
          <a:bodyPr>
            <a:normAutofit lnSpcReduction="10000"/>
          </a:bodyPr>
          <a:lstStyle/>
          <a:p>
            <a:pPr algn="l" rtl="0">
              <a:lnSpc>
                <a:spcPct val="90000"/>
              </a:lnSpc>
            </a:pPr>
            <a:r>
              <a:rPr lang="en-US"/>
              <a:t>The Web Services architecture is based upon the interactions between three roles:</a:t>
            </a:r>
          </a:p>
          <a:p>
            <a:pPr lvl="1" algn="l" rtl="0">
              <a:lnSpc>
                <a:spcPct val="90000"/>
              </a:lnSpc>
            </a:pPr>
            <a:r>
              <a:rPr lang="en-US"/>
              <a:t>Service provider</a:t>
            </a:r>
          </a:p>
          <a:p>
            <a:pPr lvl="1" algn="l" rtl="0">
              <a:lnSpc>
                <a:spcPct val="90000"/>
              </a:lnSpc>
            </a:pPr>
            <a:r>
              <a:rPr lang="en-US"/>
              <a:t>Service registry</a:t>
            </a:r>
          </a:p>
          <a:p>
            <a:pPr lvl="1" algn="l" rtl="0">
              <a:lnSpc>
                <a:spcPct val="90000"/>
              </a:lnSpc>
            </a:pPr>
            <a:r>
              <a:rPr lang="en-US"/>
              <a:t>Service requestor</a:t>
            </a:r>
          </a:p>
          <a:p>
            <a:pPr algn="l" rtl="0">
              <a:lnSpc>
                <a:spcPct val="90000"/>
              </a:lnSpc>
            </a:pPr>
            <a:r>
              <a:rPr lang="en-US"/>
              <a:t>The interactions involve the:</a:t>
            </a:r>
          </a:p>
          <a:p>
            <a:pPr lvl="1" algn="l" rtl="0">
              <a:lnSpc>
                <a:spcPct val="90000"/>
              </a:lnSpc>
            </a:pPr>
            <a:r>
              <a:rPr lang="en-US"/>
              <a:t>Publish operations</a:t>
            </a:r>
          </a:p>
          <a:p>
            <a:pPr lvl="1" algn="l" rtl="0">
              <a:lnSpc>
                <a:spcPct val="90000"/>
              </a:lnSpc>
            </a:pPr>
            <a:r>
              <a:rPr lang="en-US"/>
              <a:t>Find operation</a:t>
            </a:r>
          </a:p>
          <a:p>
            <a:pPr lvl="1" algn="l" rtl="0">
              <a:lnSpc>
                <a:spcPct val="90000"/>
              </a:lnSpc>
            </a:pPr>
            <a:r>
              <a:rPr lang="en-US"/>
              <a:t>Bind operations.</a:t>
            </a:r>
          </a:p>
          <a:p>
            <a:pPr lvl="1" algn="l" rtl="0">
              <a:lnSpc>
                <a:spcPct val="90000"/>
              </a:lnSpc>
              <a:buFont typeface="Wingdings" pitchFamily="2" charset="2"/>
              <a:buNone/>
            </a:pPr>
            <a:endParaRPr lang="en-US"/>
          </a:p>
        </p:txBody>
      </p:sp>
    </p:spTree>
  </p:cSld>
  <p:clrMapOvr>
    <a:masterClrMapping/>
  </p:clrMapOvr>
  <p:transition spd="slow">
    <p:wipe dir="d"/>
  </p:transition>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rtl="0"/>
            <a:r>
              <a:rPr lang="en-US"/>
              <a:t>The Web Service Model (cont)</a:t>
            </a:r>
          </a:p>
        </p:txBody>
      </p:sp>
      <p:sp>
        <p:nvSpPr>
          <p:cNvPr id="29699" name="Rectangle 3"/>
          <p:cNvSpPr>
            <a:spLocks noGrp="1" noChangeArrowheads="1"/>
          </p:cNvSpPr>
          <p:nvPr>
            <p:ph idx="1"/>
          </p:nvPr>
        </p:nvSpPr>
        <p:spPr/>
        <p:txBody>
          <a:bodyPr>
            <a:normAutofit lnSpcReduction="10000"/>
          </a:bodyPr>
          <a:lstStyle/>
          <a:p>
            <a:pPr algn="l" rtl="0">
              <a:buFont typeface="Wingdings" pitchFamily="2" charset="2"/>
              <a:buNone/>
            </a:pPr>
            <a:r>
              <a:rPr lang="en-US"/>
              <a:t>The Web Services model follows the </a:t>
            </a:r>
            <a:r>
              <a:rPr lang="en-US" i="1"/>
              <a:t>publish</a:t>
            </a:r>
            <a:r>
              <a:rPr lang="en-US"/>
              <a:t>, </a:t>
            </a:r>
            <a:r>
              <a:rPr lang="en-US" i="1"/>
              <a:t>find</a:t>
            </a:r>
            <a:r>
              <a:rPr lang="en-US"/>
              <a:t>, and </a:t>
            </a:r>
            <a:r>
              <a:rPr lang="en-US" i="1"/>
              <a:t>bind</a:t>
            </a:r>
            <a:r>
              <a:rPr lang="en-US"/>
              <a:t> paradigm. </a:t>
            </a:r>
          </a:p>
          <a:p>
            <a:pPr algn="l" rtl="0">
              <a:buFont typeface="Wingdings" pitchFamily="2" charset="2"/>
              <a:buNone/>
            </a:pPr>
            <a:endParaRPr lang="en-US"/>
          </a:p>
          <a:p>
            <a:pPr algn="l" rtl="0">
              <a:buFont typeface="Wingdings" pitchFamily="2" charset="2"/>
              <a:buNone/>
            </a:pPr>
            <a:endParaRPr lang="en-US"/>
          </a:p>
          <a:p>
            <a:pPr algn="l" rtl="0">
              <a:buFont typeface="Wingdings" pitchFamily="2" charset="2"/>
              <a:buNone/>
            </a:pPr>
            <a:r>
              <a:rPr lang="en-US"/>
              <a:t> 		   </a:t>
            </a:r>
          </a:p>
          <a:p>
            <a:pPr algn="l" rtl="0">
              <a:buFont typeface="Wingdings" pitchFamily="2" charset="2"/>
              <a:buNone/>
            </a:pPr>
            <a:r>
              <a:rPr lang="en-US"/>
              <a:t>		 </a:t>
            </a:r>
            <a:r>
              <a:rPr lang="en-US" sz="2400"/>
              <a:t>1. publish</a:t>
            </a:r>
            <a:r>
              <a:rPr lang="en-US"/>
              <a:t> 				  </a:t>
            </a:r>
            <a:r>
              <a:rPr lang="en-US" sz="2400"/>
              <a:t>2. find</a:t>
            </a:r>
          </a:p>
          <a:p>
            <a:pPr algn="l" rtl="0">
              <a:buFont typeface="Wingdings" pitchFamily="2" charset="2"/>
              <a:buNone/>
            </a:pPr>
            <a:r>
              <a:rPr lang="en-US"/>
              <a:t>                                                         </a:t>
            </a:r>
          </a:p>
          <a:p>
            <a:pPr algn="l" rtl="0">
              <a:buFont typeface="Wingdings" pitchFamily="2" charset="2"/>
              <a:buNone/>
            </a:pPr>
            <a:r>
              <a:rPr lang="en-US" sz="2400"/>
              <a:t>				     3. bind/invoke</a:t>
            </a:r>
          </a:p>
        </p:txBody>
      </p:sp>
      <p:sp>
        <p:nvSpPr>
          <p:cNvPr id="29700" name="Oval 4"/>
          <p:cNvSpPr>
            <a:spLocks noChangeArrowheads="1"/>
          </p:cNvSpPr>
          <p:nvPr/>
        </p:nvSpPr>
        <p:spPr bwMode="auto">
          <a:xfrm>
            <a:off x="3262313" y="3048000"/>
            <a:ext cx="2376487" cy="1368425"/>
          </a:xfrm>
          <a:prstGeom prst="ellipse">
            <a:avLst/>
          </a:prstGeom>
          <a:solidFill>
            <a:schemeClr val="accent1"/>
          </a:solidFill>
          <a:ln w="9525">
            <a:solidFill>
              <a:schemeClr val="tx1"/>
            </a:solidFill>
            <a:round/>
            <a:headEnd/>
            <a:tailEnd/>
          </a:ln>
          <a:effectLst/>
        </p:spPr>
        <p:txBody>
          <a:bodyPr wrap="none" anchor="ctr"/>
          <a:lstStyle/>
          <a:p>
            <a:pPr algn="ctr" rtl="0"/>
            <a:r>
              <a:rPr lang="en-AU">
                <a:latin typeface="Arial" pitchFamily="34" charset="0"/>
              </a:rPr>
              <a:t>Web Service</a:t>
            </a:r>
          </a:p>
          <a:p>
            <a:pPr algn="ctr" rtl="0"/>
            <a:r>
              <a:rPr lang="en-AU">
                <a:latin typeface="Arial" pitchFamily="34" charset="0"/>
              </a:rPr>
              <a:t>Registry </a:t>
            </a:r>
          </a:p>
        </p:txBody>
      </p:sp>
      <p:sp>
        <p:nvSpPr>
          <p:cNvPr id="29701" name="Oval 5"/>
          <p:cNvSpPr>
            <a:spLocks noChangeArrowheads="1"/>
          </p:cNvSpPr>
          <p:nvPr/>
        </p:nvSpPr>
        <p:spPr bwMode="auto">
          <a:xfrm>
            <a:off x="1044575" y="5207000"/>
            <a:ext cx="2087563" cy="1296988"/>
          </a:xfrm>
          <a:prstGeom prst="ellipse">
            <a:avLst/>
          </a:prstGeom>
          <a:solidFill>
            <a:schemeClr val="accent1"/>
          </a:solidFill>
          <a:ln w="9525">
            <a:solidFill>
              <a:schemeClr val="tx1"/>
            </a:solidFill>
            <a:round/>
            <a:headEnd/>
            <a:tailEnd/>
          </a:ln>
          <a:effectLst/>
        </p:spPr>
        <p:txBody>
          <a:bodyPr wrap="none" anchor="ctr"/>
          <a:lstStyle/>
          <a:p>
            <a:pPr algn="ctr" rtl="0"/>
            <a:r>
              <a:rPr lang="en-AU">
                <a:latin typeface="Arial" pitchFamily="34" charset="0"/>
              </a:rPr>
              <a:t>Web Service </a:t>
            </a:r>
          </a:p>
          <a:p>
            <a:pPr algn="ctr" rtl="0"/>
            <a:r>
              <a:rPr lang="en-AU">
                <a:latin typeface="Arial" pitchFamily="34" charset="0"/>
              </a:rPr>
              <a:t>Provider</a:t>
            </a:r>
          </a:p>
        </p:txBody>
      </p:sp>
      <p:sp>
        <p:nvSpPr>
          <p:cNvPr id="29702" name="Oval 6"/>
          <p:cNvSpPr>
            <a:spLocks noChangeArrowheads="1"/>
          </p:cNvSpPr>
          <p:nvPr/>
        </p:nvSpPr>
        <p:spPr bwMode="auto">
          <a:xfrm>
            <a:off x="5795963" y="5351463"/>
            <a:ext cx="1944687" cy="1223962"/>
          </a:xfrm>
          <a:prstGeom prst="ellipse">
            <a:avLst/>
          </a:prstGeom>
          <a:solidFill>
            <a:schemeClr val="accent1"/>
          </a:solidFill>
          <a:ln w="9525">
            <a:solidFill>
              <a:schemeClr val="tx1"/>
            </a:solidFill>
            <a:round/>
            <a:headEnd/>
            <a:tailEnd/>
          </a:ln>
          <a:effectLst/>
        </p:spPr>
        <p:txBody>
          <a:bodyPr wrap="none" anchor="ctr"/>
          <a:lstStyle/>
          <a:p>
            <a:pPr algn="ctr" rtl="0"/>
            <a:r>
              <a:rPr lang="en-AU">
                <a:latin typeface="Arial" pitchFamily="34" charset="0"/>
              </a:rPr>
              <a:t>Web Service </a:t>
            </a:r>
          </a:p>
          <a:p>
            <a:pPr algn="ctr" rtl="0"/>
            <a:r>
              <a:rPr lang="en-AU">
                <a:latin typeface="Arial" pitchFamily="34" charset="0"/>
              </a:rPr>
              <a:t>Client</a:t>
            </a:r>
          </a:p>
        </p:txBody>
      </p:sp>
      <p:sp>
        <p:nvSpPr>
          <p:cNvPr id="29703" name="Line 7" descr="ssss"/>
          <p:cNvSpPr>
            <a:spLocks noChangeShapeType="1"/>
          </p:cNvSpPr>
          <p:nvPr/>
        </p:nvSpPr>
        <p:spPr bwMode="auto">
          <a:xfrm flipV="1">
            <a:off x="2411413" y="4198938"/>
            <a:ext cx="1225550" cy="1008062"/>
          </a:xfrm>
          <a:prstGeom prst="line">
            <a:avLst/>
          </a:prstGeom>
          <a:noFill/>
          <a:ln w="9525">
            <a:solidFill>
              <a:schemeClr val="tx1"/>
            </a:solidFill>
            <a:round/>
            <a:headEnd type="triangle" w="med" len="med"/>
            <a:tailEnd type="triangle" w="med" len="med"/>
          </a:ln>
          <a:effectLst/>
        </p:spPr>
        <p:txBody>
          <a:bodyPr/>
          <a:lstStyle/>
          <a:p>
            <a:endParaRPr lang="en-IN"/>
          </a:p>
        </p:txBody>
      </p:sp>
      <p:sp>
        <p:nvSpPr>
          <p:cNvPr id="29704" name="Line 8"/>
          <p:cNvSpPr>
            <a:spLocks noChangeShapeType="1"/>
          </p:cNvSpPr>
          <p:nvPr/>
        </p:nvSpPr>
        <p:spPr bwMode="auto">
          <a:xfrm>
            <a:off x="5437188" y="4127500"/>
            <a:ext cx="1079500" cy="1223963"/>
          </a:xfrm>
          <a:prstGeom prst="line">
            <a:avLst/>
          </a:prstGeom>
          <a:noFill/>
          <a:ln w="9525">
            <a:solidFill>
              <a:schemeClr val="tx1"/>
            </a:solidFill>
            <a:round/>
            <a:headEnd type="triangle" w="med" len="med"/>
            <a:tailEnd type="triangle" w="med" len="med"/>
          </a:ln>
          <a:effectLst/>
        </p:spPr>
        <p:txBody>
          <a:bodyPr/>
          <a:lstStyle/>
          <a:p>
            <a:endParaRPr lang="en-IN"/>
          </a:p>
        </p:txBody>
      </p:sp>
      <p:sp>
        <p:nvSpPr>
          <p:cNvPr id="29705" name="Line 9"/>
          <p:cNvSpPr>
            <a:spLocks noChangeShapeType="1"/>
          </p:cNvSpPr>
          <p:nvPr/>
        </p:nvSpPr>
        <p:spPr bwMode="auto">
          <a:xfrm flipH="1">
            <a:off x="3132138" y="5999163"/>
            <a:ext cx="2663825" cy="0"/>
          </a:xfrm>
          <a:prstGeom prst="line">
            <a:avLst/>
          </a:prstGeom>
          <a:noFill/>
          <a:ln w="9525">
            <a:solidFill>
              <a:schemeClr val="tx1"/>
            </a:solidFill>
            <a:round/>
            <a:headEnd type="triangle" w="med" len="med"/>
            <a:tailEnd type="triangle" w="med" len="med"/>
          </a:ln>
          <a:effectLst/>
        </p:spPr>
        <p:txBody>
          <a:bodyPr/>
          <a:lstStyle/>
          <a:p>
            <a:endParaRPr lang="en-IN"/>
          </a:p>
        </p:txBody>
      </p:sp>
    </p:spTree>
  </p:cSld>
  <p:clrMapOvr>
    <a:masterClrMapping/>
  </p:clrMapOvr>
  <p:transition spd="slow">
    <p:wipe dir="d"/>
  </p:transition>
  <p:timing>
    <p:tnLst>
      <p:par>
        <p:cTn id="1" dur="indefinite" restart="never" nodeType="tmRoot"/>
      </p:par>
    </p:tn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XML</a:t>
            </a:r>
          </a:p>
        </p:txBody>
      </p:sp>
      <p:sp>
        <p:nvSpPr>
          <p:cNvPr id="17411" name="Rectangle 3"/>
          <p:cNvSpPr>
            <a:spLocks noGrp="1" noChangeArrowheads="1"/>
          </p:cNvSpPr>
          <p:nvPr>
            <p:ph idx="1"/>
          </p:nvPr>
        </p:nvSpPr>
        <p:spPr/>
        <p:txBody>
          <a:bodyPr/>
          <a:lstStyle/>
          <a:p>
            <a:pPr algn="l" rtl="0">
              <a:lnSpc>
                <a:spcPct val="90000"/>
              </a:lnSpc>
            </a:pPr>
            <a:r>
              <a:rPr lang="en-US"/>
              <a:t>XML stands for E</a:t>
            </a:r>
            <a:r>
              <a:rPr lang="en-US" b="1"/>
              <a:t>X</a:t>
            </a:r>
            <a:r>
              <a:rPr lang="en-US"/>
              <a:t>tensible </a:t>
            </a:r>
            <a:r>
              <a:rPr lang="en-US" b="1"/>
              <a:t>M</a:t>
            </a:r>
            <a:r>
              <a:rPr lang="en-US"/>
              <a:t>arkup </a:t>
            </a:r>
            <a:r>
              <a:rPr lang="en-US" b="1"/>
              <a:t>L</a:t>
            </a:r>
            <a:r>
              <a:rPr lang="en-US"/>
              <a:t>anguage. </a:t>
            </a:r>
          </a:p>
          <a:p>
            <a:pPr algn="l" rtl="0">
              <a:lnSpc>
                <a:spcPct val="90000"/>
              </a:lnSpc>
            </a:pPr>
            <a:r>
              <a:rPr lang="en-US"/>
              <a:t>XML is a </a:t>
            </a:r>
            <a:r>
              <a:rPr lang="en-US" b="1"/>
              <a:t>markup language</a:t>
            </a:r>
            <a:r>
              <a:rPr lang="en-US"/>
              <a:t> much like HTML. </a:t>
            </a:r>
          </a:p>
          <a:p>
            <a:pPr algn="l" rtl="0">
              <a:lnSpc>
                <a:spcPct val="90000"/>
              </a:lnSpc>
            </a:pPr>
            <a:r>
              <a:rPr lang="en-US"/>
              <a:t>XML was designed to </a:t>
            </a:r>
            <a:r>
              <a:rPr lang="en-US" b="1"/>
              <a:t>describe data</a:t>
            </a:r>
            <a:r>
              <a:rPr lang="en-US"/>
              <a:t>.</a:t>
            </a:r>
          </a:p>
          <a:p>
            <a:pPr algn="l" rtl="0">
              <a:lnSpc>
                <a:spcPct val="90000"/>
              </a:lnSpc>
            </a:pPr>
            <a:r>
              <a:rPr lang="en-US"/>
              <a:t>XML tags are not predefined. You must </a:t>
            </a:r>
            <a:r>
              <a:rPr lang="en-US" b="1"/>
              <a:t>define your own tags.</a:t>
            </a:r>
          </a:p>
          <a:p>
            <a:pPr algn="l" rtl="0">
              <a:lnSpc>
                <a:spcPct val="90000"/>
              </a:lnSpc>
            </a:pPr>
            <a:r>
              <a:rPr lang="en-US"/>
              <a:t>The prefect choice for enabling cross-platform data communication in Web Services. </a:t>
            </a:r>
          </a:p>
          <a:p>
            <a:pPr algn="l" rtl="0">
              <a:lnSpc>
                <a:spcPct val="90000"/>
              </a:lnSpc>
            </a:pPr>
            <a:endParaRPr 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 calcmode="lin" valueType="num">
                                      <p:cBhvr additive="base">
                                        <p:cTn id="7" dur="500" fill="hold"/>
                                        <p:tgtEl>
                                          <p:spTgt spid="174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411">
                                            <p:txEl>
                                              <p:pRg st="1" end="1"/>
                                            </p:txEl>
                                          </p:spTgt>
                                        </p:tgtEl>
                                        <p:attrNameLst>
                                          <p:attrName>style.visibility</p:attrName>
                                        </p:attrNameLst>
                                      </p:cBhvr>
                                      <p:to>
                                        <p:strVal val="visible"/>
                                      </p:to>
                                    </p:set>
                                    <p:anim calcmode="lin" valueType="num">
                                      <p:cBhvr additive="base">
                                        <p:cTn id="13" dur="500" fill="hold"/>
                                        <p:tgtEl>
                                          <p:spTgt spid="174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4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411">
                                            <p:txEl>
                                              <p:pRg st="2" end="2"/>
                                            </p:txEl>
                                          </p:spTgt>
                                        </p:tgtEl>
                                        <p:attrNameLst>
                                          <p:attrName>style.visibility</p:attrName>
                                        </p:attrNameLst>
                                      </p:cBhvr>
                                      <p:to>
                                        <p:strVal val="visible"/>
                                      </p:to>
                                    </p:set>
                                    <p:anim calcmode="lin" valueType="num">
                                      <p:cBhvr additive="base">
                                        <p:cTn id="19" dur="500" fill="hold"/>
                                        <p:tgtEl>
                                          <p:spTgt spid="174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4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411">
                                            <p:txEl>
                                              <p:pRg st="3" end="3"/>
                                            </p:txEl>
                                          </p:spTgt>
                                        </p:tgtEl>
                                        <p:attrNameLst>
                                          <p:attrName>style.visibility</p:attrName>
                                        </p:attrNameLst>
                                      </p:cBhvr>
                                      <p:to>
                                        <p:strVal val="visible"/>
                                      </p:to>
                                    </p:set>
                                    <p:anim calcmode="lin" valueType="num">
                                      <p:cBhvr additive="base">
                                        <p:cTn id="25" dur="500" fill="hold"/>
                                        <p:tgtEl>
                                          <p:spTgt spid="174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4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411">
                                            <p:txEl>
                                              <p:pRg st="4" end="4"/>
                                            </p:txEl>
                                          </p:spTgt>
                                        </p:tgtEl>
                                        <p:attrNameLst>
                                          <p:attrName>style.visibility</p:attrName>
                                        </p:attrNameLst>
                                      </p:cBhvr>
                                      <p:to>
                                        <p:strVal val="visible"/>
                                      </p:to>
                                    </p:set>
                                    <p:anim calcmode="lin" valueType="num">
                                      <p:cBhvr additive="base">
                                        <p:cTn id="31" dur="500" fill="hold"/>
                                        <p:tgtEl>
                                          <p:spTgt spid="1741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4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XML  vs HTML  </a:t>
            </a:r>
          </a:p>
        </p:txBody>
      </p:sp>
      <p:sp>
        <p:nvSpPr>
          <p:cNvPr id="30723" name="Rectangle 3"/>
          <p:cNvSpPr>
            <a:spLocks noGrp="1" noChangeArrowheads="1"/>
          </p:cNvSpPr>
          <p:nvPr>
            <p:ph idx="1"/>
          </p:nvPr>
        </p:nvSpPr>
        <p:spPr/>
        <p:txBody>
          <a:bodyPr/>
          <a:lstStyle/>
          <a:p>
            <a:pPr algn="l" rtl="0">
              <a:buFont typeface="Wingdings" pitchFamily="2" charset="2"/>
              <a:buNone/>
            </a:pPr>
            <a:r>
              <a:rPr lang="en-US"/>
              <a:t>An HTML example:</a:t>
            </a:r>
          </a:p>
        </p:txBody>
      </p:sp>
      <p:graphicFrame>
        <p:nvGraphicFramePr>
          <p:cNvPr id="30765" name="Group 45"/>
          <p:cNvGraphicFramePr>
            <a:graphicFrameLocks noGrp="1"/>
          </p:cNvGraphicFramePr>
          <p:nvPr/>
        </p:nvGraphicFramePr>
        <p:xfrm>
          <a:off x="1676400" y="2286000"/>
          <a:ext cx="6096000" cy="4407408"/>
        </p:xfrm>
        <a:graphic>
          <a:graphicData uri="http://schemas.openxmlformats.org/drawingml/2006/table">
            <a:tbl>
              <a:tblPr rtl="1"/>
              <a:tblGrid>
                <a:gridCol w="6096000"/>
              </a:tblGrid>
              <a:tr h="38100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4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&lt;html&gt;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4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&lt;body&gt;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4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     &lt;h2&gt;John Doe&lt;/h2&gt;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4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     &lt;p&gt;2 Backroads Lane&lt;br&gt;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he-IL" sz="24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  </a:t>
                      </a:r>
                      <a:r>
                        <a:rPr kumimoji="0" lang="en-US" sz="24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          New York&lt;br&gt;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4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            045935435&lt;br&gt;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4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            john.doe@gmail.com&lt;br&gt;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4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            &lt;/p&gt;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4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&lt;/body&gt;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4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&lt;/html&gt;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r>
            </a:tbl>
          </a:graphicData>
        </a:graphic>
      </p:graphicFrame>
    </p:spTree>
  </p:cSld>
  <p:clrMapOvr>
    <a:masterClrMapping/>
  </p:clrMapOvr>
  <p:transition spd="slow">
    <p:wipe dir="d"/>
  </p:transition>
  <p:timing>
    <p:tnLst>
      <p:par>
        <p:cT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XML  vs HTML</a:t>
            </a:r>
          </a:p>
        </p:txBody>
      </p:sp>
      <p:sp>
        <p:nvSpPr>
          <p:cNvPr id="32771" name="Rectangle 3"/>
          <p:cNvSpPr>
            <a:spLocks noGrp="1" noChangeArrowheads="1"/>
          </p:cNvSpPr>
          <p:nvPr>
            <p:ph type="body" sz="half" idx="1"/>
          </p:nvPr>
        </p:nvSpPr>
        <p:spPr>
          <a:xfrm>
            <a:off x="457200" y="1600200"/>
            <a:ext cx="8458200" cy="5029200"/>
          </a:xfrm>
        </p:spPr>
        <p:txBody>
          <a:bodyPr>
            <a:normAutofit lnSpcReduction="10000"/>
          </a:bodyPr>
          <a:lstStyle/>
          <a:p>
            <a:pPr algn="l" rtl="0">
              <a:lnSpc>
                <a:spcPct val="90000"/>
              </a:lnSpc>
            </a:pPr>
            <a:r>
              <a:rPr lang="en-US" sz="2800"/>
              <a:t>This will be displayed as:</a:t>
            </a:r>
          </a:p>
          <a:p>
            <a:pPr algn="l" rtl="0">
              <a:lnSpc>
                <a:spcPct val="90000"/>
              </a:lnSpc>
            </a:pPr>
            <a:endParaRPr lang="en-US" sz="2800"/>
          </a:p>
          <a:p>
            <a:pPr algn="l" rtl="0">
              <a:lnSpc>
                <a:spcPct val="90000"/>
              </a:lnSpc>
            </a:pPr>
            <a:endParaRPr lang="en-US" sz="2800"/>
          </a:p>
          <a:p>
            <a:pPr algn="l" rtl="0">
              <a:lnSpc>
                <a:spcPct val="90000"/>
              </a:lnSpc>
            </a:pPr>
            <a:endParaRPr lang="en-US" sz="2800"/>
          </a:p>
          <a:p>
            <a:pPr algn="l" rtl="0">
              <a:lnSpc>
                <a:spcPct val="90000"/>
              </a:lnSpc>
            </a:pPr>
            <a:endParaRPr lang="en-US" sz="2800"/>
          </a:p>
          <a:p>
            <a:pPr algn="l" rtl="0">
              <a:lnSpc>
                <a:spcPct val="90000"/>
              </a:lnSpc>
            </a:pPr>
            <a:endParaRPr lang="en-US" sz="2800"/>
          </a:p>
          <a:p>
            <a:pPr algn="l" rtl="0">
              <a:lnSpc>
                <a:spcPct val="90000"/>
              </a:lnSpc>
              <a:buFont typeface="Wingdings" pitchFamily="2" charset="2"/>
              <a:buNone/>
            </a:pPr>
            <a:endParaRPr lang="en-US" sz="2800"/>
          </a:p>
          <a:p>
            <a:pPr algn="l" rtl="0">
              <a:lnSpc>
                <a:spcPct val="90000"/>
              </a:lnSpc>
            </a:pPr>
            <a:r>
              <a:rPr lang="en-US" sz="2800"/>
              <a:t>HTML specifies how the document is to be displayed, and not what information is contained in the document.</a:t>
            </a:r>
          </a:p>
          <a:p>
            <a:pPr algn="l" rtl="0">
              <a:lnSpc>
                <a:spcPct val="90000"/>
              </a:lnSpc>
            </a:pPr>
            <a:r>
              <a:rPr lang="en-US" sz="2800"/>
              <a:t>Hard for machine to extract the embedded information. Relatively easy for human. </a:t>
            </a:r>
          </a:p>
          <a:p>
            <a:pPr algn="l" rtl="0">
              <a:lnSpc>
                <a:spcPct val="90000"/>
              </a:lnSpc>
            </a:pPr>
            <a:endParaRPr lang="en-US" sz="2800"/>
          </a:p>
        </p:txBody>
      </p:sp>
      <p:graphicFrame>
        <p:nvGraphicFramePr>
          <p:cNvPr id="32791" name="Group 23"/>
          <p:cNvGraphicFramePr>
            <a:graphicFrameLocks noGrp="1"/>
          </p:cNvGraphicFramePr>
          <p:nvPr>
            <p:ph sz="half" idx="2"/>
          </p:nvPr>
        </p:nvGraphicFramePr>
        <p:xfrm>
          <a:off x="1676400" y="2209800"/>
          <a:ext cx="5486400" cy="2651760"/>
        </p:xfrm>
        <a:graphic>
          <a:graphicData uri="http://schemas.openxmlformats.org/drawingml/2006/table">
            <a:tbl>
              <a:tblPr rtl="1"/>
              <a:tblGrid>
                <a:gridCol w="5486400"/>
              </a:tblGrid>
              <a:tr h="24733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400" b="1"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John Doe</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en-US" sz="2400" b="1"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4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2 Backroads Lane</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4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New York</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4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045935435</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4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John.doe@gmail.com</a:t>
                      </a:r>
                      <a:endParaRPr kumimoji="0" lang="en-US" sz="2400" b="1"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771">
                                            <p:txEl>
                                              <p:pRg st="7" end="7"/>
                                            </p:txEl>
                                          </p:spTgt>
                                        </p:tgtEl>
                                        <p:attrNameLst>
                                          <p:attrName>style.visibility</p:attrName>
                                        </p:attrNameLst>
                                      </p:cBhvr>
                                      <p:to>
                                        <p:strVal val="visible"/>
                                      </p:to>
                                    </p:set>
                                    <p:anim calcmode="lin" valueType="num">
                                      <p:cBhvr additive="base">
                                        <p:cTn id="7" dur="500" fill="hold"/>
                                        <p:tgtEl>
                                          <p:spTgt spid="32771">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77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771">
                                            <p:txEl>
                                              <p:pRg st="8" end="8"/>
                                            </p:txEl>
                                          </p:spTgt>
                                        </p:tgtEl>
                                        <p:attrNameLst>
                                          <p:attrName>style.visibility</p:attrName>
                                        </p:attrNameLst>
                                      </p:cBhvr>
                                      <p:to>
                                        <p:strVal val="visible"/>
                                      </p:to>
                                    </p:set>
                                    <p:anim calcmode="lin" valueType="num">
                                      <p:cBhvr additive="base">
                                        <p:cTn id="13" dur="500" fill="hold"/>
                                        <p:tgtEl>
                                          <p:spTgt spid="32771">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77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XML  vs HTML</a:t>
            </a:r>
          </a:p>
        </p:txBody>
      </p:sp>
      <p:sp>
        <p:nvSpPr>
          <p:cNvPr id="18435" name="Rectangle 3"/>
          <p:cNvSpPr>
            <a:spLocks noGrp="1" noChangeArrowheads="1"/>
          </p:cNvSpPr>
          <p:nvPr>
            <p:ph type="body" sz="half" idx="1"/>
          </p:nvPr>
        </p:nvSpPr>
        <p:spPr>
          <a:xfrm>
            <a:off x="457200" y="1600200"/>
            <a:ext cx="8458200" cy="5029200"/>
          </a:xfrm>
        </p:spPr>
        <p:txBody>
          <a:bodyPr/>
          <a:lstStyle/>
          <a:p>
            <a:pPr algn="l" rtl="0">
              <a:lnSpc>
                <a:spcPct val="90000"/>
              </a:lnSpc>
            </a:pPr>
            <a:r>
              <a:rPr lang="en-US" sz="2800"/>
              <a:t>Now look at the following:</a:t>
            </a:r>
          </a:p>
          <a:p>
            <a:pPr algn="l" rtl="0">
              <a:lnSpc>
                <a:spcPct val="90000"/>
              </a:lnSpc>
            </a:pPr>
            <a:endParaRPr lang="en-US" sz="2800"/>
          </a:p>
          <a:p>
            <a:pPr algn="l" rtl="0">
              <a:lnSpc>
                <a:spcPct val="90000"/>
              </a:lnSpc>
            </a:pPr>
            <a:endParaRPr lang="en-US" sz="2800"/>
          </a:p>
          <a:p>
            <a:pPr algn="l" rtl="0">
              <a:lnSpc>
                <a:spcPct val="90000"/>
              </a:lnSpc>
            </a:pPr>
            <a:endParaRPr lang="en-US" sz="2800"/>
          </a:p>
          <a:p>
            <a:pPr algn="l" rtl="0">
              <a:lnSpc>
                <a:spcPct val="90000"/>
              </a:lnSpc>
            </a:pPr>
            <a:endParaRPr lang="en-US" sz="2800"/>
          </a:p>
          <a:p>
            <a:pPr algn="l" rtl="0">
              <a:lnSpc>
                <a:spcPct val="90000"/>
              </a:lnSpc>
            </a:pPr>
            <a:endParaRPr lang="en-US" sz="2800"/>
          </a:p>
          <a:p>
            <a:pPr algn="l" rtl="0">
              <a:lnSpc>
                <a:spcPct val="90000"/>
              </a:lnSpc>
            </a:pPr>
            <a:endParaRPr lang="en-US" sz="2800"/>
          </a:p>
          <a:p>
            <a:pPr algn="l" rtl="0">
              <a:lnSpc>
                <a:spcPct val="90000"/>
              </a:lnSpc>
            </a:pPr>
            <a:r>
              <a:rPr lang="en-US" sz="2800"/>
              <a:t>In this case:</a:t>
            </a:r>
          </a:p>
          <a:p>
            <a:pPr lvl="1" algn="l" rtl="0">
              <a:lnSpc>
                <a:spcPct val="90000"/>
              </a:lnSpc>
            </a:pPr>
            <a:r>
              <a:rPr lang="en-US" sz="2400"/>
              <a:t>The information contained is being marked, but not for displaying. </a:t>
            </a:r>
          </a:p>
          <a:p>
            <a:pPr lvl="1" algn="l" rtl="0">
              <a:lnSpc>
                <a:spcPct val="90000"/>
              </a:lnSpc>
            </a:pPr>
            <a:r>
              <a:rPr lang="en-US" sz="2400"/>
              <a:t>Readable by both human and machines.</a:t>
            </a:r>
          </a:p>
        </p:txBody>
      </p:sp>
      <p:graphicFrame>
        <p:nvGraphicFramePr>
          <p:cNvPr id="18450" name="Group 18"/>
          <p:cNvGraphicFramePr>
            <a:graphicFrameLocks noGrp="1"/>
          </p:cNvGraphicFramePr>
          <p:nvPr>
            <p:ph sz="half" idx="2"/>
          </p:nvPr>
        </p:nvGraphicFramePr>
        <p:xfrm>
          <a:off x="609600" y="2209800"/>
          <a:ext cx="8153400" cy="2670048"/>
        </p:xfrm>
        <a:graphic>
          <a:graphicData uri="http://schemas.openxmlformats.org/drawingml/2006/table">
            <a:tbl>
              <a:tblPr rtl="1"/>
              <a:tblGrid>
                <a:gridCol w="8153400"/>
              </a:tblGrid>
              <a:tr h="22447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&lt;?xml version=1.0?&gt;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&lt;contact&gt;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   &lt;name&gt;John Doe&lt;/name&gt;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   &lt;address&gt;2 Backroads Lane&lt;/address&gt;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   &lt;country&gt;New York&lt;/country&gt;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   &lt;phone&gt;045935435&lt;/phone&gt;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   &lt;email&gt;john.doe@gmail.com&lt;/email&gt;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1800" b="0" i="0" u="none" strike="noStrike" cap="none" normalizeH="0" baseline="0" smtClean="0">
                          <a:ln>
                            <a:noFill/>
                          </a:ln>
                          <a:solidFill>
                            <a:srgbClr val="000000"/>
                          </a:solidFill>
                          <a:effectLst>
                            <a:outerShdw blurRad="38100" dist="38100" dir="2700000" algn="tl">
                              <a:srgbClr val="FFFFFF"/>
                            </a:outerShdw>
                          </a:effectLst>
                          <a:latin typeface="Times New Roman" pitchFamily="18" charset="0"/>
                          <a:cs typeface="Arial" pitchFamily="34" charset="0"/>
                        </a:rPr>
                        <a:t>&lt;/contact&gt;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5">
                                            <p:txEl>
                                              <p:pRg st="7" end="7"/>
                                            </p:txEl>
                                          </p:spTgt>
                                        </p:tgtEl>
                                        <p:attrNameLst>
                                          <p:attrName>style.visibility</p:attrName>
                                        </p:attrNameLst>
                                      </p:cBhvr>
                                      <p:to>
                                        <p:strVal val="visible"/>
                                      </p:to>
                                    </p:set>
                                    <p:anim calcmode="lin" valueType="num">
                                      <p:cBhvr additive="base">
                                        <p:cTn id="7" dur="500" fill="hold"/>
                                        <p:tgtEl>
                                          <p:spTgt spid="18435">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5">
                                            <p:txEl>
                                              <p:pRg st="7" end="7"/>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435">
                                            <p:txEl>
                                              <p:pRg st="8" end="8"/>
                                            </p:txEl>
                                          </p:spTgt>
                                        </p:tgtEl>
                                        <p:attrNameLst>
                                          <p:attrName>style.visibility</p:attrName>
                                        </p:attrNameLst>
                                      </p:cBhvr>
                                      <p:to>
                                        <p:strVal val="visible"/>
                                      </p:to>
                                    </p:set>
                                    <p:anim calcmode="lin" valueType="num">
                                      <p:cBhvr additive="base">
                                        <p:cTn id="11" dur="500" fill="hold"/>
                                        <p:tgtEl>
                                          <p:spTgt spid="18435">
                                            <p:txEl>
                                              <p:pRg st="8" end="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43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435">
                                            <p:txEl>
                                              <p:pRg st="9" end="9"/>
                                            </p:txEl>
                                          </p:spTgt>
                                        </p:tgtEl>
                                        <p:attrNameLst>
                                          <p:attrName>style.visibility</p:attrName>
                                        </p:attrNameLst>
                                      </p:cBhvr>
                                      <p:to>
                                        <p:strVal val="visible"/>
                                      </p:to>
                                    </p:set>
                                    <p:anim calcmode="lin" valueType="num">
                                      <p:cBhvr additive="base">
                                        <p:cTn id="17" dur="500" fill="hold"/>
                                        <p:tgtEl>
                                          <p:spTgt spid="18435">
                                            <p:txEl>
                                              <p:pRg st="9" end="9"/>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43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SOAP</a:t>
            </a:r>
          </a:p>
        </p:txBody>
      </p:sp>
      <p:sp>
        <p:nvSpPr>
          <p:cNvPr id="19459" name="Rectangle 3"/>
          <p:cNvSpPr>
            <a:spLocks noGrp="1" noChangeArrowheads="1"/>
          </p:cNvSpPr>
          <p:nvPr>
            <p:ph idx="1"/>
          </p:nvPr>
        </p:nvSpPr>
        <p:spPr/>
        <p:txBody>
          <a:bodyPr/>
          <a:lstStyle/>
          <a:p>
            <a:pPr algn="l" rtl="0">
              <a:lnSpc>
                <a:spcPct val="80000"/>
              </a:lnSpc>
            </a:pPr>
            <a:r>
              <a:rPr lang="en-US" sz="2800"/>
              <a:t>SOAP originally stood for "Simple Object Access Protocol" .</a:t>
            </a:r>
          </a:p>
          <a:p>
            <a:pPr algn="l" rtl="0">
              <a:lnSpc>
                <a:spcPct val="80000"/>
              </a:lnSpc>
            </a:pPr>
            <a:r>
              <a:rPr lang="en-US" sz="2800"/>
              <a:t>Web Services expose useful functionality to Web users through a standard Web protocol called SOAP. </a:t>
            </a:r>
          </a:p>
          <a:p>
            <a:pPr algn="l" rtl="0">
              <a:lnSpc>
                <a:spcPct val="80000"/>
              </a:lnSpc>
            </a:pPr>
            <a:r>
              <a:rPr lang="en-US" sz="2800"/>
              <a:t>Soap is an XML vocabulary standard to enable programs on separate computers to interact across any network. SOAP is a simple markup language for describing messages between applications. </a:t>
            </a:r>
          </a:p>
          <a:p>
            <a:pPr algn="l" rtl="0">
              <a:lnSpc>
                <a:spcPct val="80000"/>
              </a:lnSpc>
            </a:pPr>
            <a:r>
              <a:rPr lang="en-US" sz="2800"/>
              <a:t>Soap uses mainly HTTP as a transport protocol. That is, HTTP message contains a SOAP message as its payload section.</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 calcmode="lin" valueType="num">
                                      <p:cBhvr additive="base">
                                        <p:cTn id="7" dur="500" fill="hold"/>
                                        <p:tgtEl>
                                          <p:spTgt spid="194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459">
                                            <p:txEl>
                                              <p:pRg st="1" end="1"/>
                                            </p:txEl>
                                          </p:spTgt>
                                        </p:tgtEl>
                                        <p:attrNameLst>
                                          <p:attrName>style.visibility</p:attrName>
                                        </p:attrNameLst>
                                      </p:cBhvr>
                                      <p:to>
                                        <p:strVal val="visible"/>
                                      </p:to>
                                    </p:set>
                                    <p:anim calcmode="lin" valueType="num">
                                      <p:cBhvr additive="base">
                                        <p:cTn id="13" dur="500" fill="hold"/>
                                        <p:tgtEl>
                                          <p:spTgt spid="194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4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459">
                                            <p:txEl>
                                              <p:pRg st="2" end="2"/>
                                            </p:txEl>
                                          </p:spTgt>
                                        </p:tgtEl>
                                        <p:attrNameLst>
                                          <p:attrName>style.visibility</p:attrName>
                                        </p:attrNameLst>
                                      </p:cBhvr>
                                      <p:to>
                                        <p:strVal val="visible"/>
                                      </p:to>
                                    </p:set>
                                    <p:anim calcmode="lin" valueType="num">
                                      <p:cBhvr additive="base">
                                        <p:cTn id="19" dur="500" fill="hold"/>
                                        <p:tgtEl>
                                          <p:spTgt spid="1945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4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459">
                                            <p:txEl>
                                              <p:pRg st="3" end="3"/>
                                            </p:txEl>
                                          </p:spTgt>
                                        </p:tgtEl>
                                        <p:attrNameLst>
                                          <p:attrName>style.visibility</p:attrName>
                                        </p:attrNameLst>
                                      </p:cBhvr>
                                      <p:to>
                                        <p:strVal val="visible"/>
                                      </p:to>
                                    </p:set>
                                    <p:anim calcmode="lin" valueType="num">
                                      <p:cBhvr additive="base">
                                        <p:cTn id="25" dur="500" fill="hold"/>
                                        <p:tgtEl>
                                          <p:spTgt spid="1945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45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rtl="0"/>
            <a:r>
              <a:rPr lang="en-US"/>
              <a:t>SOAP Characteristics</a:t>
            </a:r>
          </a:p>
        </p:txBody>
      </p:sp>
      <p:sp>
        <p:nvSpPr>
          <p:cNvPr id="39939" name="Rectangle 3"/>
          <p:cNvSpPr>
            <a:spLocks noGrp="1" noChangeArrowheads="1"/>
          </p:cNvSpPr>
          <p:nvPr>
            <p:ph idx="1"/>
          </p:nvPr>
        </p:nvSpPr>
        <p:spPr/>
        <p:txBody>
          <a:bodyPr/>
          <a:lstStyle/>
          <a:p>
            <a:pPr algn="l" rtl="0"/>
            <a:r>
              <a:rPr lang="en-US"/>
              <a:t>SOAP has three major characteristics:</a:t>
            </a:r>
          </a:p>
          <a:p>
            <a:pPr lvl="1" algn="l" rtl="0"/>
            <a:r>
              <a:rPr lang="en-US"/>
              <a:t>Extensibility </a:t>
            </a:r>
            <a:r>
              <a:rPr lang="en-US">
                <a:latin typeface="Arial"/>
              </a:rPr>
              <a:t>–</a:t>
            </a:r>
            <a:r>
              <a:rPr lang="en-US"/>
              <a:t>  security and WS-routing are among the extensions  under development.</a:t>
            </a:r>
          </a:p>
          <a:p>
            <a:pPr lvl="1" algn="l" rtl="0"/>
            <a:r>
              <a:rPr lang="en-US"/>
              <a:t>Neutrality - SOAP can be used over any transport protocol such as HTTP, SMTP or even TCP.</a:t>
            </a:r>
          </a:p>
          <a:p>
            <a:pPr lvl="1" algn="l" rtl="0"/>
            <a:r>
              <a:rPr lang="en-US"/>
              <a:t>Independent - SOAP allows for any programming model .</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 calcmode="lin" valueType="num">
                                      <p:cBhvr additive="base">
                                        <p:cTn id="7" dur="500" fill="hold"/>
                                        <p:tgtEl>
                                          <p:spTgt spid="399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9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939">
                                            <p:txEl>
                                              <p:pRg st="1" end="1"/>
                                            </p:txEl>
                                          </p:spTgt>
                                        </p:tgtEl>
                                        <p:attrNameLst>
                                          <p:attrName>style.visibility</p:attrName>
                                        </p:attrNameLst>
                                      </p:cBhvr>
                                      <p:to>
                                        <p:strVal val="visible"/>
                                      </p:to>
                                    </p:set>
                                    <p:anim calcmode="lin" valueType="num">
                                      <p:cBhvr additive="base">
                                        <p:cTn id="13" dur="500" fill="hold"/>
                                        <p:tgtEl>
                                          <p:spTgt spid="399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9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939">
                                            <p:txEl>
                                              <p:pRg st="2" end="2"/>
                                            </p:txEl>
                                          </p:spTgt>
                                        </p:tgtEl>
                                        <p:attrNameLst>
                                          <p:attrName>style.visibility</p:attrName>
                                        </p:attrNameLst>
                                      </p:cBhvr>
                                      <p:to>
                                        <p:strVal val="visible"/>
                                      </p:to>
                                    </p:set>
                                    <p:anim calcmode="lin" valueType="num">
                                      <p:cBhvr additive="base">
                                        <p:cTn id="19" dur="500" fill="hold"/>
                                        <p:tgtEl>
                                          <p:spTgt spid="3993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9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939">
                                            <p:txEl>
                                              <p:pRg st="3" end="3"/>
                                            </p:txEl>
                                          </p:spTgt>
                                        </p:tgtEl>
                                        <p:attrNameLst>
                                          <p:attrName>style.visibility</p:attrName>
                                        </p:attrNameLst>
                                      </p:cBhvr>
                                      <p:to>
                                        <p:strVal val="visible"/>
                                      </p:to>
                                    </p:set>
                                    <p:anim calcmode="lin" valueType="num">
                                      <p:cBhvr additive="base">
                                        <p:cTn id="25" dur="500" fill="hold"/>
                                        <p:tgtEl>
                                          <p:spTgt spid="3993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93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SOAP Building Blocks</a:t>
            </a:r>
          </a:p>
        </p:txBody>
      </p:sp>
      <p:sp>
        <p:nvSpPr>
          <p:cNvPr id="40963" name="Rectangle 3"/>
          <p:cNvSpPr>
            <a:spLocks noGrp="1" noChangeArrowheads="1"/>
          </p:cNvSpPr>
          <p:nvPr>
            <p:ph idx="1"/>
          </p:nvPr>
        </p:nvSpPr>
        <p:spPr/>
        <p:txBody>
          <a:bodyPr/>
          <a:lstStyle/>
          <a:p>
            <a:pPr algn="l" rtl="0">
              <a:buFont typeface="Wingdings" pitchFamily="2" charset="2"/>
              <a:buNone/>
            </a:pPr>
            <a:r>
              <a:rPr lang="en-US" sz="2800"/>
              <a:t>A SOAP message is an ordinary XML document containing the following elements: </a:t>
            </a:r>
          </a:p>
          <a:p>
            <a:pPr lvl="1" algn="l" rtl="0"/>
            <a:r>
              <a:rPr lang="en-US" sz="2400"/>
              <a:t>A required Envelope element that identifies the XML document as a SOAP message.</a:t>
            </a:r>
          </a:p>
          <a:p>
            <a:pPr lvl="1" algn="l" rtl="0"/>
            <a:r>
              <a:rPr lang="en-US" sz="2400"/>
              <a:t>An optional Header element that contains header information.</a:t>
            </a:r>
          </a:p>
          <a:p>
            <a:pPr lvl="1" algn="l" rtl="0"/>
            <a:r>
              <a:rPr lang="en-US" sz="2400"/>
              <a:t>A required Body element that contains call and response information.</a:t>
            </a:r>
          </a:p>
          <a:p>
            <a:pPr lvl="1" algn="l" rtl="0"/>
            <a:r>
              <a:rPr lang="en-US" sz="2400"/>
              <a:t>An optional Fault element that provides information about errors that occurred while processing the message. </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anim calcmode="lin" valueType="num">
                                      <p:cBhvr additive="base">
                                        <p:cTn id="7" dur="500" fill="hold"/>
                                        <p:tgtEl>
                                          <p:spTgt spid="4096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63">
                                            <p:txEl>
                                              <p:pRg st="2" end="2"/>
                                            </p:txEl>
                                          </p:spTgt>
                                        </p:tgtEl>
                                        <p:attrNameLst>
                                          <p:attrName>style.visibility</p:attrName>
                                        </p:attrNameLst>
                                      </p:cBhvr>
                                      <p:to>
                                        <p:strVal val="visible"/>
                                      </p:to>
                                    </p:set>
                                    <p:anim calcmode="lin" valueType="num">
                                      <p:cBhvr additive="base">
                                        <p:cTn id="13" dur="500" fill="hold"/>
                                        <p:tgtEl>
                                          <p:spTgt spid="4096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anim calcmode="lin" valueType="num">
                                      <p:cBhvr additive="base">
                                        <p:cTn id="19" dur="500" fill="hold"/>
                                        <p:tgtEl>
                                          <p:spTgt spid="4096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9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0963">
                                            <p:txEl>
                                              <p:pRg st="4" end="4"/>
                                            </p:txEl>
                                          </p:spTgt>
                                        </p:tgtEl>
                                        <p:attrNameLst>
                                          <p:attrName>style.visibility</p:attrName>
                                        </p:attrNameLst>
                                      </p:cBhvr>
                                      <p:to>
                                        <p:strVal val="visible"/>
                                      </p:to>
                                    </p:set>
                                    <p:anim calcmode="lin" valueType="num">
                                      <p:cBhvr additive="base">
                                        <p:cTn id="25" dur="500" fill="hold"/>
                                        <p:tgtEl>
                                          <p:spTgt spid="4096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96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4406900"/>
            <a:ext cx="7772400" cy="646331"/>
          </a:xfrm>
        </p:spPr>
        <p:txBody>
          <a:bodyPr>
            <a:normAutofit fontScale="90000"/>
          </a:bodyPr>
          <a:lstStyle/>
          <a:p>
            <a:r>
              <a:rPr lang="en-US" dirty="0" smtClean="0"/>
              <a:t>Delegates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1764649534"/>
      </p:ext>
    </p:extLst>
  </p:cSld>
  <p:clrMapOvr>
    <a:masterClrMapping/>
  </p:clrMapOvr>
  <p:transition>
    <p:fade/>
  </p:transition>
  <p:timing>
    <p:tnLst>
      <p:par>
        <p:cT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152400"/>
            <a:ext cx="8229600" cy="612304"/>
          </a:xfrm>
        </p:spPr>
        <p:txBody>
          <a:bodyPr>
            <a:normAutofit fontScale="90000"/>
          </a:bodyPr>
          <a:lstStyle/>
          <a:p>
            <a:r>
              <a:rPr lang="en-US" dirty="0"/>
              <a:t>SOAP Request</a:t>
            </a:r>
          </a:p>
        </p:txBody>
      </p:sp>
      <p:graphicFrame>
        <p:nvGraphicFramePr>
          <p:cNvPr id="21549" name="Group 45"/>
          <p:cNvGraphicFramePr>
            <a:graphicFrameLocks noGrp="1"/>
          </p:cNvGraphicFramePr>
          <p:nvPr>
            <p:ph sz="half" idx="1"/>
            <p:extLst>
              <p:ext uri="{D42A27DB-BD31-4B8C-83A1-F6EECF244321}">
                <p14:modId xmlns:p14="http://schemas.microsoft.com/office/powerpoint/2010/main" xmlns="" val="2748767199"/>
              </p:ext>
            </p:extLst>
          </p:nvPr>
        </p:nvGraphicFramePr>
        <p:xfrm>
          <a:off x="539552" y="787406"/>
          <a:ext cx="8229600" cy="5455920"/>
        </p:xfrm>
        <a:graphic>
          <a:graphicData uri="http://schemas.openxmlformats.org/drawingml/2006/table">
            <a:tbl>
              <a:tblPr rtl="1"/>
              <a:tblGrid>
                <a:gridCol w="8229600"/>
              </a:tblGrid>
              <a:tr h="4680521">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POST /</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InStock</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HTTP/1.1 </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Host: www.stock.org </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Content-Type: application/</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soap+xml</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charset=utf-8 Content-Length: </a:t>
                      </a:r>
                      <a:r>
                        <a:rPr kumimoji="0" lang="he-IL"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150</a:t>
                      </a:r>
                      <a:endPar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&lt;?xml version="1.0"?&gt; </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&lt;</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soap:Envelope</a:t>
                      </a:r>
                      <a:endPar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xmlns:soap</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="http://www.w3.org/2001/12/soap-envelope" </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soap:encodingStyle</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=http://www.w3.org/2001/12/soap-encoding</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Arial"/>
                          <a:cs typeface="Arial" pitchFamily="34" charset="0"/>
                        </a:rPr>
                        <a:t>”</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&lt;</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soap:Body</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xmlns:m</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="http://www.stock.org/stock"&gt; </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Arial"/>
                          <a:cs typeface="Arial" pitchFamily="34" charset="0"/>
                        </a:rPr>
                        <a:t> </a:t>
                      </a:r>
                      <a:endPar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Arial"/>
                          <a:cs typeface="Arial" pitchFamily="34" charset="0"/>
                        </a:rPr>
                        <a:t> </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&lt;</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m:GetStockPrice</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&gt;                </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&lt;</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m:StockName</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&gt;IBM&lt;/</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m:StockName</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&gt; </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Arial"/>
                          <a:cs typeface="Arial" pitchFamily="34" charset="0"/>
                        </a:rPr>
                        <a:t>   </a:t>
                      </a:r>
                      <a:endPar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Arial"/>
                          <a:cs typeface="Arial" pitchFamily="34" charset="0"/>
                        </a:rPr>
                        <a:t> </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&lt;/</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m:GetStockPrice</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&lt;/</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soap:Body</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&lt;/</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soap:Envelope</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&gt;</a:t>
                      </a:r>
                      <a:r>
                        <a:rPr kumimoji="0" lang="he-IL"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a:t>
                      </a:r>
                      <a:endParaRPr kumimoji="0" lang="en-IN"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r>
            </a:tbl>
          </a:graphicData>
        </a:graphic>
      </p:graphicFrame>
    </p:spTree>
  </p:cSld>
  <p:clrMapOvr>
    <a:masterClrMapping/>
  </p:clrMapOvr>
  <p:transition spd="slow">
    <p:wipe dir="d"/>
  </p:transition>
  <p:timing>
    <p:tnLst>
      <p:par>
        <p:cT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152400"/>
            <a:ext cx="8229600" cy="468288"/>
          </a:xfrm>
        </p:spPr>
        <p:txBody>
          <a:bodyPr>
            <a:normAutofit fontScale="90000"/>
          </a:bodyPr>
          <a:lstStyle/>
          <a:p>
            <a:r>
              <a:rPr lang="en-US" dirty="0"/>
              <a:t>SOAP Response</a:t>
            </a:r>
          </a:p>
        </p:txBody>
      </p:sp>
      <p:graphicFrame>
        <p:nvGraphicFramePr>
          <p:cNvPr id="45069" name="Group 13"/>
          <p:cNvGraphicFramePr>
            <a:graphicFrameLocks noGrp="1"/>
          </p:cNvGraphicFramePr>
          <p:nvPr>
            <p:ph sz="half" idx="1"/>
            <p:extLst>
              <p:ext uri="{D42A27DB-BD31-4B8C-83A1-F6EECF244321}">
                <p14:modId xmlns:p14="http://schemas.microsoft.com/office/powerpoint/2010/main" xmlns="" val="2590133542"/>
              </p:ext>
            </p:extLst>
          </p:nvPr>
        </p:nvGraphicFramePr>
        <p:xfrm>
          <a:off x="740898" y="836712"/>
          <a:ext cx="8382000" cy="5257800"/>
        </p:xfrm>
        <a:graphic>
          <a:graphicData uri="http://schemas.openxmlformats.org/drawingml/2006/table">
            <a:tbl>
              <a:tblPr rtl="1"/>
              <a:tblGrid>
                <a:gridCol w="8382000"/>
              </a:tblGrid>
              <a:tr h="52578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HTTP/1.1 200 OK </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Content-Type: application/soap; charset=utf-8</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Content-Length: </a:t>
                      </a:r>
                      <a:r>
                        <a:rPr kumimoji="0" lang="he-IL"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126</a:t>
                      </a:r>
                      <a:endPar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&lt;?xml version="1.0"?&gt; </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&lt;</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soap:Envelope</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xmlns:soap</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="http://www.w3.org/2001/12/soap-envelope" </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soap:encodingStyle</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="http://www.w3.org/2001/12/soap-encoding"&gt;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&lt;</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soap:Body</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xmlns:m</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="http://www.stock.org/stock"&gt;         </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&lt;</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m:GetStockPriceResponse</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&gt; </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&lt;</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m:Price</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&gt;34.5&lt;/</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m:Price</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&lt;/</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m:GetStockPriceResponse</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&gt; </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&lt;/</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soap:Body</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&lt;/</a:t>
                      </a:r>
                      <a:r>
                        <a:rPr kumimoji="0" lang="en-US" sz="20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soap:Envelope</a:t>
                      </a:r>
                      <a:r>
                        <a:rPr kumimoji="0" lang="en-US" sz="20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&gt;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r>
            </a:tbl>
          </a:graphicData>
        </a:graphic>
      </p:graphicFrame>
    </p:spTree>
  </p:cSld>
  <p:clrMapOvr>
    <a:masterClrMapping/>
  </p:clrMapOvr>
  <p:transition spd="slow">
    <p:wipe dir="d"/>
  </p:transition>
  <p:timing>
    <p:tnLst>
      <p:par>
        <p:cT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t>SOAP Security</a:t>
            </a:r>
          </a:p>
        </p:txBody>
      </p:sp>
      <p:sp>
        <p:nvSpPr>
          <p:cNvPr id="37891" name="Rectangle 3"/>
          <p:cNvSpPr>
            <a:spLocks noGrp="1" noChangeArrowheads="1"/>
          </p:cNvSpPr>
          <p:nvPr>
            <p:ph idx="1"/>
          </p:nvPr>
        </p:nvSpPr>
        <p:spPr/>
        <p:txBody>
          <a:bodyPr/>
          <a:lstStyle/>
          <a:p>
            <a:pPr algn="l" rtl="0"/>
            <a:r>
              <a:rPr lang="en-US"/>
              <a:t>SOAP uses HTTP as a transport protocol and hence can use HTTP security mainly HTTP over SSL.</a:t>
            </a:r>
          </a:p>
          <a:p>
            <a:pPr algn="l" rtl="0"/>
            <a:r>
              <a:rPr lang="en-US"/>
              <a:t>But, since SOAP can run over a number of application protocols (such as SMTP) security had to be considered.</a:t>
            </a:r>
          </a:p>
          <a:p>
            <a:pPr algn="l" rtl="0"/>
            <a:r>
              <a:rPr lang="en-US"/>
              <a:t>The </a:t>
            </a:r>
            <a:r>
              <a:rPr lang="en-US">
                <a:hlinkClick r:id="rId2"/>
              </a:rPr>
              <a:t>WS-Security specification</a:t>
            </a:r>
            <a:r>
              <a:rPr lang="en-US"/>
              <a:t> defines a complete encryption system.    </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 calcmode="lin" valueType="num">
                                      <p:cBhvr additive="base">
                                        <p:cTn id="7" dur="500" fill="hold"/>
                                        <p:tgtEl>
                                          <p:spTgt spid="378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891">
                                            <p:txEl>
                                              <p:pRg st="1" end="1"/>
                                            </p:txEl>
                                          </p:spTgt>
                                        </p:tgtEl>
                                        <p:attrNameLst>
                                          <p:attrName>style.visibility</p:attrName>
                                        </p:attrNameLst>
                                      </p:cBhvr>
                                      <p:to>
                                        <p:strVal val="visible"/>
                                      </p:to>
                                    </p:set>
                                    <p:anim calcmode="lin" valueType="num">
                                      <p:cBhvr additive="base">
                                        <p:cTn id="13" dur="500" fill="hold"/>
                                        <p:tgtEl>
                                          <p:spTgt spid="378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8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891">
                                            <p:txEl>
                                              <p:pRg st="2" end="2"/>
                                            </p:txEl>
                                          </p:spTgt>
                                        </p:tgtEl>
                                        <p:attrNameLst>
                                          <p:attrName>style.visibility</p:attrName>
                                        </p:attrNameLst>
                                      </p:cBhvr>
                                      <p:to>
                                        <p:strVal val="visible"/>
                                      </p:to>
                                    </p:set>
                                    <p:anim calcmode="lin" valueType="num">
                                      <p:cBhvr additive="base">
                                        <p:cTn id="19" dur="500" fill="hold"/>
                                        <p:tgtEl>
                                          <p:spTgt spid="378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89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WSDL</a:t>
            </a:r>
          </a:p>
        </p:txBody>
      </p:sp>
      <p:sp>
        <p:nvSpPr>
          <p:cNvPr id="22531" name="Rectangle 3"/>
          <p:cNvSpPr>
            <a:spLocks noGrp="1" noChangeArrowheads="1"/>
          </p:cNvSpPr>
          <p:nvPr>
            <p:ph idx="1"/>
          </p:nvPr>
        </p:nvSpPr>
        <p:spPr/>
        <p:txBody>
          <a:bodyPr/>
          <a:lstStyle/>
          <a:p>
            <a:pPr algn="l" rtl="0">
              <a:lnSpc>
                <a:spcPct val="90000"/>
              </a:lnSpc>
            </a:pPr>
            <a:r>
              <a:rPr lang="en-US" sz="2400"/>
              <a:t>WSDL stands for Web Services Description Language.</a:t>
            </a:r>
          </a:p>
          <a:p>
            <a:pPr algn="l" rtl="0">
              <a:lnSpc>
                <a:spcPct val="90000"/>
              </a:lnSpc>
            </a:pPr>
            <a:r>
              <a:rPr lang="en-US" sz="2400"/>
              <a:t>WSDL is an XML vocabulary for describing Web services. It allows developers to describe Web Services and their capabilities, in a standard manner. </a:t>
            </a:r>
          </a:p>
          <a:p>
            <a:pPr algn="l" rtl="0">
              <a:lnSpc>
                <a:spcPct val="90000"/>
              </a:lnSpc>
            </a:pPr>
            <a:r>
              <a:rPr lang="en-US" sz="2400"/>
              <a:t>WSDL specifies what a request message must contain and what the response message will look like in unambiguous notation. In other words, it is a contract between the XML Web service and the client who wishes to use this service.</a:t>
            </a:r>
          </a:p>
          <a:p>
            <a:pPr algn="l" rtl="0">
              <a:lnSpc>
                <a:spcPct val="90000"/>
              </a:lnSpc>
            </a:pPr>
            <a:r>
              <a:rPr lang="en-US" sz="2400"/>
              <a:t>In addition to describing message contents, WSDL defines where the service is available and what communications protocol is used to talk to the service.</a:t>
            </a:r>
            <a:r>
              <a:rPr lang="en-US" sz="2800"/>
              <a:t> </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 calcmode="lin" valueType="num">
                                      <p:cBhvr additive="base">
                                        <p:cTn id="7" dur="500" fill="hold"/>
                                        <p:tgtEl>
                                          <p:spTgt spid="225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531">
                                            <p:txEl>
                                              <p:pRg st="1" end="1"/>
                                            </p:txEl>
                                          </p:spTgt>
                                        </p:tgtEl>
                                        <p:attrNameLst>
                                          <p:attrName>style.visibility</p:attrName>
                                        </p:attrNameLst>
                                      </p:cBhvr>
                                      <p:to>
                                        <p:strVal val="visible"/>
                                      </p:to>
                                    </p:set>
                                    <p:anim calcmode="lin" valueType="num">
                                      <p:cBhvr additive="base">
                                        <p:cTn id="13" dur="500" fill="hold"/>
                                        <p:tgtEl>
                                          <p:spTgt spid="225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5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531">
                                            <p:txEl>
                                              <p:pRg st="2" end="2"/>
                                            </p:txEl>
                                          </p:spTgt>
                                        </p:tgtEl>
                                        <p:attrNameLst>
                                          <p:attrName>style.visibility</p:attrName>
                                        </p:attrNameLst>
                                      </p:cBhvr>
                                      <p:to>
                                        <p:strVal val="visible"/>
                                      </p:to>
                                    </p:set>
                                    <p:anim calcmode="lin" valueType="num">
                                      <p:cBhvr additive="base">
                                        <p:cTn id="19" dur="500" fill="hold"/>
                                        <p:tgtEl>
                                          <p:spTgt spid="2253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5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531">
                                            <p:txEl>
                                              <p:pRg st="3" end="3"/>
                                            </p:txEl>
                                          </p:spTgt>
                                        </p:tgtEl>
                                        <p:attrNameLst>
                                          <p:attrName>style.visibility</p:attrName>
                                        </p:attrNameLst>
                                      </p:cBhvr>
                                      <p:to>
                                        <p:strVal val="visible"/>
                                      </p:to>
                                    </p:set>
                                    <p:anim calcmode="lin" valueType="num">
                                      <p:cBhvr additive="base">
                                        <p:cTn id="25" dur="500" fill="hold"/>
                                        <p:tgtEl>
                                          <p:spTgt spid="2253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53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algn="l" rtl="0"/>
            <a:r>
              <a:rPr lang="en-US"/>
              <a:t>The WSDL Document Structure</a:t>
            </a:r>
            <a:r>
              <a:rPr lang="he-IL"/>
              <a:t> </a:t>
            </a:r>
            <a:endParaRPr lang="en-IN"/>
          </a:p>
        </p:txBody>
      </p:sp>
      <p:sp>
        <p:nvSpPr>
          <p:cNvPr id="46083" name="Rectangle 3"/>
          <p:cNvSpPr>
            <a:spLocks noGrp="1" noChangeArrowheads="1"/>
          </p:cNvSpPr>
          <p:nvPr>
            <p:ph idx="1"/>
          </p:nvPr>
        </p:nvSpPr>
        <p:spPr/>
        <p:txBody>
          <a:bodyPr>
            <a:normAutofit lnSpcReduction="10000"/>
          </a:bodyPr>
          <a:lstStyle/>
          <a:p>
            <a:pPr algn="l" rtl="0">
              <a:lnSpc>
                <a:spcPct val="80000"/>
              </a:lnSpc>
            </a:pPr>
            <a:r>
              <a:rPr lang="en-US"/>
              <a:t>A WSDL document is just a simple XML document.</a:t>
            </a:r>
          </a:p>
          <a:p>
            <a:pPr algn="l" rtl="0">
              <a:lnSpc>
                <a:spcPct val="80000"/>
              </a:lnSpc>
            </a:pPr>
            <a:r>
              <a:rPr lang="en-US"/>
              <a:t>It defines a web service using these major elements:</a:t>
            </a:r>
          </a:p>
          <a:p>
            <a:pPr lvl="1" algn="l" rtl="0">
              <a:lnSpc>
                <a:spcPct val="80000"/>
              </a:lnSpc>
            </a:pPr>
            <a:r>
              <a:rPr lang="en-US" b="1"/>
              <a:t>port type</a:t>
            </a:r>
            <a:r>
              <a:rPr lang="en-US"/>
              <a:t>  - The operations performed by the web service.</a:t>
            </a:r>
          </a:p>
          <a:p>
            <a:pPr lvl="1" algn="l" rtl="0">
              <a:lnSpc>
                <a:spcPct val="80000"/>
              </a:lnSpc>
            </a:pPr>
            <a:r>
              <a:rPr lang="en-US" b="1"/>
              <a:t>message - </a:t>
            </a:r>
            <a:r>
              <a:rPr lang="en-US"/>
              <a:t>The messages used by the web service.</a:t>
            </a:r>
          </a:p>
          <a:p>
            <a:pPr lvl="1" algn="l" rtl="0">
              <a:lnSpc>
                <a:spcPct val="80000"/>
              </a:lnSpc>
            </a:pPr>
            <a:r>
              <a:rPr lang="en-US" b="1"/>
              <a:t>types - </a:t>
            </a:r>
            <a:r>
              <a:rPr lang="en-US"/>
              <a:t>The data types used by the web service.</a:t>
            </a:r>
          </a:p>
          <a:p>
            <a:pPr lvl="1" algn="l" rtl="0">
              <a:lnSpc>
                <a:spcPct val="80000"/>
              </a:lnSpc>
            </a:pPr>
            <a:r>
              <a:rPr lang="en-US" b="1"/>
              <a:t>binding</a:t>
            </a:r>
            <a:r>
              <a:rPr lang="en-US"/>
              <a:t> </a:t>
            </a:r>
            <a:r>
              <a:rPr lang="en-US" b="1"/>
              <a:t> - </a:t>
            </a:r>
            <a:r>
              <a:rPr lang="en-US"/>
              <a:t>The communication protocols used by the web service.</a:t>
            </a:r>
            <a:r>
              <a:rPr lang="en-US" sz="2400"/>
              <a:t> </a:t>
            </a:r>
            <a:r>
              <a:rPr lang="en-US" sz="2400" b="1"/>
              <a:t> </a:t>
            </a:r>
            <a:r>
              <a:rPr lang="en-US" sz="2400"/>
              <a:t> </a:t>
            </a:r>
            <a:r>
              <a:rPr lang="en-US" sz="2400" b="1"/>
              <a:t> </a:t>
            </a:r>
            <a:r>
              <a:rPr lang="en-US" sz="2400"/>
              <a:t> </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anim calcmode="lin" valueType="num">
                                      <p:cBhvr additive="base">
                                        <p:cTn id="13" dur="500" fill="hold"/>
                                        <p:tgtEl>
                                          <p:spTgt spid="4608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60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6083">
                                            <p:txEl>
                                              <p:pRg st="2" end="2"/>
                                            </p:txEl>
                                          </p:spTgt>
                                        </p:tgtEl>
                                        <p:attrNameLst>
                                          <p:attrName>style.visibility</p:attrName>
                                        </p:attrNameLst>
                                      </p:cBhvr>
                                      <p:to>
                                        <p:strVal val="visible"/>
                                      </p:to>
                                    </p:set>
                                    <p:anim calcmode="lin" valueType="num">
                                      <p:cBhvr additive="base">
                                        <p:cTn id="19" dur="500" fill="hold"/>
                                        <p:tgtEl>
                                          <p:spTgt spid="4608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60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6083">
                                            <p:txEl>
                                              <p:pRg st="3" end="3"/>
                                            </p:txEl>
                                          </p:spTgt>
                                        </p:tgtEl>
                                        <p:attrNameLst>
                                          <p:attrName>style.visibility</p:attrName>
                                        </p:attrNameLst>
                                      </p:cBhvr>
                                      <p:to>
                                        <p:strVal val="visible"/>
                                      </p:to>
                                    </p:set>
                                    <p:anim calcmode="lin" valueType="num">
                                      <p:cBhvr additive="base">
                                        <p:cTn id="25" dur="500" fill="hold"/>
                                        <p:tgtEl>
                                          <p:spTgt spid="4608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60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6083">
                                            <p:txEl>
                                              <p:pRg st="4" end="4"/>
                                            </p:txEl>
                                          </p:spTgt>
                                        </p:tgtEl>
                                        <p:attrNameLst>
                                          <p:attrName>style.visibility</p:attrName>
                                        </p:attrNameLst>
                                      </p:cBhvr>
                                      <p:to>
                                        <p:strVal val="visible"/>
                                      </p:to>
                                    </p:set>
                                    <p:anim calcmode="lin" valueType="num">
                                      <p:cBhvr additive="base">
                                        <p:cTn id="31" dur="500" fill="hold"/>
                                        <p:tgtEl>
                                          <p:spTgt spid="4608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60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6083">
                                            <p:txEl>
                                              <p:pRg st="5" end="5"/>
                                            </p:txEl>
                                          </p:spTgt>
                                        </p:tgtEl>
                                        <p:attrNameLst>
                                          <p:attrName>style.visibility</p:attrName>
                                        </p:attrNameLst>
                                      </p:cBhvr>
                                      <p:to>
                                        <p:strVal val="visible"/>
                                      </p:to>
                                    </p:set>
                                    <p:anim calcmode="lin" valueType="num">
                                      <p:cBhvr additive="base">
                                        <p:cTn id="37" dur="500" fill="hold"/>
                                        <p:tgtEl>
                                          <p:spTgt spid="4608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608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198438"/>
            <a:ext cx="8229600" cy="494258"/>
          </a:xfrm>
        </p:spPr>
        <p:txBody>
          <a:bodyPr>
            <a:normAutofit fontScale="90000"/>
          </a:bodyPr>
          <a:lstStyle/>
          <a:p>
            <a:r>
              <a:rPr lang="en-US" dirty="0"/>
              <a:t>WSDL Document</a:t>
            </a:r>
          </a:p>
        </p:txBody>
      </p:sp>
      <p:graphicFrame>
        <p:nvGraphicFramePr>
          <p:cNvPr id="23562" name="Group 10"/>
          <p:cNvGraphicFramePr>
            <a:graphicFrameLocks noGrp="1"/>
          </p:cNvGraphicFramePr>
          <p:nvPr>
            <p:ph type="tbl" idx="1"/>
          </p:nvPr>
        </p:nvGraphicFramePr>
        <p:xfrm>
          <a:off x="457200" y="1600200"/>
          <a:ext cx="8229600" cy="4530725"/>
        </p:xfrm>
        <a:graphic>
          <a:graphicData uri="http://schemas.openxmlformats.org/drawingml/2006/table">
            <a:tbl>
              <a:tblPr rtl="1"/>
              <a:tblGrid>
                <a:gridCol w="8229600"/>
              </a:tblGrid>
              <a:tr h="4530725">
                <a:tc>
                  <a:txBody>
                    <a:bodyPr/>
                    <a:lstStyle/>
                    <a:p>
                      <a:pPr marL="0" marR="0" lvl="0" indent="0" algn="r" defTabSz="914400" rtl="1"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Times New Roman" pitchFamily="18" charset="0"/>
                        <a:cs typeface="Arial"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3584" name="Group 32"/>
          <p:cNvGraphicFramePr>
            <a:graphicFrameLocks noGrp="1"/>
          </p:cNvGraphicFramePr>
          <p:nvPr>
            <p:extLst>
              <p:ext uri="{D42A27DB-BD31-4B8C-83A1-F6EECF244321}">
                <p14:modId xmlns:p14="http://schemas.microsoft.com/office/powerpoint/2010/main" xmlns="" val="133639691"/>
              </p:ext>
            </p:extLst>
          </p:nvPr>
        </p:nvGraphicFramePr>
        <p:xfrm>
          <a:off x="611560" y="836712"/>
          <a:ext cx="8229600" cy="5419344"/>
        </p:xfrm>
        <a:graphic>
          <a:graphicData uri="http://schemas.openxmlformats.org/drawingml/2006/table">
            <a:tbl>
              <a:tblPr rtl="1"/>
              <a:tblGrid>
                <a:gridCol w="8229600"/>
              </a:tblGrid>
              <a:tr h="54102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&lt;message name="</a:t>
                      </a:r>
                      <a:r>
                        <a:rPr kumimoji="0" lang="en-US" sz="24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GetStockPriceRequest</a:t>
                      </a: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&lt;part name="stock" type="</a:t>
                      </a:r>
                      <a:r>
                        <a:rPr kumimoji="0" lang="en-US" sz="24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xs:string</a:t>
                      </a: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&lt;/message&gt; </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&lt;message name="</a:t>
                      </a:r>
                      <a:r>
                        <a:rPr kumimoji="0" lang="en-US" sz="24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GetStockPriceResponse</a:t>
                      </a: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"&gt; </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&lt;part name="value" type="</a:t>
                      </a:r>
                      <a:r>
                        <a:rPr kumimoji="0" lang="en-US" sz="24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xs:string</a:t>
                      </a: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&lt;/message&gt;</a:t>
                      </a: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endPar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endParaRPr>
                    </a:p>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itchFamily="2" charset="2"/>
                        <a:buNone/>
                        <a:tabLst/>
                      </a:pP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&lt;</a:t>
                      </a:r>
                      <a:r>
                        <a:rPr kumimoji="0" lang="en-US" sz="24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portType</a:t>
                      </a: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name=</a:t>
                      </a: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Arial"/>
                          <a:cs typeface="Arial" pitchFamily="34" charset="0"/>
                        </a:rPr>
                        <a:t>“</a:t>
                      </a:r>
                      <a:r>
                        <a:rPr kumimoji="0" lang="en-US" sz="24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StocksRates</a:t>
                      </a: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"&gt;</a:t>
                      </a:r>
                      <a:b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b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&lt;operation name=</a:t>
                      </a: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Arial"/>
                          <a:cs typeface="Arial" pitchFamily="34" charset="0"/>
                        </a:rPr>
                        <a:t>“</a:t>
                      </a:r>
                      <a:r>
                        <a:rPr kumimoji="0" lang="en-US" sz="24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GetStockPrice</a:t>
                      </a: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"&gt;</a:t>
                      </a:r>
                      <a:b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b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&lt;input message=</a:t>
                      </a: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Arial"/>
                          <a:cs typeface="Arial" pitchFamily="34" charset="0"/>
                        </a:rPr>
                        <a:t>“</a:t>
                      </a:r>
                      <a:r>
                        <a:rPr kumimoji="0" lang="en-US" sz="24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GetStockPriceRequest</a:t>
                      </a: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"/&gt;</a:t>
                      </a:r>
                      <a:b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b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&lt;output message=</a:t>
                      </a: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Arial"/>
                          <a:cs typeface="Arial" pitchFamily="34" charset="0"/>
                        </a:rPr>
                        <a:t>“</a:t>
                      </a:r>
                      <a:r>
                        <a:rPr kumimoji="0" lang="en-US" sz="24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GetStockPriceResponse</a:t>
                      </a: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"/&gt;</a:t>
                      </a:r>
                      <a:b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b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&lt;/operation&gt;</a:t>
                      </a:r>
                      <a:b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b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&lt;/</a:t>
                      </a:r>
                      <a:r>
                        <a:rPr kumimoji="0" lang="en-US" sz="2400" b="0" i="0" u="none" strike="noStrike" cap="none" normalizeH="0" baseline="0" dirty="0" err="1" smtClean="0">
                          <a:ln>
                            <a:noFill/>
                          </a:ln>
                          <a:solidFill>
                            <a:schemeClr val="bg1"/>
                          </a:solidFill>
                          <a:effectLst>
                            <a:outerShdw blurRad="38100" dist="38100" dir="2700000" algn="tl">
                              <a:srgbClr val="FFFFFF"/>
                            </a:outerShdw>
                          </a:effectLst>
                          <a:latin typeface="Times New Roman" pitchFamily="18" charset="0"/>
                          <a:cs typeface="Arial" pitchFamily="34" charset="0"/>
                        </a:rPr>
                        <a:t>portType</a:t>
                      </a:r>
                      <a:r>
                        <a:rPr kumimoji="0" lang="en-US" sz="24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&gt;</a:t>
                      </a:r>
                      <a:r>
                        <a:rPr kumimoji="0" lang="en-US" sz="2800" b="0" i="0" u="none" strike="noStrike" cap="none" normalizeH="0" baseline="0" dirty="0" smtClean="0">
                          <a:ln>
                            <a:noFill/>
                          </a:ln>
                          <a:solidFill>
                            <a:schemeClr val="bg1"/>
                          </a:solidFill>
                          <a:effectLst>
                            <a:outerShdw blurRad="38100" dist="38100" dir="2700000" algn="tl">
                              <a:srgbClr val="FFFFFF"/>
                            </a:outerShdw>
                          </a:effectLst>
                          <a:latin typeface="Times New Roman" pitchFamily="18" charset="0"/>
                          <a:cs typeface="Arial" pitchFamily="34" charset="0"/>
                        </a:rPr>
                        <a:t>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r>
            </a:tbl>
          </a:graphicData>
        </a:graphic>
      </p:graphicFrame>
    </p:spTree>
  </p:cSld>
  <p:clrMapOvr>
    <a:masterClrMapping/>
  </p:clrMapOvr>
  <p:timing>
    <p:tnLst>
      <p:par>
        <p:cT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UDDI</a:t>
            </a:r>
          </a:p>
        </p:txBody>
      </p:sp>
      <p:sp>
        <p:nvSpPr>
          <p:cNvPr id="24579" name="Rectangle 3"/>
          <p:cNvSpPr>
            <a:spLocks noGrp="1" noChangeArrowheads="1"/>
          </p:cNvSpPr>
          <p:nvPr>
            <p:ph idx="1"/>
          </p:nvPr>
        </p:nvSpPr>
        <p:spPr/>
        <p:txBody>
          <a:bodyPr/>
          <a:lstStyle/>
          <a:p>
            <a:pPr marL="609600" indent="-609600" algn="l" rtl="0"/>
            <a:r>
              <a:rPr lang="en-US"/>
              <a:t>UDDI stands for Universal Description, Discovery and Integration.</a:t>
            </a:r>
          </a:p>
          <a:p>
            <a:pPr marL="609600" indent="-609600" algn="l" rtl="0"/>
            <a:r>
              <a:rPr lang="en-US"/>
              <a:t>UDDI is a directory for storing information about web services , like yellow pages.</a:t>
            </a:r>
          </a:p>
          <a:p>
            <a:pPr marL="609600" indent="-609600" algn="l" rtl="0"/>
            <a:r>
              <a:rPr lang="en-US"/>
              <a:t>UDDI is a directory of web service interfaces described by WSDL. </a:t>
            </a:r>
          </a:p>
          <a:p>
            <a:pPr marL="609600" indent="-609600" algn="l" rtl="0">
              <a:buFont typeface="Wingdings" pitchFamily="2" charset="2"/>
              <a:buNone/>
            </a:pPr>
            <a:endParaRPr lang="en-US"/>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 calcmode="lin" valueType="num">
                                      <p:cBhvr additive="base">
                                        <p:cTn id="7" dur="500" fill="hold"/>
                                        <p:tgtEl>
                                          <p:spTgt spid="2457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79">
                                            <p:txEl>
                                              <p:pRg st="1" end="1"/>
                                            </p:txEl>
                                          </p:spTgt>
                                        </p:tgtEl>
                                        <p:attrNameLst>
                                          <p:attrName>style.visibility</p:attrName>
                                        </p:attrNameLst>
                                      </p:cBhvr>
                                      <p:to>
                                        <p:strVal val="visible"/>
                                      </p:to>
                                    </p:set>
                                    <p:anim calcmode="lin" valueType="num">
                                      <p:cBhvr additive="base">
                                        <p:cTn id="13" dur="500" fill="hold"/>
                                        <p:tgtEl>
                                          <p:spTgt spid="2457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4579">
                                            <p:txEl>
                                              <p:pRg st="2" end="2"/>
                                            </p:txEl>
                                          </p:spTgt>
                                        </p:tgtEl>
                                        <p:attrNameLst>
                                          <p:attrName>style.visibility</p:attrName>
                                        </p:attrNameLst>
                                      </p:cBhvr>
                                      <p:to>
                                        <p:strVal val="visible"/>
                                      </p:to>
                                    </p:set>
                                    <p:anim calcmode="lin" valueType="num">
                                      <p:cBhvr additive="base">
                                        <p:cTn id="19" dur="500" fill="hold"/>
                                        <p:tgtEl>
                                          <p:spTgt spid="2457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57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t>Examples</a:t>
            </a:r>
          </a:p>
        </p:txBody>
      </p:sp>
      <p:sp>
        <p:nvSpPr>
          <p:cNvPr id="50179" name="Rectangle 3"/>
          <p:cNvSpPr>
            <a:spLocks noGrp="1" noChangeArrowheads="1"/>
          </p:cNvSpPr>
          <p:nvPr>
            <p:ph idx="1"/>
          </p:nvPr>
        </p:nvSpPr>
        <p:spPr/>
        <p:txBody>
          <a:bodyPr/>
          <a:lstStyle/>
          <a:p>
            <a:pPr algn="l" rtl="0"/>
            <a:r>
              <a:rPr lang="en-US"/>
              <a:t>Using a Web Service</a:t>
            </a:r>
          </a:p>
          <a:p>
            <a:pPr algn="l" rtl="0"/>
            <a:r>
              <a:rPr lang="en-US"/>
              <a:t>Creating a new Web Service</a:t>
            </a:r>
          </a:p>
          <a:p>
            <a:pPr algn="l" rtl="0"/>
            <a:endParaRPr lang="en-US"/>
          </a:p>
        </p:txBody>
      </p:sp>
    </p:spTree>
  </p:cSld>
  <p:clrMapOvr>
    <a:masterClrMapping/>
  </p:clrMapOvr>
  <p:transition spd="slow">
    <p:wipe dir="d"/>
  </p:transition>
  <p:timing>
    <p:tnLst>
      <p:par>
        <p:cT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z="4000"/>
              <a:t>Step by Step </a:t>
            </a:r>
            <a:r>
              <a:rPr lang="en-US" sz="4000">
                <a:latin typeface="Arial"/>
              </a:rPr>
              <a:t>–</a:t>
            </a:r>
            <a:r>
              <a:rPr lang="en-US" sz="4000"/>
              <a:t> using a web service</a:t>
            </a:r>
          </a:p>
        </p:txBody>
      </p:sp>
      <p:graphicFrame>
        <p:nvGraphicFramePr>
          <p:cNvPr id="52230" name="Object 6"/>
          <p:cNvGraphicFramePr>
            <a:graphicFrameLocks noGrp="1" noChangeAspect="1"/>
          </p:cNvGraphicFramePr>
          <p:nvPr>
            <p:ph idx="1"/>
            <p:extLst>
              <p:ext uri="{D42A27DB-BD31-4B8C-83A1-F6EECF244321}">
                <p14:modId xmlns:p14="http://schemas.microsoft.com/office/powerpoint/2010/main" xmlns="" val="2438577679"/>
              </p:ext>
            </p:extLst>
          </p:nvPr>
        </p:nvGraphicFramePr>
        <p:xfrm>
          <a:off x="2664655" y="3284984"/>
          <a:ext cx="4708525" cy="3421062"/>
        </p:xfrm>
        <a:graphic>
          <a:graphicData uri="http://schemas.openxmlformats.org/presentationml/2006/ole">
            <p:oleObj spid="_x0000_s1039" name="Bitmap Image" r:id="rId3" imgW="5886360" imgH="4276800" progId="PBrush">
              <p:embed/>
            </p:oleObj>
          </a:graphicData>
        </a:graphic>
      </p:graphicFrame>
      <p:sp>
        <p:nvSpPr>
          <p:cNvPr id="52227" name="Rectangle 3"/>
          <p:cNvSpPr>
            <a:spLocks noChangeArrowheads="1"/>
          </p:cNvSpPr>
          <p:nvPr/>
        </p:nvSpPr>
        <p:spPr bwMode="auto">
          <a:xfrm>
            <a:off x="914400" y="1447800"/>
            <a:ext cx="6172200" cy="1552575"/>
          </a:xfrm>
          <a:prstGeom prst="rect">
            <a:avLst/>
          </a:prstGeom>
          <a:noFill/>
          <a:ln w="9525">
            <a:noFill/>
            <a:miter lim="800000"/>
            <a:headEnd/>
            <a:tailEnd/>
          </a:ln>
          <a:effectLst/>
        </p:spPr>
        <p:txBody>
          <a:bodyPr>
            <a:spAutoFit/>
          </a:bodyPr>
          <a:lstStyle/>
          <a:p>
            <a:pPr marL="342900" indent="-342900" algn="l" rtl="0">
              <a:buFontTx/>
              <a:buAutoNum type="arabicPeriod"/>
            </a:pPr>
            <a:r>
              <a:rPr lang="en-US" sz="2400">
                <a:effectLst>
                  <a:outerShdw blurRad="38100" dist="38100" dir="2700000" algn="tl">
                    <a:srgbClr val="000000"/>
                  </a:outerShdw>
                </a:effectLst>
              </a:rPr>
              <a:t>Inside Visual Studio .NET Choose File &gt; New &gt; Project.</a:t>
            </a:r>
          </a:p>
          <a:p>
            <a:pPr marL="342900" indent="-342900" algn="l" rtl="0">
              <a:buFontTx/>
              <a:buAutoNum type="arabicPeriod"/>
            </a:pPr>
            <a:r>
              <a:rPr lang="en-US" sz="2400">
                <a:effectLst>
                  <a:outerShdw blurRad="38100" dist="38100" dir="2700000" algn="tl">
                    <a:srgbClr val="000000"/>
                  </a:outerShdw>
                </a:effectLst>
              </a:rPr>
              <a:t>Choose Visual C# Projects (or Visual Basic Projects if you prefer this language).</a:t>
            </a:r>
          </a:p>
        </p:txBody>
      </p:sp>
      <p:sp>
        <p:nvSpPr>
          <p:cNvPr id="52228" name="Text Box 4"/>
          <p:cNvSpPr txBox="1">
            <a:spLocks noChangeArrowheads="1"/>
          </p:cNvSpPr>
          <p:nvPr/>
        </p:nvSpPr>
        <p:spPr bwMode="auto">
          <a:xfrm>
            <a:off x="1066800" y="3581400"/>
            <a:ext cx="2438400" cy="366713"/>
          </a:xfrm>
          <a:prstGeom prst="rect">
            <a:avLst/>
          </a:prstGeom>
          <a:noFill/>
          <a:ln w="9525">
            <a:noFill/>
            <a:miter lim="800000"/>
            <a:headEnd/>
            <a:tailEnd/>
          </a:ln>
          <a:effectLst/>
        </p:spPr>
        <p:txBody>
          <a:bodyPr>
            <a:spAutoFit/>
          </a:bodyPr>
          <a:lstStyle/>
          <a:p>
            <a:pPr>
              <a:spcBef>
                <a:spcPct val="50000"/>
              </a:spcBef>
            </a:pPr>
            <a:endParaRPr lang="en-US"/>
          </a:p>
        </p:txBody>
      </p:sp>
      <p:sp>
        <p:nvSpPr>
          <p:cNvPr id="52229" name="Text Box 5"/>
          <p:cNvSpPr txBox="1">
            <a:spLocks noChangeArrowheads="1"/>
          </p:cNvSpPr>
          <p:nvPr/>
        </p:nvSpPr>
        <p:spPr bwMode="auto">
          <a:xfrm>
            <a:off x="381000" y="3505200"/>
            <a:ext cx="2209800" cy="2282825"/>
          </a:xfrm>
          <a:prstGeom prst="rect">
            <a:avLst/>
          </a:prstGeom>
          <a:noFill/>
          <a:ln w="9525">
            <a:noFill/>
            <a:miter lim="800000"/>
            <a:headEnd/>
            <a:tailEnd/>
          </a:ln>
          <a:effectLst/>
        </p:spPr>
        <p:txBody>
          <a:bodyPr>
            <a:spAutoFit/>
          </a:bodyPr>
          <a:lstStyle/>
          <a:p>
            <a:pPr marL="342900" indent="-342900" algn="l" rtl="0">
              <a:spcBef>
                <a:spcPct val="50000"/>
              </a:spcBef>
            </a:pPr>
            <a:r>
              <a:rPr lang="en-US" sz="2400">
                <a:effectLst>
                  <a:outerShdw blurRad="38100" dist="38100" dir="2700000" algn="tl">
                    <a:srgbClr val="000000"/>
                  </a:outerShdw>
                </a:effectLst>
              </a:rPr>
              <a:t>3. Choose ASP.NET Web Application as your template</a:t>
            </a:r>
          </a:p>
        </p:txBody>
      </p:sp>
    </p:spTree>
  </p:cSld>
  <p:clrMapOvr>
    <a:masterClrMapping/>
  </p:clrMapOvr>
  <p:transition spd="slow">
    <p:wipe dir="d"/>
  </p:transition>
  <p:timing>
    <p:tnLst>
      <p:par>
        <p:cT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sz="4000"/>
              <a:t>Step by Step </a:t>
            </a:r>
            <a:r>
              <a:rPr lang="en-US" sz="4000">
                <a:latin typeface="Arial"/>
              </a:rPr>
              <a:t>–</a:t>
            </a:r>
            <a:r>
              <a:rPr lang="en-US" sz="4000"/>
              <a:t> using a web service</a:t>
            </a:r>
          </a:p>
        </p:txBody>
      </p:sp>
      <p:sp>
        <p:nvSpPr>
          <p:cNvPr id="53251" name="Rectangle 3"/>
          <p:cNvSpPr>
            <a:spLocks noGrp="1" noChangeArrowheads="1"/>
          </p:cNvSpPr>
          <p:nvPr>
            <p:ph idx="1"/>
          </p:nvPr>
        </p:nvSpPr>
        <p:spPr/>
        <p:txBody>
          <a:bodyPr/>
          <a:lstStyle/>
          <a:p>
            <a:pPr marL="609600" indent="-609600" algn="l" rtl="0"/>
            <a:r>
              <a:rPr lang="en-US"/>
              <a:t>Inside the Location text box enter the name of your project after the prefix :</a:t>
            </a:r>
          </a:p>
          <a:p>
            <a:pPr marL="609600" indent="-609600" algn="l" rtl="0">
              <a:buFont typeface="Wingdings" pitchFamily="2" charset="2"/>
              <a:buNone/>
            </a:pPr>
            <a:r>
              <a:rPr lang="en-US"/>
              <a:t>	http://localhost/YourProjectName</a:t>
            </a:r>
          </a:p>
          <a:p>
            <a:pPr marL="609600" indent="-609600" algn="l" rtl="0"/>
            <a:r>
              <a:rPr lang="en-US"/>
              <a:t>Press OK.</a:t>
            </a:r>
          </a:p>
          <a:p>
            <a:pPr marL="609600" indent="-609600" algn="l" rtl="0"/>
            <a:r>
              <a:rPr lang="en-US"/>
              <a:t>This makes The Internet Information Services installed on your computer create a new directory on the default path: C:\Inetpub\wwwroot\FirstExample</a:t>
            </a:r>
          </a:p>
        </p:txBody>
      </p:sp>
    </p:spTree>
  </p:cSld>
  <p:clrMapOvr>
    <a:masterClrMapping/>
  </p:clrMapOvr>
  <p:transition spd="slow">
    <p:wipe di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Delegates :Defined</a:t>
            </a:r>
            <a:endParaRPr lang="en-US" dirty="0"/>
          </a:p>
        </p:txBody>
      </p:sp>
      <p:sp>
        <p:nvSpPr>
          <p:cNvPr id="5" name="Content Placeholder 4"/>
          <p:cNvSpPr>
            <a:spLocks noGrp="1"/>
          </p:cNvSpPr>
          <p:nvPr>
            <p:ph idx="1"/>
          </p:nvPr>
        </p:nvSpPr>
        <p:spPr>
          <a:xfrm>
            <a:off x="381000" y="1417638"/>
            <a:ext cx="8410575" cy="5262979"/>
          </a:xfrm>
        </p:spPr>
        <p:txBody>
          <a:bodyPr>
            <a:normAutofit lnSpcReduction="10000"/>
          </a:bodyPr>
          <a:lstStyle/>
          <a:p>
            <a:r>
              <a:rPr lang="en-US" dirty="0"/>
              <a:t>A</a:t>
            </a:r>
            <a:r>
              <a:rPr lang="en-US" dirty="0" smtClean="0"/>
              <a:t> </a:t>
            </a:r>
            <a:r>
              <a:rPr lang="en-US" dirty="0"/>
              <a:t>delegate is a type-safe object </a:t>
            </a:r>
            <a:r>
              <a:rPr lang="en-US" dirty="0" smtClean="0"/>
              <a:t>that points </a:t>
            </a:r>
            <a:r>
              <a:rPr lang="en-US" dirty="0"/>
              <a:t>to another method (or possibly a list of methods) in the application</a:t>
            </a:r>
            <a:endParaRPr lang="en-US" dirty="0" smtClean="0"/>
          </a:p>
          <a:p>
            <a:r>
              <a:rPr lang="en-US" dirty="0"/>
              <a:t>In the .NET Framework, callbacks are still possible, and this functionality is accomplished in a </a:t>
            </a:r>
            <a:r>
              <a:rPr lang="en-US" dirty="0" smtClean="0"/>
              <a:t>much safer </a:t>
            </a:r>
            <a:r>
              <a:rPr lang="en-US" dirty="0"/>
              <a:t>and more object-oriented manner using </a:t>
            </a:r>
            <a:r>
              <a:rPr lang="en-US" i="1" dirty="0"/>
              <a:t>delegates</a:t>
            </a:r>
            <a:r>
              <a:rPr lang="en-US" dirty="0" smtClean="0"/>
              <a:t>.</a:t>
            </a:r>
          </a:p>
          <a:p>
            <a:r>
              <a:rPr lang="en-US" dirty="0"/>
              <a:t>A</a:t>
            </a:r>
            <a:r>
              <a:rPr lang="en-US" dirty="0" smtClean="0"/>
              <a:t> </a:t>
            </a:r>
            <a:r>
              <a:rPr lang="en-US" dirty="0"/>
              <a:t>delegate maintains three important pieces of information:</a:t>
            </a:r>
          </a:p>
          <a:p>
            <a:pPr lvl="1"/>
            <a:r>
              <a:rPr lang="en-US" sz="1600" dirty="0" smtClean="0"/>
              <a:t>The </a:t>
            </a:r>
            <a:r>
              <a:rPr lang="en-US" sz="1600" i="1" dirty="0"/>
              <a:t>address </a:t>
            </a:r>
            <a:r>
              <a:rPr lang="en-US" sz="1600" dirty="0"/>
              <a:t>of the method on which it makes calls</a:t>
            </a:r>
          </a:p>
          <a:p>
            <a:pPr lvl="1"/>
            <a:r>
              <a:rPr lang="en-US" sz="1600" dirty="0" smtClean="0"/>
              <a:t>The </a:t>
            </a:r>
            <a:r>
              <a:rPr lang="en-US" sz="1600" i="1" dirty="0"/>
              <a:t>parameters </a:t>
            </a:r>
            <a:r>
              <a:rPr lang="en-US" sz="1600" dirty="0"/>
              <a:t>(if any) of this method</a:t>
            </a:r>
          </a:p>
          <a:p>
            <a:pPr lvl="1"/>
            <a:r>
              <a:rPr lang="en-US" sz="1600" dirty="0" smtClean="0"/>
              <a:t>The </a:t>
            </a:r>
            <a:r>
              <a:rPr lang="en-US" sz="1600" i="1" dirty="0"/>
              <a:t>return type </a:t>
            </a:r>
            <a:r>
              <a:rPr lang="en-US" sz="1600" dirty="0"/>
              <a:t>(if any) of this method</a:t>
            </a:r>
          </a:p>
        </p:txBody>
      </p:sp>
    </p:spTree>
    <p:extLst>
      <p:ext uri="{BB962C8B-B14F-4D97-AF65-F5344CB8AC3E}">
        <p14:creationId xmlns:p14="http://schemas.microsoft.com/office/powerpoint/2010/main" xmlns="" val="2735538099"/>
      </p:ext>
    </p:extLst>
  </p:cSld>
  <p:clrMapOvr>
    <a:masterClrMapping/>
  </p:clrMapOvr>
  <p:transition spd="slow">
    <p:wipe dir="d"/>
  </p:transition>
  <p:timing>
    <p:tnLst>
      <p:par>
        <p:cT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rtl="0"/>
            <a:r>
              <a:rPr lang="en-US" sz="4000"/>
              <a:t>Step by Step </a:t>
            </a:r>
            <a:r>
              <a:rPr lang="en-US" sz="4000">
                <a:latin typeface="Arial"/>
              </a:rPr>
              <a:t>–</a:t>
            </a:r>
            <a:r>
              <a:rPr lang="en-US" sz="4000"/>
              <a:t> using a web service</a:t>
            </a:r>
          </a:p>
        </p:txBody>
      </p:sp>
      <p:sp>
        <p:nvSpPr>
          <p:cNvPr id="54275" name="Rectangle 3"/>
          <p:cNvSpPr>
            <a:spLocks noGrp="1" noChangeArrowheads="1"/>
          </p:cNvSpPr>
          <p:nvPr>
            <p:ph idx="1"/>
          </p:nvPr>
        </p:nvSpPr>
        <p:spPr/>
        <p:txBody>
          <a:bodyPr/>
          <a:lstStyle/>
          <a:p>
            <a:pPr algn="l" rtl="0"/>
            <a:r>
              <a:rPr lang="en-US"/>
              <a:t>You can open IIS by typing compmgmt.msc \s in the run command and then choosing Services And Application &gt; Internet Information Services.</a:t>
            </a:r>
          </a:p>
          <a:p>
            <a:pPr algn="l" rtl="0"/>
            <a:r>
              <a:rPr lang="en-US"/>
              <a:t>Inside this node you can choose Web Sites node and then Default Web Site to see all the web sites on your computer.</a:t>
            </a:r>
          </a:p>
          <a:p>
            <a:pPr algn="l" rtl="0">
              <a:buFont typeface="Wingdings" pitchFamily="2" charset="2"/>
              <a:buNone/>
            </a:pPr>
            <a:endParaRPr lang="en-US"/>
          </a:p>
        </p:txBody>
      </p:sp>
    </p:spTree>
  </p:cSld>
  <p:clrMapOvr>
    <a:masterClrMapping/>
  </p:clrMapOvr>
  <p:transition spd="slow">
    <p:wipe dir="d"/>
  </p:transition>
  <p:timing>
    <p:tnLst>
      <p:par>
        <p:cT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z="4000"/>
              <a:t>Step by Step </a:t>
            </a:r>
            <a:r>
              <a:rPr lang="en-US" sz="4000">
                <a:latin typeface="Arial"/>
              </a:rPr>
              <a:t>–</a:t>
            </a:r>
            <a:r>
              <a:rPr lang="en-US" sz="4000"/>
              <a:t> using a web service</a:t>
            </a:r>
          </a:p>
        </p:txBody>
      </p:sp>
      <p:graphicFrame>
        <p:nvGraphicFramePr>
          <p:cNvPr id="55299" name="Object 3"/>
          <p:cNvGraphicFramePr>
            <a:graphicFrameLocks noGrp="1" noChangeAspect="1"/>
          </p:cNvGraphicFramePr>
          <p:nvPr>
            <p:ph idx="1"/>
          </p:nvPr>
        </p:nvGraphicFramePr>
        <p:xfrm>
          <a:off x="3729038" y="1600200"/>
          <a:ext cx="2066925" cy="5029200"/>
        </p:xfrm>
        <a:graphic>
          <a:graphicData uri="http://schemas.openxmlformats.org/presentationml/2006/ole">
            <p:oleObj spid="_x0000_s2062" name="Bitmap Image" r:id="rId3" imgW="2903472" imgH="7064352" progId="PBrush">
              <p:embed/>
            </p:oleObj>
          </a:graphicData>
        </a:graphic>
      </p:graphicFrame>
    </p:spTree>
  </p:cSld>
  <p:clrMapOvr>
    <a:masterClrMapping/>
  </p:clrMapOvr>
  <p:transition spd="slow">
    <p:wipe dir="d"/>
  </p:transition>
  <p:timing>
    <p:tnLst>
      <p:par>
        <p:cT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sz="4000"/>
              <a:t>Step by Step </a:t>
            </a:r>
            <a:r>
              <a:rPr lang="en-US" sz="4000">
                <a:latin typeface="Arial"/>
              </a:rPr>
              <a:t>–</a:t>
            </a:r>
            <a:r>
              <a:rPr lang="en-US" sz="4000"/>
              <a:t> using a web service</a:t>
            </a:r>
          </a:p>
        </p:txBody>
      </p:sp>
      <p:sp>
        <p:nvSpPr>
          <p:cNvPr id="56323" name="Rectangle 3"/>
          <p:cNvSpPr>
            <a:spLocks noGrp="1" noChangeArrowheads="1"/>
          </p:cNvSpPr>
          <p:nvPr>
            <p:ph type="body" sz="half" idx="1"/>
          </p:nvPr>
        </p:nvSpPr>
        <p:spPr>
          <a:xfrm>
            <a:off x="457200" y="1600200"/>
            <a:ext cx="5638800" cy="4724400"/>
          </a:xfrm>
        </p:spPr>
        <p:txBody>
          <a:bodyPr/>
          <a:lstStyle/>
          <a:p>
            <a:pPr marL="609600" indent="-609600" algn="l" rtl="0"/>
            <a:r>
              <a:rPr lang="en-US" sz="2800"/>
              <a:t>In the new project you opened in VS.NET Move to the Solution Explorer.</a:t>
            </a:r>
          </a:p>
          <a:p>
            <a:pPr marL="609600" indent="-609600" algn="l" rtl="0"/>
            <a:r>
              <a:rPr lang="en-US" sz="2800"/>
              <a:t>Right Click on the References folder and Choose Add Web References.</a:t>
            </a:r>
          </a:p>
          <a:p>
            <a:pPr marL="609600" indent="-609600" algn="l" rtl="0"/>
            <a:r>
              <a:rPr lang="en-US" sz="2800"/>
              <a:t>This Opens the Add Web Reference Dialog Box.</a:t>
            </a:r>
          </a:p>
        </p:txBody>
      </p:sp>
      <p:graphicFrame>
        <p:nvGraphicFramePr>
          <p:cNvPr id="56324" name="Object 4"/>
          <p:cNvGraphicFramePr>
            <a:graphicFrameLocks noGrp="1" noChangeAspect="1"/>
          </p:cNvGraphicFramePr>
          <p:nvPr>
            <p:ph sz="half" idx="2"/>
          </p:nvPr>
        </p:nvGraphicFramePr>
        <p:xfrm>
          <a:off x="5875338" y="2355850"/>
          <a:ext cx="1584325" cy="3017838"/>
        </p:xfrm>
        <a:graphic>
          <a:graphicData uri="http://schemas.openxmlformats.org/presentationml/2006/ole">
            <p:oleObj spid="_x0000_s3086" name="Bitmap Image" r:id="rId3" imgW="1585097" imgH="3017782" progId="PBrush">
              <p:embed/>
            </p:oleObj>
          </a:graphicData>
        </a:graphic>
      </p:graphicFrame>
    </p:spTree>
  </p:cSld>
  <p:clrMapOvr>
    <a:masterClrMapping/>
  </p:clrMapOvr>
  <p:timing>
    <p:tnLst>
      <p:par>
        <p:cT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sz="4000"/>
              <a:t>Step by Step </a:t>
            </a:r>
            <a:r>
              <a:rPr lang="en-US" sz="4000">
                <a:latin typeface="Arial"/>
              </a:rPr>
              <a:t>–</a:t>
            </a:r>
            <a:r>
              <a:rPr lang="en-US" sz="4000"/>
              <a:t> using a web service</a:t>
            </a:r>
          </a:p>
        </p:txBody>
      </p:sp>
      <p:sp>
        <p:nvSpPr>
          <p:cNvPr id="57347" name="Rectangle 3"/>
          <p:cNvSpPr>
            <a:spLocks noGrp="1" noChangeArrowheads="1"/>
          </p:cNvSpPr>
          <p:nvPr>
            <p:ph idx="1"/>
          </p:nvPr>
        </p:nvSpPr>
        <p:spPr/>
        <p:txBody>
          <a:bodyPr/>
          <a:lstStyle/>
          <a:p>
            <a:pPr algn="l" rtl="0"/>
            <a:r>
              <a:rPr lang="en-US"/>
              <a:t>Type the Web Service URL and Press Go.</a:t>
            </a:r>
          </a:p>
          <a:p>
            <a:pPr algn="l" rtl="0"/>
            <a:r>
              <a:rPr lang="en-US"/>
              <a:t>It takes a couple of seconds to find the Web services and finally all it</a:t>
            </a:r>
            <a:r>
              <a:rPr lang="en-US">
                <a:latin typeface="Arial"/>
              </a:rPr>
              <a:t>’</a:t>
            </a:r>
            <a:r>
              <a:rPr lang="en-US"/>
              <a:t>s methods appear in the list box.</a:t>
            </a:r>
          </a:p>
          <a:p>
            <a:pPr algn="l" rtl="0"/>
            <a:r>
              <a:rPr lang="en-US"/>
              <a:t>The Web Reference name is shown in the Dialog Box.</a:t>
            </a:r>
          </a:p>
          <a:p>
            <a:pPr algn="l" rtl="0"/>
            <a:r>
              <a:rPr lang="en-US"/>
              <a:t>Press Add Reference to complete the process.</a:t>
            </a:r>
          </a:p>
        </p:txBody>
      </p:sp>
    </p:spTree>
  </p:cSld>
  <p:clrMapOvr>
    <a:masterClrMapping/>
  </p:clrMapOvr>
  <p:transition spd="slow">
    <p:wipe dir="d"/>
  </p:transition>
  <p:timing>
    <p:tnLst>
      <p:par>
        <p:cT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sz="4000"/>
              <a:t>Step by Step </a:t>
            </a:r>
            <a:r>
              <a:rPr lang="en-US" sz="4000">
                <a:latin typeface="Arial"/>
              </a:rPr>
              <a:t>–</a:t>
            </a:r>
            <a:r>
              <a:rPr lang="en-US" sz="4000"/>
              <a:t> using a web service</a:t>
            </a:r>
          </a:p>
        </p:txBody>
      </p:sp>
      <p:graphicFrame>
        <p:nvGraphicFramePr>
          <p:cNvPr id="58371" name="Object 3"/>
          <p:cNvGraphicFramePr>
            <a:graphicFrameLocks noGrp="1" noChangeAspect="1"/>
          </p:cNvGraphicFramePr>
          <p:nvPr>
            <p:ph idx="1"/>
          </p:nvPr>
        </p:nvGraphicFramePr>
        <p:xfrm>
          <a:off x="1447800" y="1600200"/>
          <a:ext cx="6073775" cy="4530725"/>
        </p:xfrm>
        <a:graphic>
          <a:graphicData uri="http://schemas.openxmlformats.org/presentationml/2006/ole">
            <p:oleObj spid="_x0000_s4110" name="Bitmap Image" r:id="rId3" imgW="6210838" imgH="4632381" progId="PBrush">
              <p:embed/>
            </p:oleObj>
          </a:graphicData>
        </a:graphic>
      </p:graphicFrame>
    </p:spTree>
  </p:cSld>
  <p:clrMapOvr>
    <a:masterClrMapping/>
  </p:clrMapOvr>
  <p:transition spd="slow">
    <p:wipe dir="d"/>
  </p:transition>
  <p:timing>
    <p:tnLst>
      <p:par>
        <p:cT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sz="4000"/>
              <a:t>Step by Step </a:t>
            </a:r>
            <a:r>
              <a:rPr lang="en-US" sz="4000">
                <a:latin typeface="Arial"/>
              </a:rPr>
              <a:t>–</a:t>
            </a:r>
            <a:r>
              <a:rPr lang="en-US" sz="4000"/>
              <a:t> using a web service</a:t>
            </a:r>
          </a:p>
        </p:txBody>
      </p:sp>
      <p:sp>
        <p:nvSpPr>
          <p:cNvPr id="59395" name="Rectangle 3"/>
          <p:cNvSpPr>
            <a:spLocks noGrp="1" noChangeArrowheads="1"/>
          </p:cNvSpPr>
          <p:nvPr>
            <p:ph type="body" sz="half" idx="1"/>
          </p:nvPr>
        </p:nvSpPr>
        <p:spPr/>
        <p:txBody>
          <a:bodyPr/>
          <a:lstStyle/>
          <a:p>
            <a:pPr algn="l" rtl="0"/>
            <a:r>
              <a:rPr lang="en-US" sz="2800"/>
              <a:t>Add a new Web Form.</a:t>
            </a:r>
          </a:p>
          <a:p>
            <a:pPr algn="l" rtl="0">
              <a:buFont typeface="Wingdings" pitchFamily="2" charset="2"/>
              <a:buNone/>
            </a:pPr>
            <a:endParaRPr lang="en-US" sz="2800"/>
          </a:p>
        </p:txBody>
      </p:sp>
      <p:graphicFrame>
        <p:nvGraphicFramePr>
          <p:cNvPr id="59396" name="Object 4"/>
          <p:cNvGraphicFramePr>
            <a:graphicFrameLocks noGrp="1" noChangeAspect="1"/>
          </p:cNvGraphicFramePr>
          <p:nvPr>
            <p:ph sz="half" idx="2"/>
          </p:nvPr>
        </p:nvGraphicFramePr>
        <p:xfrm>
          <a:off x="2019300" y="2209800"/>
          <a:ext cx="4876800" cy="4402138"/>
        </p:xfrm>
        <a:graphic>
          <a:graphicData uri="http://schemas.openxmlformats.org/presentationml/2006/ole">
            <p:oleObj spid="_x0000_s5134" name="Bitmap Image" r:id="rId3" imgW="3292125" imgH="2972058" progId="PBrush">
              <p:embed/>
            </p:oleObj>
          </a:graphicData>
        </a:graphic>
      </p:graphicFrame>
    </p:spTree>
  </p:cSld>
  <p:clrMapOvr>
    <a:masterClrMapping/>
  </p:clrMapOvr>
  <p:timing>
    <p:tnLst>
      <p:par>
        <p:cT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sz="4000"/>
              <a:t>Step by Step </a:t>
            </a:r>
            <a:r>
              <a:rPr lang="en-US" sz="4000">
                <a:latin typeface="Arial"/>
              </a:rPr>
              <a:t>–</a:t>
            </a:r>
            <a:r>
              <a:rPr lang="en-US" sz="4000"/>
              <a:t> using a web service</a:t>
            </a:r>
          </a:p>
        </p:txBody>
      </p:sp>
      <p:sp>
        <p:nvSpPr>
          <p:cNvPr id="60419" name="Rectangle 3"/>
          <p:cNvSpPr>
            <a:spLocks noGrp="1" noChangeArrowheads="1"/>
          </p:cNvSpPr>
          <p:nvPr>
            <p:ph type="body" sz="half" idx="1"/>
          </p:nvPr>
        </p:nvSpPr>
        <p:spPr>
          <a:xfrm>
            <a:off x="457200" y="1600200"/>
            <a:ext cx="8458200" cy="685800"/>
          </a:xfrm>
        </p:spPr>
        <p:txBody>
          <a:bodyPr/>
          <a:lstStyle/>
          <a:p>
            <a:pPr algn="l" rtl="0"/>
            <a:r>
              <a:rPr lang="en-US" sz="2800"/>
              <a:t>Add the following Controls to the Web Form</a:t>
            </a:r>
          </a:p>
        </p:txBody>
      </p:sp>
      <p:graphicFrame>
        <p:nvGraphicFramePr>
          <p:cNvPr id="60420" name="Object 4"/>
          <p:cNvGraphicFramePr>
            <a:graphicFrameLocks noGrp="1" noChangeAspect="1"/>
          </p:cNvGraphicFramePr>
          <p:nvPr>
            <p:ph sz="half" idx="2"/>
          </p:nvPr>
        </p:nvGraphicFramePr>
        <p:xfrm>
          <a:off x="1303338" y="2514600"/>
          <a:ext cx="6230937" cy="3505200"/>
        </p:xfrm>
        <a:graphic>
          <a:graphicData uri="http://schemas.openxmlformats.org/presentationml/2006/ole">
            <p:oleObj spid="_x0000_s6158" name="Bitmap Image" r:id="rId3" imgW="7925487" imgH="4458086" progId="PBrush">
              <p:embed/>
            </p:oleObj>
          </a:graphicData>
        </a:graphic>
      </p:graphicFrame>
    </p:spTree>
  </p:cSld>
  <p:clrMapOvr>
    <a:masterClrMapping/>
  </p:clrMapOvr>
  <p:timing>
    <p:tnLst>
      <p:par>
        <p:cT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sz="4000"/>
              <a:t>Step by Step </a:t>
            </a:r>
            <a:r>
              <a:rPr lang="en-US" sz="4000">
                <a:latin typeface="Arial"/>
              </a:rPr>
              <a:t>–</a:t>
            </a:r>
            <a:r>
              <a:rPr lang="en-US" sz="4000"/>
              <a:t> using a web service</a:t>
            </a:r>
          </a:p>
        </p:txBody>
      </p:sp>
      <p:sp>
        <p:nvSpPr>
          <p:cNvPr id="61443" name="Rectangle 3"/>
          <p:cNvSpPr>
            <a:spLocks noGrp="1" noChangeArrowheads="1"/>
          </p:cNvSpPr>
          <p:nvPr>
            <p:ph type="body" sz="half" idx="1"/>
          </p:nvPr>
        </p:nvSpPr>
        <p:spPr>
          <a:xfrm>
            <a:off x="457200" y="1600200"/>
            <a:ext cx="8534400" cy="990600"/>
          </a:xfrm>
        </p:spPr>
        <p:txBody>
          <a:bodyPr/>
          <a:lstStyle/>
          <a:p>
            <a:pPr algn="l" rtl="0"/>
            <a:r>
              <a:rPr lang="en-US" sz="2800"/>
              <a:t>Double Click on the button and insert this code to it</a:t>
            </a:r>
            <a:r>
              <a:rPr lang="en-US" sz="2800">
                <a:latin typeface="Arial"/>
              </a:rPr>
              <a:t>’</a:t>
            </a:r>
            <a:r>
              <a:rPr lang="en-US" sz="2800"/>
              <a:t>s OnClick event handler.</a:t>
            </a:r>
          </a:p>
        </p:txBody>
      </p:sp>
      <p:graphicFrame>
        <p:nvGraphicFramePr>
          <p:cNvPr id="61444" name="Object 4"/>
          <p:cNvGraphicFramePr>
            <a:graphicFrameLocks noGrp="1" noChangeAspect="1"/>
          </p:cNvGraphicFramePr>
          <p:nvPr>
            <p:ph sz="half" idx="2"/>
          </p:nvPr>
        </p:nvGraphicFramePr>
        <p:xfrm>
          <a:off x="381000" y="3244850"/>
          <a:ext cx="7924800" cy="2425700"/>
        </p:xfrm>
        <a:graphic>
          <a:graphicData uri="http://schemas.openxmlformats.org/presentationml/2006/ole">
            <p:oleObj spid="_x0000_s7182" name="Bitmap Image" r:id="rId3" imgW="6599492" imgH="2019048" progId="PBrush">
              <p:embed/>
            </p:oleObj>
          </a:graphicData>
        </a:graphic>
      </p:graphicFrame>
    </p:spTree>
  </p:cSld>
  <p:clrMapOvr>
    <a:masterClrMapping/>
  </p:clrMapOvr>
  <p:timing>
    <p:tnLst>
      <p:par>
        <p:cT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sz="4000"/>
              <a:t>Step by Step </a:t>
            </a:r>
            <a:r>
              <a:rPr lang="en-US" sz="4000">
                <a:latin typeface="Arial"/>
              </a:rPr>
              <a:t>–</a:t>
            </a:r>
            <a:r>
              <a:rPr lang="en-US" sz="4000"/>
              <a:t> using a web service</a:t>
            </a:r>
          </a:p>
        </p:txBody>
      </p:sp>
      <p:graphicFrame>
        <p:nvGraphicFramePr>
          <p:cNvPr id="62467" name="Object 3"/>
          <p:cNvGraphicFramePr>
            <a:graphicFrameLocks noGrp="1" noChangeAspect="1"/>
          </p:cNvGraphicFramePr>
          <p:nvPr>
            <p:ph idx="1"/>
            <p:extLst>
              <p:ext uri="{D42A27DB-BD31-4B8C-83A1-F6EECF244321}">
                <p14:modId xmlns:p14="http://schemas.microsoft.com/office/powerpoint/2010/main" xmlns="" val="3229987823"/>
              </p:ext>
            </p:extLst>
          </p:nvPr>
        </p:nvGraphicFramePr>
        <p:xfrm>
          <a:off x="5249862" y="1676400"/>
          <a:ext cx="1387475" cy="4294187"/>
        </p:xfrm>
        <a:graphic>
          <a:graphicData uri="http://schemas.openxmlformats.org/presentationml/2006/ole">
            <p:oleObj spid="_x0000_s8207" name="Bitmap Image" r:id="rId3" imgW="1600339" imgH="4952381" progId="PBrush">
              <p:embed/>
            </p:oleObj>
          </a:graphicData>
        </a:graphic>
      </p:graphicFrame>
      <p:sp>
        <p:nvSpPr>
          <p:cNvPr id="62468" name="Text Box 4"/>
          <p:cNvSpPr txBox="1">
            <a:spLocks noChangeArrowheads="1"/>
          </p:cNvSpPr>
          <p:nvPr/>
        </p:nvSpPr>
        <p:spPr bwMode="auto">
          <a:xfrm>
            <a:off x="457200" y="1676400"/>
            <a:ext cx="5486400" cy="1552575"/>
          </a:xfrm>
          <a:prstGeom prst="rect">
            <a:avLst/>
          </a:prstGeom>
          <a:noFill/>
          <a:ln w="9525">
            <a:noFill/>
            <a:miter lim="800000"/>
            <a:headEnd/>
            <a:tailEnd/>
          </a:ln>
          <a:effectLst/>
        </p:spPr>
        <p:txBody>
          <a:bodyPr>
            <a:spAutoFit/>
          </a:bodyPr>
          <a:lstStyle/>
          <a:p>
            <a:pPr marL="342900" indent="-342900" algn="l" rtl="0">
              <a:spcBef>
                <a:spcPct val="50000"/>
              </a:spcBef>
              <a:buFontTx/>
              <a:buAutoNum type="arabicPeriod"/>
            </a:pPr>
            <a:r>
              <a:rPr lang="en-US" sz="2400"/>
              <a:t>Set the Web Form as the Start Page.</a:t>
            </a:r>
          </a:p>
          <a:p>
            <a:pPr marL="342900" indent="-342900" algn="l" rtl="0">
              <a:spcBef>
                <a:spcPct val="50000"/>
              </a:spcBef>
              <a:buFontTx/>
              <a:buAutoNum type="arabicPeriod"/>
            </a:pPr>
            <a:r>
              <a:rPr lang="en-US" sz="2400"/>
              <a:t>Build and Run the Program.</a:t>
            </a:r>
          </a:p>
          <a:p>
            <a:pPr marL="342900" indent="-342900" algn="l" rtl="0">
              <a:spcBef>
                <a:spcPct val="50000"/>
              </a:spcBef>
              <a:buFontTx/>
              <a:buAutoNum type="arabicPeriod"/>
            </a:pPr>
            <a:r>
              <a:rPr lang="en-US" sz="2400"/>
              <a:t>Try to use the Web Application.</a:t>
            </a:r>
          </a:p>
        </p:txBody>
      </p:sp>
    </p:spTree>
  </p:cSld>
  <p:clrMapOvr>
    <a:masterClrMapping/>
  </p:clrMapOvr>
  <p:transition spd="slow">
    <p:wipe dir="d"/>
  </p:transition>
  <p:timing>
    <p:tnLst>
      <p:par>
        <p:cT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sz="3600"/>
              <a:t>Step By Step </a:t>
            </a:r>
            <a:r>
              <a:rPr lang="en-US" sz="3600">
                <a:latin typeface="Arial"/>
              </a:rPr>
              <a:t>–</a:t>
            </a:r>
            <a:r>
              <a:rPr lang="en-US" sz="3600"/>
              <a:t> Creating a Web Service</a:t>
            </a:r>
            <a:r>
              <a:rPr lang="en-US"/>
              <a:t> </a:t>
            </a:r>
          </a:p>
        </p:txBody>
      </p:sp>
      <p:sp>
        <p:nvSpPr>
          <p:cNvPr id="63491" name="Rectangle 3"/>
          <p:cNvSpPr>
            <a:spLocks noGrp="1" noChangeArrowheads="1"/>
          </p:cNvSpPr>
          <p:nvPr>
            <p:ph idx="1"/>
          </p:nvPr>
        </p:nvSpPr>
        <p:spPr/>
        <p:txBody>
          <a:bodyPr/>
          <a:lstStyle/>
          <a:p>
            <a:pPr marL="609600" indent="-609600" algn="l" rtl="0"/>
            <a:r>
              <a:rPr lang="en-US"/>
              <a:t>In this Step I will create a new Web Service and write a Simple Program that uses it.</a:t>
            </a:r>
          </a:p>
          <a:p>
            <a:pPr marL="609600" indent="-609600" algn="l" rtl="0"/>
            <a:r>
              <a:rPr lang="en-US"/>
              <a:t>The program will perform various operations on an array.</a:t>
            </a:r>
          </a:p>
          <a:p>
            <a:pPr marL="609600" indent="-609600" algn="l" rtl="0"/>
            <a:r>
              <a:rPr lang="en-US"/>
              <a:t>The client program will be a simple dialog box that activates those opeartions.</a:t>
            </a:r>
          </a:p>
        </p:txBody>
      </p:sp>
    </p:spTree>
  </p:cSld>
  <p:clrMapOvr>
    <a:masterClrMapping/>
  </p:clrMapOvr>
  <p:transition spd="slow">
    <p:wipe di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Xtra</a:t>
            </a:r>
            <a:r>
              <a:rPr lang="en-US" dirty="0" smtClean="0"/>
              <a:t>:</a:t>
            </a:r>
            <a:endParaRPr lang="en-US" dirty="0"/>
          </a:p>
        </p:txBody>
      </p:sp>
      <p:sp>
        <p:nvSpPr>
          <p:cNvPr id="3" name="Content Placeholder 2"/>
          <p:cNvSpPr>
            <a:spLocks noGrp="1"/>
          </p:cNvSpPr>
          <p:nvPr>
            <p:ph idx="1"/>
          </p:nvPr>
        </p:nvSpPr>
        <p:spPr>
          <a:xfrm>
            <a:off x="381000" y="1417638"/>
            <a:ext cx="8410575" cy="3490186"/>
          </a:xfrm>
        </p:spPr>
        <p:txBody>
          <a:bodyPr>
            <a:normAutofit lnSpcReduction="10000"/>
          </a:bodyPr>
          <a:lstStyle/>
          <a:p>
            <a:r>
              <a:rPr lang="en-US" dirty="0" smtClean="0"/>
              <a:t>A </a:t>
            </a:r>
            <a:r>
              <a:rPr lang="en-US" dirty="0"/>
              <a:t>delegate variable can have the value null(no method assigned).</a:t>
            </a:r>
          </a:p>
          <a:p>
            <a:r>
              <a:rPr lang="en-US" dirty="0" smtClean="0"/>
              <a:t>If </a:t>
            </a:r>
            <a:r>
              <a:rPr lang="en-US" dirty="0"/>
              <a:t>null, a delegate variable must not be called (otherwise exception).</a:t>
            </a:r>
          </a:p>
          <a:p>
            <a:r>
              <a:rPr lang="en-US" dirty="0" smtClean="0"/>
              <a:t>Delegate </a:t>
            </a:r>
            <a:r>
              <a:rPr lang="en-US" dirty="0"/>
              <a:t>variables are first class objects: can be stored in a data structure, passed as parameter, etc.</a:t>
            </a:r>
          </a:p>
        </p:txBody>
      </p:sp>
    </p:spTree>
    <p:extLst>
      <p:ext uri="{BB962C8B-B14F-4D97-AF65-F5344CB8AC3E}">
        <p14:creationId xmlns:p14="http://schemas.microsoft.com/office/powerpoint/2010/main" xmlns="" val="1743396123"/>
      </p:ext>
    </p:extLst>
  </p:cSld>
  <p:clrMapOvr>
    <a:masterClrMapping/>
  </p:clrMapOvr>
  <p:transition spd="slow">
    <p:wipe dir="d"/>
  </p:transition>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sz="3600"/>
              <a:t>Step By Step </a:t>
            </a:r>
            <a:r>
              <a:rPr lang="en-US" sz="3600">
                <a:latin typeface="Arial"/>
              </a:rPr>
              <a:t>–</a:t>
            </a:r>
            <a:r>
              <a:rPr lang="en-US" sz="3600"/>
              <a:t> Creating a Web Service</a:t>
            </a:r>
          </a:p>
        </p:txBody>
      </p:sp>
      <p:sp>
        <p:nvSpPr>
          <p:cNvPr id="64515" name="Rectangle 3"/>
          <p:cNvSpPr>
            <a:spLocks noGrp="1" noChangeArrowheads="1"/>
          </p:cNvSpPr>
          <p:nvPr>
            <p:ph type="body" sz="half" idx="1"/>
          </p:nvPr>
        </p:nvSpPr>
        <p:spPr>
          <a:xfrm>
            <a:off x="457200" y="1600200"/>
            <a:ext cx="8229600" cy="1066800"/>
          </a:xfrm>
        </p:spPr>
        <p:txBody>
          <a:bodyPr/>
          <a:lstStyle/>
          <a:p>
            <a:pPr algn="l" rtl="0"/>
            <a:r>
              <a:rPr lang="en-US" sz="2800"/>
              <a:t>Create a new Visual C# project with the name RemoteArray. The following screen appears.</a:t>
            </a:r>
          </a:p>
        </p:txBody>
      </p:sp>
      <p:pic>
        <p:nvPicPr>
          <p:cNvPr id="64516" name="Picture 4"/>
          <p:cNvPicPr>
            <a:picLocks noGrp="1" noChangeAspect="1" noChangeArrowheads="1"/>
          </p:cNvPicPr>
          <p:nvPr>
            <p:ph sz="half" idx="2"/>
          </p:nvPr>
        </p:nvPicPr>
        <p:blipFill>
          <a:blip r:embed="rId2" cstate="print"/>
          <a:srcRect/>
          <a:stretch>
            <a:fillRect/>
          </a:stretch>
        </p:blipFill>
        <p:spPr>
          <a:xfrm>
            <a:off x="609600" y="2895600"/>
            <a:ext cx="7315200" cy="3810000"/>
          </a:xfrm>
          <a:noFill/>
          <a:ln/>
        </p:spPr>
      </p:pic>
    </p:spTree>
  </p:cSld>
  <p:clrMapOvr>
    <a:masterClrMapping/>
  </p:clrMapOvr>
  <p:timing>
    <p:tnLst>
      <p:par>
        <p:cT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sz="3600"/>
              <a:t>Step By Step </a:t>
            </a:r>
            <a:r>
              <a:rPr lang="en-US" sz="3600">
                <a:latin typeface="Arial"/>
              </a:rPr>
              <a:t>–</a:t>
            </a:r>
            <a:r>
              <a:rPr lang="en-US" sz="3600"/>
              <a:t> Creating a Web Service</a:t>
            </a:r>
          </a:p>
        </p:txBody>
      </p:sp>
      <p:sp>
        <p:nvSpPr>
          <p:cNvPr id="65539" name="Rectangle 3"/>
          <p:cNvSpPr>
            <a:spLocks noGrp="1" noChangeArrowheads="1"/>
          </p:cNvSpPr>
          <p:nvPr>
            <p:ph type="body" sz="half" idx="1"/>
          </p:nvPr>
        </p:nvSpPr>
        <p:spPr>
          <a:xfrm>
            <a:off x="457200" y="1600200"/>
            <a:ext cx="8229600" cy="914400"/>
          </a:xfrm>
        </p:spPr>
        <p:txBody>
          <a:bodyPr/>
          <a:lstStyle/>
          <a:p>
            <a:pPr algn="l" rtl="0"/>
            <a:r>
              <a:rPr lang="en-US" sz="2800"/>
              <a:t>To see the code Press on the following hyperlink.</a:t>
            </a:r>
          </a:p>
        </p:txBody>
      </p:sp>
      <p:graphicFrame>
        <p:nvGraphicFramePr>
          <p:cNvPr id="65540" name="Object 4"/>
          <p:cNvGraphicFramePr>
            <a:graphicFrameLocks noGrp="1" noChangeAspect="1"/>
          </p:cNvGraphicFramePr>
          <p:nvPr>
            <p:ph sz="quarter" idx="2"/>
          </p:nvPr>
        </p:nvGraphicFramePr>
        <p:xfrm>
          <a:off x="228600" y="3082925"/>
          <a:ext cx="8534400" cy="385763"/>
        </p:xfrm>
        <a:graphic>
          <a:graphicData uri="http://schemas.openxmlformats.org/presentationml/2006/ole">
            <p:oleObj spid="_x0000_s9230" name="Bitmap Image" r:id="rId3" imgW="7590178" imgH="343075" progId="PBrush">
              <p:embed/>
            </p:oleObj>
          </a:graphicData>
        </a:graphic>
      </p:graphicFrame>
      <p:sp>
        <p:nvSpPr>
          <p:cNvPr id="65541" name="AutoShape 5"/>
          <p:cNvSpPr>
            <a:spLocks noChangeArrowheads="1"/>
          </p:cNvSpPr>
          <p:nvPr/>
        </p:nvSpPr>
        <p:spPr bwMode="auto">
          <a:xfrm>
            <a:off x="4419600" y="3429000"/>
            <a:ext cx="457200" cy="990600"/>
          </a:xfrm>
          <a:prstGeom prst="upArrow">
            <a:avLst>
              <a:gd name="adj1" fmla="val 50000"/>
              <a:gd name="adj2" fmla="val 54167"/>
            </a:avLst>
          </a:prstGeom>
          <a:solidFill>
            <a:schemeClr val="accent1"/>
          </a:solidFill>
          <a:ln w="9525">
            <a:solidFill>
              <a:schemeClr val="tx1"/>
            </a:solidFill>
            <a:miter lim="800000"/>
            <a:headEnd/>
            <a:tailEnd/>
          </a:ln>
          <a:effectLst/>
        </p:spPr>
        <p:txBody>
          <a:bodyPr wrap="none" anchor="ctr"/>
          <a:lstStyle/>
          <a:p>
            <a:endParaRPr lang="en-IN"/>
          </a:p>
        </p:txBody>
      </p:sp>
    </p:spTree>
  </p:cSld>
  <p:clrMapOvr>
    <a:masterClrMapping/>
  </p:clrMapOvr>
  <p:timing>
    <p:tnLst>
      <p:par>
        <p:cT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rtl="0"/>
            <a:r>
              <a:rPr lang="en-US" sz="3600"/>
              <a:t>Step By Step </a:t>
            </a:r>
            <a:r>
              <a:rPr lang="en-US" sz="3600">
                <a:latin typeface="Arial"/>
              </a:rPr>
              <a:t>–</a:t>
            </a:r>
            <a:r>
              <a:rPr lang="en-US" sz="3600"/>
              <a:t> Creating a Web Service</a:t>
            </a:r>
          </a:p>
        </p:txBody>
      </p:sp>
      <p:sp>
        <p:nvSpPr>
          <p:cNvPr id="66563" name="Rectangle 3"/>
          <p:cNvSpPr>
            <a:spLocks noGrp="1" noChangeArrowheads="1"/>
          </p:cNvSpPr>
          <p:nvPr>
            <p:ph idx="1"/>
          </p:nvPr>
        </p:nvSpPr>
        <p:spPr/>
        <p:txBody>
          <a:bodyPr/>
          <a:lstStyle/>
          <a:p>
            <a:pPr algn="l" rtl="0"/>
            <a:r>
              <a:rPr lang="en-US"/>
              <a:t>Right Click on the References folder and choose add Reference.</a:t>
            </a:r>
          </a:p>
          <a:p>
            <a:pPr algn="l" rtl="0"/>
            <a:r>
              <a:rPr lang="en-US"/>
              <a:t>Insert the System.Windows.Forms.dll option in to this folder.</a:t>
            </a:r>
          </a:p>
        </p:txBody>
      </p:sp>
    </p:spTree>
  </p:cSld>
  <p:clrMapOvr>
    <a:masterClrMapping/>
  </p:clrMapOvr>
  <p:transition spd="slow">
    <p:wipe dir="d"/>
  </p:transition>
  <p:timing>
    <p:tnLst>
      <p:par>
        <p:cTn id="1" dur="indefinite" restart="never" nodeType="tmRoot"/>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sz="3600"/>
              <a:t>Step By Step </a:t>
            </a:r>
            <a:r>
              <a:rPr lang="en-US" sz="3600">
                <a:latin typeface="Arial"/>
              </a:rPr>
              <a:t>–</a:t>
            </a:r>
            <a:r>
              <a:rPr lang="en-US" sz="3600"/>
              <a:t> Creating a Web Service</a:t>
            </a:r>
          </a:p>
        </p:txBody>
      </p:sp>
      <p:graphicFrame>
        <p:nvGraphicFramePr>
          <p:cNvPr id="67587" name="Object 3"/>
          <p:cNvGraphicFramePr>
            <a:graphicFrameLocks noGrp="1" noChangeAspect="1"/>
          </p:cNvGraphicFramePr>
          <p:nvPr>
            <p:ph idx="1"/>
          </p:nvPr>
        </p:nvGraphicFramePr>
        <p:xfrm>
          <a:off x="1736725" y="1600200"/>
          <a:ext cx="5441950" cy="4530725"/>
        </p:xfrm>
        <a:graphic>
          <a:graphicData uri="http://schemas.openxmlformats.org/presentationml/2006/ole">
            <p:oleObj spid="_x0000_s10254" name="Bitmap Image" r:id="rId3" imgW="5006774" imgH="4168501" progId="PBrush">
              <p:embed/>
            </p:oleObj>
          </a:graphicData>
        </a:graphic>
      </p:graphicFrame>
      <p:sp>
        <p:nvSpPr>
          <p:cNvPr id="67588" name="Line 4"/>
          <p:cNvSpPr>
            <a:spLocks noChangeShapeType="1"/>
          </p:cNvSpPr>
          <p:nvPr/>
        </p:nvSpPr>
        <p:spPr bwMode="auto">
          <a:xfrm flipH="1">
            <a:off x="7848600" y="2286000"/>
            <a:ext cx="685800" cy="304800"/>
          </a:xfrm>
          <a:prstGeom prst="line">
            <a:avLst/>
          </a:prstGeom>
          <a:noFill/>
          <a:ln w="15875">
            <a:solidFill>
              <a:srgbClr val="000000"/>
            </a:solidFill>
            <a:round/>
            <a:headEnd/>
            <a:tailEnd type="triangle" w="med" len="med"/>
          </a:ln>
          <a:effectLst/>
        </p:spPr>
        <p:txBody>
          <a:bodyPr/>
          <a:lstStyle/>
          <a:p>
            <a:endParaRPr lang="en-IN"/>
          </a:p>
        </p:txBody>
      </p:sp>
    </p:spTree>
  </p:cSld>
  <p:clrMapOvr>
    <a:masterClrMapping/>
  </p:clrMapOvr>
  <p:transition spd="slow">
    <p:wipe dir="d"/>
  </p:transition>
  <p:timing>
    <p:tnLst>
      <p:par>
        <p:cT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sz="3600"/>
              <a:t>Step By Step </a:t>
            </a:r>
            <a:r>
              <a:rPr lang="en-US" sz="3600">
                <a:latin typeface="Arial"/>
              </a:rPr>
              <a:t>–</a:t>
            </a:r>
            <a:r>
              <a:rPr lang="en-US" sz="3600"/>
              <a:t> Creating a Web Service</a:t>
            </a:r>
          </a:p>
        </p:txBody>
      </p:sp>
      <p:graphicFrame>
        <p:nvGraphicFramePr>
          <p:cNvPr id="68611" name="Object 3"/>
          <p:cNvGraphicFramePr>
            <a:graphicFrameLocks noGrp="1" noChangeAspect="1"/>
          </p:cNvGraphicFramePr>
          <p:nvPr>
            <p:ph idx="1"/>
          </p:nvPr>
        </p:nvGraphicFramePr>
        <p:xfrm>
          <a:off x="1760538" y="1795463"/>
          <a:ext cx="5468937" cy="4529137"/>
        </p:xfrm>
        <a:graphic>
          <a:graphicData uri="http://schemas.openxmlformats.org/presentationml/2006/ole">
            <p:oleObj spid="_x0000_s11278" name="Bitmap Image" r:id="rId3" imgW="4998095" imgH="4138019" progId="PBrush">
              <p:embed/>
            </p:oleObj>
          </a:graphicData>
        </a:graphic>
      </p:graphicFrame>
      <p:sp>
        <p:nvSpPr>
          <p:cNvPr id="68612" name="Line 4"/>
          <p:cNvSpPr>
            <a:spLocks noChangeShapeType="1"/>
          </p:cNvSpPr>
          <p:nvPr/>
        </p:nvSpPr>
        <p:spPr bwMode="auto">
          <a:xfrm flipV="1">
            <a:off x="1447800" y="5181600"/>
            <a:ext cx="762000" cy="457200"/>
          </a:xfrm>
          <a:prstGeom prst="line">
            <a:avLst/>
          </a:prstGeom>
          <a:noFill/>
          <a:ln w="15875">
            <a:solidFill>
              <a:srgbClr val="000000"/>
            </a:solidFill>
            <a:round/>
            <a:headEnd/>
            <a:tailEnd type="triangle" w="med" len="med"/>
          </a:ln>
          <a:effectLst/>
        </p:spPr>
        <p:txBody>
          <a:bodyPr/>
          <a:lstStyle/>
          <a:p>
            <a:endParaRPr lang="en-IN"/>
          </a:p>
        </p:txBody>
      </p:sp>
      <p:sp>
        <p:nvSpPr>
          <p:cNvPr id="68613" name="Line 5"/>
          <p:cNvSpPr>
            <a:spLocks noChangeShapeType="1"/>
          </p:cNvSpPr>
          <p:nvPr/>
        </p:nvSpPr>
        <p:spPr bwMode="auto">
          <a:xfrm flipV="1">
            <a:off x="4495800" y="6172200"/>
            <a:ext cx="762000" cy="533400"/>
          </a:xfrm>
          <a:prstGeom prst="line">
            <a:avLst/>
          </a:prstGeom>
          <a:noFill/>
          <a:ln w="15875">
            <a:solidFill>
              <a:srgbClr val="000000"/>
            </a:solidFill>
            <a:round/>
            <a:headEnd/>
            <a:tailEnd type="arrow" w="med" len="med"/>
          </a:ln>
          <a:effectLst/>
        </p:spPr>
        <p:txBody>
          <a:bodyPr/>
          <a:lstStyle/>
          <a:p>
            <a:endParaRPr lang="en-IN"/>
          </a:p>
        </p:txBody>
      </p:sp>
    </p:spTree>
  </p:cSld>
  <p:clrMapOvr>
    <a:masterClrMapping/>
  </p:clrMapOvr>
  <p:transition spd="slow">
    <p:wipe dir="d"/>
  </p:transition>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sz="3600"/>
              <a:t>Step By Step </a:t>
            </a:r>
            <a:r>
              <a:rPr lang="en-US" sz="3600">
                <a:latin typeface="Arial"/>
              </a:rPr>
              <a:t>–</a:t>
            </a:r>
            <a:r>
              <a:rPr lang="en-US" sz="3600"/>
              <a:t> Creating a Web Service</a:t>
            </a:r>
          </a:p>
        </p:txBody>
      </p:sp>
      <p:sp>
        <p:nvSpPr>
          <p:cNvPr id="69635" name="Rectangle 3"/>
          <p:cNvSpPr>
            <a:spLocks noGrp="1" noChangeArrowheads="1"/>
          </p:cNvSpPr>
          <p:nvPr>
            <p:ph type="body" sz="half" idx="1"/>
          </p:nvPr>
        </p:nvSpPr>
        <p:spPr>
          <a:xfrm>
            <a:off x="457200" y="1600200"/>
            <a:ext cx="8458200" cy="914400"/>
          </a:xfrm>
        </p:spPr>
        <p:txBody>
          <a:bodyPr/>
          <a:lstStyle/>
          <a:p>
            <a:pPr algn="l" rtl="0">
              <a:lnSpc>
                <a:spcPct val="90000"/>
              </a:lnSpc>
            </a:pPr>
            <a:r>
              <a:rPr lang="en-US" sz="2800"/>
              <a:t>Insert the following code to the .asmx file you</a:t>
            </a:r>
            <a:r>
              <a:rPr lang="en-US" sz="2800">
                <a:latin typeface="Arial"/>
              </a:rPr>
              <a:t>’</a:t>
            </a:r>
            <a:r>
              <a:rPr lang="en-US" sz="2800"/>
              <a:t>ve created.</a:t>
            </a:r>
          </a:p>
          <a:p>
            <a:pPr algn="l" rtl="0">
              <a:lnSpc>
                <a:spcPct val="90000"/>
              </a:lnSpc>
              <a:buFont typeface="Wingdings" pitchFamily="2" charset="2"/>
              <a:buNone/>
            </a:pPr>
            <a:endParaRPr lang="en-US" sz="2800"/>
          </a:p>
        </p:txBody>
      </p:sp>
      <p:graphicFrame>
        <p:nvGraphicFramePr>
          <p:cNvPr id="69636" name="Object 4"/>
          <p:cNvGraphicFramePr>
            <a:graphicFrameLocks noGrp="1" noChangeAspect="1"/>
          </p:cNvGraphicFramePr>
          <p:nvPr>
            <p:ph sz="half" idx="2"/>
          </p:nvPr>
        </p:nvGraphicFramePr>
        <p:xfrm>
          <a:off x="1166813" y="2590800"/>
          <a:ext cx="6808787" cy="4267200"/>
        </p:xfrm>
        <a:graphic>
          <a:graphicData uri="http://schemas.openxmlformats.org/presentationml/2006/ole">
            <p:oleObj spid="_x0000_s12302" name="Bitmap Image" r:id="rId3" imgW="7026249" imgH="4403810" progId="PBrush">
              <p:embed/>
            </p:oleObj>
          </a:graphicData>
        </a:graphic>
      </p:graphicFrame>
    </p:spTree>
  </p:cSld>
  <p:clrMapOvr>
    <a:masterClrMapping/>
  </p:clrMapOvr>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sz="3600"/>
              <a:t>Step By Step </a:t>
            </a:r>
            <a:r>
              <a:rPr lang="en-US" sz="3600">
                <a:latin typeface="Arial"/>
              </a:rPr>
              <a:t>–</a:t>
            </a:r>
            <a:r>
              <a:rPr lang="en-US" sz="3600"/>
              <a:t> Creating a Web Service</a:t>
            </a:r>
          </a:p>
        </p:txBody>
      </p:sp>
      <p:graphicFrame>
        <p:nvGraphicFramePr>
          <p:cNvPr id="70659" name="Object 3"/>
          <p:cNvGraphicFramePr>
            <a:graphicFrameLocks noGrp="1" noChangeAspect="1"/>
          </p:cNvGraphicFramePr>
          <p:nvPr>
            <p:ph idx="1"/>
            <p:extLst>
              <p:ext uri="{D42A27DB-BD31-4B8C-83A1-F6EECF244321}">
                <p14:modId xmlns:p14="http://schemas.microsoft.com/office/powerpoint/2010/main" xmlns="" val="743128898"/>
              </p:ext>
            </p:extLst>
          </p:nvPr>
        </p:nvGraphicFramePr>
        <p:xfrm>
          <a:off x="368602" y="1196752"/>
          <a:ext cx="8763000" cy="4845050"/>
        </p:xfrm>
        <a:graphic>
          <a:graphicData uri="http://schemas.openxmlformats.org/presentationml/2006/ole">
            <p:oleObj spid="_x0000_s13327" name="Bitmap Image" r:id="rId3" imgW="7552075" imgH="4175238" progId="PBrush">
              <p:embed/>
            </p:oleObj>
          </a:graphicData>
        </a:graphic>
      </p:graphicFrame>
    </p:spTree>
  </p:cSld>
  <p:clrMapOvr>
    <a:masterClrMapping/>
  </p:clrMapOvr>
  <p:transition spd="slow">
    <p:wipe dir="d"/>
  </p:transition>
  <p:timing>
    <p:tnLst>
      <p:par>
        <p:cT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sz="3600"/>
              <a:t>Step By Step </a:t>
            </a:r>
            <a:r>
              <a:rPr lang="en-US" sz="3600">
                <a:latin typeface="Arial"/>
              </a:rPr>
              <a:t>–</a:t>
            </a:r>
            <a:r>
              <a:rPr lang="en-US" sz="3600"/>
              <a:t> Creating a Web Service</a:t>
            </a:r>
          </a:p>
        </p:txBody>
      </p:sp>
      <p:graphicFrame>
        <p:nvGraphicFramePr>
          <p:cNvPr id="71683" name="Object 3"/>
          <p:cNvGraphicFramePr>
            <a:graphicFrameLocks noGrp="1" noChangeAspect="1"/>
          </p:cNvGraphicFramePr>
          <p:nvPr>
            <p:ph idx="1"/>
          </p:nvPr>
        </p:nvGraphicFramePr>
        <p:xfrm>
          <a:off x="152400" y="2479675"/>
          <a:ext cx="8839200" cy="3194050"/>
        </p:xfrm>
        <a:graphic>
          <a:graphicData uri="http://schemas.openxmlformats.org/presentationml/2006/ole">
            <p:oleObj spid="_x0000_s14350" name="Bitmap Image" r:id="rId3" imgW="7803556" imgH="2819644" progId="PBrush">
              <p:embed/>
            </p:oleObj>
          </a:graphicData>
        </a:graphic>
      </p:graphicFrame>
    </p:spTree>
  </p:cSld>
  <p:clrMapOvr>
    <a:masterClrMapping/>
  </p:clrMapOvr>
  <p:transition spd="slow">
    <p:wipe dir="d"/>
  </p:transition>
  <p:timing>
    <p:tnLst>
      <p:par>
        <p:cT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57200" y="277813"/>
            <a:ext cx="8229600" cy="558899"/>
          </a:xfrm>
        </p:spPr>
        <p:txBody>
          <a:bodyPr>
            <a:normAutofit fontScale="90000"/>
          </a:bodyPr>
          <a:lstStyle/>
          <a:p>
            <a:pPr rtl="0"/>
            <a:r>
              <a:rPr lang="en-US" sz="3600" dirty="0"/>
              <a:t>Step By Step </a:t>
            </a:r>
            <a:r>
              <a:rPr lang="en-US" sz="3600" dirty="0">
                <a:latin typeface="Arial"/>
              </a:rPr>
              <a:t>–</a:t>
            </a:r>
            <a:r>
              <a:rPr lang="en-US" sz="3600" dirty="0"/>
              <a:t> Creating a Web Service</a:t>
            </a:r>
          </a:p>
        </p:txBody>
      </p:sp>
      <p:sp>
        <p:nvSpPr>
          <p:cNvPr id="72707" name="Rectangle 3"/>
          <p:cNvSpPr>
            <a:spLocks noGrp="1" noChangeArrowheads="1"/>
          </p:cNvSpPr>
          <p:nvPr>
            <p:ph type="body" sz="half" idx="1"/>
          </p:nvPr>
        </p:nvSpPr>
        <p:spPr>
          <a:xfrm>
            <a:off x="540434" y="951756"/>
            <a:ext cx="8458200" cy="609600"/>
          </a:xfrm>
        </p:spPr>
        <p:txBody>
          <a:bodyPr/>
          <a:lstStyle/>
          <a:p>
            <a:pPr algn="l" rtl="0"/>
            <a:r>
              <a:rPr lang="en-US" sz="2800" dirty="0"/>
              <a:t>Press Ctrl +F5 to Run the Web service.</a:t>
            </a:r>
          </a:p>
        </p:txBody>
      </p:sp>
      <p:pic>
        <p:nvPicPr>
          <p:cNvPr id="72708" name="Picture 4"/>
          <p:cNvPicPr>
            <a:picLocks noGrp="1" noChangeAspect="1" noChangeArrowheads="1"/>
          </p:cNvPicPr>
          <p:nvPr>
            <p:ph sz="half" idx="2"/>
          </p:nvPr>
        </p:nvPicPr>
        <p:blipFill>
          <a:blip r:embed="rId2" cstate="print"/>
          <a:srcRect/>
          <a:stretch>
            <a:fillRect/>
          </a:stretch>
        </p:blipFill>
        <p:spPr>
          <a:xfrm>
            <a:off x="159434" y="1676400"/>
            <a:ext cx="8839200" cy="4514850"/>
          </a:xfrm>
          <a:noFill/>
          <a:ln/>
        </p:spPr>
      </p:pic>
    </p:spTree>
  </p:cSld>
  <p:clrMapOvr>
    <a:masterClrMapping/>
  </p:clrMapOvr>
  <p:timing>
    <p:tnLst>
      <p:par>
        <p:cT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sz="3600"/>
              <a:t>Step By Step </a:t>
            </a:r>
            <a:r>
              <a:rPr lang="en-US" sz="3600">
                <a:latin typeface="Arial"/>
              </a:rPr>
              <a:t>–</a:t>
            </a:r>
            <a:r>
              <a:rPr lang="en-US" sz="3600"/>
              <a:t> Using Remote Array</a:t>
            </a:r>
          </a:p>
        </p:txBody>
      </p:sp>
      <p:sp>
        <p:nvSpPr>
          <p:cNvPr id="73731" name="Rectangle 3"/>
          <p:cNvSpPr>
            <a:spLocks noGrp="1" noChangeArrowheads="1"/>
          </p:cNvSpPr>
          <p:nvPr>
            <p:ph type="body" sz="half" idx="1"/>
          </p:nvPr>
        </p:nvSpPr>
        <p:spPr>
          <a:xfrm>
            <a:off x="457200" y="1600200"/>
            <a:ext cx="7543800" cy="609600"/>
          </a:xfrm>
        </p:spPr>
        <p:txBody>
          <a:bodyPr/>
          <a:lstStyle/>
          <a:p>
            <a:pPr algn="l" rtl="0"/>
            <a:r>
              <a:rPr lang="en-US" sz="2800"/>
              <a:t>Add a new project to RemoteArray Solution</a:t>
            </a:r>
          </a:p>
        </p:txBody>
      </p:sp>
      <p:graphicFrame>
        <p:nvGraphicFramePr>
          <p:cNvPr id="73732" name="Object 4"/>
          <p:cNvGraphicFramePr>
            <a:graphicFrameLocks noGrp="1" noChangeAspect="1"/>
          </p:cNvGraphicFramePr>
          <p:nvPr>
            <p:ph sz="half" idx="2"/>
          </p:nvPr>
        </p:nvGraphicFramePr>
        <p:xfrm>
          <a:off x="2616200" y="3124200"/>
          <a:ext cx="3681413" cy="2827338"/>
        </p:xfrm>
        <a:graphic>
          <a:graphicData uri="http://schemas.openxmlformats.org/presentationml/2006/ole">
            <p:oleObj spid="_x0000_s15374" name="Bitmap Image" r:id="rId3" imgW="3680779" imgH="2827265" progId="PBrush">
              <p:embed/>
            </p:oleObj>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Multicast Delegate</a:t>
            </a:r>
            <a:endParaRPr lang="en-US" dirty="0"/>
          </a:p>
        </p:txBody>
      </p:sp>
      <p:sp>
        <p:nvSpPr>
          <p:cNvPr id="3" name="Content Placeholder 2"/>
          <p:cNvSpPr>
            <a:spLocks noGrp="1"/>
          </p:cNvSpPr>
          <p:nvPr>
            <p:ph idx="1"/>
          </p:nvPr>
        </p:nvSpPr>
        <p:spPr>
          <a:xfrm>
            <a:off x="381000" y="1417638"/>
            <a:ext cx="8410575" cy="4745915"/>
          </a:xfrm>
        </p:spPr>
        <p:txBody>
          <a:bodyPr>
            <a:normAutofit lnSpcReduction="10000"/>
          </a:bodyPr>
          <a:lstStyle/>
          <a:p>
            <a:r>
              <a:rPr lang="en-US" dirty="0" smtClean="0"/>
              <a:t>A </a:t>
            </a:r>
            <a:r>
              <a:rPr lang="en-US" dirty="0"/>
              <a:t>delegate variable can hold multiple values at the same time </a:t>
            </a:r>
          </a:p>
          <a:p>
            <a:r>
              <a:rPr lang="en-US" dirty="0" smtClean="0">
                <a:latin typeface="Consolas"/>
              </a:rPr>
              <a:t>c1.AboutToBlow </a:t>
            </a:r>
            <a:r>
              <a:rPr lang="en-US" dirty="0">
                <a:latin typeface="Consolas"/>
              </a:rPr>
              <a:t>+= </a:t>
            </a:r>
            <a:r>
              <a:rPr lang="en-US" dirty="0" err="1">
                <a:latin typeface="Consolas"/>
              </a:rPr>
              <a:t>CarIsAlmostDoomed</a:t>
            </a:r>
            <a:r>
              <a:rPr lang="en-US" dirty="0">
                <a:latin typeface="Consolas"/>
              </a:rPr>
              <a:t>;</a:t>
            </a:r>
          </a:p>
          <a:p>
            <a:r>
              <a:rPr lang="en-US" dirty="0" smtClean="0">
                <a:latin typeface="Consolas"/>
              </a:rPr>
              <a:t>c1.AboutToBlow </a:t>
            </a:r>
            <a:r>
              <a:rPr lang="en-US" dirty="0">
                <a:latin typeface="Consolas"/>
              </a:rPr>
              <a:t>+= </a:t>
            </a:r>
            <a:r>
              <a:rPr lang="en-US" dirty="0" err="1">
                <a:latin typeface="Consolas"/>
              </a:rPr>
              <a:t>CarAboutToBlow</a:t>
            </a:r>
            <a:r>
              <a:rPr lang="en-US" dirty="0">
                <a:latin typeface="Consolas"/>
              </a:rPr>
              <a:t>;</a:t>
            </a:r>
          </a:p>
          <a:p>
            <a:r>
              <a:rPr lang="en-US" dirty="0" smtClean="0"/>
              <a:t>Note:</a:t>
            </a:r>
          </a:p>
          <a:p>
            <a:r>
              <a:rPr lang="en-US" sz="2400" dirty="0" smtClean="0"/>
              <a:t>if </a:t>
            </a:r>
            <a:r>
              <a:rPr lang="en-US" sz="2400" dirty="0"/>
              <a:t>the multicast delegate is a function, the value of the last call is </a:t>
            </a:r>
            <a:r>
              <a:rPr lang="en-US" sz="2400" dirty="0" smtClean="0"/>
              <a:t>returned</a:t>
            </a:r>
          </a:p>
          <a:p>
            <a:r>
              <a:rPr lang="en-US" sz="2400" dirty="0" smtClean="0"/>
              <a:t>if </a:t>
            </a:r>
            <a:r>
              <a:rPr lang="en-US" sz="2400" dirty="0"/>
              <a:t>the multicast delegate has an </a:t>
            </a:r>
            <a:r>
              <a:rPr lang="en-US" sz="2400" dirty="0" err="1"/>
              <a:t>outparameter</a:t>
            </a:r>
            <a:r>
              <a:rPr lang="en-US" sz="2400" dirty="0"/>
              <a:t>, the parameter of the last call is </a:t>
            </a:r>
            <a:r>
              <a:rPr lang="en-US" sz="2400" dirty="0" smtClean="0"/>
              <a:t>returned</a:t>
            </a:r>
            <a:endParaRPr lang="en-US" dirty="0"/>
          </a:p>
        </p:txBody>
      </p:sp>
    </p:spTree>
    <p:extLst>
      <p:ext uri="{BB962C8B-B14F-4D97-AF65-F5344CB8AC3E}">
        <p14:creationId xmlns:p14="http://schemas.microsoft.com/office/powerpoint/2010/main" xmlns="" val="56515997"/>
      </p:ext>
    </p:extLst>
  </p:cSld>
  <p:clrMapOvr>
    <a:masterClrMapping/>
  </p:clrMapOvr>
  <p:transition spd="slow">
    <p:wipe dir="d"/>
  </p:transition>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sz="3600"/>
              <a:t>Step By Step </a:t>
            </a:r>
            <a:r>
              <a:rPr lang="en-US" sz="3600">
                <a:latin typeface="Arial"/>
              </a:rPr>
              <a:t>–</a:t>
            </a:r>
            <a:r>
              <a:rPr lang="en-US" sz="3600"/>
              <a:t> Using Remote Array</a:t>
            </a:r>
          </a:p>
        </p:txBody>
      </p:sp>
      <p:sp>
        <p:nvSpPr>
          <p:cNvPr id="74755" name="Rectangle 3"/>
          <p:cNvSpPr>
            <a:spLocks noGrp="1" noChangeArrowheads="1"/>
          </p:cNvSpPr>
          <p:nvPr>
            <p:ph idx="1"/>
          </p:nvPr>
        </p:nvSpPr>
        <p:spPr/>
        <p:txBody>
          <a:bodyPr/>
          <a:lstStyle/>
          <a:p>
            <a:pPr algn="l" rtl="0"/>
            <a:r>
              <a:rPr lang="en-US"/>
              <a:t>Choose Windows Application from the templates.</a:t>
            </a:r>
          </a:p>
          <a:p>
            <a:pPr algn="l" rtl="0"/>
            <a:r>
              <a:rPr lang="en-US"/>
              <a:t>Add a web reference for the Remote Array Web Service.</a:t>
            </a:r>
          </a:p>
          <a:p>
            <a:pPr algn="l" rtl="0"/>
            <a:r>
              <a:rPr lang="en-US"/>
              <a:t>Remember that it</a:t>
            </a:r>
            <a:r>
              <a:rPr lang="en-US">
                <a:latin typeface="Arial"/>
              </a:rPr>
              <a:t>’</a:t>
            </a:r>
            <a:r>
              <a:rPr lang="en-US"/>
              <a:t>s inside an asmx file.</a:t>
            </a:r>
          </a:p>
        </p:txBody>
      </p:sp>
    </p:spTree>
  </p:cSld>
  <p:clrMapOvr>
    <a:masterClrMapping/>
  </p:clrMapOvr>
  <p:transition spd="slow">
    <p:wipe dir="d"/>
  </p:transition>
  <p:timing>
    <p:tnLst>
      <p:par>
        <p:cT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sz="3600"/>
              <a:t>Step By Step </a:t>
            </a:r>
            <a:r>
              <a:rPr lang="en-US" sz="3600">
                <a:latin typeface="Arial"/>
              </a:rPr>
              <a:t>–</a:t>
            </a:r>
            <a:r>
              <a:rPr lang="en-US" sz="3600"/>
              <a:t> Using Remote Array</a:t>
            </a:r>
          </a:p>
        </p:txBody>
      </p:sp>
      <p:graphicFrame>
        <p:nvGraphicFramePr>
          <p:cNvPr id="75779" name="Object 3"/>
          <p:cNvGraphicFramePr>
            <a:graphicFrameLocks noGrp="1" noChangeAspect="1"/>
          </p:cNvGraphicFramePr>
          <p:nvPr>
            <p:ph idx="1"/>
          </p:nvPr>
        </p:nvGraphicFramePr>
        <p:xfrm>
          <a:off x="1311275" y="1600200"/>
          <a:ext cx="6673850" cy="4953000"/>
        </p:xfrm>
        <a:graphic>
          <a:graphicData uri="http://schemas.openxmlformats.org/presentationml/2006/ole">
            <p:oleObj spid="_x0000_s16398" name="Bitmap Image" r:id="rId3" imgW="6232381" imgH="4625741" progId="PBrush">
              <p:embed/>
            </p:oleObj>
          </a:graphicData>
        </a:graphic>
      </p:graphicFrame>
      <p:sp>
        <p:nvSpPr>
          <p:cNvPr id="75780" name="Line 4"/>
          <p:cNvSpPr>
            <a:spLocks noChangeShapeType="1"/>
          </p:cNvSpPr>
          <p:nvPr/>
        </p:nvSpPr>
        <p:spPr bwMode="auto">
          <a:xfrm flipV="1">
            <a:off x="6781800" y="5105400"/>
            <a:ext cx="762000" cy="609600"/>
          </a:xfrm>
          <a:prstGeom prst="line">
            <a:avLst/>
          </a:prstGeom>
          <a:noFill/>
          <a:ln w="15875">
            <a:solidFill>
              <a:srgbClr val="000000"/>
            </a:solidFill>
            <a:round/>
            <a:headEnd/>
            <a:tailEnd type="arrow" w="med" len="med"/>
          </a:ln>
          <a:effectLst/>
        </p:spPr>
        <p:txBody>
          <a:bodyPr/>
          <a:lstStyle/>
          <a:p>
            <a:endParaRPr lang="en-IN"/>
          </a:p>
        </p:txBody>
      </p:sp>
    </p:spTree>
  </p:cSld>
  <p:clrMapOvr>
    <a:masterClrMapping/>
  </p:clrMapOvr>
  <p:transition spd="slow">
    <p:wipe dir="d"/>
  </p:transition>
  <p:timing>
    <p:tnLst>
      <p:par>
        <p:cT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z="3600"/>
              <a:t>Step By Step </a:t>
            </a:r>
            <a:r>
              <a:rPr lang="en-US" sz="3600">
                <a:latin typeface="Arial"/>
              </a:rPr>
              <a:t>–</a:t>
            </a:r>
            <a:r>
              <a:rPr lang="en-US" sz="3600"/>
              <a:t> Using Remote Array</a:t>
            </a:r>
          </a:p>
        </p:txBody>
      </p:sp>
      <p:sp>
        <p:nvSpPr>
          <p:cNvPr id="76803" name="Rectangle 3"/>
          <p:cNvSpPr>
            <a:spLocks noGrp="1" noChangeArrowheads="1"/>
          </p:cNvSpPr>
          <p:nvPr>
            <p:ph type="body" sz="half" idx="1"/>
          </p:nvPr>
        </p:nvSpPr>
        <p:spPr>
          <a:xfrm>
            <a:off x="457200" y="1600200"/>
            <a:ext cx="8382000" cy="609600"/>
          </a:xfrm>
        </p:spPr>
        <p:txBody>
          <a:bodyPr/>
          <a:lstStyle/>
          <a:p>
            <a:pPr algn="l" rtl="0"/>
            <a:r>
              <a:rPr lang="en-US" sz="2800"/>
              <a:t>Add the following elements to the Form</a:t>
            </a:r>
          </a:p>
        </p:txBody>
      </p:sp>
      <p:graphicFrame>
        <p:nvGraphicFramePr>
          <p:cNvPr id="76804" name="Object 4"/>
          <p:cNvGraphicFramePr>
            <a:graphicFrameLocks noGrp="1" noChangeAspect="1"/>
          </p:cNvGraphicFramePr>
          <p:nvPr>
            <p:ph sz="half" idx="2"/>
          </p:nvPr>
        </p:nvGraphicFramePr>
        <p:xfrm>
          <a:off x="2311400" y="3276600"/>
          <a:ext cx="3454400" cy="2971800"/>
        </p:xfrm>
        <a:graphic>
          <a:graphicData uri="http://schemas.openxmlformats.org/presentationml/2006/ole">
            <p:oleObj spid="_x0000_s17422" name="Bitmap Image" r:id="rId3" imgW="2666667" imgH="2293333" progId="PBrush">
              <p:embed/>
            </p:oleObj>
          </a:graphicData>
        </a:graphic>
      </p:graphicFrame>
    </p:spTree>
  </p:cSld>
  <p:clrMapOvr>
    <a:masterClrMapping/>
  </p:clrMapOvr>
  <p:timing>
    <p:tnLst>
      <p:par>
        <p:cT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sz="3600"/>
              <a:t>Step By Step </a:t>
            </a:r>
            <a:r>
              <a:rPr lang="en-US" sz="3600">
                <a:latin typeface="Arial"/>
              </a:rPr>
              <a:t>–</a:t>
            </a:r>
            <a:r>
              <a:rPr lang="en-US" sz="3600"/>
              <a:t> Using Remote Array</a:t>
            </a:r>
          </a:p>
        </p:txBody>
      </p:sp>
      <p:sp>
        <p:nvSpPr>
          <p:cNvPr id="77827" name="Rectangle 3"/>
          <p:cNvSpPr>
            <a:spLocks noGrp="1" noChangeArrowheads="1"/>
          </p:cNvSpPr>
          <p:nvPr>
            <p:ph type="body" sz="half" idx="1"/>
          </p:nvPr>
        </p:nvSpPr>
        <p:spPr>
          <a:xfrm>
            <a:off x="457200" y="1600200"/>
            <a:ext cx="8153400" cy="1676400"/>
          </a:xfrm>
        </p:spPr>
        <p:txBody>
          <a:bodyPr/>
          <a:lstStyle/>
          <a:p>
            <a:pPr algn="l" rtl="0"/>
            <a:r>
              <a:rPr lang="en-US" sz="2800"/>
              <a:t>Create a private RemoteArray object and a private int array object to the Form.</a:t>
            </a:r>
          </a:p>
          <a:p>
            <a:pPr algn="l" rtl="0"/>
            <a:r>
              <a:rPr lang="en-US" sz="2800"/>
              <a:t>Insert this code after the Initialize component part.</a:t>
            </a:r>
          </a:p>
        </p:txBody>
      </p:sp>
      <p:graphicFrame>
        <p:nvGraphicFramePr>
          <p:cNvPr id="77828" name="Object 4"/>
          <p:cNvGraphicFramePr>
            <a:graphicFrameLocks noGrp="1" noChangeAspect="1"/>
          </p:cNvGraphicFramePr>
          <p:nvPr>
            <p:ph sz="half" idx="2"/>
          </p:nvPr>
        </p:nvGraphicFramePr>
        <p:xfrm>
          <a:off x="1363663" y="3429000"/>
          <a:ext cx="6492875" cy="3224213"/>
        </p:xfrm>
        <a:graphic>
          <a:graphicData uri="http://schemas.openxmlformats.org/presentationml/2006/ole">
            <p:oleObj spid="_x0000_s18446" name="Bitmap Image" r:id="rId3" imgW="4115157" imgH="2042337" progId="PBrush">
              <p:embed/>
            </p:oleObj>
          </a:graphicData>
        </a:graphic>
      </p:graphicFrame>
    </p:spTree>
  </p:cSld>
  <p:clrMapOvr>
    <a:masterClrMapping/>
  </p:clrMapOvr>
  <p:timing>
    <p:tnLst>
      <p:par>
        <p:cTn id="1" dur="indefinite" restart="never" nodeType="tmRoot"/>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sz="3600"/>
              <a:t>Step By Step </a:t>
            </a:r>
            <a:r>
              <a:rPr lang="en-US" sz="3600">
                <a:latin typeface="Arial"/>
              </a:rPr>
              <a:t>–</a:t>
            </a:r>
            <a:r>
              <a:rPr lang="en-US" sz="3600"/>
              <a:t> Using Remote Array</a:t>
            </a:r>
          </a:p>
        </p:txBody>
      </p:sp>
      <p:sp>
        <p:nvSpPr>
          <p:cNvPr id="78851" name="Rectangle 3"/>
          <p:cNvSpPr>
            <a:spLocks noGrp="1" noChangeArrowheads="1"/>
          </p:cNvSpPr>
          <p:nvPr>
            <p:ph type="body" sz="half" idx="1"/>
          </p:nvPr>
        </p:nvSpPr>
        <p:spPr>
          <a:xfrm>
            <a:off x="457200" y="1600200"/>
            <a:ext cx="8534400" cy="533400"/>
          </a:xfrm>
        </p:spPr>
        <p:txBody>
          <a:bodyPr/>
          <a:lstStyle/>
          <a:p>
            <a:pPr algn="l" rtl="0"/>
            <a:r>
              <a:rPr lang="en-US" sz="2800"/>
              <a:t>Insert the following code to controls handler</a:t>
            </a:r>
          </a:p>
        </p:txBody>
      </p:sp>
      <p:graphicFrame>
        <p:nvGraphicFramePr>
          <p:cNvPr id="78852" name="Object 4"/>
          <p:cNvGraphicFramePr>
            <a:graphicFrameLocks noGrp="1" noChangeAspect="1"/>
          </p:cNvGraphicFramePr>
          <p:nvPr>
            <p:ph sz="quarter" idx="2"/>
          </p:nvPr>
        </p:nvGraphicFramePr>
        <p:xfrm>
          <a:off x="1500188" y="2209800"/>
          <a:ext cx="6142037" cy="2438400"/>
        </p:xfrm>
        <a:graphic>
          <a:graphicData uri="http://schemas.openxmlformats.org/presentationml/2006/ole">
            <p:oleObj spid="_x0000_s19482" name="Bitmap Image" r:id="rId3" imgW="6873836" imgH="2728196" progId="PBrush">
              <p:embed/>
            </p:oleObj>
          </a:graphicData>
        </a:graphic>
      </p:graphicFrame>
      <p:graphicFrame>
        <p:nvGraphicFramePr>
          <p:cNvPr id="78853" name="Object 5"/>
          <p:cNvGraphicFramePr>
            <a:graphicFrameLocks noGrp="1" noChangeAspect="1"/>
          </p:cNvGraphicFramePr>
          <p:nvPr>
            <p:ph sz="quarter" idx="3"/>
          </p:nvPr>
        </p:nvGraphicFramePr>
        <p:xfrm>
          <a:off x="1490663" y="4800600"/>
          <a:ext cx="6162675" cy="1752600"/>
        </p:xfrm>
        <a:graphic>
          <a:graphicData uri="http://schemas.openxmlformats.org/presentationml/2006/ole">
            <p:oleObj spid="_x0000_s19483" name="Bitmap Image" r:id="rId4" imgW="6614733" imgH="1881905" progId="PBrush">
              <p:embed/>
            </p:oleObj>
          </a:graphicData>
        </a:graphic>
      </p:graphicFrame>
    </p:spTree>
  </p:cSld>
  <p:clrMapOvr>
    <a:masterClrMapping/>
  </p:clrMapOvr>
  <p:timing>
    <p:tnLst>
      <p:par>
        <p:cTn id="1" dur="indefinite" restart="never" nodeType="tmRoot"/>
      </p:par>
    </p:tn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sz="3600"/>
              <a:t>Step By Step </a:t>
            </a:r>
            <a:r>
              <a:rPr lang="en-US" sz="3600">
                <a:latin typeface="Arial"/>
              </a:rPr>
              <a:t>–</a:t>
            </a:r>
            <a:r>
              <a:rPr lang="en-US" sz="3600"/>
              <a:t> Using Remote Array</a:t>
            </a:r>
          </a:p>
        </p:txBody>
      </p:sp>
      <p:sp>
        <p:nvSpPr>
          <p:cNvPr id="79875" name="Rectangle 3"/>
          <p:cNvSpPr>
            <a:spLocks noGrp="1" noChangeArrowheads="1"/>
          </p:cNvSpPr>
          <p:nvPr>
            <p:ph type="body" sz="half" idx="1"/>
          </p:nvPr>
        </p:nvSpPr>
        <p:spPr>
          <a:xfrm>
            <a:off x="457200" y="1600200"/>
            <a:ext cx="8458200" cy="609600"/>
          </a:xfrm>
        </p:spPr>
        <p:txBody>
          <a:bodyPr/>
          <a:lstStyle/>
          <a:p>
            <a:pPr algn="l" rtl="0"/>
            <a:r>
              <a:rPr lang="en-US" sz="2800"/>
              <a:t>Set the Windows Application project as the Startup </a:t>
            </a:r>
          </a:p>
        </p:txBody>
      </p:sp>
      <p:graphicFrame>
        <p:nvGraphicFramePr>
          <p:cNvPr id="79876" name="Object 4"/>
          <p:cNvGraphicFramePr>
            <a:graphicFrameLocks noGrp="1" noChangeAspect="1"/>
          </p:cNvGraphicFramePr>
          <p:nvPr>
            <p:ph sz="half" idx="2"/>
          </p:nvPr>
        </p:nvGraphicFramePr>
        <p:xfrm>
          <a:off x="2227263" y="2438400"/>
          <a:ext cx="1717675" cy="3810000"/>
        </p:xfrm>
        <a:graphic>
          <a:graphicData uri="http://schemas.openxmlformats.org/presentationml/2006/ole">
            <p:oleObj spid="_x0000_s20494" name="Bitmap Image" r:id="rId3" imgW="1676545" imgH="3718095" progId="PBrush">
              <p:embed/>
            </p:oleObj>
          </a:graphicData>
        </a:graphic>
      </p:graphicFrame>
    </p:spTree>
  </p:cSld>
  <p:clrMapOvr>
    <a:masterClrMapping/>
  </p:clrMapOvr>
  <p:timing>
    <p:tnLst>
      <p:par>
        <p:cTn id="1" dur="indefinite" restart="never" nodeType="tmRoot"/>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sz="3600"/>
              <a:t>Step By Step </a:t>
            </a:r>
            <a:r>
              <a:rPr lang="en-US" sz="3600">
                <a:latin typeface="Arial"/>
              </a:rPr>
              <a:t>–</a:t>
            </a:r>
            <a:r>
              <a:rPr lang="en-US" sz="3600"/>
              <a:t> Using Remote Array</a:t>
            </a:r>
          </a:p>
        </p:txBody>
      </p:sp>
      <p:sp>
        <p:nvSpPr>
          <p:cNvPr id="80899" name="Rectangle 3"/>
          <p:cNvSpPr>
            <a:spLocks noGrp="1" noChangeArrowheads="1"/>
          </p:cNvSpPr>
          <p:nvPr>
            <p:ph idx="1"/>
          </p:nvPr>
        </p:nvSpPr>
        <p:spPr/>
        <p:txBody>
          <a:bodyPr/>
          <a:lstStyle/>
          <a:p>
            <a:pPr algn="l" rtl="0"/>
            <a:r>
              <a:rPr lang="en-US"/>
              <a:t>Compile and run the application.</a:t>
            </a:r>
          </a:p>
          <a:p>
            <a:pPr algn="l" rtl="0"/>
            <a:r>
              <a:rPr lang="en-US"/>
              <a:t>This is an example that an XML Web application can be used over Windows and not only with ASP.NET</a:t>
            </a:r>
          </a:p>
        </p:txBody>
      </p:sp>
    </p:spTree>
  </p:cSld>
  <p:clrMapOvr>
    <a:masterClrMapping/>
  </p:clrMapOvr>
  <p:transition spd="slow">
    <p:wipe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01731"/>
          </a:xfrm>
        </p:spPr>
        <p:txBody>
          <a:bodyPr>
            <a:normAutofit fontScale="90000"/>
          </a:bodyPr>
          <a:lstStyle/>
          <a:p>
            <a:r>
              <a:rPr lang="en-US" sz="4400" dirty="0" smtClean="0"/>
              <a:t>Events: </a:t>
            </a:r>
            <a:r>
              <a:rPr lang="en-US" sz="4400" dirty="0"/>
              <a:t>Special Delegate Variables </a:t>
            </a:r>
          </a:p>
        </p:txBody>
      </p:sp>
      <p:sp>
        <p:nvSpPr>
          <p:cNvPr id="3" name="Content Placeholder 2"/>
          <p:cNvSpPr>
            <a:spLocks noGrp="1"/>
          </p:cNvSpPr>
          <p:nvPr>
            <p:ph idx="1"/>
          </p:nvPr>
        </p:nvSpPr>
        <p:spPr>
          <a:xfrm>
            <a:off x="381000" y="1417638"/>
            <a:ext cx="8410575" cy="2603790"/>
          </a:xfrm>
        </p:spPr>
        <p:txBody>
          <a:bodyPr/>
          <a:lstStyle/>
          <a:p>
            <a:r>
              <a:rPr lang="en-US" dirty="0" smtClean="0"/>
              <a:t>Why </a:t>
            </a:r>
            <a:r>
              <a:rPr lang="en-US" dirty="0"/>
              <a:t>events instead of normal delegate variables</a:t>
            </a:r>
            <a:r>
              <a:rPr lang="en-US" dirty="0" smtClean="0"/>
              <a:t>?</a:t>
            </a:r>
          </a:p>
          <a:p>
            <a:r>
              <a:rPr lang="en-US" dirty="0" smtClean="0"/>
              <a:t>Only </a:t>
            </a:r>
            <a:r>
              <a:rPr lang="en-US" dirty="0"/>
              <a:t>the class that declares the event can fire it(better abstraction).</a:t>
            </a:r>
          </a:p>
          <a:p>
            <a:endParaRPr lang="en-US" dirty="0"/>
          </a:p>
        </p:txBody>
      </p:sp>
    </p:spTree>
    <p:extLst>
      <p:ext uri="{BB962C8B-B14F-4D97-AF65-F5344CB8AC3E}">
        <p14:creationId xmlns:p14="http://schemas.microsoft.com/office/powerpoint/2010/main" xmlns="" val="1516448278"/>
      </p:ext>
    </p:extLst>
  </p:cSld>
  <p:clrMapOvr>
    <a:masterClrMapping/>
  </p:clrMapOvr>
  <p:transition spd="slow">
    <p:wipe di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Garbage Collection</a:t>
            </a:r>
            <a:endParaRPr lang="en-US" dirty="0"/>
          </a:p>
        </p:txBody>
      </p:sp>
      <p:sp>
        <p:nvSpPr>
          <p:cNvPr id="5" name="Subtitle 4"/>
          <p:cNvSpPr>
            <a:spLocks noGrp="1"/>
          </p:cNvSpPr>
          <p:nvPr>
            <p:ph type="subTitle" idx="1"/>
          </p:nvPr>
        </p:nvSpPr>
        <p:spPr/>
        <p:txBody>
          <a:bodyPr/>
          <a:lstStyle/>
          <a:p>
            <a:r>
              <a:rPr lang="en-US" dirty="0" smtClean="0"/>
              <a:t>UNDERSTANDING </a:t>
            </a:r>
            <a:r>
              <a:rPr lang="en-US" dirty="0"/>
              <a:t>OBJECT LIFETIME</a:t>
            </a:r>
          </a:p>
        </p:txBody>
      </p:sp>
    </p:spTree>
    <p:extLst>
      <p:ext uri="{BB962C8B-B14F-4D97-AF65-F5344CB8AC3E}">
        <p14:creationId xmlns:p14="http://schemas.microsoft.com/office/powerpoint/2010/main" xmlns="" val="276991066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Assemblies</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61988" y="1614488"/>
            <a:ext cx="7797800" cy="4879975"/>
            <a:chOff x="661988" y="1614488"/>
            <a:chExt cx="7797800" cy="4879975"/>
          </a:xfrm>
        </p:grpSpPr>
        <p:sp>
          <p:nvSpPr>
            <p:cNvPr id="5" name="Rectangle 3"/>
            <p:cNvSpPr>
              <a:spLocks noChangeArrowheads="1"/>
            </p:cNvSpPr>
            <p:nvPr/>
          </p:nvSpPr>
          <p:spPr bwMode="auto">
            <a:xfrm>
              <a:off x="914400" y="1614488"/>
              <a:ext cx="1431925" cy="1427162"/>
            </a:xfrm>
            <a:prstGeom prst="rect">
              <a:avLst/>
            </a:prstGeom>
            <a:gradFill rotWithShape="0">
              <a:gsLst>
                <a:gs pos="0">
                  <a:schemeClr val="accent1">
                    <a:gamma/>
                    <a:tint val="53725"/>
                    <a:invGamma/>
                  </a:schemeClr>
                </a:gs>
                <a:gs pos="100000">
                  <a:schemeClr val="accent1"/>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sz="1200" b="1">
                  <a:solidFill>
                    <a:schemeClr val="bg2"/>
                  </a:solidFill>
                </a:rPr>
                <a:t>C#</a:t>
              </a:r>
              <a:br>
                <a:rPr lang="en-US" sz="1200" b="1">
                  <a:solidFill>
                    <a:schemeClr val="bg2"/>
                  </a:solidFill>
                </a:rPr>
              </a:br>
              <a:r>
                <a:rPr lang="en-US" sz="1200" b="1">
                  <a:solidFill>
                    <a:schemeClr val="bg2"/>
                  </a:solidFill>
                </a:rPr>
                <a:t>Source Code</a:t>
              </a:r>
              <a:br>
                <a:rPr lang="en-US" sz="1200" b="1">
                  <a:solidFill>
                    <a:schemeClr val="bg2"/>
                  </a:solidFill>
                </a:rPr>
              </a:br>
              <a:r>
                <a:rPr lang="en-US" sz="1200" b="1">
                  <a:solidFill>
                    <a:schemeClr val="bg2"/>
                  </a:solidFill>
                </a:rPr>
                <a:t>File(s)</a:t>
              </a:r>
            </a:p>
          </p:txBody>
        </p:sp>
        <p:sp>
          <p:nvSpPr>
            <p:cNvPr id="6" name="Rectangle 4"/>
            <p:cNvSpPr>
              <a:spLocks noChangeArrowheads="1"/>
            </p:cNvSpPr>
            <p:nvPr/>
          </p:nvSpPr>
          <p:spPr bwMode="auto">
            <a:xfrm>
              <a:off x="661988" y="5540375"/>
              <a:ext cx="1822450" cy="950913"/>
            </a:xfrm>
            <a:prstGeom prst="rect">
              <a:avLst/>
            </a:prstGeom>
            <a:gradFill rotWithShape="0">
              <a:gsLst>
                <a:gs pos="0">
                  <a:srgbClr val="FF6600">
                    <a:gamma/>
                    <a:tint val="53725"/>
                    <a:invGamma/>
                  </a:srgbClr>
                </a:gs>
                <a:gs pos="100000">
                  <a:srgbClr val="FF6600"/>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sz="1200" b="1">
                  <a:solidFill>
                    <a:schemeClr val="bg2"/>
                  </a:solidFill>
                </a:rPr>
                <a:t>Managed Assembly</a:t>
              </a:r>
              <a:br>
                <a:rPr lang="en-US" sz="1200" b="1">
                  <a:solidFill>
                    <a:schemeClr val="bg2"/>
                  </a:solidFill>
                </a:rPr>
              </a:br>
              <a:r>
                <a:rPr lang="en-US" sz="1200" b="1">
                  <a:solidFill>
                    <a:schemeClr val="bg2"/>
                  </a:solidFill>
                </a:rPr>
                <a:t>(IL and Metadata)</a:t>
              </a:r>
            </a:p>
          </p:txBody>
        </p:sp>
        <p:sp>
          <p:nvSpPr>
            <p:cNvPr id="7" name="Rectangle 5"/>
            <p:cNvSpPr>
              <a:spLocks noChangeArrowheads="1"/>
            </p:cNvSpPr>
            <p:nvPr/>
          </p:nvSpPr>
          <p:spPr bwMode="auto">
            <a:xfrm>
              <a:off x="6802438" y="1614488"/>
              <a:ext cx="1431925" cy="1427162"/>
            </a:xfrm>
            <a:prstGeom prst="rect">
              <a:avLst/>
            </a:prstGeom>
            <a:gradFill rotWithShape="0">
              <a:gsLst>
                <a:gs pos="0">
                  <a:schemeClr val="accent1">
                    <a:gamma/>
                    <a:tint val="53725"/>
                    <a:invGamma/>
                  </a:schemeClr>
                </a:gs>
                <a:gs pos="100000">
                  <a:schemeClr val="accent1"/>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sz="1200" b="1">
                  <a:solidFill>
                    <a:schemeClr val="bg2"/>
                  </a:solidFill>
                </a:rPr>
                <a:t>Fortran</a:t>
              </a:r>
              <a:br>
                <a:rPr lang="en-US" sz="1200" b="1">
                  <a:solidFill>
                    <a:schemeClr val="bg2"/>
                  </a:solidFill>
                </a:rPr>
              </a:br>
              <a:r>
                <a:rPr lang="en-US" sz="1200" b="1">
                  <a:solidFill>
                    <a:schemeClr val="bg2"/>
                  </a:solidFill>
                </a:rPr>
                <a:t>Source Code</a:t>
              </a:r>
              <a:br>
                <a:rPr lang="en-US" sz="1200" b="1">
                  <a:solidFill>
                    <a:schemeClr val="bg2"/>
                  </a:solidFill>
                </a:rPr>
              </a:br>
              <a:r>
                <a:rPr lang="en-US" sz="1200" b="1">
                  <a:solidFill>
                    <a:schemeClr val="bg2"/>
                  </a:solidFill>
                </a:rPr>
                <a:t>File(s)</a:t>
              </a:r>
            </a:p>
          </p:txBody>
        </p:sp>
        <p:sp>
          <p:nvSpPr>
            <p:cNvPr id="8" name="Rectangle 6"/>
            <p:cNvSpPr>
              <a:spLocks noChangeArrowheads="1"/>
            </p:cNvSpPr>
            <p:nvPr/>
          </p:nvSpPr>
          <p:spPr bwMode="auto">
            <a:xfrm>
              <a:off x="4891088" y="1614488"/>
              <a:ext cx="1433512" cy="1427162"/>
            </a:xfrm>
            <a:prstGeom prst="rect">
              <a:avLst/>
            </a:prstGeom>
            <a:gradFill rotWithShape="0">
              <a:gsLst>
                <a:gs pos="0">
                  <a:schemeClr val="accent1">
                    <a:gamma/>
                    <a:tint val="53725"/>
                    <a:invGamma/>
                  </a:schemeClr>
                </a:gs>
                <a:gs pos="100000">
                  <a:schemeClr val="accent1"/>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sz="1200" b="1">
                  <a:solidFill>
                    <a:schemeClr val="bg2"/>
                  </a:solidFill>
                </a:rPr>
                <a:t>C++</a:t>
              </a:r>
              <a:br>
                <a:rPr lang="en-US" sz="1200" b="1">
                  <a:solidFill>
                    <a:schemeClr val="bg2"/>
                  </a:solidFill>
                </a:rPr>
              </a:br>
              <a:r>
                <a:rPr lang="en-US" sz="1200" b="1">
                  <a:solidFill>
                    <a:schemeClr val="bg2"/>
                  </a:solidFill>
                </a:rPr>
                <a:t>Source Code</a:t>
              </a:r>
              <a:br>
                <a:rPr lang="en-US" sz="1200" b="1">
                  <a:solidFill>
                    <a:schemeClr val="bg2"/>
                  </a:solidFill>
                </a:rPr>
              </a:br>
              <a:r>
                <a:rPr lang="en-US" sz="1200" b="1">
                  <a:solidFill>
                    <a:schemeClr val="bg2"/>
                  </a:solidFill>
                </a:rPr>
                <a:t>File(s)</a:t>
              </a:r>
            </a:p>
          </p:txBody>
        </p:sp>
        <p:sp>
          <p:nvSpPr>
            <p:cNvPr id="9" name="Rectangle 7"/>
            <p:cNvSpPr>
              <a:spLocks noChangeArrowheads="1"/>
            </p:cNvSpPr>
            <p:nvPr/>
          </p:nvSpPr>
          <p:spPr bwMode="auto">
            <a:xfrm>
              <a:off x="2824163" y="1614488"/>
              <a:ext cx="1433512" cy="1427162"/>
            </a:xfrm>
            <a:prstGeom prst="rect">
              <a:avLst/>
            </a:prstGeom>
            <a:gradFill rotWithShape="0">
              <a:gsLst>
                <a:gs pos="0">
                  <a:schemeClr val="accent1">
                    <a:gamma/>
                    <a:tint val="53725"/>
                    <a:invGamma/>
                  </a:schemeClr>
                </a:gs>
                <a:gs pos="100000">
                  <a:schemeClr val="accent1"/>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sz="1200" b="1">
                  <a:solidFill>
                    <a:schemeClr val="bg2"/>
                  </a:solidFill>
                </a:rPr>
                <a:t>Basic</a:t>
              </a:r>
              <a:br>
                <a:rPr lang="en-US" sz="1200" b="1">
                  <a:solidFill>
                    <a:schemeClr val="bg2"/>
                  </a:solidFill>
                </a:rPr>
              </a:br>
              <a:r>
                <a:rPr lang="en-US" sz="1200" b="1">
                  <a:solidFill>
                    <a:schemeClr val="bg2"/>
                  </a:solidFill>
                </a:rPr>
                <a:t>Source Code</a:t>
              </a:r>
              <a:br>
                <a:rPr lang="en-US" sz="1200" b="1">
                  <a:solidFill>
                    <a:schemeClr val="bg2"/>
                  </a:solidFill>
                </a:rPr>
              </a:br>
              <a:r>
                <a:rPr lang="en-US" sz="1200" b="1">
                  <a:solidFill>
                    <a:schemeClr val="bg2"/>
                  </a:solidFill>
                </a:rPr>
                <a:t> File(s)</a:t>
              </a:r>
            </a:p>
          </p:txBody>
        </p:sp>
        <p:sp>
          <p:nvSpPr>
            <p:cNvPr id="10" name="AutoShape 8"/>
            <p:cNvSpPr>
              <a:spLocks noChangeArrowheads="1"/>
            </p:cNvSpPr>
            <p:nvPr/>
          </p:nvSpPr>
          <p:spPr bwMode="auto">
            <a:xfrm>
              <a:off x="914400" y="3875088"/>
              <a:ext cx="1431925" cy="831850"/>
            </a:xfrm>
            <a:prstGeom prst="roundRect">
              <a:avLst>
                <a:gd name="adj" fmla="val 16667"/>
              </a:avLst>
            </a:prstGeom>
            <a:gradFill rotWithShape="0">
              <a:gsLst>
                <a:gs pos="0">
                  <a:schemeClr val="accent1">
                    <a:gamma/>
                    <a:tint val="53725"/>
                    <a:invGamma/>
                  </a:schemeClr>
                </a:gs>
                <a:gs pos="100000">
                  <a:schemeClr val="accent1"/>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sz="1200" b="1">
                  <a:solidFill>
                    <a:schemeClr val="bg2"/>
                  </a:solidFill>
                </a:rPr>
                <a:t>C#</a:t>
              </a:r>
              <a:br>
                <a:rPr lang="en-US" sz="1200" b="1">
                  <a:solidFill>
                    <a:schemeClr val="bg2"/>
                  </a:solidFill>
                </a:rPr>
              </a:br>
              <a:r>
                <a:rPr lang="en-US" sz="1200" b="1">
                  <a:solidFill>
                    <a:schemeClr val="bg2"/>
                  </a:solidFill>
                </a:rPr>
                <a:t>Compiler</a:t>
              </a:r>
            </a:p>
          </p:txBody>
        </p:sp>
        <p:sp>
          <p:nvSpPr>
            <p:cNvPr id="11" name="AutoShape 9"/>
            <p:cNvSpPr>
              <a:spLocks noChangeArrowheads="1"/>
            </p:cNvSpPr>
            <p:nvPr/>
          </p:nvSpPr>
          <p:spPr bwMode="auto">
            <a:xfrm>
              <a:off x="2824163" y="3875088"/>
              <a:ext cx="1433512" cy="831850"/>
            </a:xfrm>
            <a:prstGeom prst="roundRect">
              <a:avLst>
                <a:gd name="adj" fmla="val 16667"/>
              </a:avLst>
            </a:prstGeom>
            <a:gradFill rotWithShape="0">
              <a:gsLst>
                <a:gs pos="0">
                  <a:schemeClr val="accent1">
                    <a:gamma/>
                    <a:tint val="53725"/>
                    <a:invGamma/>
                  </a:schemeClr>
                </a:gs>
                <a:gs pos="100000">
                  <a:schemeClr val="accent1"/>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sz="1200" b="1">
                  <a:solidFill>
                    <a:schemeClr val="bg2"/>
                  </a:solidFill>
                </a:rPr>
                <a:t>Basic</a:t>
              </a:r>
              <a:br>
                <a:rPr lang="en-US" sz="1200" b="1">
                  <a:solidFill>
                    <a:schemeClr val="bg2"/>
                  </a:solidFill>
                </a:rPr>
              </a:br>
              <a:r>
                <a:rPr lang="en-US" sz="1200" b="1">
                  <a:solidFill>
                    <a:schemeClr val="bg2"/>
                  </a:solidFill>
                </a:rPr>
                <a:t>Compiler</a:t>
              </a:r>
            </a:p>
          </p:txBody>
        </p:sp>
        <p:sp>
          <p:nvSpPr>
            <p:cNvPr id="12" name="AutoShape 10"/>
            <p:cNvSpPr>
              <a:spLocks noChangeArrowheads="1"/>
            </p:cNvSpPr>
            <p:nvPr/>
          </p:nvSpPr>
          <p:spPr bwMode="auto">
            <a:xfrm>
              <a:off x="4891088" y="3875088"/>
              <a:ext cx="1433512" cy="831850"/>
            </a:xfrm>
            <a:prstGeom prst="roundRect">
              <a:avLst>
                <a:gd name="adj" fmla="val 16667"/>
              </a:avLst>
            </a:prstGeom>
            <a:gradFill rotWithShape="0">
              <a:gsLst>
                <a:gs pos="0">
                  <a:schemeClr val="accent1">
                    <a:gamma/>
                    <a:tint val="53725"/>
                    <a:invGamma/>
                  </a:schemeClr>
                </a:gs>
                <a:gs pos="100000">
                  <a:schemeClr val="accent1"/>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sz="1200" b="1">
                  <a:solidFill>
                    <a:schemeClr val="bg2"/>
                  </a:solidFill>
                </a:rPr>
                <a:t>C++</a:t>
              </a:r>
              <a:br>
                <a:rPr lang="en-US" sz="1200" b="1">
                  <a:solidFill>
                    <a:schemeClr val="bg2"/>
                  </a:solidFill>
                </a:rPr>
              </a:br>
              <a:r>
                <a:rPr lang="en-US" sz="1200" b="1">
                  <a:solidFill>
                    <a:schemeClr val="bg2"/>
                  </a:solidFill>
                </a:rPr>
                <a:t>Compiler</a:t>
              </a:r>
            </a:p>
          </p:txBody>
        </p:sp>
        <p:sp>
          <p:nvSpPr>
            <p:cNvPr id="13" name="AutoShape 11"/>
            <p:cNvSpPr>
              <a:spLocks noChangeArrowheads="1"/>
            </p:cNvSpPr>
            <p:nvPr/>
          </p:nvSpPr>
          <p:spPr bwMode="auto">
            <a:xfrm>
              <a:off x="6802438" y="3875088"/>
              <a:ext cx="1431925" cy="831850"/>
            </a:xfrm>
            <a:prstGeom prst="roundRect">
              <a:avLst>
                <a:gd name="adj" fmla="val 16667"/>
              </a:avLst>
            </a:prstGeom>
            <a:gradFill rotWithShape="0">
              <a:gsLst>
                <a:gs pos="0">
                  <a:schemeClr val="accent1">
                    <a:gamma/>
                    <a:tint val="53725"/>
                    <a:invGamma/>
                  </a:schemeClr>
                </a:gs>
                <a:gs pos="100000">
                  <a:schemeClr val="accent1"/>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sz="1200" b="1">
                  <a:solidFill>
                    <a:schemeClr val="bg2"/>
                  </a:solidFill>
                </a:rPr>
                <a:t>Fortran</a:t>
              </a:r>
              <a:br>
                <a:rPr lang="en-US" sz="1200" b="1">
                  <a:solidFill>
                    <a:schemeClr val="bg2"/>
                  </a:solidFill>
                </a:rPr>
              </a:br>
              <a:r>
                <a:rPr lang="en-US" sz="1200" b="1">
                  <a:solidFill>
                    <a:schemeClr val="bg2"/>
                  </a:solidFill>
                </a:rPr>
                <a:t>Compiler</a:t>
              </a:r>
            </a:p>
          </p:txBody>
        </p:sp>
        <p:sp>
          <p:nvSpPr>
            <p:cNvPr id="14" name="AutoShape 12"/>
            <p:cNvSpPr>
              <a:spLocks noChangeArrowheads="1"/>
            </p:cNvSpPr>
            <p:nvPr/>
          </p:nvSpPr>
          <p:spPr bwMode="auto">
            <a:xfrm>
              <a:off x="1392238" y="3160713"/>
              <a:ext cx="381000" cy="476250"/>
            </a:xfrm>
            <a:prstGeom prst="downArrow">
              <a:avLst>
                <a:gd name="adj1" fmla="val 50000"/>
                <a:gd name="adj2" fmla="val 312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5" name="AutoShape 13"/>
            <p:cNvSpPr>
              <a:spLocks noChangeArrowheads="1"/>
            </p:cNvSpPr>
            <p:nvPr/>
          </p:nvSpPr>
          <p:spPr bwMode="auto">
            <a:xfrm>
              <a:off x="3397250" y="3160713"/>
              <a:ext cx="382588" cy="476250"/>
            </a:xfrm>
            <a:prstGeom prst="downArrow">
              <a:avLst>
                <a:gd name="adj1" fmla="val 50000"/>
                <a:gd name="adj2" fmla="val 3112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6" name="AutoShape 14"/>
            <p:cNvSpPr>
              <a:spLocks noChangeArrowheads="1"/>
            </p:cNvSpPr>
            <p:nvPr/>
          </p:nvSpPr>
          <p:spPr bwMode="auto">
            <a:xfrm>
              <a:off x="5368925" y="3160713"/>
              <a:ext cx="382588" cy="476250"/>
            </a:xfrm>
            <a:prstGeom prst="downArrow">
              <a:avLst>
                <a:gd name="adj1" fmla="val 50000"/>
                <a:gd name="adj2" fmla="val 3112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7" name="AutoShape 15"/>
            <p:cNvSpPr>
              <a:spLocks noChangeArrowheads="1"/>
            </p:cNvSpPr>
            <p:nvPr/>
          </p:nvSpPr>
          <p:spPr bwMode="auto">
            <a:xfrm>
              <a:off x="7375525" y="3160713"/>
              <a:ext cx="381000" cy="476250"/>
            </a:xfrm>
            <a:prstGeom prst="downArrow">
              <a:avLst>
                <a:gd name="adj1" fmla="val 50000"/>
                <a:gd name="adj2" fmla="val 312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8" name="AutoShape 16"/>
            <p:cNvSpPr>
              <a:spLocks noChangeArrowheads="1"/>
            </p:cNvSpPr>
            <p:nvPr/>
          </p:nvSpPr>
          <p:spPr bwMode="auto">
            <a:xfrm>
              <a:off x="1392238" y="4826000"/>
              <a:ext cx="381000" cy="476250"/>
            </a:xfrm>
            <a:prstGeom prst="downArrow">
              <a:avLst>
                <a:gd name="adj1" fmla="val 50000"/>
                <a:gd name="adj2" fmla="val 3125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9" name="AutoShape 17"/>
            <p:cNvSpPr>
              <a:spLocks noChangeArrowheads="1"/>
            </p:cNvSpPr>
            <p:nvPr/>
          </p:nvSpPr>
          <p:spPr bwMode="auto">
            <a:xfrm>
              <a:off x="3397250" y="4826000"/>
              <a:ext cx="382588" cy="476250"/>
            </a:xfrm>
            <a:prstGeom prst="downArrow">
              <a:avLst>
                <a:gd name="adj1" fmla="val 50000"/>
                <a:gd name="adj2" fmla="val 3112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 name="AutoShape 18"/>
            <p:cNvSpPr>
              <a:spLocks noChangeArrowheads="1"/>
            </p:cNvSpPr>
            <p:nvPr/>
          </p:nvSpPr>
          <p:spPr bwMode="auto">
            <a:xfrm>
              <a:off x="5368925" y="4826000"/>
              <a:ext cx="382588" cy="476250"/>
            </a:xfrm>
            <a:prstGeom prst="downArrow">
              <a:avLst>
                <a:gd name="adj1" fmla="val 50000"/>
                <a:gd name="adj2" fmla="val 3112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1" name="AutoShape 19"/>
            <p:cNvSpPr>
              <a:spLocks noChangeArrowheads="1"/>
            </p:cNvSpPr>
            <p:nvPr/>
          </p:nvSpPr>
          <p:spPr bwMode="auto">
            <a:xfrm>
              <a:off x="7375525" y="4826000"/>
              <a:ext cx="381000" cy="476250"/>
            </a:xfrm>
            <a:prstGeom prst="downArrow">
              <a:avLst>
                <a:gd name="adj1" fmla="val 50000"/>
                <a:gd name="adj2" fmla="val 3125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2" name="Rectangle 20"/>
            <p:cNvSpPr>
              <a:spLocks noChangeArrowheads="1"/>
            </p:cNvSpPr>
            <p:nvPr/>
          </p:nvSpPr>
          <p:spPr bwMode="auto">
            <a:xfrm>
              <a:off x="2663825" y="5543550"/>
              <a:ext cx="1822450" cy="950913"/>
            </a:xfrm>
            <a:prstGeom prst="rect">
              <a:avLst/>
            </a:prstGeom>
            <a:gradFill rotWithShape="0">
              <a:gsLst>
                <a:gs pos="0">
                  <a:srgbClr val="FF6600">
                    <a:gamma/>
                    <a:tint val="53725"/>
                    <a:invGamma/>
                  </a:srgbClr>
                </a:gs>
                <a:gs pos="100000">
                  <a:srgbClr val="FF6600"/>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sz="1200" b="1">
                  <a:solidFill>
                    <a:schemeClr val="bg2"/>
                  </a:solidFill>
                </a:rPr>
                <a:t>Managed Assembly</a:t>
              </a:r>
              <a:br>
                <a:rPr lang="en-US" sz="1200" b="1">
                  <a:solidFill>
                    <a:schemeClr val="bg2"/>
                  </a:solidFill>
                </a:rPr>
              </a:br>
              <a:r>
                <a:rPr lang="en-US" sz="1200" b="1">
                  <a:solidFill>
                    <a:schemeClr val="bg2"/>
                  </a:solidFill>
                </a:rPr>
                <a:t>(IL and Metadata)</a:t>
              </a:r>
            </a:p>
          </p:txBody>
        </p:sp>
        <p:sp>
          <p:nvSpPr>
            <p:cNvPr id="23" name="Rectangle 21"/>
            <p:cNvSpPr>
              <a:spLocks noChangeArrowheads="1"/>
            </p:cNvSpPr>
            <p:nvPr/>
          </p:nvSpPr>
          <p:spPr bwMode="auto">
            <a:xfrm>
              <a:off x="4645025" y="5543550"/>
              <a:ext cx="1822450" cy="950913"/>
            </a:xfrm>
            <a:prstGeom prst="rect">
              <a:avLst/>
            </a:prstGeom>
            <a:gradFill rotWithShape="0">
              <a:gsLst>
                <a:gs pos="0">
                  <a:srgbClr val="FF6600">
                    <a:gamma/>
                    <a:tint val="53725"/>
                    <a:invGamma/>
                  </a:srgbClr>
                </a:gs>
                <a:gs pos="100000">
                  <a:srgbClr val="FF6600"/>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sz="1200" b="1">
                  <a:solidFill>
                    <a:schemeClr val="bg2"/>
                  </a:solidFill>
                </a:rPr>
                <a:t>Managed Assembly</a:t>
              </a:r>
              <a:br>
                <a:rPr lang="en-US" sz="1200" b="1">
                  <a:solidFill>
                    <a:schemeClr val="bg2"/>
                  </a:solidFill>
                </a:rPr>
              </a:br>
              <a:r>
                <a:rPr lang="en-US" sz="1200" b="1">
                  <a:solidFill>
                    <a:schemeClr val="bg2"/>
                  </a:solidFill>
                </a:rPr>
                <a:t>(IL and Metadata)</a:t>
              </a:r>
            </a:p>
          </p:txBody>
        </p:sp>
        <p:sp>
          <p:nvSpPr>
            <p:cNvPr id="24" name="Rectangle 22"/>
            <p:cNvSpPr>
              <a:spLocks noChangeArrowheads="1"/>
            </p:cNvSpPr>
            <p:nvPr/>
          </p:nvSpPr>
          <p:spPr bwMode="auto">
            <a:xfrm>
              <a:off x="6637338" y="5543550"/>
              <a:ext cx="1822450" cy="950913"/>
            </a:xfrm>
            <a:prstGeom prst="rect">
              <a:avLst/>
            </a:prstGeom>
            <a:gradFill rotWithShape="0">
              <a:gsLst>
                <a:gs pos="0">
                  <a:srgbClr val="FF6600">
                    <a:gamma/>
                    <a:tint val="53725"/>
                    <a:invGamma/>
                  </a:srgbClr>
                </a:gs>
                <a:gs pos="100000">
                  <a:srgbClr val="FF6600"/>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1" hangingPunct="1"/>
              <a:r>
                <a:rPr lang="en-US" sz="1200" b="1">
                  <a:solidFill>
                    <a:schemeClr val="bg2"/>
                  </a:solidFill>
                </a:rPr>
                <a:t>Managed Assembly</a:t>
              </a:r>
              <a:br>
                <a:rPr lang="en-US" sz="1200" b="1">
                  <a:solidFill>
                    <a:schemeClr val="bg2"/>
                  </a:solidFill>
                </a:rPr>
              </a:br>
              <a:r>
                <a:rPr lang="en-US" sz="1200" b="1">
                  <a:solidFill>
                    <a:schemeClr val="bg2"/>
                  </a:solidFill>
                </a:rPr>
                <a:t>(IL and Metadata)</a:t>
              </a:r>
            </a:p>
          </p:txBody>
        </p:sp>
      </p:grpSp>
    </p:spTree>
    <p:extLst>
      <p:ext uri="{BB962C8B-B14F-4D97-AF65-F5344CB8AC3E}">
        <p14:creationId xmlns:p14="http://schemas.microsoft.com/office/powerpoint/2010/main" xmlns="" val="3025480972"/>
      </p:ext>
    </p:extLst>
  </p:cSld>
  <p:clrMapOvr>
    <a:masterClrMapping/>
  </p:clrMapOvr>
  <p:transition spd="slow">
    <p:wipe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228600"/>
            <a:ext cx="8382000" cy="1421928"/>
          </a:xfrm>
        </p:spPr>
        <p:txBody>
          <a:bodyPr/>
          <a:lstStyle/>
          <a:p>
            <a:r>
              <a:rPr lang="en-US" dirty="0"/>
              <a:t>Classes, Objects, and References</a:t>
            </a:r>
          </a:p>
        </p:txBody>
      </p:sp>
      <p:sp>
        <p:nvSpPr>
          <p:cNvPr id="3" name="Content Placeholder 2"/>
          <p:cNvSpPr>
            <a:spLocks noGrp="1"/>
          </p:cNvSpPr>
          <p:nvPr>
            <p:ph idx="1"/>
          </p:nvPr>
        </p:nvSpPr>
        <p:spPr>
          <a:xfrm>
            <a:off x="381000" y="1661886"/>
            <a:ext cx="8410575" cy="4967514"/>
          </a:xfrm>
        </p:spPr>
        <p:txBody>
          <a:bodyPr>
            <a:normAutofit lnSpcReduction="10000"/>
          </a:bodyPr>
          <a:lstStyle/>
          <a:p>
            <a:r>
              <a:rPr lang="en-US" dirty="0"/>
              <a:t>C</a:t>
            </a:r>
            <a:r>
              <a:rPr lang="en-US" dirty="0" smtClean="0"/>
              <a:t>lass </a:t>
            </a:r>
            <a:r>
              <a:rPr lang="en-US" dirty="0"/>
              <a:t>is nothing more than a blueprint that describes </a:t>
            </a:r>
            <a:r>
              <a:rPr lang="en-US" dirty="0" smtClean="0"/>
              <a:t>how an </a:t>
            </a:r>
            <a:r>
              <a:rPr lang="en-US" dirty="0"/>
              <a:t>instance of this type will look and feel in memory.</a:t>
            </a:r>
            <a:endParaRPr lang="en-US" dirty="0" smtClean="0"/>
          </a:p>
          <a:p>
            <a:r>
              <a:rPr lang="en-US" dirty="0" smtClean="0"/>
              <a:t>Classes</a:t>
            </a:r>
            <a:r>
              <a:rPr lang="en-US" dirty="0"/>
              <a:t>, of course, are defined within a code </a:t>
            </a:r>
            <a:r>
              <a:rPr lang="en-US" dirty="0" smtClean="0"/>
              <a:t>file (</a:t>
            </a:r>
            <a:r>
              <a:rPr lang="en-US" dirty="0"/>
              <a:t>which in C# takes a *.</a:t>
            </a:r>
            <a:r>
              <a:rPr lang="en-US" dirty="0" err="1"/>
              <a:t>cs</a:t>
            </a:r>
            <a:r>
              <a:rPr lang="en-US" dirty="0"/>
              <a:t> extension by convention</a:t>
            </a:r>
            <a:r>
              <a:rPr lang="en-US" dirty="0" smtClean="0"/>
              <a:t>).</a:t>
            </a:r>
          </a:p>
          <a:p>
            <a:r>
              <a:rPr lang="en-US" dirty="0"/>
              <a:t>Once a class is defined, you can allocate any number of objects using the C# </a:t>
            </a:r>
            <a:r>
              <a:rPr lang="en-US" b="1" i="1" dirty="0"/>
              <a:t>new</a:t>
            </a:r>
            <a:r>
              <a:rPr lang="en-US" dirty="0"/>
              <a:t> </a:t>
            </a:r>
            <a:r>
              <a:rPr lang="en-US" dirty="0" smtClean="0"/>
              <a:t>keyword</a:t>
            </a:r>
          </a:p>
          <a:p>
            <a:r>
              <a:rPr lang="en-US" dirty="0" smtClean="0"/>
              <a:t>The </a:t>
            </a:r>
            <a:r>
              <a:rPr lang="en-US" b="1" i="1" dirty="0"/>
              <a:t>new</a:t>
            </a:r>
            <a:r>
              <a:rPr lang="en-US" dirty="0"/>
              <a:t> </a:t>
            </a:r>
            <a:r>
              <a:rPr lang="en-US" dirty="0" err="1" smtClean="0"/>
              <a:t>keywosrd</a:t>
            </a:r>
            <a:r>
              <a:rPr lang="en-US" dirty="0" smtClean="0"/>
              <a:t> </a:t>
            </a:r>
            <a:r>
              <a:rPr lang="en-US" dirty="0"/>
              <a:t>returns a </a:t>
            </a:r>
            <a:r>
              <a:rPr lang="en-US" i="1" dirty="0"/>
              <a:t>reference </a:t>
            </a:r>
            <a:r>
              <a:rPr lang="en-US" dirty="0"/>
              <a:t>to the object on the heap, not the </a:t>
            </a:r>
            <a:r>
              <a:rPr lang="en-US" dirty="0" smtClean="0"/>
              <a:t>actual object </a:t>
            </a:r>
            <a:r>
              <a:rPr lang="en-US" dirty="0"/>
              <a:t>itself.</a:t>
            </a:r>
          </a:p>
        </p:txBody>
      </p:sp>
    </p:spTree>
    <p:extLst>
      <p:ext uri="{BB962C8B-B14F-4D97-AF65-F5344CB8AC3E}">
        <p14:creationId xmlns:p14="http://schemas.microsoft.com/office/powerpoint/2010/main" xmlns="" val="1343822264"/>
      </p:ext>
    </p:extLst>
  </p:cSld>
  <p:clrMapOvr>
    <a:masterClrMapping/>
  </p:clrMapOvr>
  <p:transition spd="slow">
    <p:wipe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381000" y="228600"/>
            <a:ext cx="8382000" cy="757130"/>
          </a:xfrm>
          <a:prstGeom prst="rect">
            <a:avLst/>
          </a:prstGeom>
          <a:noFill/>
        </p:spPr>
        <p:txBody>
          <a:bodyPr wrap="square" rtlCol="0">
            <a:spAutoFit/>
          </a:bodyPr>
          <a:lstStyle/>
          <a:p>
            <a:r>
              <a:rPr lang="en-US" dirty="0"/>
              <a:t>The Basics of Object Lifetime</a:t>
            </a:r>
            <a:endParaRPr lang="en-US" dirty="0">
              <a:solidFill>
                <a:srgbClr val="00B0F0"/>
              </a:solidFill>
            </a:endParaRPr>
          </a:p>
        </p:txBody>
      </p:sp>
      <p:sp>
        <p:nvSpPr>
          <p:cNvPr id="3" name="Content Placeholder 2"/>
          <p:cNvSpPr>
            <a:spLocks noGrp="1"/>
          </p:cNvSpPr>
          <p:nvPr>
            <p:ph idx="1"/>
          </p:nvPr>
        </p:nvSpPr>
        <p:spPr>
          <a:xfrm>
            <a:off x="381000" y="1417638"/>
            <a:ext cx="8410575" cy="3785652"/>
          </a:xfrm>
        </p:spPr>
        <p:txBody>
          <a:bodyPr>
            <a:normAutofit lnSpcReduction="10000"/>
          </a:bodyPr>
          <a:lstStyle/>
          <a:p>
            <a:r>
              <a:rPr lang="en-US" dirty="0"/>
              <a:t>When you are building your C# applications, you are correct to assume that the .NET </a:t>
            </a:r>
            <a:r>
              <a:rPr lang="en-US" dirty="0" smtClean="0"/>
              <a:t>runtime environment </a:t>
            </a:r>
            <a:r>
              <a:rPr lang="en-US" dirty="0"/>
              <a:t>will take care of the managed heap without your direct intervention</a:t>
            </a:r>
            <a:r>
              <a:rPr lang="en-US" dirty="0" smtClean="0"/>
              <a:t>.</a:t>
            </a:r>
          </a:p>
          <a:p>
            <a:r>
              <a:rPr lang="en-US" b="1" dirty="0"/>
              <a:t>Rule </a:t>
            </a:r>
            <a:r>
              <a:rPr lang="en-US" dirty="0"/>
              <a:t>Allocate a class instance onto the managed heap using the new keyword and forget about it.</a:t>
            </a:r>
          </a:p>
        </p:txBody>
      </p:sp>
    </p:spTree>
    <p:extLst>
      <p:ext uri="{BB962C8B-B14F-4D97-AF65-F5344CB8AC3E}">
        <p14:creationId xmlns:p14="http://schemas.microsoft.com/office/powerpoint/2010/main" xmlns="" val="1695125349"/>
      </p:ext>
    </p:extLst>
  </p:cSld>
  <p:clrMapOvr>
    <a:masterClrMapping/>
  </p:clrMapOvr>
  <p:transition spd="slow">
    <p:wipe dir="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57130"/>
          </a:xfrm>
        </p:spPr>
        <p:txBody>
          <a:bodyPr>
            <a:normAutofit fontScale="90000"/>
          </a:bodyPr>
          <a:lstStyle/>
          <a:p>
            <a:r>
              <a:rPr lang="en-US" b="0" dirty="0"/>
              <a:t>The Role of Application Roots</a:t>
            </a:r>
            <a:endParaRPr lang="en-US" dirty="0"/>
          </a:p>
        </p:txBody>
      </p:sp>
      <p:sp>
        <p:nvSpPr>
          <p:cNvPr id="3" name="Content Placeholder 2"/>
          <p:cNvSpPr>
            <a:spLocks noGrp="1"/>
          </p:cNvSpPr>
          <p:nvPr>
            <p:ph idx="1"/>
          </p:nvPr>
        </p:nvSpPr>
        <p:spPr>
          <a:xfrm>
            <a:off x="381000" y="1417638"/>
            <a:ext cx="8410575" cy="3785652"/>
          </a:xfrm>
        </p:spPr>
        <p:txBody>
          <a:bodyPr>
            <a:normAutofit lnSpcReduction="10000"/>
          </a:bodyPr>
          <a:lstStyle/>
          <a:p>
            <a:r>
              <a:rPr lang="en-US" dirty="0"/>
              <a:t>References to any static objects/static fields</a:t>
            </a:r>
          </a:p>
          <a:p>
            <a:r>
              <a:rPr lang="en-US" dirty="0" smtClean="0"/>
              <a:t>References </a:t>
            </a:r>
            <a:r>
              <a:rPr lang="en-US" dirty="0"/>
              <a:t>to local objects within an application’s code base</a:t>
            </a:r>
          </a:p>
          <a:p>
            <a:r>
              <a:rPr lang="en-US" dirty="0" smtClean="0"/>
              <a:t>References </a:t>
            </a:r>
            <a:r>
              <a:rPr lang="en-US" dirty="0"/>
              <a:t>to object parameters passed into a method</a:t>
            </a:r>
          </a:p>
          <a:p>
            <a:r>
              <a:rPr lang="en-US" dirty="0" smtClean="0"/>
              <a:t>References </a:t>
            </a:r>
            <a:r>
              <a:rPr lang="en-US" dirty="0"/>
              <a:t>to objects waiting to be </a:t>
            </a:r>
            <a:r>
              <a:rPr lang="en-US" i="1" dirty="0" smtClean="0"/>
              <a:t>finalized</a:t>
            </a:r>
            <a:endParaRPr lang="en-US" dirty="0"/>
          </a:p>
          <a:p>
            <a:r>
              <a:rPr lang="en-US" dirty="0" smtClean="0"/>
              <a:t>Any </a:t>
            </a:r>
            <a:r>
              <a:rPr lang="en-US" dirty="0"/>
              <a:t>CPU register that references an object</a:t>
            </a:r>
          </a:p>
        </p:txBody>
      </p:sp>
    </p:spTree>
    <p:extLst>
      <p:ext uri="{BB962C8B-B14F-4D97-AF65-F5344CB8AC3E}">
        <p14:creationId xmlns:p14="http://schemas.microsoft.com/office/powerpoint/2010/main" xmlns="" val="1027540547"/>
      </p:ext>
    </p:extLst>
  </p:cSld>
  <p:clrMapOvr>
    <a:masterClrMapping/>
  </p:clrMapOvr>
  <p:transition spd="slow">
    <p:wipe di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421928"/>
          </a:xfrm>
        </p:spPr>
        <p:txBody>
          <a:bodyPr/>
          <a:lstStyle/>
          <a:p>
            <a:r>
              <a:rPr lang="en-US" dirty="0"/>
              <a:t>Understanding Object Generations</a:t>
            </a:r>
          </a:p>
        </p:txBody>
      </p:sp>
      <p:sp>
        <p:nvSpPr>
          <p:cNvPr id="3" name="Content Placeholder 2"/>
          <p:cNvSpPr>
            <a:spLocks noGrp="1"/>
          </p:cNvSpPr>
          <p:nvPr>
            <p:ph idx="1"/>
          </p:nvPr>
        </p:nvSpPr>
        <p:spPr>
          <a:xfrm>
            <a:off x="381000" y="1417638"/>
            <a:ext cx="8410575" cy="4108817"/>
          </a:xfrm>
        </p:spPr>
        <p:txBody>
          <a:bodyPr/>
          <a:lstStyle/>
          <a:p>
            <a:r>
              <a:rPr lang="en-US" sz="3000" i="1" dirty="0" smtClean="0"/>
              <a:t>Generation 0</a:t>
            </a:r>
            <a:r>
              <a:rPr lang="en-US" sz="3000" dirty="0" smtClean="0"/>
              <a:t>: Identifies a newly allocated object that has never been marked for collection.</a:t>
            </a:r>
          </a:p>
          <a:p>
            <a:r>
              <a:rPr lang="en-US" sz="3000" i="1" dirty="0" smtClean="0"/>
              <a:t>Generation 1</a:t>
            </a:r>
            <a:r>
              <a:rPr lang="en-US" sz="3000" dirty="0" smtClean="0"/>
              <a:t>: Identifies an object that has survived a garbage collection (i.e., it was marked for collection but was not removed due to the fact that the sufficient heap space was acquired).</a:t>
            </a:r>
          </a:p>
          <a:p>
            <a:r>
              <a:rPr lang="en-US" sz="3000" i="1" dirty="0" smtClean="0"/>
              <a:t>Generation 2</a:t>
            </a:r>
            <a:r>
              <a:rPr lang="en-US" sz="3000" dirty="0" smtClean="0"/>
              <a:t>: Identifies an object that has survived more than one sweep of the garbage collector.</a:t>
            </a:r>
            <a:endParaRPr lang="en-US" sz="3000" dirty="0"/>
          </a:p>
        </p:txBody>
      </p:sp>
    </p:spTree>
    <p:extLst>
      <p:ext uri="{BB962C8B-B14F-4D97-AF65-F5344CB8AC3E}">
        <p14:creationId xmlns:p14="http://schemas.microsoft.com/office/powerpoint/2010/main" xmlns="" val="4018933903"/>
      </p:ext>
    </p:extLst>
  </p:cSld>
  <p:clrMapOvr>
    <a:masterClrMapping/>
  </p:clrMapOvr>
  <p:transition spd="slow">
    <p:wipe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57130"/>
          </a:xfrm>
        </p:spPr>
        <p:txBody>
          <a:bodyPr>
            <a:normAutofit fontScale="90000"/>
          </a:bodyPr>
          <a:lstStyle/>
          <a:p>
            <a:r>
              <a:rPr lang="en-US" dirty="0"/>
              <a:t>The </a:t>
            </a:r>
            <a:r>
              <a:rPr lang="en-US" dirty="0" err="1"/>
              <a:t>System.GC</a:t>
            </a:r>
            <a:r>
              <a:rPr lang="en-US" dirty="0"/>
              <a:t> Type</a:t>
            </a:r>
          </a:p>
        </p:txBody>
      </p:sp>
      <p:sp>
        <p:nvSpPr>
          <p:cNvPr id="3" name="Content Placeholder 2"/>
          <p:cNvSpPr>
            <a:spLocks noGrp="1"/>
          </p:cNvSpPr>
          <p:nvPr>
            <p:ph idx="1"/>
          </p:nvPr>
        </p:nvSpPr>
        <p:spPr>
          <a:xfrm>
            <a:off x="381000" y="1417638"/>
            <a:ext cx="8410575" cy="2899255"/>
          </a:xfrm>
        </p:spPr>
        <p:txBody>
          <a:bodyPr>
            <a:normAutofit lnSpcReduction="10000"/>
          </a:bodyPr>
          <a:lstStyle/>
          <a:p>
            <a:r>
              <a:rPr lang="en-US" dirty="0" err="1"/>
              <a:t>System.GC</a:t>
            </a:r>
            <a:r>
              <a:rPr lang="en-US" dirty="0"/>
              <a:t> that allows you to </a:t>
            </a:r>
            <a:r>
              <a:rPr lang="en-US" dirty="0" smtClean="0"/>
              <a:t>programmatically interact </a:t>
            </a:r>
            <a:r>
              <a:rPr lang="en-US" dirty="0"/>
              <a:t>with the garbage collector using a set of static </a:t>
            </a:r>
            <a:r>
              <a:rPr lang="en-US" dirty="0" smtClean="0"/>
              <a:t>members</a:t>
            </a:r>
          </a:p>
          <a:p>
            <a:r>
              <a:rPr lang="en-US" dirty="0"/>
              <a:t>Typically, </a:t>
            </a:r>
            <a:r>
              <a:rPr lang="en-US" dirty="0" err="1" smtClean="0"/>
              <a:t>System.GC</a:t>
            </a:r>
            <a:r>
              <a:rPr lang="en-US" dirty="0" smtClean="0"/>
              <a:t> </a:t>
            </a:r>
            <a:r>
              <a:rPr lang="en-US" dirty="0"/>
              <a:t>is </a:t>
            </a:r>
            <a:r>
              <a:rPr lang="en-US" dirty="0" smtClean="0"/>
              <a:t>used when </a:t>
            </a:r>
            <a:r>
              <a:rPr lang="en-US" dirty="0"/>
              <a:t>you are creating classes that make internal use of </a:t>
            </a:r>
            <a:r>
              <a:rPr lang="en-US" i="1" dirty="0" smtClean="0"/>
              <a:t>unmanaged resources</a:t>
            </a:r>
            <a:r>
              <a:rPr lang="en-US" dirty="0"/>
              <a:t>.</a:t>
            </a:r>
          </a:p>
        </p:txBody>
      </p:sp>
    </p:spTree>
    <p:extLst>
      <p:ext uri="{BB962C8B-B14F-4D97-AF65-F5344CB8AC3E}">
        <p14:creationId xmlns:p14="http://schemas.microsoft.com/office/powerpoint/2010/main" xmlns="" val="3749646181"/>
      </p:ext>
    </p:extLst>
  </p:cSld>
  <p:clrMapOvr>
    <a:masterClrMapping/>
  </p:clrMapOvr>
  <p:transition spd="slow">
    <p:wipe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Forcing GC to Collect</a:t>
            </a:r>
            <a:endParaRPr lang="en-US" dirty="0"/>
          </a:p>
        </p:txBody>
      </p:sp>
      <p:sp>
        <p:nvSpPr>
          <p:cNvPr id="3" name="Content Placeholder 2"/>
          <p:cNvSpPr>
            <a:spLocks noGrp="1"/>
          </p:cNvSpPr>
          <p:nvPr>
            <p:ph idx="1"/>
          </p:nvPr>
        </p:nvSpPr>
        <p:spPr>
          <a:xfrm>
            <a:off x="381000" y="1417638"/>
            <a:ext cx="8410575" cy="1126462"/>
          </a:xfrm>
        </p:spPr>
        <p:txBody>
          <a:bodyPr>
            <a:normAutofit lnSpcReduction="10000"/>
          </a:bodyPr>
          <a:lstStyle/>
          <a:p>
            <a:r>
              <a:rPr lang="en-US" dirty="0" err="1" smtClean="0"/>
              <a:t>GC.Collect</a:t>
            </a:r>
            <a:r>
              <a:rPr lang="en-US" dirty="0"/>
              <a:t>();</a:t>
            </a:r>
          </a:p>
          <a:p>
            <a:r>
              <a:rPr lang="en-US" dirty="0" err="1"/>
              <a:t>GC.WaitForPendingFinalizers</a:t>
            </a:r>
            <a:r>
              <a:rPr lang="en-US" dirty="0"/>
              <a:t>();</a:t>
            </a:r>
          </a:p>
        </p:txBody>
      </p:sp>
    </p:spTree>
    <p:extLst>
      <p:ext uri="{BB962C8B-B14F-4D97-AF65-F5344CB8AC3E}">
        <p14:creationId xmlns:p14="http://schemas.microsoft.com/office/powerpoint/2010/main" xmlns="" val="1721301841"/>
      </p:ext>
    </p:extLst>
  </p:cSld>
  <p:clrMapOvr>
    <a:masterClrMapping/>
  </p:clrMapOvr>
  <p:transition spd="slow">
    <p:wipe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57130"/>
          </a:xfrm>
        </p:spPr>
        <p:txBody>
          <a:bodyPr>
            <a:normAutofit fontScale="90000"/>
          </a:bodyPr>
          <a:lstStyle/>
          <a:p>
            <a:r>
              <a:rPr lang="en-US" b="0" dirty="0"/>
              <a:t>Building Disposable Objects</a:t>
            </a:r>
            <a:endParaRPr lang="en-US" dirty="0"/>
          </a:p>
        </p:txBody>
      </p:sp>
      <p:sp>
        <p:nvSpPr>
          <p:cNvPr id="3" name="Content Placeholder 2"/>
          <p:cNvSpPr>
            <a:spLocks noGrp="1"/>
          </p:cNvSpPr>
          <p:nvPr>
            <p:ph idx="1"/>
          </p:nvPr>
        </p:nvSpPr>
        <p:spPr>
          <a:xfrm>
            <a:off x="381000" y="1417638"/>
            <a:ext cx="8410575" cy="3859518"/>
          </a:xfrm>
        </p:spPr>
        <p:txBody>
          <a:bodyPr>
            <a:normAutofit lnSpcReduction="10000"/>
          </a:bodyPr>
          <a:lstStyle/>
          <a:p>
            <a:r>
              <a:rPr lang="en-US" dirty="0"/>
              <a:t>As an alternative to overriding Finalize</a:t>
            </a:r>
            <a:r>
              <a:rPr lang="en-US" dirty="0" smtClean="0"/>
              <a:t>()</a:t>
            </a:r>
          </a:p>
          <a:p>
            <a:r>
              <a:rPr lang="en-US" dirty="0" smtClean="0"/>
              <a:t>Your </a:t>
            </a:r>
            <a:r>
              <a:rPr lang="en-US" dirty="0"/>
              <a:t>class could implement </a:t>
            </a:r>
            <a:r>
              <a:rPr lang="en-US" dirty="0" smtClean="0"/>
              <a:t>the </a:t>
            </a:r>
            <a:r>
              <a:rPr lang="en-US" dirty="0" err="1" smtClean="0"/>
              <a:t>IDisposable</a:t>
            </a:r>
            <a:r>
              <a:rPr lang="en-US" dirty="0" smtClean="0"/>
              <a:t> </a:t>
            </a:r>
            <a:r>
              <a:rPr lang="en-US" dirty="0"/>
              <a:t>interface, which defines a single method named Dispose</a:t>
            </a:r>
            <a:r>
              <a:rPr lang="en-US" dirty="0" smtClean="0"/>
              <a:t>():</a:t>
            </a:r>
          </a:p>
          <a:p>
            <a:r>
              <a:rPr lang="en-US" sz="2000" dirty="0" smtClean="0"/>
              <a:t>static </a:t>
            </a:r>
            <a:r>
              <a:rPr lang="en-US" sz="2000" dirty="0"/>
              <a:t>void </a:t>
            </a:r>
            <a:r>
              <a:rPr lang="en-US" sz="2000" dirty="0" err="1"/>
              <a:t>DisposeFileStream</a:t>
            </a:r>
            <a:r>
              <a:rPr lang="en-US" sz="2000" dirty="0"/>
              <a:t>()</a:t>
            </a:r>
          </a:p>
          <a:p>
            <a:r>
              <a:rPr lang="en-US" sz="2000" dirty="0"/>
              <a:t>{</a:t>
            </a:r>
          </a:p>
          <a:p>
            <a:r>
              <a:rPr lang="en-US" sz="2000" dirty="0" err="1"/>
              <a:t>FileStream</a:t>
            </a:r>
            <a:r>
              <a:rPr lang="en-US" sz="2000" dirty="0"/>
              <a:t> </a:t>
            </a:r>
            <a:r>
              <a:rPr lang="en-US" sz="2000" dirty="0" err="1"/>
              <a:t>fs</a:t>
            </a:r>
            <a:r>
              <a:rPr lang="en-US" sz="2000" dirty="0"/>
              <a:t> = new </a:t>
            </a:r>
            <a:r>
              <a:rPr lang="en-US" sz="2000" dirty="0" err="1"/>
              <a:t>FileStream</a:t>
            </a:r>
            <a:r>
              <a:rPr lang="en-US" sz="2000" dirty="0"/>
              <a:t>("myFile.txt", </a:t>
            </a:r>
            <a:r>
              <a:rPr lang="en-US" sz="2000" dirty="0" err="1"/>
              <a:t>FileMode.OpenOrCreate</a:t>
            </a:r>
            <a:r>
              <a:rPr lang="en-US" sz="2000" dirty="0"/>
              <a:t>);</a:t>
            </a:r>
          </a:p>
          <a:p>
            <a:r>
              <a:rPr lang="en-US" sz="2000" dirty="0" smtClean="0"/>
              <a:t> </a:t>
            </a:r>
            <a:r>
              <a:rPr lang="en-US" sz="2000" dirty="0" err="1" smtClean="0"/>
              <a:t>fs.Dispose</a:t>
            </a:r>
            <a:r>
              <a:rPr lang="en-US" sz="2000" dirty="0"/>
              <a:t>();</a:t>
            </a:r>
          </a:p>
          <a:p>
            <a:r>
              <a:rPr lang="en-US" sz="2000" dirty="0"/>
              <a:t>}</a:t>
            </a:r>
          </a:p>
        </p:txBody>
      </p:sp>
    </p:spTree>
    <p:extLst>
      <p:ext uri="{BB962C8B-B14F-4D97-AF65-F5344CB8AC3E}">
        <p14:creationId xmlns:p14="http://schemas.microsoft.com/office/powerpoint/2010/main" xmlns="" val="69105815"/>
      </p:ext>
    </p:extLst>
  </p:cSld>
  <p:clrMapOvr>
    <a:masterClrMapping/>
  </p:clrMapOvr>
  <p:transition spd="slow">
    <p:wipe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Finalize ~&lt;Class&gt;</a:t>
            </a:r>
            <a:endParaRPr lang="en-US" dirty="0"/>
          </a:p>
        </p:txBody>
      </p:sp>
      <p:sp>
        <p:nvSpPr>
          <p:cNvPr id="3" name="Content Placeholder 2"/>
          <p:cNvSpPr>
            <a:spLocks noGrp="1"/>
          </p:cNvSpPr>
          <p:nvPr>
            <p:ph idx="1"/>
          </p:nvPr>
        </p:nvSpPr>
        <p:spPr>
          <a:xfrm>
            <a:off x="381000" y="1417638"/>
            <a:ext cx="8410575" cy="3342453"/>
          </a:xfrm>
        </p:spPr>
        <p:txBody>
          <a:bodyPr>
            <a:normAutofit lnSpcReduction="10000"/>
          </a:bodyPr>
          <a:lstStyle/>
          <a:p>
            <a:r>
              <a:rPr lang="en-US" dirty="0"/>
              <a:t>Finalize() method is to ensure that </a:t>
            </a:r>
            <a:r>
              <a:rPr lang="en-US" dirty="0" smtClean="0"/>
              <a:t>a .</a:t>
            </a:r>
            <a:r>
              <a:rPr lang="en-US" dirty="0"/>
              <a:t>NET object can clean up unmanaged resources when it is </a:t>
            </a:r>
            <a:r>
              <a:rPr lang="en-US" dirty="0" smtClean="0"/>
              <a:t>garbage-collected</a:t>
            </a:r>
          </a:p>
          <a:p>
            <a:r>
              <a:rPr lang="en-US" dirty="0"/>
              <a:t>Finalize() method is to ensure that </a:t>
            </a:r>
            <a:r>
              <a:rPr lang="en-US" dirty="0" smtClean="0"/>
              <a:t>a .NET </a:t>
            </a:r>
            <a:r>
              <a:rPr lang="en-US" dirty="0"/>
              <a:t>object can clean up unmanaged resources when it is </a:t>
            </a:r>
            <a:r>
              <a:rPr lang="en-US" dirty="0" smtClean="0"/>
              <a:t>garbage-collected</a:t>
            </a:r>
            <a:br>
              <a:rPr lang="en-US" dirty="0" smtClean="0"/>
            </a:br>
            <a:endParaRPr lang="en-US" dirty="0"/>
          </a:p>
        </p:txBody>
      </p:sp>
    </p:spTree>
    <p:extLst>
      <p:ext uri="{BB962C8B-B14F-4D97-AF65-F5344CB8AC3E}">
        <p14:creationId xmlns:p14="http://schemas.microsoft.com/office/powerpoint/2010/main" xmlns="" val="3704556540"/>
      </p:ext>
    </p:extLst>
  </p:cSld>
  <p:clrMapOvr>
    <a:masterClrMapping/>
  </p:clrMapOvr>
  <p:transition spd="slow">
    <p:wipe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a:t>
            </a:r>
            <a:endParaRPr lang="en-US" dirty="0"/>
          </a:p>
        </p:txBody>
      </p:sp>
      <p:sp>
        <p:nvSpPr>
          <p:cNvPr id="3" name="Content Placeholder 2"/>
          <p:cNvSpPr>
            <a:spLocks noGrp="1"/>
          </p:cNvSpPr>
          <p:nvPr>
            <p:ph idx="1"/>
          </p:nvPr>
        </p:nvSpPr>
        <p:spPr>
          <a:xfrm>
            <a:off x="381000" y="1417638"/>
            <a:ext cx="8410575" cy="4376583"/>
          </a:xfrm>
        </p:spPr>
        <p:txBody>
          <a:bodyPr>
            <a:normAutofit lnSpcReduction="10000"/>
          </a:bodyPr>
          <a:lstStyle/>
          <a:p>
            <a:r>
              <a:rPr lang="en-US" dirty="0"/>
              <a:t>A</a:t>
            </a:r>
            <a:r>
              <a:rPr lang="en-US" dirty="0" smtClean="0"/>
              <a:t>n </a:t>
            </a:r>
            <a:r>
              <a:rPr lang="en-US" i="1" dirty="0"/>
              <a:t>array </a:t>
            </a:r>
            <a:r>
              <a:rPr lang="en-US" dirty="0"/>
              <a:t>is a set of data items, accessed using a numerical index</a:t>
            </a:r>
            <a:r>
              <a:rPr lang="en-US" dirty="0" smtClean="0"/>
              <a:t>.</a:t>
            </a:r>
          </a:p>
          <a:p>
            <a:r>
              <a:rPr lang="en-US" dirty="0"/>
              <a:t>More specifically, an array is a set of contiguous data points of the same type (an array of </a:t>
            </a:r>
            <a:r>
              <a:rPr lang="en-US" dirty="0" err="1"/>
              <a:t>ints</a:t>
            </a:r>
            <a:r>
              <a:rPr lang="en-US" dirty="0"/>
              <a:t>, an </a:t>
            </a:r>
            <a:r>
              <a:rPr lang="en-US" dirty="0" smtClean="0"/>
              <a:t>array of </a:t>
            </a:r>
            <a:r>
              <a:rPr lang="en-US" dirty="0"/>
              <a:t>strings, an array of </a:t>
            </a:r>
            <a:r>
              <a:rPr lang="en-US" dirty="0" err="1"/>
              <a:t>SportsCars</a:t>
            </a:r>
            <a:r>
              <a:rPr lang="en-US" dirty="0"/>
              <a:t>, and so on</a:t>
            </a:r>
            <a:r>
              <a:rPr lang="en-US" dirty="0" smtClean="0"/>
              <a:t>)</a:t>
            </a:r>
          </a:p>
          <a:p>
            <a:r>
              <a:rPr lang="en-US" dirty="0" smtClean="0"/>
              <a:t>The number </a:t>
            </a:r>
            <a:r>
              <a:rPr lang="en-US" dirty="0"/>
              <a:t>used in the array declaration represents the total number of items, not the upper bound.</a:t>
            </a:r>
          </a:p>
        </p:txBody>
      </p:sp>
    </p:spTree>
    <p:extLst>
      <p:ext uri="{BB962C8B-B14F-4D97-AF65-F5344CB8AC3E}">
        <p14:creationId xmlns:p14="http://schemas.microsoft.com/office/powerpoint/2010/main" xmlns="" val="3491339211"/>
      </p:ext>
    </p:extLst>
  </p:cSld>
  <p:clrMapOvr>
    <a:masterClrMapping/>
  </p:clrMapOvr>
  <p:transition spd="slow">
    <p:wipe dir="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Conversion</a:t>
            </a:r>
            <a:endParaRPr lang="en-US" dirty="0"/>
          </a:p>
        </p:txBody>
      </p:sp>
      <p:sp>
        <p:nvSpPr>
          <p:cNvPr id="3" name="Content Placeholder 2"/>
          <p:cNvSpPr>
            <a:spLocks noGrp="1"/>
          </p:cNvSpPr>
          <p:nvPr>
            <p:ph idx="1"/>
          </p:nvPr>
        </p:nvSpPr>
        <p:spPr>
          <a:xfrm>
            <a:off x="381000" y="1417638"/>
            <a:ext cx="8410575" cy="4653582"/>
          </a:xfrm>
        </p:spPr>
        <p:txBody>
          <a:bodyPr/>
          <a:lstStyle/>
          <a:p>
            <a:r>
              <a:rPr lang="en-US" dirty="0"/>
              <a:t>A conversion enables an expression of one type to be treated as another type. </a:t>
            </a:r>
            <a:endParaRPr lang="en-US" dirty="0" smtClean="0"/>
          </a:p>
          <a:p>
            <a:r>
              <a:rPr lang="en-US" dirty="0" smtClean="0"/>
              <a:t>Conversions </a:t>
            </a:r>
            <a:r>
              <a:rPr lang="en-US" dirty="0"/>
              <a:t>can be implicit or explicit, and this determines whether an explicit cast is required. </a:t>
            </a:r>
            <a:endParaRPr lang="en-US" dirty="0" smtClean="0"/>
          </a:p>
          <a:p>
            <a:pPr lvl="1"/>
            <a:r>
              <a:rPr lang="en-US" dirty="0" smtClean="0"/>
              <a:t>For </a:t>
            </a:r>
            <a:r>
              <a:rPr lang="en-US" dirty="0"/>
              <a:t>instance, the conversion from type </a:t>
            </a:r>
            <a:r>
              <a:rPr lang="en-US" dirty="0" err="1"/>
              <a:t>int</a:t>
            </a:r>
            <a:r>
              <a:rPr lang="en-US" dirty="0"/>
              <a:t> to type long is implicit, so expressions of type </a:t>
            </a:r>
            <a:r>
              <a:rPr lang="en-US" dirty="0" err="1"/>
              <a:t>int</a:t>
            </a:r>
            <a:r>
              <a:rPr lang="en-US" dirty="0"/>
              <a:t> can implicitly be treated as type long. </a:t>
            </a:r>
            <a:endParaRPr lang="en-US" dirty="0" smtClean="0"/>
          </a:p>
          <a:p>
            <a:pPr lvl="1"/>
            <a:r>
              <a:rPr lang="en-US" dirty="0" smtClean="0"/>
              <a:t>The </a:t>
            </a:r>
            <a:r>
              <a:rPr lang="en-US" dirty="0"/>
              <a:t>opposite conversion, from type long to type </a:t>
            </a:r>
            <a:r>
              <a:rPr lang="en-US" dirty="0" err="1"/>
              <a:t>int</a:t>
            </a:r>
            <a:r>
              <a:rPr lang="en-US" dirty="0"/>
              <a:t>, is explicit and so an explicit cast is required</a:t>
            </a:r>
          </a:p>
        </p:txBody>
      </p:sp>
    </p:spTree>
    <p:extLst>
      <p:ext uri="{BB962C8B-B14F-4D97-AF65-F5344CB8AC3E}">
        <p14:creationId xmlns:p14="http://schemas.microsoft.com/office/powerpoint/2010/main" xmlns="" val="2977253719"/>
      </p:ext>
    </p:extLst>
  </p:cSld>
  <p:clrMapOvr>
    <a:masterClrMapping/>
  </p:clrMapOvr>
  <p:transition spd="slow">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Intermediate Language</a:t>
            </a:r>
          </a:p>
        </p:txBody>
      </p:sp>
      <p:sp>
        <p:nvSpPr>
          <p:cNvPr id="3" name="Content Placeholder 2"/>
          <p:cNvSpPr>
            <a:spLocks noGrp="1"/>
          </p:cNvSpPr>
          <p:nvPr>
            <p:ph idx="1"/>
          </p:nvPr>
        </p:nvSpPr>
        <p:spPr>
          <a:xfrm>
            <a:off x="381000" y="1417638"/>
            <a:ext cx="8410575" cy="3194721"/>
          </a:xfrm>
        </p:spPr>
        <p:txBody>
          <a:bodyPr>
            <a:normAutofit lnSpcReduction="10000"/>
          </a:bodyPr>
          <a:lstStyle/>
          <a:p>
            <a:r>
              <a:rPr lang="en-US" dirty="0"/>
              <a:t>All .NET compilers produce IL code</a:t>
            </a:r>
          </a:p>
          <a:p>
            <a:r>
              <a:rPr lang="en-US" dirty="0"/>
              <a:t>IL is CPU-independent machine language</a:t>
            </a:r>
          </a:p>
          <a:p>
            <a:r>
              <a:rPr lang="en-US" dirty="0"/>
              <a:t>IL is higher-level than most CPU machine languages</a:t>
            </a:r>
          </a:p>
          <a:p>
            <a:r>
              <a:rPr lang="en-US" dirty="0"/>
              <a:t>Developers can write in IL assembler (ILAsm.exe</a:t>
            </a:r>
            <a:r>
              <a:rPr lang="en-US" dirty="0" smtClean="0"/>
              <a:t>)</a:t>
            </a:r>
            <a:endParaRPr lang="en-IN" dirty="0"/>
          </a:p>
        </p:txBody>
      </p:sp>
    </p:spTree>
    <p:extLst>
      <p:ext uri="{BB962C8B-B14F-4D97-AF65-F5344CB8AC3E}">
        <p14:creationId xmlns:p14="http://schemas.microsoft.com/office/powerpoint/2010/main" xmlns="" val="957951627"/>
      </p:ext>
    </p:extLst>
  </p:cSld>
  <p:clrMapOvr>
    <a:masterClrMapping/>
  </p:clrMapOvr>
  <p:transition spd="slow">
    <p:wipe dir="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Collections</a:t>
            </a:r>
            <a:endParaRPr lang="en-US" dirty="0"/>
          </a:p>
        </p:txBody>
      </p:sp>
      <p:sp>
        <p:nvSpPr>
          <p:cNvPr id="5" name="Subtitle 4"/>
          <p:cNvSpPr>
            <a:spLocks noGrp="1"/>
          </p:cNvSpPr>
          <p:nvPr>
            <p:ph type="subTitle" idx="1"/>
          </p:nvPr>
        </p:nvSpPr>
        <p:spPr/>
        <p:txBody>
          <a:bodyPr/>
          <a:lstStyle/>
          <a:p>
            <a:r>
              <a:rPr lang="en-US" dirty="0" err="1" smtClean="0"/>
              <a:t>System.Collections</a:t>
            </a:r>
            <a:endParaRPr lang="en-US" dirty="0"/>
          </a:p>
        </p:txBody>
      </p:sp>
    </p:spTree>
    <p:extLst>
      <p:ext uri="{BB962C8B-B14F-4D97-AF65-F5344CB8AC3E}">
        <p14:creationId xmlns:p14="http://schemas.microsoft.com/office/powerpoint/2010/main" xmlns="" val="2013532459"/>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ArrayList</a:t>
            </a:r>
            <a:r>
              <a:rPr lang="en-US" dirty="0"/>
              <a:t> Class</a:t>
            </a:r>
          </a:p>
        </p:txBody>
      </p:sp>
      <p:sp>
        <p:nvSpPr>
          <p:cNvPr id="5" name="Content Placeholder 4"/>
          <p:cNvSpPr>
            <a:spLocks noGrp="1"/>
          </p:cNvSpPr>
          <p:nvPr>
            <p:ph idx="1"/>
          </p:nvPr>
        </p:nvSpPr>
        <p:spPr>
          <a:xfrm>
            <a:off x="381000" y="1417638"/>
            <a:ext cx="8410575" cy="4967514"/>
          </a:xfrm>
        </p:spPr>
        <p:txBody>
          <a:bodyPr/>
          <a:lstStyle/>
          <a:p>
            <a:r>
              <a:rPr lang="en-US" dirty="0"/>
              <a:t>Represents a dynamically </a:t>
            </a:r>
            <a:r>
              <a:rPr lang="en-US" dirty="0" smtClean="0"/>
              <a:t>sized  collection </a:t>
            </a:r>
            <a:r>
              <a:rPr lang="en-US" dirty="0"/>
              <a:t>of objects listed </a:t>
            </a:r>
            <a:r>
              <a:rPr lang="en-US" dirty="0" smtClean="0"/>
              <a:t>in sequential </a:t>
            </a:r>
            <a:r>
              <a:rPr lang="en-US" dirty="0"/>
              <a:t>order</a:t>
            </a:r>
            <a:r>
              <a:rPr lang="en-US" dirty="0" smtClean="0"/>
              <a:t>.</a:t>
            </a:r>
          </a:p>
          <a:p>
            <a:r>
              <a:rPr lang="en-US" dirty="0"/>
              <a:t>The </a:t>
            </a:r>
            <a:r>
              <a:rPr lang="en-US" b="1" dirty="0" err="1"/>
              <a:t>ArrayList</a:t>
            </a:r>
            <a:r>
              <a:rPr lang="en-US" dirty="0"/>
              <a:t> is not guaranteed to be sorted. You must sort the </a:t>
            </a:r>
            <a:r>
              <a:rPr lang="en-US" b="1" dirty="0" err="1" smtClean="0"/>
              <a:t>ArrayList</a:t>
            </a:r>
            <a:endParaRPr lang="en-US" b="1" dirty="0" smtClean="0"/>
          </a:p>
          <a:p>
            <a:r>
              <a:rPr lang="en-US" b="1" dirty="0" smtClean="0"/>
              <a:t>Syntax</a:t>
            </a:r>
          </a:p>
          <a:p>
            <a:pPr marL="0" indent="0">
              <a:buNone/>
            </a:pPr>
            <a:r>
              <a:rPr lang="en-US" dirty="0" err="1" smtClean="0"/>
              <a:t>ArrayList</a:t>
            </a:r>
            <a:r>
              <a:rPr lang="en-US" dirty="0" smtClean="0"/>
              <a:t> </a:t>
            </a:r>
            <a:r>
              <a:rPr lang="en-US" dirty="0" err="1"/>
              <a:t>myAL</a:t>
            </a:r>
            <a:r>
              <a:rPr lang="en-US" dirty="0"/>
              <a:t> = new </a:t>
            </a:r>
            <a:r>
              <a:rPr lang="en-US" dirty="0" err="1"/>
              <a:t>ArrayList</a:t>
            </a:r>
            <a:r>
              <a:rPr lang="en-US" dirty="0"/>
              <a:t>();</a:t>
            </a:r>
          </a:p>
          <a:p>
            <a:pPr marL="0" indent="0">
              <a:buNone/>
            </a:pPr>
            <a:r>
              <a:rPr lang="en-US" dirty="0"/>
              <a:t>            </a:t>
            </a:r>
            <a:r>
              <a:rPr lang="en-US" dirty="0" err="1"/>
              <a:t>myAL.Add</a:t>
            </a:r>
            <a:r>
              <a:rPr lang="en-US" dirty="0"/>
              <a:t>("Hello");</a:t>
            </a:r>
          </a:p>
          <a:p>
            <a:pPr marL="0" indent="0">
              <a:buNone/>
            </a:pPr>
            <a:r>
              <a:rPr lang="en-US" dirty="0"/>
              <a:t>            </a:t>
            </a:r>
            <a:r>
              <a:rPr lang="en-US" dirty="0" err="1"/>
              <a:t>myAL.Add</a:t>
            </a:r>
            <a:r>
              <a:rPr lang="en-US" dirty="0"/>
              <a:t>("World");</a:t>
            </a:r>
          </a:p>
          <a:p>
            <a:pPr marL="0" indent="0">
              <a:buNone/>
            </a:pPr>
            <a:endParaRPr lang="en-US" dirty="0"/>
          </a:p>
        </p:txBody>
      </p:sp>
    </p:spTree>
    <p:extLst>
      <p:ext uri="{BB962C8B-B14F-4D97-AF65-F5344CB8AC3E}">
        <p14:creationId xmlns:p14="http://schemas.microsoft.com/office/powerpoint/2010/main" xmlns="" val="1782193713"/>
      </p:ext>
    </p:extLst>
  </p:cSld>
  <p:clrMapOvr>
    <a:masterClrMapping/>
  </p:clrMapOvr>
  <p:transition spd="slow">
    <p:wipe dir="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BitArray</a:t>
            </a:r>
            <a:r>
              <a:rPr lang="en-US" dirty="0"/>
              <a:t> Class</a:t>
            </a:r>
          </a:p>
        </p:txBody>
      </p:sp>
      <p:sp>
        <p:nvSpPr>
          <p:cNvPr id="3" name="Content Placeholder 2"/>
          <p:cNvSpPr>
            <a:spLocks noGrp="1"/>
          </p:cNvSpPr>
          <p:nvPr>
            <p:ph idx="1"/>
          </p:nvPr>
        </p:nvSpPr>
        <p:spPr>
          <a:xfrm>
            <a:off x="381000" y="1417638"/>
            <a:ext cx="8410575" cy="1865126"/>
          </a:xfrm>
        </p:spPr>
        <p:txBody>
          <a:bodyPr>
            <a:normAutofit lnSpcReduction="10000"/>
          </a:bodyPr>
          <a:lstStyle/>
          <a:p>
            <a:r>
              <a:rPr lang="en-US" dirty="0"/>
              <a:t>Manages a compact array of bit values, which are represented as Booleans, where </a:t>
            </a:r>
            <a:r>
              <a:rPr lang="en-US" b="1" dirty="0"/>
              <a:t>true</a:t>
            </a:r>
            <a:r>
              <a:rPr lang="en-US" dirty="0"/>
              <a:t> indicates that the bit is on (1) and </a:t>
            </a:r>
            <a:r>
              <a:rPr lang="en-US" b="1" dirty="0"/>
              <a:t>false</a:t>
            </a:r>
            <a:r>
              <a:rPr lang="en-US" dirty="0"/>
              <a:t> indicates the bit is off (0). </a:t>
            </a:r>
          </a:p>
        </p:txBody>
      </p:sp>
    </p:spTree>
    <p:extLst>
      <p:ext uri="{BB962C8B-B14F-4D97-AF65-F5344CB8AC3E}">
        <p14:creationId xmlns:p14="http://schemas.microsoft.com/office/powerpoint/2010/main" xmlns="" val="1236885747"/>
      </p:ext>
    </p:extLst>
  </p:cSld>
  <p:clrMapOvr>
    <a:masterClrMapping/>
  </p:clrMapOvr>
  <p:transition spd="slow">
    <p:wipe dir="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Hashtable</a:t>
            </a:r>
            <a:r>
              <a:rPr lang="en-US" dirty="0"/>
              <a:t> Class</a:t>
            </a:r>
          </a:p>
        </p:txBody>
      </p:sp>
      <p:sp>
        <p:nvSpPr>
          <p:cNvPr id="3" name="Content Placeholder 2"/>
          <p:cNvSpPr>
            <a:spLocks noGrp="1"/>
          </p:cNvSpPr>
          <p:nvPr>
            <p:ph idx="1"/>
          </p:nvPr>
        </p:nvSpPr>
        <p:spPr>
          <a:xfrm>
            <a:off x="381000" y="1417638"/>
            <a:ext cx="8410575" cy="4524315"/>
          </a:xfrm>
        </p:spPr>
        <p:txBody>
          <a:bodyPr>
            <a:normAutofit lnSpcReduction="10000"/>
          </a:bodyPr>
          <a:lstStyle/>
          <a:p>
            <a:r>
              <a:rPr lang="en-US" dirty="0"/>
              <a:t>Represents a collection of key/value pairs that are organized based on the hash code of the key. </a:t>
            </a:r>
            <a:endParaRPr lang="en-US" dirty="0" smtClean="0"/>
          </a:p>
          <a:p>
            <a:r>
              <a:rPr lang="en-US" dirty="0"/>
              <a:t>Each element is a key/value pair stored in a </a:t>
            </a:r>
            <a:r>
              <a:rPr lang="en-US" b="1" dirty="0" err="1"/>
              <a:t>DictionaryEntry</a:t>
            </a:r>
            <a:r>
              <a:rPr lang="en-US" dirty="0"/>
              <a:t> object. </a:t>
            </a:r>
            <a:endParaRPr lang="en-US" dirty="0" smtClean="0"/>
          </a:p>
          <a:p>
            <a:r>
              <a:rPr lang="en-US" dirty="0" smtClean="0"/>
              <a:t>A </a:t>
            </a:r>
            <a:r>
              <a:rPr lang="en-US" dirty="0"/>
              <a:t>key cannot be a null </a:t>
            </a:r>
            <a:r>
              <a:rPr lang="en-US" dirty="0" smtClean="0"/>
              <a:t>reference, but </a:t>
            </a:r>
            <a:r>
              <a:rPr lang="en-US" dirty="0"/>
              <a:t>a value can be</a:t>
            </a:r>
            <a:r>
              <a:rPr lang="en-US" dirty="0" smtClean="0"/>
              <a:t>.</a:t>
            </a:r>
          </a:p>
          <a:p>
            <a:r>
              <a:rPr lang="en-US" dirty="0" smtClean="0"/>
              <a:t>Duplicate keys are not allowed, can have duplicate values.</a:t>
            </a:r>
            <a:endParaRPr lang="en-US" dirty="0"/>
          </a:p>
        </p:txBody>
      </p:sp>
    </p:spTree>
    <p:extLst>
      <p:ext uri="{BB962C8B-B14F-4D97-AF65-F5344CB8AC3E}">
        <p14:creationId xmlns:p14="http://schemas.microsoft.com/office/powerpoint/2010/main" xmlns="" val="2091675825"/>
      </p:ext>
    </p:extLst>
  </p:cSld>
  <p:clrMapOvr>
    <a:masterClrMapping/>
  </p:clrMapOvr>
  <p:transition spd="slow">
    <p:wipe dir="d"/>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Hashtable</a:t>
            </a:r>
            <a:r>
              <a:rPr lang="en-US" dirty="0" smtClean="0"/>
              <a:t> Class contd..</a:t>
            </a:r>
            <a:endParaRPr lang="en-US" dirty="0"/>
          </a:p>
        </p:txBody>
      </p:sp>
      <p:sp>
        <p:nvSpPr>
          <p:cNvPr id="3" name="Content Placeholder 2"/>
          <p:cNvSpPr>
            <a:spLocks noGrp="1"/>
          </p:cNvSpPr>
          <p:nvPr>
            <p:ph idx="1"/>
          </p:nvPr>
        </p:nvSpPr>
        <p:spPr>
          <a:xfrm>
            <a:off x="381000" y="1417638"/>
            <a:ext cx="8410575" cy="5761577"/>
          </a:xfrm>
        </p:spPr>
        <p:txBody>
          <a:bodyPr/>
          <a:lstStyle/>
          <a:p>
            <a:r>
              <a:rPr lang="en-US" sz="2800" dirty="0"/>
              <a:t>The Item property is the default property</a:t>
            </a:r>
          </a:p>
          <a:p>
            <a:r>
              <a:rPr lang="en-US" sz="2800" dirty="0" smtClean="0"/>
              <a:t>Create </a:t>
            </a:r>
            <a:r>
              <a:rPr lang="en-US" sz="2800" dirty="0" err="1" smtClean="0"/>
              <a:t>Hashtable</a:t>
            </a:r>
            <a:endParaRPr lang="en-US" sz="2800" dirty="0" smtClean="0"/>
          </a:p>
          <a:p>
            <a:pPr lvl="1"/>
            <a:r>
              <a:rPr lang="en-US" sz="2400" dirty="0" err="1"/>
              <a:t>Hashtable</a:t>
            </a:r>
            <a:r>
              <a:rPr lang="en-US" sz="2400" dirty="0"/>
              <a:t> </a:t>
            </a:r>
            <a:r>
              <a:rPr lang="en-US" sz="2400" dirty="0" err="1"/>
              <a:t>openWith</a:t>
            </a:r>
            <a:r>
              <a:rPr lang="en-US" sz="2400" dirty="0"/>
              <a:t> = new </a:t>
            </a:r>
            <a:r>
              <a:rPr lang="en-US" sz="2400" dirty="0" err="1"/>
              <a:t>Hashtable</a:t>
            </a:r>
            <a:r>
              <a:rPr lang="en-US" sz="2400" dirty="0" smtClean="0"/>
              <a:t>();</a:t>
            </a:r>
          </a:p>
          <a:p>
            <a:r>
              <a:rPr lang="en-US" sz="2800" dirty="0"/>
              <a:t>A</a:t>
            </a:r>
            <a:r>
              <a:rPr lang="en-US" sz="2800" dirty="0" smtClean="0"/>
              <a:t>ccessing elements, The </a:t>
            </a:r>
            <a:r>
              <a:rPr lang="en-US" sz="2800" dirty="0"/>
              <a:t>Item property is the default property</a:t>
            </a:r>
          </a:p>
          <a:p>
            <a:pPr lvl="1"/>
            <a:r>
              <a:rPr lang="en-US" sz="2400" dirty="0" err="1"/>
              <a:t>openWith</a:t>
            </a:r>
            <a:r>
              <a:rPr lang="en-US" sz="2400" dirty="0"/>
              <a:t>["rtf</a:t>
            </a:r>
            <a:r>
              <a:rPr lang="en-US" sz="2400" dirty="0" smtClean="0"/>
              <a:t>"]</a:t>
            </a:r>
          </a:p>
          <a:p>
            <a:r>
              <a:rPr lang="en-US" sz="2800" dirty="0"/>
              <a:t>The default Item property can be used to change the value</a:t>
            </a:r>
          </a:p>
          <a:p>
            <a:pPr lvl="1"/>
            <a:r>
              <a:rPr lang="en-US" sz="2400" dirty="0" err="1"/>
              <a:t>openWith</a:t>
            </a:r>
            <a:r>
              <a:rPr lang="en-US" sz="2400" dirty="0"/>
              <a:t>["rtf"] = "winword.exe</a:t>
            </a:r>
            <a:r>
              <a:rPr lang="en-US" sz="2400" dirty="0" smtClean="0"/>
              <a:t>";</a:t>
            </a:r>
          </a:p>
          <a:p>
            <a:r>
              <a:rPr lang="en-US" sz="2800" dirty="0" err="1"/>
              <a:t>ContainsKey</a:t>
            </a:r>
            <a:r>
              <a:rPr lang="en-US" sz="2800" dirty="0"/>
              <a:t> can be used to test keys before inserting </a:t>
            </a:r>
          </a:p>
          <a:p>
            <a:pPr marL="463550" lvl="1" indent="0">
              <a:buNone/>
            </a:pPr>
            <a:endParaRPr lang="en-US" dirty="0"/>
          </a:p>
          <a:p>
            <a:endParaRPr lang="en-US" dirty="0"/>
          </a:p>
        </p:txBody>
      </p:sp>
    </p:spTree>
    <p:extLst>
      <p:ext uri="{BB962C8B-B14F-4D97-AF65-F5344CB8AC3E}">
        <p14:creationId xmlns:p14="http://schemas.microsoft.com/office/powerpoint/2010/main" xmlns="" val="3754873402"/>
      </p:ext>
    </p:extLst>
  </p:cSld>
  <p:clrMapOvr>
    <a:masterClrMapping/>
  </p:clrMapOvr>
  <p:transition spd="slow">
    <p:wipe dir="d"/>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Queue Class</a:t>
            </a:r>
            <a:endParaRPr lang="en-US" dirty="0"/>
          </a:p>
        </p:txBody>
      </p:sp>
      <p:sp>
        <p:nvSpPr>
          <p:cNvPr id="3" name="Content Placeholder 2"/>
          <p:cNvSpPr>
            <a:spLocks noGrp="1"/>
          </p:cNvSpPr>
          <p:nvPr>
            <p:ph idx="1"/>
          </p:nvPr>
        </p:nvSpPr>
        <p:spPr>
          <a:xfrm>
            <a:off x="381000" y="1417638"/>
            <a:ext cx="8410575" cy="3490186"/>
          </a:xfrm>
        </p:spPr>
        <p:txBody>
          <a:bodyPr>
            <a:normAutofit lnSpcReduction="10000"/>
          </a:bodyPr>
          <a:lstStyle/>
          <a:p>
            <a:r>
              <a:rPr lang="en-US" dirty="0"/>
              <a:t>Represents a first-in, first-out collection of objects</a:t>
            </a:r>
            <a:r>
              <a:rPr lang="en-US" dirty="0" smtClean="0"/>
              <a:t>.</a:t>
            </a:r>
          </a:p>
          <a:p>
            <a:r>
              <a:rPr lang="en-US" dirty="0"/>
              <a:t>Queues are useful for storing messages in the order they were received for sequential processing</a:t>
            </a:r>
            <a:r>
              <a:rPr lang="en-US" dirty="0" smtClean="0"/>
              <a:t>.</a:t>
            </a:r>
          </a:p>
          <a:p>
            <a:r>
              <a:rPr lang="en-US" dirty="0"/>
              <a:t>Objects stored in a </a:t>
            </a:r>
            <a:r>
              <a:rPr lang="en-US" b="1" dirty="0"/>
              <a:t>Queue</a:t>
            </a:r>
            <a:r>
              <a:rPr lang="en-US" dirty="0"/>
              <a:t> are inserted at one end and removed from the other</a:t>
            </a:r>
          </a:p>
        </p:txBody>
      </p:sp>
    </p:spTree>
    <p:extLst>
      <p:ext uri="{BB962C8B-B14F-4D97-AF65-F5344CB8AC3E}">
        <p14:creationId xmlns:p14="http://schemas.microsoft.com/office/powerpoint/2010/main" xmlns="" val="85018917"/>
      </p:ext>
    </p:extLst>
  </p:cSld>
  <p:clrMapOvr>
    <a:masterClrMapping/>
  </p:clrMapOvr>
  <p:transition spd="slow">
    <p:wipe di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Queue Class Contd..</a:t>
            </a:r>
            <a:endParaRPr lang="en-US" dirty="0"/>
          </a:p>
        </p:txBody>
      </p:sp>
      <p:sp>
        <p:nvSpPr>
          <p:cNvPr id="3" name="Content Placeholder 2"/>
          <p:cNvSpPr>
            <a:spLocks noGrp="1"/>
          </p:cNvSpPr>
          <p:nvPr>
            <p:ph idx="1"/>
          </p:nvPr>
        </p:nvSpPr>
        <p:spPr>
          <a:xfrm>
            <a:off x="381000" y="1417638"/>
            <a:ext cx="8410575" cy="3490186"/>
          </a:xfrm>
        </p:spPr>
        <p:txBody>
          <a:bodyPr/>
          <a:lstStyle/>
          <a:p>
            <a:r>
              <a:rPr lang="en-US" b="1" dirty="0" err="1"/>
              <a:t>Queue.Enqueue</a:t>
            </a:r>
            <a:r>
              <a:rPr lang="en-US" b="1" dirty="0"/>
              <a:t> Method </a:t>
            </a:r>
            <a:r>
              <a:rPr lang="en-US" dirty="0" smtClean="0"/>
              <a:t>Adds </a:t>
            </a:r>
            <a:r>
              <a:rPr lang="en-US" dirty="0"/>
              <a:t>an object to the end of the </a:t>
            </a:r>
            <a:r>
              <a:rPr lang="en-US" b="1" dirty="0" smtClean="0"/>
              <a:t>Queue</a:t>
            </a:r>
          </a:p>
          <a:p>
            <a:r>
              <a:rPr lang="en-US" b="1" dirty="0" err="1"/>
              <a:t>Queue.Dequeue</a:t>
            </a:r>
            <a:r>
              <a:rPr lang="en-US" b="1" dirty="0"/>
              <a:t> Method </a:t>
            </a:r>
            <a:r>
              <a:rPr lang="en-US" dirty="0" smtClean="0"/>
              <a:t>Removes </a:t>
            </a:r>
            <a:r>
              <a:rPr lang="en-US" dirty="0"/>
              <a:t>and returns the object at the beginning of the </a:t>
            </a:r>
            <a:r>
              <a:rPr lang="en-US" dirty="0" smtClean="0"/>
              <a:t>Queue</a:t>
            </a:r>
          </a:p>
          <a:p>
            <a:r>
              <a:rPr lang="en-US" b="1" dirty="0" err="1"/>
              <a:t>Queue.Peek</a:t>
            </a:r>
            <a:r>
              <a:rPr lang="en-US" b="1" dirty="0"/>
              <a:t> Method </a:t>
            </a:r>
            <a:r>
              <a:rPr lang="en-US" dirty="0" smtClean="0"/>
              <a:t>Returns </a:t>
            </a:r>
            <a:r>
              <a:rPr lang="en-US" dirty="0"/>
              <a:t>the object at the beginning of the Queue without removing it.</a:t>
            </a:r>
          </a:p>
        </p:txBody>
      </p:sp>
    </p:spTree>
    <p:extLst>
      <p:ext uri="{BB962C8B-B14F-4D97-AF65-F5344CB8AC3E}">
        <p14:creationId xmlns:p14="http://schemas.microsoft.com/office/powerpoint/2010/main" xmlns="" val="3708403520"/>
      </p:ext>
    </p:extLst>
  </p:cSld>
  <p:clrMapOvr>
    <a:masterClrMapping/>
  </p:clrMapOvr>
  <p:transition spd="slow">
    <p:wipe dir="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SortedList</a:t>
            </a:r>
            <a:r>
              <a:rPr lang="en-US" dirty="0"/>
              <a:t> Class</a:t>
            </a:r>
          </a:p>
        </p:txBody>
      </p:sp>
      <p:sp>
        <p:nvSpPr>
          <p:cNvPr id="3" name="Content Placeholder 2"/>
          <p:cNvSpPr>
            <a:spLocks noGrp="1"/>
          </p:cNvSpPr>
          <p:nvPr>
            <p:ph idx="1"/>
          </p:nvPr>
        </p:nvSpPr>
        <p:spPr>
          <a:xfrm>
            <a:off x="381000" y="1417638"/>
            <a:ext cx="8410575" cy="5447645"/>
          </a:xfrm>
        </p:spPr>
        <p:txBody>
          <a:bodyPr>
            <a:normAutofit lnSpcReduction="10000"/>
          </a:bodyPr>
          <a:lstStyle/>
          <a:p>
            <a:r>
              <a:rPr lang="en-US" sz="2800" dirty="0"/>
              <a:t>Represents a collection of key/value pairs that are sorted by the keys and are accessible by key and by index. </a:t>
            </a:r>
            <a:endParaRPr lang="en-US" sz="2800" dirty="0" smtClean="0"/>
          </a:p>
          <a:p>
            <a:r>
              <a:rPr lang="en-US" sz="2800" dirty="0" smtClean="0"/>
              <a:t>The </a:t>
            </a:r>
            <a:r>
              <a:rPr lang="en-US" sz="2800" dirty="0"/>
              <a:t>index sequence is based on the sort sequence. </a:t>
            </a:r>
            <a:endParaRPr lang="en-US" sz="2800" dirty="0" smtClean="0"/>
          </a:p>
          <a:p>
            <a:r>
              <a:rPr lang="en-US" sz="2800" dirty="0" smtClean="0"/>
              <a:t>When </a:t>
            </a:r>
            <a:r>
              <a:rPr lang="en-US" sz="2800" dirty="0"/>
              <a:t>an element is added, it is inserted into </a:t>
            </a:r>
            <a:r>
              <a:rPr lang="en-US" sz="2800" b="1" dirty="0" err="1"/>
              <a:t>SortedList</a:t>
            </a:r>
            <a:r>
              <a:rPr lang="en-US" sz="2800" dirty="0"/>
              <a:t> in the correct sort order, and the indexing adjusts accordingly. </a:t>
            </a:r>
            <a:endParaRPr lang="en-US" sz="2800" dirty="0" smtClean="0"/>
          </a:p>
          <a:p>
            <a:r>
              <a:rPr lang="en-US" sz="2800" dirty="0" smtClean="0"/>
              <a:t>When </a:t>
            </a:r>
            <a:r>
              <a:rPr lang="en-US" sz="2800" dirty="0"/>
              <a:t>an element is removed, the indexing also adjusts accordingly. </a:t>
            </a:r>
            <a:endParaRPr lang="en-US" sz="2800" dirty="0" smtClean="0"/>
          </a:p>
          <a:p>
            <a:r>
              <a:rPr lang="en-US" sz="2800" dirty="0" smtClean="0"/>
              <a:t>Therefore</a:t>
            </a:r>
            <a:r>
              <a:rPr lang="en-US" sz="2800" dirty="0"/>
              <a:t>, the index of a specific key/value pair might change as elements are added or removed from the </a:t>
            </a:r>
            <a:r>
              <a:rPr lang="en-US" sz="2800" b="1" dirty="0" err="1"/>
              <a:t>SortedList</a:t>
            </a:r>
            <a:r>
              <a:rPr lang="en-US" sz="2800" dirty="0"/>
              <a:t> object.</a:t>
            </a:r>
          </a:p>
        </p:txBody>
      </p:sp>
    </p:spTree>
    <p:extLst>
      <p:ext uri="{BB962C8B-B14F-4D97-AF65-F5344CB8AC3E}">
        <p14:creationId xmlns:p14="http://schemas.microsoft.com/office/powerpoint/2010/main" xmlns="" val="1136852777"/>
      </p:ext>
    </p:extLst>
  </p:cSld>
  <p:clrMapOvr>
    <a:masterClrMapping/>
  </p:clrMapOvr>
  <p:transition spd="slow">
    <p:wipe dir="d"/>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 Class</a:t>
            </a:r>
          </a:p>
        </p:txBody>
      </p:sp>
      <p:sp>
        <p:nvSpPr>
          <p:cNvPr id="3" name="Content Placeholder 2"/>
          <p:cNvSpPr>
            <a:spLocks noGrp="1"/>
          </p:cNvSpPr>
          <p:nvPr>
            <p:ph idx="1"/>
          </p:nvPr>
        </p:nvSpPr>
        <p:spPr>
          <a:xfrm>
            <a:off x="381000" y="1417638"/>
            <a:ext cx="8410575" cy="4524315"/>
          </a:xfrm>
        </p:spPr>
        <p:txBody>
          <a:bodyPr>
            <a:normAutofit lnSpcReduction="10000"/>
          </a:bodyPr>
          <a:lstStyle/>
          <a:p>
            <a:r>
              <a:rPr lang="en-US" dirty="0"/>
              <a:t>A last-in, first-out (LIFO) </a:t>
            </a:r>
            <a:r>
              <a:rPr lang="en-US" dirty="0" smtClean="0"/>
              <a:t>stack providing </a:t>
            </a:r>
            <a:r>
              <a:rPr lang="en-US" dirty="0"/>
              <a:t>push and pop (and peek</a:t>
            </a:r>
            <a:r>
              <a:rPr lang="en-US" dirty="0" smtClean="0"/>
              <a:t>) functionality</a:t>
            </a:r>
          </a:p>
          <a:p>
            <a:r>
              <a:rPr lang="en-US" dirty="0"/>
              <a:t>The capacity of a </a:t>
            </a:r>
            <a:r>
              <a:rPr lang="en-US" b="1" dirty="0"/>
              <a:t>Stack</a:t>
            </a:r>
            <a:r>
              <a:rPr lang="en-US" dirty="0"/>
              <a:t> is the number of elements the </a:t>
            </a:r>
            <a:r>
              <a:rPr lang="en-US" b="1" dirty="0"/>
              <a:t>Stack</a:t>
            </a:r>
            <a:r>
              <a:rPr lang="en-US" dirty="0"/>
              <a:t> can hold. </a:t>
            </a:r>
            <a:endParaRPr lang="en-US" dirty="0" smtClean="0"/>
          </a:p>
          <a:p>
            <a:r>
              <a:rPr lang="en-US" dirty="0" smtClean="0"/>
              <a:t>As </a:t>
            </a:r>
            <a:r>
              <a:rPr lang="en-US" dirty="0"/>
              <a:t>elements are added to a </a:t>
            </a:r>
            <a:r>
              <a:rPr lang="en-US" b="1" dirty="0"/>
              <a:t>Stack</a:t>
            </a:r>
            <a:r>
              <a:rPr lang="en-US" dirty="0"/>
              <a:t>, the capacity is automatically increased as required through reallocation</a:t>
            </a:r>
            <a:r>
              <a:rPr lang="en-US" dirty="0" smtClean="0"/>
              <a:t>.</a:t>
            </a:r>
          </a:p>
          <a:p>
            <a:r>
              <a:rPr lang="en-US" dirty="0"/>
              <a:t>Stack accepts a null reference  as a valid value and allows duplicate elements.</a:t>
            </a:r>
          </a:p>
        </p:txBody>
      </p:sp>
    </p:spTree>
    <p:extLst>
      <p:ext uri="{BB962C8B-B14F-4D97-AF65-F5344CB8AC3E}">
        <p14:creationId xmlns:p14="http://schemas.microsoft.com/office/powerpoint/2010/main" xmlns="" val="4272643688"/>
      </p:ext>
    </p:extLst>
  </p:cSld>
  <p:clrMapOvr>
    <a:masterClrMapping/>
  </p:clrMapOvr>
  <p:transition spd="slow">
    <p:wipe dir="d"/>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System.Collections.Specialized</a:t>
            </a:r>
            <a:endParaRPr lang="en-US" dirty="0"/>
          </a:p>
        </p:txBody>
      </p:sp>
      <p:sp>
        <p:nvSpPr>
          <p:cNvPr id="3" name="Content Placeholder 2"/>
          <p:cNvSpPr>
            <a:spLocks noGrp="1"/>
          </p:cNvSpPr>
          <p:nvPr>
            <p:ph idx="1"/>
          </p:nvPr>
        </p:nvSpPr>
        <p:spPr>
          <a:xfrm>
            <a:off x="381000" y="1417638"/>
            <a:ext cx="8410575" cy="5133713"/>
          </a:xfrm>
        </p:spPr>
        <p:txBody>
          <a:bodyPr>
            <a:normAutofit lnSpcReduction="10000"/>
          </a:bodyPr>
          <a:lstStyle/>
          <a:p>
            <a:r>
              <a:rPr lang="en-US" sz="2800" b="1" dirty="0" err="1"/>
              <a:t>StringCollection</a:t>
            </a:r>
            <a:r>
              <a:rPr lang="en-US" sz="2800" b="1" dirty="0"/>
              <a:t> </a:t>
            </a:r>
            <a:r>
              <a:rPr lang="en-US" sz="2800" b="1" dirty="0" smtClean="0"/>
              <a:t>Class : </a:t>
            </a:r>
            <a:r>
              <a:rPr lang="en-US" sz="2800" dirty="0"/>
              <a:t>Represents a collection of strings. </a:t>
            </a:r>
            <a:endParaRPr lang="en-US" sz="2800" dirty="0" smtClean="0"/>
          </a:p>
          <a:p>
            <a:r>
              <a:rPr lang="en-US" sz="2800" b="1" dirty="0" err="1"/>
              <a:t>StringDictionary</a:t>
            </a:r>
            <a:r>
              <a:rPr lang="en-US" sz="2800" b="1" dirty="0"/>
              <a:t> </a:t>
            </a:r>
            <a:r>
              <a:rPr lang="en-US" sz="2800" b="1" dirty="0" smtClean="0"/>
              <a:t>Class: </a:t>
            </a:r>
            <a:r>
              <a:rPr lang="en-US" sz="2800" dirty="0"/>
              <a:t>Implements a hash table with the key and the value strongly typed to be strings rather than </a:t>
            </a:r>
            <a:r>
              <a:rPr lang="en-US" sz="2800" dirty="0" smtClean="0"/>
              <a:t>objects</a:t>
            </a:r>
          </a:p>
          <a:p>
            <a:r>
              <a:rPr lang="en-US" sz="2800" b="1" dirty="0" err="1"/>
              <a:t>ListDictionary</a:t>
            </a:r>
            <a:r>
              <a:rPr lang="en-US" sz="2800" b="1" dirty="0"/>
              <a:t> </a:t>
            </a:r>
            <a:r>
              <a:rPr lang="en-US" sz="2800" b="1" dirty="0" err="1" smtClean="0"/>
              <a:t>Class:</a:t>
            </a:r>
            <a:r>
              <a:rPr lang="en-US" sz="2800" dirty="0" err="1" smtClean="0"/>
              <a:t>Implements</a:t>
            </a:r>
            <a:r>
              <a:rPr lang="en-US" sz="2800" dirty="0" smtClean="0"/>
              <a:t> </a:t>
            </a:r>
            <a:r>
              <a:rPr lang="en-US" sz="2800" b="1" dirty="0" err="1"/>
              <a:t>IDictionary</a:t>
            </a:r>
            <a:r>
              <a:rPr lang="en-US" sz="2800" dirty="0"/>
              <a:t> using a singly linked list. Recommended for collections that typically contain 10 items or less</a:t>
            </a:r>
            <a:r>
              <a:rPr lang="en-US" sz="2800" dirty="0" smtClean="0"/>
              <a:t>.</a:t>
            </a:r>
          </a:p>
          <a:p>
            <a:r>
              <a:rPr lang="en-US" sz="2800" b="1" dirty="0" err="1"/>
              <a:t>HybridDictionary</a:t>
            </a:r>
            <a:r>
              <a:rPr lang="en-US" sz="2800" b="1" dirty="0"/>
              <a:t> </a:t>
            </a:r>
            <a:r>
              <a:rPr lang="en-US" sz="2800" b="1" dirty="0" smtClean="0"/>
              <a:t>Class: </a:t>
            </a:r>
            <a:r>
              <a:rPr lang="en-IN" sz="2800" dirty="0" smtClean="0"/>
              <a:t>A </a:t>
            </a:r>
            <a:r>
              <a:rPr lang="en-IN" sz="2800" dirty="0"/>
              <a:t>collection that uses a </a:t>
            </a:r>
            <a:r>
              <a:rPr lang="en-IN" sz="2800" dirty="0" err="1"/>
              <a:t>ListDictionary</a:t>
            </a:r>
            <a:r>
              <a:rPr lang="en-IN" sz="2800" dirty="0"/>
              <a:t> for storage when the number of items in the collection is small, and then migrates the items to a </a:t>
            </a:r>
            <a:r>
              <a:rPr lang="en-IN" sz="2800" dirty="0" err="1"/>
              <a:t>Hashtable</a:t>
            </a:r>
            <a:r>
              <a:rPr lang="en-IN" sz="2800" dirty="0"/>
              <a:t> for large collections</a:t>
            </a:r>
            <a:endParaRPr lang="en-US" sz="2800" dirty="0"/>
          </a:p>
        </p:txBody>
      </p:sp>
    </p:spTree>
    <p:extLst>
      <p:ext uri="{BB962C8B-B14F-4D97-AF65-F5344CB8AC3E}">
        <p14:creationId xmlns:p14="http://schemas.microsoft.com/office/powerpoint/2010/main" xmlns="" val="2568384598"/>
      </p:ext>
    </p:extLst>
  </p:cSld>
  <p:clrMapOvr>
    <a:masterClrMapping/>
  </p:clrMapOvr>
  <p:transition spd="slow">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 World</a:t>
            </a:r>
            <a:endParaRPr lang="en-US" dirty="0"/>
          </a:p>
        </p:txBody>
      </p:sp>
      <p:sp>
        <p:nvSpPr>
          <p:cNvPr id="3" name="Content Placeholder 2"/>
          <p:cNvSpPr>
            <a:spLocks noGrp="1"/>
          </p:cNvSpPr>
          <p:nvPr>
            <p:ph idx="1"/>
          </p:nvPr>
        </p:nvSpPr>
        <p:spPr>
          <a:xfrm>
            <a:off x="381000" y="1417638"/>
            <a:ext cx="8410575" cy="4616648"/>
          </a:xfrm>
        </p:spPr>
        <p:txBody>
          <a:bodyPr/>
          <a:lstStyle/>
          <a:p>
            <a:pPr marL="0" indent="0">
              <a:buNone/>
            </a:pPr>
            <a:r>
              <a:rPr lang="en-US" sz="2800" dirty="0">
                <a:solidFill>
                  <a:srgbClr val="FF0000"/>
                </a:solidFill>
                <a:latin typeface="Consolas"/>
              </a:rPr>
              <a:t>using</a:t>
            </a:r>
            <a:r>
              <a:rPr lang="en-US" sz="2800" dirty="0">
                <a:solidFill>
                  <a:prstClr val="black"/>
                </a:solidFill>
                <a:latin typeface="Consolas"/>
              </a:rPr>
              <a:t> System;</a:t>
            </a:r>
          </a:p>
          <a:p>
            <a:pPr marL="0" indent="0">
              <a:buNone/>
            </a:pPr>
            <a:r>
              <a:rPr lang="en-US" sz="2800" dirty="0">
                <a:solidFill>
                  <a:prstClr val="black"/>
                </a:solidFill>
                <a:latin typeface="Consolas"/>
              </a:rPr>
              <a:t>    </a:t>
            </a:r>
            <a:r>
              <a:rPr lang="en-US" sz="2800" dirty="0">
                <a:solidFill>
                  <a:srgbClr val="FF0000"/>
                </a:solidFill>
                <a:latin typeface="Consolas"/>
              </a:rPr>
              <a:t>class</a:t>
            </a:r>
            <a:r>
              <a:rPr lang="en-US" sz="2800" dirty="0">
                <a:solidFill>
                  <a:prstClr val="black"/>
                </a:solidFill>
                <a:latin typeface="Consolas"/>
              </a:rPr>
              <a:t> </a:t>
            </a:r>
            <a:r>
              <a:rPr lang="en-US" sz="2800" dirty="0">
                <a:solidFill>
                  <a:srgbClr val="FF0000"/>
                </a:solidFill>
                <a:latin typeface="Consolas"/>
              </a:rPr>
              <a:t>Program</a:t>
            </a:r>
            <a:endParaRPr lang="en-US" sz="2800" dirty="0">
              <a:solidFill>
                <a:prstClr val="black"/>
              </a:solidFill>
              <a:latin typeface="Consolas"/>
            </a:endParaRPr>
          </a:p>
          <a:p>
            <a:pPr marL="0" indent="0">
              <a:buNone/>
            </a:pPr>
            <a:r>
              <a:rPr lang="en-US" sz="2800" dirty="0">
                <a:solidFill>
                  <a:prstClr val="black"/>
                </a:solidFill>
                <a:latin typeface="Consolas"/>
              </a:rPr>
              <a:t>    {</a:t>
            </a:r>
          </a:p>
          <a:p>
            <a:pPr marL="0" indent="0">
              <a:buNone/>
            </a:pPr>
            <a:r>
              <a:rPr lang="en-US" sz="2800" dirty="0">
                <a:solidFill>
                  <a:prstClr val="black"/>
                </a:solidFill>
                <a:latin typeface="Consolas"/>
              </a:rPr>
              <a:t>        </a:t>
            </a:r>
            <a:r>
              <a:rPr lang="en-US" sz="2800" dirty="0">
                <a:solidFill>
                  <a:srgbClr val="FF0000"/>
                </a:solidFill>
                <a:latin typeface="Consolas"/>
              </a:rPr>
              <a:t>static</a:t>
            </a:r>
            <a:r>
              <a:rPr lang="en-US" sz="2800" dirty="0">
                <a:solidFill>
                  <a:prstClr val="black"/>
                </a:solidFill>
                <a:latin typeface="Consolas"/>
              </a:rPr>
              <a:t> </a:t>
            </a:r>
            <a:r>
              <a:rPr lang="en-US" sz="2800" dirty="0">
                <a:solidFill>
                  <a:srgbClr val="FF0000"/>
                </a:solidFill>
                <a:latin typeface="Consolas"/>
              </a:rPr>
              <a:t>void</a:t>
            </a:r>
            <a:r>
              <a:rPr lang="en-US" sz="2800" dirty="0">
                <a:solidFill>
                  <a:prstClr val="black"/>
                </a:solidFill>
                <a:latin typeface="Consolas"/>
              </a:rPr>
              <a:t> Main()</a:t>
            </a:r>
          </a:p>
          <a:p>
            <a:pPr marL="0" indent="0">
              <a:buNone/>
            </a:pPr>
            <a:r>
              <a:rPr lang="en-US" sz="2800" dirty="0">
                <a:solidFill>
                  <a:prstClr val="black"/>
                </a:solidFill>
                <a:latin typeface="Consolas"/>
              </a:rPr>
              <a:t>        {</a:t>
            </a:r>
          </a:p>
          <a:p>
            <a:pPr marL="0" indent="0">
              <a:buNone/>
            </a:pPr>
            <a:r>
              <a:rPr lang="en-US" sz="2800" dirty="0">
                <a:solidFill>
                  <a:prstClr val="black"/>
                </a:solidFill>
                <a:latin typeface="Consolas"/>
              </a:rPr>
              <a:t>         </a:t>
            </a:r>
            <a:r>
              <a:rPr lang="en-US" sz="2800" dirty="0" err="1" smtClean="0">
                <a:solidFill>
                  <a:srgbClr val="FF0000"/>
                </a:solidFill>
                <a:latin typeface="Consolas"/>
              </a:rPr>
              <a:t>Console</a:t>
            </a:r>
            <a:r>
              <a:rPr lang="en-US" sz="2800" dirty="0" err="1" smtClean="0">
                <a:solidFill>
                  <a:prstClr val="black"/>
                </a:solidFill>
                <a:latin typeface="Consolas"/>
              </a:rPr>
              <a:t>.WriteLine</a:t>
            </a:r>
            <a:r>
              <a:rPr lang="en-US" sz="2800" dirty="0">
                <a:solidFill>
                  <a:prstClr val="black"/>
                </a:solidFill>
                <a:latin typeface="Consolas"/>
              </a:rPr>
              <a:t>(</a:t>
            </a:r>
            <a:r>
              <a:rPr lang="en-US" sz="2800" dirty="0">
                <a:solidFill>
                  <a:srgbClr val="A31515"/>
                </a:solidFill>
                <a:latin typeface="Consolas"/>
              </a:rPr>
              <a:t>"Hello World"</a:t>
            </a:r>
            <a:r>
              <a:rPr lang="en-US" sz="2800" dirty="0">
                <a:solidFill>
                  <a:prstClr val="black"/>
                </a:solidFill>
                <a:latin typeface="Consolas"/>
              </a:rPr>
              <a:t>);</a:t>
            </a:r>
          </a:p>
          <a:p>
            <a:pPr marL="0" indent="0">
              <a:buNone/>
            </a:pPr>
            <a:r>
              <a:rPr lang="en-US" sz="2800" dirty="0">
                <a:solidFill>
                  <a:prstClr val="black"/>
                </a:solidFill>
                <a:latin typeface="Consolas"/>
              </a:rPr>
              <a:t>         </a:t>
            </a:r>
            <a:r>
              <a:rPr lang="en-US" sz="2800" dirty="0" err="1" smtClean="0">
                <a:solidFill>
                  <a:srgbClr val="FF0000"/>
                </a:solidFill>
                <a:latin typeface="Consolas"/>
              </a:rPr>
              <a:t>Console</a:t>
            </a:r>
            <a:r>
              <a:rPr lang="en-US" sz="2800" dirty="0" err="1" smtClean="0">
                <a:solidFill>
                  <a:prstClr val="black"/>
                </a:solidFill>
                <a:latin typeface="Consolas"/>
              </a:rPr>
              <a:t>.ReadKey</a:t>
            </a:r>
            <a:r>
              <a:rPr lang="en-US" sz="2800" dirty="0">
                <a:solidFill>
                  <a:prstClr val="black"/>
                </a:solidFill>
                <a:latin typeface="Consolas"/>
              </a:rPr>
              <a:t>();</a:t>
            </a:r>
          </a:p>
          <a:p>
            <a:pPr marL="0" indent="0">
              <a:buNone/>
            </a:pPr>
            <a:r>
              <a:rPr lang="en-US" sz="2800" dirty="0">
                <a:solidFill>
                  <a:prstClr val="black"/>
                </a:solidFill>
                <a:latin typeface="Consolas"/>
              </a:rPr>
              <a:t>        }</a:t>
            </a:r>
          </a:p>
          <a:p>
            <a:pPr marL="0" indent="0">
              <a:buNone/>
            </a:pPr>
            <a:r>
              <a:rPr lang="en-US" sz="2800" dirty="0">
                <a:solidFill>
                  <a:prstClr val="black"/>
                </a:solidFill>
                <a:latin typeface="Consolas"/>
              </a:rPr>
              <a:t>    </a:t>
            </a:r>
            <a:r>
              <a:rPr lang="en-US" sz="2800" dirty="0" smtClean="0">
                <a:solidFill>
                  <a:prstClr val="black"/>
                </a:solidFill>
                <a:latin typeface="Consolas"/>
              </a:rPr>
              <a:t>}</a:t>
            </a:r>
            <a:r>
              <a:rPr lang="en-US" sz="2400" dirty="0" smtClean="0"/>
              <a:t> </a:t>
            </a:r>
            <a:endParaRPr lang="en-US" sz="2400" dirty="0"/>
          </a:p>
        </p:txBody>
      </p:sp>
    </p:spTree>
    <p:extLst>
      <p:ext uri="{BB962C8B-B14F-4D97-AF65-F5344CB8AC3E}">
        <p14:creationId xmlns:p14="http://schemas.microsoft.com/office/powerpoint/2010/main" xmlns="" val="3138323065"/>
      </p:ext>
    </p:extLst>
  </p:cSld>
  <p:clrMapOvr>
    <a:masterClrMapping/>
  </p:clrMapOvr>
  <p:transition spd="slow">
    <p:wipe dir="d"/>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Collections</a:t>
            </a:r>
            <a:endParaRPr lang="en-US" dirty="0"/>
          </a:p>
        </p:txBody>
      </p:sp>
      <p:sp>
        <p:nvSpPr>
          <p:cNvPr id="3" name="Content Placeholder 2"/>
          <p:cNvSpPr>
            <a:spLocks noGrp="1"/>
          </p:cNvSpPr>
          <p:nvPr>
            <p:ph idx="1"/>
          </p:nvPr>
        </p:nvSpPr>
        <p:spPr>
          <a:xfrm>
            <a:off x="381000" y="1417638"/>
            <a:ext cx="8410575" cy="4819781"/>
          </a:xfrm>
        </p:spPr>
        <p:txBody>
          <a:bodyPr>
            <a:normAutofit lnSpcReduction="10000"/>
          </a:bodyPr>
          <a:lstStyle/>
          <a:p>
            <a:r>
              <a:rPr lang="en-US" dirty="0" err="1"/>
              <a:t>System.Collections</a:t>
            </a:r>
            <a:r>
              <a:rPr lang="en-US" dirty="0"/>
              <a:t> and </a:t>
            </a:r>
            <a:r>
              <a:rPr lang="en-US" dirty="0" err="1" smtClean="0"/>
              <a:t>System.Collections.Specialized</a:t>
            </a:r>
            <a:r>
              <a:rPr lang="en-US" dirty="0" smtClean="0"/>
              <a:t> classes can </a:t>
            </a:r>
            <a:r>
              <a:rPr lang="en-US" dirty="0"/>
              <a:t>result in some poorly performing </a:t>
            </a:r>
            <a:r>
              <a:rPr lang="en-US" dirty="0" smtClean="0"/>
              <a:t>code</a:t>
            </a:r>
          </a:p>
          <a:p>
            <a:r>
              <a:rPr lang="en-US" dirty="0"/>
              <a:t>C</a:t>
            </a:r>
            <a:r>
              <a:rPr lang="en-US" dirty="0" smtClean="0"/>
              <a:t>lassic </a:t>
            </a:r>
            <a:r>
              <a:rPr lang="en-US" dirty="0"/>
              <a:t>collection classes are not type safe because they were </a:t>
            </a:r>
            <a:r>
              <a:rPr lang="en-US" dirty="0" smtClean="0"/>
              <a:t>developed </a:t>
            </a:r>
            <a:r>
              <a:rPr lang="en-US" dirty="0"/>
              <a:t>to operate on </a:t>
            </a:r>
            <a:r>
              <a:rPr lang="en-US" dirty="0" err="1" smtClean="0"/>
              <a:t>System.Objects</a:t>
            </a:r>
            <a:endParaRPr lang="en-US" dirty="0" smtClean="0"/>
          </a:p>
          <a:p>
            <a:r>
              <a:rPr lang="en-US" dirty="0"/>
              <a:t>Given these (and other) issues, .NET 2.0 introduced a brand new set of collection classes, which </a:t>
            </a:r>
            <a:r>
              <a:rPr lang="en-US" dirty="0" smtClean="0"/>
              <a:t>are packaged </a:t>
            </a:r>
            <a:r>
              <a:rPr lang="en-US" dirty="0"/>
              <a:t>up in the </a:t>
            </a:r>
            <a:r>
              <a:rPr lang="en-US" dirty="0" err="1"/>
              <a:t>System.Collections.Generic</a:t>
            </a:r>
            <a:r>
              <a:rPr lang="en-US" dirty="0"/>
              <a:t> namespace.</a:t>
            </a:r>
            <a:endParaRPr lang="en-US" dirty="0" smtClean="0"/>
          </a:p>
        </p:txBody>
      </p:sp>
    </p:spTree>
    <p:extLst>
      <p:ext uri="{BB962C8B-B14F-4D97-AF65-F5344CB8AC3E}">
        <p14:creationId xmlns:p14="http://schemas.microsoft.com/office/powerpoint/2010/main" xmlns="" val="1452150397"/>
      </p:ext>
    </p:extLst>
  </p:cSld>
  <p:clrMapOvr>
    <a:masterClrMapping/>
  </p:clrMapOvr>
  <p:transition spd="slow">
    <p:wipe dir="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Steps for Boxing &amp; </a:t>
            </a:r>
            <a:r>
              <a:rPr lang="en-US" dirty="0" err="1" smtClean="0"/>
              <a:t>UnBoxing</a:t>
            </a:r>
            <a:endParaRPr lang="en-US" dirty="0"/>
          </a:p>
        </p:txBody>
      </p:sp>
      <p:sp>
        <p:nvSpPr>
          <p:cNvPr id="5" name="Content Placeholder 4"/>
          <p:cNvSpPr>
            <a:spLocks noGrp="1"/>
          </p:cNvSpPr>
          <p:nvPr>
            <p:ph idx="1"/>
          </p:nvPr>
        </p:nvSpPr>
        <p:spPr>
          <a:xfrm>
            <a:off x="381000" y="1417638"/>
            <a:ext cx="8410575" cy="4672048"/>
          </a:xfrm>
        </p:spPr>
        <p:txBody>
          <a:bodyPr>
            <a:normAutofit lnSpcReduction="10000"/>
          </a:bodyPr>
          <a:lstStyle/>
          <a:p>
            <a:pPr marL="514350" indent="-514350">
              <a:buFont typeface="+mj-lt"/>
              <a:buAutoNum type="arabicPeriod"/>
            </a:pPr>
            <a:r>
              <a:rPr lang="en-US" dirty="0" smtClean="0"/>
              <a:t>A </a:t>
            </a:r>
            <a:r>
              <a:rPr lang="en-US" dirty="0"/>
              <a:t>new object must be allocated on the managed heap.</a:t>
            </a:r>
          </a:p>
          <a:p>
            <a:pPr marL="514350" indent="-514350">
              <a:buFont typeface="+mj-lt"/>
              <a:buAutoNum type="arabicPeriod"/>
            </a:pPr>
            <a:r>
              <a:rPr lang="en-US" dirty="0" smtClean="0"/>
              <a:t>The </a:t>
            </a:r>
            <a:r>
              <a:rPr lang="en-US" dirty="0"/>
              <a:t>value of the stack-based data must be transferred into that </a:t>
            </a:r>
            <a:r>
              <a:rPr lang="en-US" dirty="0" smtClean="0"/>
              <a:t>memory location</a:t>
            </a:r>
            <a:r>
              <a:rPr lang="en-US" dirty="0"/>
              <a:t>.</a:t>
            </a:r>
          </a:p>
          <a:p>
            <a:pPr marL="514350" indent="-514350">
              <a:buFont typeface="+mj-lt"/>
              <a:buAutoNum type="arabicPeriod"/>
            </a:pPr>
            <a:r>
              <a:rPr lang="en-US" dirty="0" smtClean="0"/>
              <a:t>When </a:t>
            </a:r>
            <a:r>
              <a:rPr lang="en-US" dirty="0"/>
              <a:t>unboxed, the value stored on the heap-based object must be </a:t>
            </a:r>
            <a:r>
              <a:rPr lang="en-US" dirty="0" smtClean="0"/>
              <a:t>transferred back </a:t>
            </a:r>
            <a:r>
              <a:rPr lang="en-US" dirty="0"/>
              <a:t>to the stack.</a:t>
            </a:r>
          </a:p>
          <a:p>
            <a:pPr marL="514350" indent="-514350">
              <a:buFont typeface="+mj-lt"/>
              <a:buAutoNum type="arabicPeriod"/>
            </a:pPr>
            <a:r>
              <a:rPr lang="en-US" dirty="0" smtClean="0"/>
              <a:t>The </a:t>
            </a:r>
            <a:r>
              <a:rPr lang="en-US" dirty="0"/>
              <a:t>now unused object on the heap will (eventually) be garbage collected.</a:t>
            </a:r>
          </a:p>
        </p:txBody>
      </p:sp>
    </p:spTree>
    <p:extLst>
      <p:ext uri="{BB962C8B-B14F-4D97-AF65-F5344CB8AC3E}">
        <p14:creationId xmlns:p14="http://schemas.microsoft.com/office/powerpoint/2010/main" xmlns="" val="2583467068"/>
      </p:ext>
    </p:extLst>
  </p:cSld>
  <p:clrMapOvr>
    <a:masterClrMapping/>
  </p:clrMapOvr>
  <p:transition spd="slow">
    <p:wipe di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Generic Collection classes</a:t>
            </a:r>
            <a:endParaRPr lang="en-US" dirty="0"/>
          </a:p>
        </p:txBody>
      </p:sp>
      <p:sp>
        <p:nvSpPr>
          <p:cNvPr id="3" name="Content Placeholder 2"/>
          <p:cNvSpPr>
            <a:spLocks noGrp="1"/>
          </p:cNvSpPr>
          <p:nvPr>
            <p:ph idx="1"/>
          </p:nvPr>
        </p:nvSpPr>
        <p:spPr>
          <a:xfrm>
            <a:off x="381000" y="1417638"/>
            <a:ext cx="8410575" cy="1717393"/>
          </a:xfrm>
        </p:spPr>
        <p:txBody>
          <a:bodyPr>
            <a:normAutofit lnSpcReduction="10000"/>
          </a:bodyPr>
          <a:lstStyle/>
          <a:p>
            <a:r>
              <a:rPr lang="en-US" dirty="0" smtClean="0"/>
              <a:t>Rectify Boxing/</a:t>
            </a:r>
            <a:r>
              <a:rPr lang="en-US" dirty="0" err="1" smtClean="0"/>
              <a:t>UnBoxing</a:t>
            </a:r>
            <a:r>
              <a:rPr lang="en-US" dirty="0" smtClean="0"/>
              <a:t> penalties </a:t>
            </a:r>
          </a:p>
          <a:p>
            <a:r>
              <a:rPr lang="en-US" dirty="0" smtClean="0"/>
              <a:t>Lack of type Safety</a:t>
            </a:r>
          </a:p>
          <a:p>
            <a:r>
              <a:rPr lang="en-US" dirty="0" smtClean="0"/>
              <a:t>To avoid building a custom collection</a:t>
            </a:r>
            <a:endParaRPr lang="en-US" dirty="0"/>
          </a:p>
        </p:txBody>
      </p:sp>
    </p:spTree>
    <p:extLst>
      <p:ext uri="{BB962C8B-B14F-4D97-AF65-F5344CB8AC3E}">
        <p14:creationId xmlns:p14="http://schemas.microsoft.com/office/powerpoint/2010/main" xmlns="" val="4121584522"/>
      </p:ext>
    </p:extLst>
  </p:cSld>
  <p:clrMapOvr>
    <a:masterClrMapping/>
  </p:clrMapOvr>
  <p:transition spd="slow">
    <p:wipe dir="d"/>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Generics Problem Statement</a:t>
            </a:r>
          </a:p>
        </p:txBody>
      </p:sp>
      <p:sp>
        <p:nvSpPr>
          <p:cNvPr id="3" name="Content Placeholder 2"/>
          <p:cNvSpPr>
            <a:spLocks noGrp="1"/>
          </p:cNvSpPr>
          <p:nvPr>
            <p:ph idx="1"/>
          </p:nvPr>
        </p:nvSpPr>
        <p:spPr>
          <a:xfrm>
            <a:off x="381000" y="1417638"/>
            <a:ext cx="8410575" cy="3859518"/>
          </a:xfrm>
        </p:spPr>
        <p:txBody>
          <a:bodyPr/>
          <a:lstStyle/>
          <a:p>
            <a:pPr marL="0" indent="0">
              <a:buNone/>
            </a:pPr>
            <a:r>
              <a:rPr lang="en-US" sz="1600" dirty="0" smtClean="0">
                <a:solidFill>
                  <a:srgbClr val="FF0000"/>
                </a:solidFill>
                <a:latin typeface="Consolas"/>
              </a:rPr>
              <a:t>Problem 1</a:t>
            </a:r>
          </a:p>
          <a:p>
            <a:pPr marL="0" indent="0">
              <a:buNone/>
            </a:pPr>
            <a:r>
              <a:rPr lang="en-US" sz="1600" dirty="0" smtClean="0">
                <a:solidFill>
                  <a:srgbClr val="FF0000"/>
                </a:solidFill>
                <a:latin typeface="Consolas"/>
              </a:rPr>
              <a:t>Stack</a:t>
            </a:r>
            <a:r>
              <a:rPr lang="en-US" sz="1600" dirty="0" smtClean="0">
                <a:solidFill>
                  <a:prstClr val="black"/>
                </a:solidFill>
                <a:latin typeface="Consolas"/>
              </a:rPr>
              <a:t> </a:t>
            </a:r>
            <a:r>
              <a:rPr lang="en-US" sz="1600" dirty="0" err="1">
                <a:solidFill>
                  <a:prstClr val="black"/>
                </a:solidFill>
                <a:latin typeface="Consolas"/>
              </a:rPr>
              <a:t>stack</a:t>
            </a:r>
            <a:r>
              <a:rPr lang="en-US" sz="1600" dirty="0">
                <a:solidFill>
                  <a:prstClr val="black"/>
                </a:solidFill>
                <a:latin typeface="Consolas"/>
              </a:rPr>
              <a:t> = </a:t>
            </a:r>
            <a:r>
              <a:rPr lang="en-US" sz="1600" dirty="0">
                <a:solidFill>
                  <a:srgbClr val="FF0000"/>
                </a:solidFill>
                <a:latin typeface="Consolas"/>
              </a:rPr>
              <a:t>new</a:t>
            </a:r>
            <a:r>
              <a:rPr lang="en-US" sz="1600" dirty="0">
                <a:solidFill>
                  <a:prstClr val="black"/>
                </a:solidFill>
                <a:latin typeface="Consolas"/>
              </a:rPr>
              <a:t> </a:t>
            </a:r>
            <a:r>
              <a:rPr lang="en-US" sz="1600" dirty="0">
                <a:solidFill>
                  <a:srgbClr val="FF0000"/>
                </a:solidFill>
                <a:latin typeface="Consolas"/>
              </a:rPr>
              <a:t>Stack</a:t>
            </a:r>
            <a:r>
              <a:rPr lang="en-US" sz="1600" dirty="0">
                <a:solidFill>
                  <a:prstClr val="black"/>
                </a:solidFill>
                <a:latin typeface="Consolas"/>
              </a:rPr>
              <a:t>();</a:t>
            </a:r>
          </a:p>
          <a:p>
            <a:pPr marL="0" indent="0">
              <a:buNone/>
            </a:pPr>
            <a:r>
              <a:rPr lang="en-US" sz="1600" dirty="0" smtClean="0">
                <a:solidFill>
                  <a:prstClr val="black"/>
                </a:solidFill>
                <a:latin typeface="Consolas"/>
              </a:rPr>
              <a:t>      </a:t>
            </a:r>
            <a:r>
              <a:rPr lang="en-US" sz="1600" dirty="0" err="1" smtClean="0">
                <a:solidFill>
                  <a:prstClr val="black"/>
                </a:solidFill>
                <a:latin typeface="Consolas"/>
              </a:rPr>
              <a:t>stack.Push</a:t>
            </a:r>
            <a:r>
              <a:rPr lang="en-US" sz="1600" dirty="0" smtClean="0">
                <a:solidFill>
                  <a:prstClr val="black"/>
                </a:solidFill>
                <a:latin typeface="Consolas"/>
              </a:rPr>
              <a:t>(1</a:t>
            </a:r>
            <a:r>
              <a:rPr lang="en-US" sz="1600" dirty="0">
                <a:solidFill>
                  <a:prstClr val="black"/>
                </a:solidFill>
                <a:latin typeface="Consolas"/>
              </a:rPr>
              <a:t>);</a:t>
            </a:r>
          </a:p>
          <a:p>
            <a:pPr marL="0" indent="0">
              <a:buNone/>
            </a:pPr>
            <a:r>
              <a:rPr lang="en-US" sz="1600" dirty="0">
                <a:solidFill>
                  <a:prstClr val="black"/>
                </a:solidFill>
                <a:latin typeface="Consolas"/>
              </a:rPr>
              <a:t>      </a:t>
            </a:r>
            <a:r>
              <a:rPr lang="en-US" sz="1600" dirty="0" err="1" smtClean="0">
                <a:solidFill>
                  <a:prstClr val="black"/>
                </a:solidFill>
                <a:latin typeface="Consolas"/>
              </a:rPr>
              <a:t>stack.Push</a:t>
            </a:r>
            <a:r>
              <a:rPr lang="en-US" sz="1600" dirty="0" smtClean="0">
                <a:solidFill>
                  <a:prstClr val="black"/>
                </a:solidFill>
                <a:latin typeface="Consolas"/>
              </a:rPr>
              <a:t>(2</a:t>
            </a:r>
            <a:r>
              <a:rPr lang="en-US" sz="1600" dirty="0">
                <a:solidFill>
                  <a:prstClr val="black"/>
                </a:solidFill>
                <a:latin typeface="Consolas"/>
              </a:rPr>
              <a:t>);</a:t>
            </a:r>
          </a:p>
          <a:p>
            <a:pPr marL="0" indent="0">
              <a:buNone/>
            </a:pPr>
            <a:r>
              <a:rPr lang="en-US" sz="1600" dirty="0">
                <a:solidFill>
                  <a:prstClr val="black"/>
                </a:solidFill>
                <a:latin typeface="Consolas"/>
              </a:rPr>
              <a:t>      </a:t>
            </a:r>
            <a:r>
              <a:rPr lang="en-US" sz="1600" dirty="0" err="1" smtClean="0">
                <a:solidFill>
                  <a:srgbClr val="FF0000"/>
                </a:solidFill>
                <a:latin typeface="Consolas"/>
              </a:rPr>
              <a:t>int</a:t>
            </a:r>
            <a:r>
              <a:rPr lang="en-US" sz="1600" dirty="0" smtClean="0">
                <a:solidFill>
                  <a:prstClr val="black"/>
                </a:solidFill>
                <a:latin typeface="Consolas"/>
              </a:rPr>
              <a:t> </a:t>
            </a:r>
            <a:r>
              <a:rPr lang="en-US" sz="1600" dirty="0">
                <a:solidFill>
                  <a:prstClr val="black"/>
                </a:solidFill>
                <a:latin typeface="Consolas"/>
              </a:rPr>
              <a:t>number = (</a:t>
            </a:r>
            <a:r>
              <a:rPr lang="en-US" sz="1600" dirty="0" err="1">
                <a:solidFill>
                  <a:srgbClr val="FF0000"/>
                </a:solidFill>
                <a:latin typeface="Consolas"/>
              </a:rPr>
              <a:t>int</a:t>
            </a:r>
            <a:r>
              <a:rPr lang="en-US" sz="1600" dirty="0">
                <a:solidFill>
                  <a:prstClr val="black"/>
                </a:solidFill>
                <a:latin typeface="Consolas"/>
              </a:rPr>
              <a:t>)</a:t>
            </a:r>
            <a:r>
              <a:rPr lang="en-US" sz="1600" dirty="0" err="1">
                <a:solidFill>
                  <a:prstClr val="black"/>
                </a:solidFill>
                <a:latin typeface="Consolas"/>
              </a:rPr>
              <a:t>stack.Pop</a:t>
            </a:r>
            <a:r>
              <a:rPr lang="en-US" sz="1600" dirty="0" smtClean="0">
                <a:solidFill>
                  <a:prstClr val="black"/>
                </a:solidFill>
                <a:latin typeface="Consolas"/>
              </a:rPr>
              <a:t>();</a:t>
            </a:r>
          </a:p>
          <a:p>
            <a:pPr marL="0" indent="0">
              <a:buNone/>
            </a:pPr>
            <a:endParaRPr lang="en-US" sz="1600" dirty="0" smtClean="0">
              <a:solidFill>
                <a:prstClr val="black"/>
              </a:solidFill>
              <a:latin typeface="Consolas"/>
            </a:endParaRPr>
          </a:p>
          <a:p>
            <a:pPr marL="0" indent="0">
              <a:buNone/>
            </a:pPr>
            <a:r>
              <a:rPr lang="en-US" sz="1600" dirty="0" smtClean="0">
                <a:solidFill>
                  <a:srgbClr val="FF0000"/>
                </a:solidFill>
                <a:latin typeface="Consolas"/>
              </a:rPr>
              <a:t>Problem 2</a:t>
            </a:r>
            <a:endParaRPr lang="en-US" sz="1600" dirty="0">
              <a:solidFill>
                <a:srgbClr val="FF0000"/>
              </a:solidFill>
              <a:latin typeface="Consolas"/>
            </a:endParaRPr>
          </a:p>
          <a:p>
            <a:pPr marL="0" indent="0">
              <a:buNone/>
            </a:pPr>
            <a:r>
              <a:rPr lang="en-US" sz="1600" dirty="0" smtClean="0">
                <a:solidFill>
                  <a:srgbClr val="FF0000"/>
                </a:solidFill>
                <a:latin typeface="Consolas"/>
              </a:rPr>
              <a:t>Stack</a:t>
            </a:r>
            <a:r>
              <a:rPr lang="en-US" sz="1600" dirty="0" smtClean="0">
                <a:solidFill>
                  <a:prstClr val="black"/>
                </a:solidFill>
                <a:latin typeface="Consolas"/>
              </a:rPr>
              <a:t> </a:t>
            </a:r>
            <a:r>
              <a:rPr lang="en-US" sz="1600" dirty="0" err="1">
                <a:solidFill>
                  <a:prstClr val="black"/>
                </a:solidFill>
                <a:latin typeface="Consolas"/>
              </a:rPr>
              <a:t>stack</a:t>
            </a:r>
            <a:r>
              <a:rPr lang="en-US" sz="1600" dirty="0">
                <a:solidFill>
                  <a:prstClr val="black"/>
                </a:solidFill>
                <a:latin typeface="Consolas"/>
              </a:rPr>
              <a:t> = </a:t>
            </a:r>
            <a:r>
              <a:rPr lang="en-US" sz="1600" dirty="0">
                <a:solidFill>
                  <a:srgbClr val="FF0000"/>
                </a:solidFill>
                <a:latin typeface="Consolas"/>
              </a:rPr>
              <a:t>new</a:t>
            </a:r>
            <a:r>
              <a:rPr lang="en-US" sz="1600" dirty="0">
                <a:solidFill>
                  <a:prstClr val="black"/>
                </a:solidFill>
                <a:latin typeface="Consolas"/>
              </a:rPr>
              <a:t> </a:t>
            </a:r>
            <a:r>
              <a:rPr lang="en-US" sz="1600" dirty="0">
                <a:solidFill>
                  <a:srgbClr val="FF0000"/>
                </a:solidFill>
                <a:latin typeface="Consolas"/>
              </a:rPr>
              <a:t>Stack</a:t>
            </a:r>
            <a:r>
              <a:rPr lang="en-US" sz="1600" dirty="0">
                <a:solidFill>
                  <a:prstClr val="black"/>
                </a:solidFill>
                <a:latin typeface="Consolas"/>
              </a:rPr>
              <a:t>();</a:t>
            </a:r>
          </a:p>
          <a:p>
            <a:pPr marL="0" indent="0">
              <a:buNone/>
            </a:pPr>
            <a:r>
              <a:rPr lang="en-US" sz="1600" dirty="0">
                <a:solidFill>
                  <a:prstClr val="black"/>
                </a:solidFill>
                <a:latin typeface="Consolas"/>
              </a:rPr>
              <a:t>            </a:t>
            </a:r>
            <a:r>
              <a:rPr lang="en-US" sz="1600" dirty="0" err="1">
                <a:solidFill>
                  <a:prstClr val="black"/>
                </a:solidFill>
                <a:latin typeface="Consolas"/>
              </a:rPr>
              <a:t>stack.Push</a:t>
            </a:r>
            <a:r>
              <a:rPr lang="en-US" sz="1600" dirty="0">
                <a:solidFill>
                  <a:prstClr val="black"/>
                </a:solidFill>
                <a:latin typeface="Consolas"/>
              </a:rPr>
              <a:t>(1);</a:t>
            </a:r>
          </a:p>
          <a:p>
            <a:pPr marL="0" indent="0">
              <a:buNone/>
            </a:pPr>
            <a:r>
              <a:rPr lang="en-US" sz="1600" dirty="0" smtClean="0">
                <a:solidFill>
                  <a:schemeClr val="bg1">
                    <a:lumMod val="20000"/>
                    <a:lumOff val="80000"/>
                  </a:schemeClr>
                </a:solidFill>
                <a:latin typeface="Consolas"/>
              </a:rPr>
              <a:t>     </a:t>
            </a:r>
            <a:r>
              <a:rPr lang="en-US" sz="1600" dirty="0">
                <a:solidFill>
                  <a:schemeClr val="bg1">
                    <a:lumMod val="20000"/>
                    <a:lumOff val="80000"/>
                  </a:schemeClr>
                </a:solidFill>
                <a:latin typeface="Consolas"/>
              </a:rPr>
              <a:t>//This compiles, but is not type safe, and will throw an exception: </a:t>
            </a:r>
          </a:p>
          <a:p>
            <a:pPr marL="0" indent="0">
              <a:buNone/>
            </a:pPr>
            <a:r>
              <a:rPr lang="en-US" sz="1600" dirty="0">
                <a:solidFill>
                  <a:prstClr val="black"/>
                </a:solidFill>
                <a:latin typeface="Consolas"/>
              </a:rPr>
              <a:t>            </a:t>
            </a:r>
            <a:r>
              <a:rPr lang="en-US" sz="1600" dirty="0">
                <a:solidFill>
                  <a:srgbClr val="FF0000"/>
                </a:solidFill>
                <a:latin typeface="Consolas"/>
              </a:rPr>
              <a:t>string</a:t>
            </a:r>
            <a:r>
              <a:rPr lang="en-US" sz="1600" dirty="0">
                <a:solidFill>
                  <a:prstClr val="black"/>
                </a:solidFill>
                <a:latin typeface="Consolas"/>
              </a:rPr>
              <a:t> number = (</a:t>
            </a:r>
            <a:r>
              <a:rPr lang="en-US" sz="1600" dirty="0">
                <a:solidFill>
                  <a:srgbClr val="FF0000"/>
                </a:solidFill>
                <a:latin typeface="Consolas"/>
              </a:rPr>
              <a:t>string</a:t>
            </a:r>
            <a:r>
              <a:rPr lang="en-US" sz="1600" dirty="0">
                <a:solidFill>
                  <a:prstClr val="black"/>
                </a:solidFill>
                <a:latin typeface="Consolas"/>
              </a:rPr>
              <a:t>)</a:t>
            </a:r>
            <a:r>
              <a:rPr lang="en-US" sz="1600" dirty="0" err="1">
                <a:solidFill>
                  <a:prstClr val="black"/>
                </a:solidFill>
                <a:latin typeface="Consolas"/>
              </a:rPr>
              <a:t>stack.Pop</a:t>
            </a:r>
            <a:r>
              <a:rPr lang="en-US" sz="1600" dirty="0">
                <a:solidFill>
                  <a:prstClr val="black"/>
                </a:solidFill>
                <a:latin typeface="Consolas"/>
              </a:rPr>
              <a:t>();</a:t>
            </a:r>
          </a:p>
          <a:p>
            <a:endParaRPr lang="en-US" dirty="0"/>
          </a:p>
        </p:txBody>
      </p:sp>
    </p:spTree>
    <p:extLst>
      <p:ext uri="{BB962C8B-B14F-4D97-AF65-F5344CB8AC3E}">
        <p14:creationId xmlns:p14="http://schemas.microsoft.com/office/powerpoint/2010/main" xmlns="" val="1612391685"/>
      </p:ext>
    </p:extLst>
  </p:cSld>
  <p:clrMapOvr>
    <a:masterClrMapping/>
  </p:clrMapOvr>
  <p:transition spd="slow">
    <p:wipe dir="d"/>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Benefits of Generics</a:t>
            </a:r>
            <a:endParaRPr lang="en-US" dirty="0"/>
          </a:p>
        </p:txBody>
      </p:sp>
      <p:sp>
        <p:nvSpPr>
          <p:cNvPr id="5" name="Content Placeholder 4"/>
          <p:cNvSpPr>
            <a:spLocks noGrp="1"/>
          </p:cNvSpPr>
          <p:nvPr>
            <p:ph idx="1"/>
          </p:nvPr>
        </p:nvSpPr>
        <p:spPr>
          <a:xfrm>
            <a:off x="381000" y="1417638"/>
            <a:ext cx="8410575" cy="5152180"/>
          </a:xfrm>
        </p:spPr>
        <p:txBody>
          <a:bodyPr>
            <a:normAutofit lnSpcReduction="10000"/>
          </a:bodyPr>
          <a:lstStyle/>
          <a:p>
            <a:r>
              <a:rPr lang="en-US" dirty="0"/>
              <a:t>Generics provide better performance because they do not result in boxing </a:t>
            </a:r>
            <a:r>
              <a:rPr lang="en-US" dirty="0" smtClean="0"/>
              <a:t>or unboxing </a:t>
            </a:r>
            <a:r>
              <a:rPr lang="en-US" dirty="0"/>
              <a:t>penalties.</a:t>
            </a:r>
          </a:p>
          <a:p>
            <a:r>
              <a:rPr lang="en-US" dirty="0"/>
              <a:t>Generics are more type safe because they can only contain the type of type </a:t>
            </a:r>
            <a:r>
              <a:rPr lang="en-US" dirty="0" smtClean="0"/>
              <a:t>you specify</a:t>
            </a:r>
            <a:r>
              <a:rPr lang="en-US" dirty="0"/>
              <a:t>.</a:t>
            </a:r>
          </a:p>
          <a:p>
            <a:r>
              <a:rPr lang="en-US" dirty="0"/>
              <a:t>Generics greatly reduce the need to build custom collection types because </a:t>
            </a:r>
            <a:r>
              <a:rPr lang="en-US" dirty="0" smtClean="0"/>
              <a:t>the base </a:t>
            </a:r>
            <a:r>
              <a:rPr lang="en-US" dirty="0"/>
              <a:t>class library provides several prefabricated containers</a:t>
            </a:r>
            <a:r>
              <a:rPr lang="en-US" dirty="0" smtClean="0"/>
              <a:t>.</a:t>
            </a:r>
          </a:p>
          <a:p>
            <a:r>
              <a:rPr lang="en-US" sz="2400" b="1" dirty="0" smtClean="0"/>
              <a:t>NOTE: Only </a:t>
            </a:r>
            <a:r>
              <a:rPr lang="en-US" sz="2400" b="1" dirty="0"/>
              <a:t>classes, structures, interfaces, and delegates can be written generically; </a:t>
            </a:r>
            <a:r>
              <a:rPr lang="en-US" sz="2400" b="1" dirty="0" err="1"/>
              <a:t>enum</a:t>
            </a:r>
            <a:r>
              <a:rPr lang="en-US" sz="2400" b="1" dirty="0"/>
              <a:t> types cannot</a:t>
            </a:r>
          </a:p>
        </p:txBody>
      </p:sp>
    </p:spTree>
    <p:extLst>
      <p:ext uri="{BB962C8B-B14F-4D97-AF65-F5344CB8AC3E}">
        <p14:creationId xmlns:p14="http://schemas.microsoft.com/office/powerpoint/2010/main" xmlns="" val="3355829462"/>
      </p:ext>
    </p:extLst>
  </p:cSld>
  <p:clrMapOvr>
    <a:masterClrMapping/>
  </p:clrMapOvr>
  <p:transition spd="slow">
    <p:wipe di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567080"/>
          </a:xfrm>
        </p:spPr>
        <p:txBody>
          <a:bodyPr>
            <a:normAutofit fontScale="90000"/>
          </a:bodyPr>
          <a:lstStyle/>
          <a:p>
            <a:r>
              <a:rPr lang="en-US" dirty="0" smtClean="0"/>
              <a:t> &lt; &gt; ?</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00063" y="1196752"/>
            <a:ext cx="8143875" cy="51125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9164643"/>
      </p:ext>
    </p:extLst>
  </p:cSld>
  <p:clrMapOvr>
    <a:masterClrMapping/>
  </p:clrMapOvr>
  <p:transition spd="slow">
    <p:wipe dir="d"/>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dirty="0" smtClean="0"/>
              <a:t>Generics?</a:t>
            </a:r>
            <a:endParaRPr lang="en-US" dirty="0"/>
          </a:p>
        </p:txBody>
      </p:sp>
      <p:sp>
        <p:nvSpPr>
          <p:cNvPr id="3" name="Content Placeholder 2"/>
          <p:cNvSpPr>
            <a:spLocks noGrp="1"/>
          </p:cNvSpPr>
          <p:nvPr>
            <p:ph idx="1"/>
          </p:nvPr>
        </p:nvSpPr>
        <p:spPr>
          <a:xfrm>
            <a:off x="381000" y="1417638"/>
            <a:ext cx="8410575" cy="3933384"/>
          </a:xfrm>
        </p:spPr>
        <p:txBody>
          <a:bodyPr>
            <a:normAutofit lnSpcReduction="10000"/>
          </a:bodyPr>
          <a:lstStyle/>
          <a:p>
            <a:r>
              <a:rPr lang="en-US" dirty="0"/>
              <a:t>Generics allow you to define type-safe classes without compromising type safety, performance, or productivity</a:t>
            </a:r>
            <a:r>
              <a:rPr lang="en-US" dirty="0" smtClean="0"/>
              <a:t>.</a:t>
            </a:r>
          </a:p>
          <a:p>
            <a:r>
              <a:rPr lang="en-US" dirty="0"/>
              <a:t>You implement the server only once as a generic server, while at the same time you can declare and use it with any type</a:t>
            </a:r>
            <a:r>
              <a:rPr lang="en-US" dirty="0" smtClean="0"/>
              <a:t>.</a:t>
            </a:r>
          </a:p>
          <a:p>
            <a:r>
              <a:rPr lang="en-US" dirty="0"/>
              <a:t>To do that, use the </a:t>
            </a:r>
            <a:r>
              <a:rPr lang="en-US" b="1" dirty="0"/>
              <a:t>&lt;</a:t>
            </a:r>
            <a:r>
              <a:rPr lang="en-US" dirty="0"/>
              <a:t> and </a:t>
            </a:r>
            <a:r>
              <a:rPr lang="en-US" b="1" dirty="0"/>
              <a:t>&gt;</a:t>
            </a:r>
            <a:r>
              <a:rPr lang="en-US" dirty="0"/>
              <a:t> brackets, enclosing a generic type parameter. </a:t>
            </a:r>
          </a:p>
        </p:txBody>
      </p:sp>
    </p:spTree>
    <p:extLst>
      <p:ext uri="{BB962C8B-B14F-4D97-AF65-F5344CB8AC3E}">
        <p14:creationId xmlns:p14="http://schemas.microsoft.com/office/powerpoint/2010/main" xmlns="" val="1049874693"/>
      </p:ext>
    </p:extLst>
  </p:cSld>
  <p:clrMapOvr>
    <a:masterClrMapping/>
  </p:clrMapOvr>
  <p:transition spd="slow">
    <p:wipe dir="d"/>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381000" y="1417638"/>
            <a:ext cx="8410575" cy="2899255"/>
          </a:xfrm>
        </p:spPr>
        <p:txBody>
          <a:bodyPr/>
          <a:lstStyle/>
          <a:p>
            <a:pPr marL="0" indent="0">
              <a:buNone/>
            </a:pPr>
            <a:r>
              <a:rPr lang="en-US" dirty="0" smtClean="0">
                <a:latin typeface="Consolas"/>
              </a:rPr>
              <a:t>Stack&lt;</a:t>
            </a:r>
            <a:r>
              <a:rPr lang="en-US" dirty="0" err="1" smtClean="0">
                <a:solidFill>
                  <a:srgbClr val="FF0000"/>
                </a:solidFill>
                <a:latin typeface="Consolas"/>
              </a:rPr>
              <a:t>int</a:t>
            </a:r>
            <a:r>
              <a:rPr lang="en-US" dirty="0">
                <a:solidFill>
                  <a:prstClr val="black"/>
                </a:solidFill>
                <a:latin typeface="Consolas"/>
              </a:rPr>
              <a:t>&gt; stack = </a:t>
            </a:r>
            <a:r>
              <a:rPr lang="en-US" dirty="0">
                <a:solidFill>
                  <a:srgbClr val="FF0000"/>
                </a:solidFill>
                <a:latin typeface="Consolas"/>
              </a:rPr>
              <a:t>new</a:t>
            </a:r>
            <a:r>
              <a:rPr lang="en-US" dirty="0">
                <a:solidFill>
                  <a:prstClr val="black"/>
                </a:solidFill>
                <a:latin typeface="Consolas"/>
              </a:rPr>
              <a:t> Stack&lt;</a:t>
            </a:r>
            <a:r>
              <a:rPr lang="en-US" dirty="0" err="1">
                <a:solidFill>
                  <a:srgbClr val="FF0000"/>
                </a:solidFill>
                <a:latin typeface="Consolas"/>
              </a:rPr>
              <a:t>int</a:t>
            </a:r>
            <a:r>
              <a:rPr lang="en-US" dirty="0">
                <a:solidFill>
                  <a:prstClr val="black"/>
                </a:solidFill>
                <a:latin typeface="Consolas"/>
              </a:rPr>
              <a:t>&gt;();</a:t>
            </a:r>
          </a:p>
          <a:p>
            <a:pPr marL="0" indent="0">
              <a:buNone/>
            </a:pPr>
            <a:r>
              <a:rPr lang="en-US" dirty="0">
                <a:solidFill>
                  <a:prstClr val="black"/>
                </a:solidFill>
                <a:latin typeface="Consolas"/>
              </a:rPr>
              <a:t>            </a:t>
            </a:r>
            <a:r>
              <a:rPr lang="en-US" dirty="0" err="1">
                <a:solidFill>
                  <a:prstClr val="black"/>
                </a:solidFill>
                <a:latin typeface="Consolas"/>
              </a:rPr>
              <a:t>stack.Push</a:t>
            </a:r>
            <a:r>
              <a:rPr lang="en-US" dirty="0">
                <a:solidFill>
                  <a:prstClr val="black"/>
                </a:solidFill>
                <a:latin typeface="Consolas"/>
              </a:rPr>
              <a:t>(1);</a:t>
            </a:r>
          </a:p>
          <a:p>
            <a:pPr marL="0" indent="0">
              <a:buNone/>
            </a:pPr>
            <a:r>
              <a:rPr lang="en-US" dirty="0">
                <a:solidFill>
                  <a:prstClr val="black"/>
                </a:solidFill>
                <a:latin typeface="Consolas"/>
              </a:rPr>
              <a:t>            </a:t>
            </a:r>
            <a:r>
              <a:rPr lang="en-US" dirty="0" err="1">
                <a:solidFill>
                  <a:prstClr val="black"/>
                </a:solidFill>
                <a:latin typeface="Consolas"/>
              </a:rPr>
              <a:t>stack.Push</a:t>
            </a:r>
            <a:r>
              <a:rPr lang="en-US" dirty="0">
                <a:solidFill>
                  <a:prstClr val="black"/>
                </a:solidFill>
                <a:latin typeface="Consolas"/>
              </a:rPr>
              <a:t>(2);</a:t>
            </a:r>
          </a:p>
          <a:p>
            <a:pPr marL="0" indent="0">
              <a:buNone/>
            </a:pPr>
            <a:r>
              <a:rPr lang="en-US" dirty="0" smtClean="0">
                <a:solidFill>
                  <a:prstClr val="black"/>
                </a:solidFill>
                <a:latin typeface="Consolas"/>
              </a:rPr>
              <a:t>           </a:t>
            </a:r>
            <a:r>
              <a:rPr lang="en-US" dirty="0" err="1">
                <a:solidFill>
                  <a:srgbClr val="FF0000"/>
                </a:solidFill>
                <a:latin typeface="Consolas"/>
              </a:rPr>
              <a:t>int</a:t>
            </a:r>
            <a:r>
              <a:rPr lang="en-US" dirty="0">
                <a:solidFill>
                  <a:prstClr val="black"/>
                </a:solidFill>
                <a:latin typeface="Consolas"/>
              </a:rPr>
              <a:t> number = </a:t>
            </a:r>
            <a:r>
              <a:rPr lang="en-US" dirty="0" err="1">
                <a:solidFill>
                  <a:prstClr val="black"/>
                </a:solidFill>
                <a:latin typeface="Consolas"/>
              </a:rPr>
              <a:t>stack.Pop</a:t>
            </a:r>
            <a:r>
              <a:rPr lang="en-US" dirty="0">
                <a:solidFill>
                  <a:prstClr val="black"/>
                </a:solidFill>
                <a:latin typeface="Consolas"/>
              </a:rPr>
              <a:t>();</a:t>
            </a:r>
          </a:p>
          <a:p>
            <a:endParaRPr lang="en-US" dirty="0"/>
          </a:p>
        </p:txBody>
      </p:sp>
    </p:spTree>
    <p:extLst>
      <p:ext uri="{BB962C8B-B14F-4D97-AF65-F5344CB8AC3E}">
        <p14:creationId xmlns:p14="http://schemas.microsoft.com/office/powerpoint/2010/main" xmlns="" val="1302145044"/>
      </p:ext>
    </p:extLst>
  </p:cSld>
  <p:clrMapOvr>
    <a:masterClrMapping/>
  </p:clrMapOvr>
  <p:transition spd="slow">
    <p:wipe dir="d"/>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1421928"/>
          </a:xfrm>
        </p:spPr>
        <p:txBody>
          <a:bodyPr>
            <a:normAutofit fontScale="90000"/>
          </a:bodyPr>
          <a:lstStyle/>
          <a:p>
            <a:r>
              <a:rPr lang="en-US" dirty="0" err="1" smtClean="0"/>
              <a:t>System.Collections.Generic</a:t>
            </a:r>
            <a:r>
              <a:rPr lang="en-US" dirty="0" smtClean="0"/>
              <a:t> Namespace</a:t>
            </a:r>
            <a:endParaRPr lang="en-US" dirty="0"/>
          </a:p>
        </p:txBody>
      </p:sp>
      <p:sp>
        <p:nvSpPr>
          <p:cNvPr id="3" name="Content Placeholder 2"/>
          <p:cNvSpPr>
            <a:spLocks noGrp="1"/>
          </p:cNvSpPr>
          <p:nvPr>
            <p:ph idx="1"/>
          </p:nvPr>
        </p:nvSpPr>
        <p:spPr>
          <a:xfrm>
            <a:off x="381000" y="1752600"/>
            <a:ext cx="8410575" cy="4081117"/>
          </a:xfrm>
        </p:spPr>
        <p:txBody>
          <a:bodyPr>
            <a:normAutofit lnSpcReduction="10000"/>
          </a:bodyPr>
          <a:lstStyle/>
          <a:p>
            <a:r>
              <a:rPr lang="en-US" dirty="0"/>
              <a:t>Dictionary&lt;</a:t>
            </a:r>
            <a:r>
              <a:rPr lang="en-US" dirty="0" err="1"/>
              <a:t>TKey</a:t>
            </a:r>
            <a:r>
              <a:rPr lang="en-US" dirty="0"/>
              <a:t>, </a:t>
            </a:r>
            <a:r>
              <a:rPr lang="en-US" dirty="0" err="1"/>
              <a:t>TValue</a:t>
            </a:r>
            <a:r>
              <a:rPr lang="en-US" dirty="0"/>
              <a:t>&gt;</a:t>
            </a:r>
          </a:p>
          <a:p>
            <a:r>
              <a:rPr lang="en-US" dirty="0"/>
              <a:t>List&lt;T&gt;</a:t>
            </a:r>
          </a:p>
          <a:p>
            <a:r>
              <a:rPr lang="en-US" dirty="0" err="1"/>
              <a:t>LinkedList</a:t>
            </a:r>
            <a:r>
              <a:rPr lang="en-US" dirty="0"/>
              <a:t>&lt;T&gt;</a:t>
            </a:r>
          </a:p>
          <a:p>
            <a:r>
              <a:rPr lang="en-US" dirty="0"/>
              <a:t>Queue&lt;T&gt;</a:t>
            </a:r>
          </a:p>
          <a:p>
            <a:r>
              <a:rPr lang="en-US" dirty="0" err="1" smtClean="0"/>
              <a:t>SortedDictionary</a:t>
            </a:r>
            <a:r>
              <a:rPr lang="en-US" dirty="0" smtClean="0"/>
              <a:t>&lt;</a:t>
            </a:r>
            <a:r>
              <a:rPr lang="en-US" dirty="0" err="1" smtClean="0"/>
              <a:t>TKey,TValue</a:t>
            </a:r>
            <a:r>
              <a:rPr lang="en-US" dirty="0"/>
              <a:t>&gt;</a:t>
            </a:r>
          </a:p>
          <a:p>
            <a:r>
              <a:rPr lang="en-US" dirty="0" err="1" smtClean="0"/>
              <a:t>SortedList</a:t>
            </a:r>
            <a:r>
              <a:rPr lang="en-US" dirty="0" smtClean="0"/>
              <a:t>&lt;T</a:t>
            </a:r>
            <a:r>
              <a:rPr lang="en-US" dirty="0"/>
              <a:t>&gt;</a:t>
            </a:r>
          </a:p>
          <a:p>
            <a:r>
              <a:rPr lang="en-US" dirty="0"/>
              <a:t>Stack&lt;T&gt;</a:t>
            </a:r>
          </a:p>
        </p:txBody>
      </p:sp>
    </p:spTree>
    <p:extLst>
      <p:ext uri="{BB962C8B-B14F-4D97-AF65-F5344CB8AC3E}">
        <p14:creationId xmlns:p14="http://schemas.microsoft.com/office/powerpoint/2010/main" xmlns="" val="3321110431"/>
      </p:ext>
    </p:extLst>
  </p:cSld>
  <p:clrMapOvr>
    <a:masterClrMapping/>
  </p:clrMapOvr>
  <p:transition spd="slow">
    <p:wipe dir="d"/>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01731"/>
          </a:xfrm>
        </p:spPr>
        <p:txBody>
          <a:bodyPr>
            <a:normAutofit fontScale="90000"/>
          </a:bodyPr>
          <a:lstStyle/>
          <a:p>
            <a:r>
              <a:rPr lang="en-US" sz="4400" dirty="0"/>
              <a:t>Creating Custom Generic Methods</a:t>
            </a:r>
          </a:p>
        </p:txBody>
      </p:sp>
      <p:sp>
        <p:nvSpPr>
          <p:cNvPr id="3" name="Content Placeholder 2"/>
          <p:cNvSpPr>
            <a:spLocks noGrp="1"/>
          </p:cNvSpPr>
          <p:nvPr>
            <p:ph idx="1"/>
          </p:nvPr>
        </p:nvSpPr>
        <p:spPr>
          <a:xfrm>
            <a:off x="381000" y="1417639"/>
            <a:ext cx="8410575" cy="4830762"/>
          </a:xfrm>
        </p:spPr>
        <p:txBody>
          <a:bodyPr/>
          <a:lstStyle/>
          <a:p>
            <a:pPr marL="0" indent="0">
              <a:buNone/>
            </a:pPr>
            <a:r>
              <a:rPr lang="en-US" sz="1800" dirty="0">
                <a:solidFill>
                  <a:srgbClr val="FF0000"/>
                </a:solidFill>
                <a:latin typeface="Consolas"/>
              </a:rPr>
              <a:t>static</a:t>
            </a:r>
            <a:r>
              <a:rPr lang="en-US" sz="1800" dirty="0">
                <a:solidFill>
                  <a:prstClr val="black"/>
                </a:solidFill>
                <a:latin typeface="Consolas"/>
              </a:rPr>
              <a:t> </a:t>
            </a:r>
            <a:r>
              <a:rPr lang="en-US" sz="1800" dirty="0">
                <a:solidFill>
                  <a:srgbClr val="FF0000"/>
                </a:solidFill>
                <a:latin typeface="Consolas"/>
              </a:rPr>
              <a:t>void</a:t>
            </a:r>
            <a:r>
              <a:rPr lang="en-US" sz="1800" dirty="0">
                <a:solidFill>
                  <a:prstClr val="black"/>
                </a:solidFill>
                <a:latin typeface="Consolas"/>
              </a:rPr>
              <a:t> Swap(</a:t>
            </a:r>
            <a:r>
              <a:rPr lang="en-US" sz="1800" dirty="0">
                <a:solidFill>
                  <a:srgbClr val="FF0000"/>
                </a:solidFill>
                <a:latin typeface="Consolas"/>
              </a:rPr>
              <a:t>ref</a:t>
            </a:r>
            <a:r>
              <a:rPr lang="en-US" sz="1800" dirty="0">
                <a:solidFill>
                  <a:prstClr val="black"/>
                </a:solidFill>
                <a:latin typeface="Consolas"/>
              </a:rPr>
              <a:t> </a:t>
            </a:r>
            <a:r>
              <a:rPr lang="en-US" sz="1800" dirty="0" err="1">
                <a:solidFill>
                  <a:srgbClr val="FF0000"/>
                </a:solidFill>
                <a:latin typeface="Consolas"/>
              </a:rPr>
              <a:t>int</a:t>
            </a:r>
            <a:r>
              <a:rPr lang="en-US" sz="1800" dirty="0">
                <a:solidFill>
                  <a:prstClr val="black"/>
                </a:solidFill>
                <a:latin typeface="Consolas"/>
              </a:rPr>
              <a:t> a, </a:t>
            </a:r>
            <a:r>
              <a:rPr lang="en-US" sz="1800" dirty="0">
                <a:solidFill>
                  <a:srgbClr val="FF0000"/>
                </a:solidFill>
                <a:latin typeface="Consolas"/>
              </a:rPr>
              <a:t>ref</a:t>
            </a:r>
            <a:r>
              <a:rPr lang="en-US" sz="1800" dirty="0">
                <a:solidFill>
                  <a:prstClr val="black"/>
                </a:solidFill>
                <a:latin typeface="Consolas"/>
              </a:rPr>
              <a:t> </a:t>
            </a:r>
            <a:r>
              <a:rPr lang="en-US" sz="1800" dirty="0" err="1">
                <a:solidFill>
                  <a:srgbClr val="FF0000"/>
                </a:solidFill>
                <a:latin typeface="Consolas"/>
              </a:rPr>
              <a:t>int</a:t>
            </a:r>
            <a:r>
              <a:rPr lang="en-US" sz="1800" dirty="0">
                <a:solidFill>
                  <a:prstClr val="black"/>
                </a:solidFill>
                <a:latin typeface="Consolas"/>
              </a:rPr>
              <a:t> b)</a:t>
            </a:r>
          </a:p>
          <a:p>
            <a:pPr marL="0" indent="0">
              <a:buNone/>
            </a:pPr>
            <a:r>
              <a:rPr lang="en-US" sz="1800" dirty="0">
                <a:solidFill>
                  <a:prstClr val="black"/>
                </a:solidFill>
                <a:latin typeface="Consolas"/>
              </a:rPr>
              <a:t>    {</a:t>
            </a:r>
          </a:p>
          <a:p>
            <a:pPr marL="0" indent="0">
              <a:buNone/>
            </a:pPr>
            <a:r>
              <a:rPr lang="en-US" sz="1800" dirty="0">
                <a:solidFill>
                  <a:prstClr val="black"/>
                </a:solidFill>
                <a:latin typeface="Consolas"/>
              </a:rPr>
              <a:t>        </a:t>
            </a:r>
            <a:r>
              <a:rPr lang="en-US" sz="1800" dirty="0" err="1">
                <a:solidFill>
                  <a:srgbClr val="FF0000"/>
                </a:solidFill>
                <a:latin typeface="Consolas"/>
              </a:rPr>
              <a:t>int</a:t>
            </a:r>
            <a:r>
              <a:rPr lang="en-US" sz="1800" dirty="0">
                <a:solidFill>
                  <a:prstClr val="black"/>
                </a:solidFill>
                <a:latin typeface="Consolas"/>
              </a:rPr>
              <a:t> temp;</a:t>
            </a:r>
          </a:p>
          <a:p>
            <a:pPr marL="0" indent="0">
              <a:buNone/>
            </a:pPr>
            <a:r>
              <a:rPr lang="en-US" sz="1800" dirty="0">
                <a:solidFill>
                  <a:prstClr val="black"/>
                </a:solidFill>
                <a:latin typeface="Consolas"/>
              </a:rPr>
              <a:t>        temp = a;</a:t>
            </a:r>
          </a:p>
          <a:p>
            <a:pPr marL="0" indent="0">
              <a:buNone/>
            </a:pPr>
            <a:r>
              <a:rPr lang="en-US" sz="1800" dirty="0">
                <a:solidFill>
                  <a:prstClr val="black"/>
                </a:solidFill>
                <a:latin typeface="Consolas"/>
              </a:rPr>
              <a:t>        a = b;</a:t>
            </a:r>
          </a:p>
          <a:p>
            <a:pPr marL="0" indent="0">
              <a:buNone/>
            </a:pPr>
            <a:r>
              <a:rPr lang="en-US" sz="1800" dirty="0" smtClean="0">
                <a:solidFill>
                  <a:prstClr val="black"/>
                </a:solidFill>
                <a:latin typeface="Consolas"/>
              </a:rPr>
              <a:t>        </a:t>
            </a:r>
            <a:r>
              <a:rPr lang="en-US" sz="1800" dirty="0">
                <a:solidFill>
                  <a:prstClr val="black"/>
                </a:solidFill>
                <a:latin typeface="Consolas"/>
              </a:rPr>
              <a:t>b = temp;</a:t>
            </a:r>
          </a:p>
          <a:p>
            <a:pPr marL="0" indent="0">
              <a:buNone/>
            </a:pPr>
            <a:r>
              <a:rPr lang="en-US" sz="1800" dirty="0">
                <a:solidFill>
                  <a:prstClr val="black"/>
                </a:solidFill>
                <a:latin typeface="Consolas"/>
              </a:rPr>
              <a:t>    }</a:t>
            </a:r>
          </a:p>
          <a:p>
            <a:pPr marL="0" indent="0">
              <a:buNone/>
            </a:pPr>
            <a:r>
              <a:rPr lang="en-US" sz="1800" dirty="0">
                <a:solidFill>
                  <a:srgbClr val="FF0000"/>
                </a:solidFill>
                <a:latin typeface="Consolas"/>
              </a:rPr>
              <a:t>static</a:t>
            </a:r>
            <a:r>
              <a:rPr lang="en-US" sz="1800" dirty="0">
                <a:solidFill>
                  <a:prstClr val="black"/>
                </a:solidFill>
                <a:latin typeface="Consolas"/>
              </a:rPr>
              <a:t> </a:t>
            </a:r>
            <a:r>
              <a:rPr lang="en-US" sz="1800" dirty="0">
                <a:solidFill>
                  <a:srgbClr val="FF0000"/>
                </a:solidFill>
                <a:latin typeface="Consolas"/>
              </a:rPr>
              <a:t>void</a:t>
            </a:r>
            <a:r>
              <a:rPr lang="en-US" sz="1800" dirty="0">
                <a:solidFill>
                  <a:prstClr val="black"/>
                </a:solidFill>
                <a:latin typeface="Consolas"/>
              </a:rPr>
              <a:t> Swap(</a:t>
            </a:r>
            <a:r>
              <a:rPr lang="en-US" sz="1800" dirty="0">
                <a:solidFill>
                  <a:srgbClr val="FF0000"/>
                </a:solidFill>
                <a:latin typeface="Consolas"/>
              </a:rPr>
              <a:t>ref</a:t>
            </a:r>
            <a:r>
              <a:rPr lang="en-US" sz="1800" dirty="0">
                <a:solidFill>
                  <a:prstClr val="black"/>
                </a:solidFill>
                <a:latin typeface="Consolas"/>
              </a:rPr>
              <a:t> Person a, </a:t>
            </a:r>
            <a:r>
              <a:rPr lang="en-US" sz="1800" dirty="0">
                <a:solidFill>
                  <a:srgbClr val="FF0000"/>
                </a:solidFill>
                <a:latin typeface="Consolas"/>
              </a:rPr>
              <a:t>ref</a:t>
            </a:r>
            <a:r>
              <a:rPr lang="en-US" sz="1800" dirty="0">
                <a:solidFill>
                  <a:prstClr val="black"/>
                </a:solidFill>
                <a:latin typeface="Consolas"/>
              </a:rPr>
              <a:t> Person b)</a:t>
            </a:r>
          </a:p>
          <a:p>
            <a:pPr marL="0" indent="0">
              <a:buNone/>
            </a:pPr>
            <a:r>
              <a:rPr lang="en-US" sz="1800" dirty="0">
                <a:solidFill>
                  <a:prstClr val="black"/>
                </a:solidFill>
                <a:latin typeface="Consolas"/>
              </a:rPr>
              <a:t>    {</a:t>
            </a:r>
          </a:p>
          <a:p>
            <a:pPr marL="0" indent="0">
              <a:buNone/>
            </a:pPr>
            <a:r>
              <a:rPr lang="en-US" sz="1800" dirty="0">
                <a:solidFill>
                  <a:prstClr val="black"/>
                </a:solidFill>
                <a:latin typeface="Consolas"/>
              </a:rPr>
              <a:t>        Person temp;</a:t>
            </a:r>
          </a:p>
          <a:p>
            <a:pPr marL="0" indent="0">
              <a:buNone/>
            </a:pPr>
            <a:r>
              <a:rPr lang="en-US" sz="1800" dirty="0">
                <a:solidFill>
                  <a:prstClr val="black"/>
                </a:solidFill>
                <a:latin typeface="Consolas"/>
              </a:rPr>
              <a:t>        temp = a;</a:t>
            </a:r>
          </a:p>
          <a:p>
            <a:pPr marL="0" indent="0">
              <a:buNone/>
            </a:pPr>
            <a:r>
              <a:rPr lang="en-US" sz="1800" dirty="0">
                <a:solidFill>
                  <a:prstClr val="black"/>
                </a:solidFill>
                <a:latin typeface="Consolas"/>
              </a:rPr>
              <a:t>        a = b;</a:t>
            </a:r>
          </a:p>
          <a:p>
            <a:pPr marL="0" indent="0">
              <a:buNone/>
            </a:pPr>
            <a:r>
              <a:rPr lang="en-US" sz="1800" dirty="0">
                <a:solidFill>
                  <a:prstClr val="black"/>
                </a:solidFill>
                <a:latin typeface="Consolas"/>
              </a:rPr>
              <a:t>        b = temp;</a:t>
            </a:r>
          </a:p>
          <a:p>
            <a:pPr marL="0" indent="0">
              <a:buNone/>
            </a:pPr>
            <a:r>
              <a:rPr lang="en-US" sz="1800" dirty="0">
                <a:solidFill>
                  <a:prstClr val="black"/>
                </a:solidFill>
                <a:latin typeface="Consolas"/>
              </a:rPr>
              <a:t>	}</a:t>
            </a:r>
          </a:p>
          <a:p>
            <a:endParaRPr lang="en-US" dirty="0" smtClean="0"/>
          </a:p>
          <a:p>
            <a:endParaRPr lang="en-US" dirty="0"/>
          </a:p>
        </p:txBody>
      </p:sp>
    </p:spTree>
    <p:extLst>
      <p:ext uri="{BB962C8B-B14F-4D97-AF65-F5344CB8AC3E}">
        <p14:creationId xmlns:p14="http://schemas.microsoft.com/office/powerpoint/2010/main" xmlns="" val="1511761500"/>
      </p:ext>
    </p:extLst>
  </p:cSld>
  <p:clrMapOvr>
    <a:masterClrMapping/>
  </p:clrMapOvr>
  <p:transition spd="slow">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Structure</a:t>
            </a:r>
            <a:endParaRPr lang="en-US" dirty="0"/>
          </a:p>
        </p:txBody>
      </p:sp>
      <p:sp>
        <p:nvSpPr>
          <p:cNvPr id="3" name="Content Placeholder 2"/>
          <p:cNvSpPr>
            <a:spLocks noGrp="1"/>
          </p:cNvSpPr>
          <p:nvPr>
            <p:ph idx="1"/>
          </p:nvPr>
        </p:nvSpPr>
        <p:spPr>
          <a:xfrm>
            <a:off x="381000" y="1417638"/>
            <a:ext cx="8410575" cy="4561249"/>
          </a:xfrm>
        </p:spPr>
        <p:txBody>
          <a:bodyPr>
            <a:normAutofit lnSpcReduction="10000"/>
          </a:bodyPr>
          <a:lstStyle/>
          <a:p>
            <a:r>
              <a:rPr lang="en-US" dirty="0"/>
              <a:t>Namespaces</a:t>
            </a:r>
          </a:p>
          <a:p>
            <a:pPr lvl="1"/>
            <a:r>
              <a:rPr lang="en-US" dirty="0" smtClean="0"/>
              <a:t>Contain </a:t>
            </a:r>
            <a:r>
              <a:rPr lang="en-US" dirty="0"/>
              <a:t>types and other namespaces</a:t>
            </a:r>
          </a:p>
          <a:p>
            <a:r>
              <a:rPr lang="en-US" dirty="0" smtClean="0"/>
              <a:t>Type </a:t>
            </a:r>
            <a:r>
              <a:rPr lang="en-US" dirty="0"/>
              <a:t>declarations</a:t>
            </a:r>
          </a:p>
          <a:p>
            <a:pPr lvl="1"/>
            <a:r>
              <a:rPr lang="en-US" dirty="0" smtClean="0"/>
              <a:t>Classes</a:t>
            </a:r>
            <a:r>
              <a:rPr lang="en-US" dirty="0"/>
              <a:t>, </a:t>
            </a:r>
            <a:r>
              <a:rPr lang="en-US" dirty="0" err="1"/>
              <a:t>structs</a:t>
            </a:r>
            <a:r>
              <a:rPr lang="en-US" dirty="0"/>
              <a:t> </a:t>
            </a:r>
            <a:r>
              <a:rPr lang="en-US" dirty="0" err="1"/>
              <a:t>structs</a:t>
            </a:r>
            <a:r>
              <a:rPr lang="en-US" dirty="0"/>
              <a:t>, interfaces, , </a:t>
            </a:r>
            <a:r>
              <a:rPr lang="en-US" dirty="0" err="1" smtClean="0"/>
              <a:t>enums</a:t>
            </a:r>
            <a:r>
              <a:rPr lang="en-US" dirty="0" smtClean="0"/>
              <a:t>, and </a:t>
            </a:r>
            <a:r>
              <a:rPr lang="en-US" dirty="0"/>
              <a:t>delegates</a:t>
            </a:r>
          </a:p>
          <a:p>
            <a:r>
              <a:rPr lang="en-US" dirty="0" smtClean="0"/>
              <a:t>Members</a:t>
            </a:r>
            <a:endParaRPr lang="en-US" dirty="0"/>
          </a:p>
          <a:p>
            <a:pPr lvl="1"/>
            <a:r>
              <a:rPr lang="en-US" dirty="0" smtClean="0"/>
              <a:t>Constants</a:t>
            </a:r>
            <a:r>
              <a:rPr lang="en-US" dirty="0"/>
              <a:t>, fields, methods, properties, </a:t>
            </a:r>
            <a:r>
              <a:rPr lang="en-US" dirty="0" smtClean="0"/>
              <a:t>indexers, events</a:t>
            </a:r>
            <a:r>
              <a:rPr lang="en-US" dirty="0"/>
              <a:t>, operators, constructors, </a:t>
            </a:r>
            <a:r>
              <a:rPr lang="en-US" dirty="0" smtClean="0"/>
              <a:t>destructors</a:t>
            </a:r>
          </a:p>
          <a:p>
            <a:pPr marL="463550" lvl="1" indent="0">
              <a:buNone/>
            </a:pPr>
            <a:r>
              <a:rPr lang="en-US" dirty="0" smtClean="0"/>
              <a:t>* No declaration order dependence</a:t>
            </a:r>
          </a:p>
        </p:txBody>
      </p:sp>
    </p:spTree>
    <p:extLst>
      <p:ext uri="{BB962C8B-B14F-4D97-AF65-F5344CB8AC3E}">
        <p14:creationId xmlns:p14="http://schemas.microsoft.com/office/powerpoint/2010/main" xmlns="" val="3435760946"/>
      </p:ext>
    </p:extLst>
  </p:cSld>
  <p:clrMapOvr>
    <a:masterClrMapping/>
  </p:clrMapOvr>
  <p:transition spd="slow">
    <p:wipe dir="d"/>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Method</a:t>
            </a:r>
            <a:endParaRPr lang="en-US" dirty="0"/>
          </a:p>
        </p:txBody>
      </p:sp>
      <p:sp>
        <p:nvSpPr>
          <p:cNvPr id="3" name="Content Placeholder 2"/>
          <p:cNvSpPr>
            <a:spLocks noGrp="1"/>
          </p:cNvSpPr>
          <p:nvPr>
            <p:ph idx="1"/>
          </p:nvPr>
        </p:nvSpPr>
        <p:spPr>
          <a:xfrm>
            <a:off x="381000" y="1417638"/>
            <a:ext cx="8410575" cy="5216813"/>
          </a:xfrm>
        </p:spPr>
        <p:txBody>
          <a:bodyPr>
            <a:normAutofit lnSpcReduction="10000"/>
          </a:bodyPr>
          <a:lstStyle/>
          <a:p>
            <a:r>
              <a:rPr lang="en-US" sz="3000" dirty="0" smtClean="0">
                <a:latin typeface="Consolas"/>
              </a:rPr>
              <a:t>Generic </a:t>
            </a:r>
            <a:r>
              <a:rPr lang="en-US" sz="3000" dirty="0">
                <a:latin typeface="Consolas"/>
              </a:rPr>
              <a:t>method is defined by specifying the type parameters after the method name</a:t>
            </a:r>
            <a:endParaRPr lang="fr-FR" sz="3000" dirty="0" smtClean="0">
              <a:latin typeface="Consolas"/>
            </a:endParaRPr>
          </a:p>
          <a:p>
            <a:pPr marL="0" indent="0">
              <a:buNone/>
            </a:pPr>
            <a:r>
              <a:rPr lang="fr-FR" sz="3000" dirty="0" err="1" smtClean="0">
                <a:solidFill>
                  <a:srgbClr val="FF0000"/>
                </a:solidFill>
                <a:latin typeface="Consolas"/>
              </a:rPr>
              <a:t>static</a:t>
            </a:r>
            <a:r>
              <a:rPr lang="fr-FR" sz="3000" dirty="0" smtClean="0">
                <a:solidFill>
                  <a:prstClr val="black"/>
                </a:solidFill>
                <a:latin typeface="Consolas"/>
              </a:rPr>
              <a:t> </a:t>
            </a:r>
            <a:r>
              <a:rPr lang="fr-FR" sz="3000" dirty="0" err="1">
                <a:solidFill>
                  <a:srgbClr val="FF0000"/>
                </a:solidFill>
                <a:latin typeface="Consolas"/>
              </a:rPr>
              <a:t>void</a:t>
            </a:r>
            <a:r>
              <a:rPr lang="fr-FR" sz="3000" dirty="0">
                <a:solidFill>
                  <a:prstClr val="black"/>
                </a:solidFill>
                <a:latin typeface="Consolas"/>
              </a:rPr>
              <a:t> Swap&lt;T&gt;(</a:t>
            </a:r>
            <a:r>
              <a:rPr lang="fr-FR" sz="3000" dirty="0" err="1">
                <a:solidFill>
                  <a:srgbClr val="FF0000"/>
                </a:solidFill>
                <a:latin typeface="Consolas"/>
              </a:rPr>
              <a:t>ref</a:t>
            </a:r>
            <a:r>
              <a:rPr lang="fr-FR" sz="3000" dirty="0">
                <a:solidFill>
                  <a:prstClr val="black"/>
                </a:solidFill>
                <a:latin typeface="Consolas"/>
              </a:rPr>
              <a:t> T a, </a:t>
            </a:r>
            <a:r>
              <a:rPr lang="fr-FR" sz="3000" dirty="0" err="1">
                <a:solidFill>
                  <a:srgbClr val="FF0000"/>
                </a:solidFill>
                <a:latin typeface="Consolas"/>
              </a:rPr>
              <a:t>ref</a:t>
            </a:r>
            <a:r>
              <a:rPr lang="fr-FR" sz="3000" dirty="0">
                <a:solidFill>
                  <a:prstClr val="black"/>
                </a:solidFill>
                <a:latin typeface="Consolas"/>
              </a:rPr>
              <a:t> T b)</a:t>
            </a:r>
          </a:p>
          <a:p>
            <a:pPr marL="0" indent="0">
              <a:buNone/>
            </a:pPr>
            <a:r>
              <a:rPr lang="en-US" sz="3000" dirty="0">
                <a:solidFill>
                  <a:prstClr val="black"/>
                </a:solidFill>
                <a:latin typeface="Consolas"/>
              </a:rPr>
              <a:t>{</a:t>
            </a:r>
          </a:p>
          <a:p>
            <a:pPr marL="0" indent="0">
              <a:buNone/>
            </a:pPr>
            <a:r>
              <a:rPr lang="en-US" sz="3000" dirty="0" smtClean="0">
                <a:solidFill>
                  <a:prstClr val="black"/>
                </a:solidFill>
                <a:latin typeface="Consolas"/>
              </a:rPr>
              <a:t>    </a:t>
            </a:r>
            <a:r>
              <a:rPr lang="en-US" sz="3000" dirty="0">
                <a:solidFill>
                  <a:prstClr val="black"/>
                </a:solidFill>
                <a:latin typeface="Consolas"/>
              </a:rPr>
              <a:t>T temp;</a:t>
            </a:r>
          </a:p>
          <a:p>
            <a:pPr marL="0" indent="0">
              <a:buNone/>
            </a:pPr>
            <a:r>
              <a:rPr lang="en-US" sz="3000" dirty="0">
                <a:solidFill>
                  <a:prstClr val="black"/>
                </a:solidFill>
                <a:latin typeface="Consolas"/>
              </a:rPr>
              <a:t>    temp = a;</a:t>
            </a:r>
          </a:p>
          <a:p>
            <a:pPr marL="0" indent="0">
              <a:buNone/>
            </a:pPr>
            <a:r>
              <a:rPr lang="en-US" sz="3000" dirty="0">
                <a:solidFill>
                  <a:prstClr val="black"/>
                </a:solidFill>
                <a:latin typeface="Consolas"/>
              </a:rPr>
              <a:t>    a = b;</a:t>
            </a:r>
          </a:p>
          <a:p>
            <a:pPr marL="0" indent="0">
              <a:buNone/>
            </a:pPr>
            <a:r>
              <a:rPr lang="en-US" sz="3000" dirty="0">
                <a:solidFill>
                  <a:prstClr val="black"/>
                </a:solidFill>
                <a:latin typeface="Consolas"/>
              </a:rPr>
              <a:t>    b = temp;</a:t>
            </a:r>
          </a:p>
          <a:p>
            <a:pPr marL="0" indent="0">
              <a:buNone/>
            </a:pPr>
            <a:r>
              <a:rPr lang="en-US" sz="3000" dirty="0" smtClean="0">
                <a:solidFill>
                  <a:prstClr val="black"/>
                </a:solidFill>
                <a:latin typeface="Consolas"/>
              </a:rPr>
              <a:t>}</a:t>
            </a:r>
            <a:endParaRPr lang="en-US" sz="3000" dirty="0">
              <a:solidFill>
                <a:prstClr val="black"/>
              </a:solidFill>
              <a:latin typeface="Consolas"/>
            </a:endParaRPr>
          </a:p>
        </p:txBody>
      </p:sp>
    </p:spTree>
    <p:extLst>
      <p:ext uri="{BB962C8B-B14F-4D97-AF65-F5344CB8AC3E}">
        <p14:creationId xmlns:p14="http://schemas.microsoft.com/office/powerpoint/2010/main" xmlns="" val="233806953"/>
      </p:ext>
    </p:extLst>
  </p:cSld>
  <p:clrMapOvr>
    <a:masterClrMapping/>
  </p:clrMapOvr>
  <p:transition spd="slow">
    <p:wipe dir="d"/>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382000" cy="757130"/>
          </a:xfrm>
        </p:spPr>
        <p:txBody>
          <a:bodyPr>
            <a:normAutofit fontScale="90000"/>
          </a:bodyPr>
          <a:lstStyle/>
          <a:p>
            <a:r>
              <a:rPr lang="en-US" dirty="0"/>
              <a:t>Constraining Type Parameters</a:t>
            </a:r>
          </a:p>
        </p:txBody>
      </p:sp>
      <p:sp>
        <p:nvSpPr>
          <p:cNvPr id="3" name="Content Placeholder 2"/>
          <p:cNvSpPr>
            <a:spLocks noGrp="1"/>
          </p:cNvSpPr>
          <p:nvPr>
            <p:ph idx="1"/>
          </p:nvPr>
        </p:nvSpPr>
        <p:spPr>
          <a:xfrm>
            <a:off x="381000" y="1417638"/>
            <a:ext cx="8410575" cy="2899255"/>
          </a:xfrm>
        </p:spPr>
        <p:txBody>
          <a:bodyPr>
            <a:normAutofit lnSpcReduction="10000"/>
          </a:bodyPr>
          <a:lstStyle/>
          <a:p>
            <a:r>
              <a:rPr lang="en-US" dirty="0"/>
              <a:t>where T : </a:t>
            </a:r>
            <a:r>
              <a:rPr lang="en-US" dirty="0" err="1"/>
              <a:t>struct</a:t>
            </a:r>
            <a:endParaRPr lang="en-US" dirty="0"/>
          </a:p>
          <a:p>
            <a:r>
              <a:rPr lang="en-US" dirty="0"/>
              <a:t>where T : class</a:t>
            </a:r>
          </a:p>
          <a:p>
            <a:r>
              <a:rPr lang="en-US" dirty="0"/>
              <a:t>where T : new</a:t>
            </a:r>
            <a:r>
              <a:rPr lang="en-US" dirty="0" smtClean="0"/>
              <a:t>()</a:t>
            </a:r>
          </a:p>
          <a:p>
            <a:r>
              <a:rPr lang="en-US" dirty="0"/>
              <a:t>where T : </a:t>
            </a:r>
            <a:r>
              <a:rPr lang="en-US" dirty="0" err="1"/>
              <a:t>NameOfBaseClass</a:t>
            </a:r>
            <a:endParaRPr lang="en-US" dirty="0"/>
          </a:p>
          <a:p>
            <a:r>
              <a:rPr lang="en-US" dirty="0"/>
              <a:t>where T : </a:t>
            </a:r>
            <a:r>
              <a:rPr lang="en-US" dirty="0" err="1"/>
              <a:t>NameOfInterface</a:t>
            </a:r>
            <a:endParaRPr lang="en-US" dirty="0"/>
          </a:p>
        </p:txBody>
      </p:sp>
    </p:spTree>
    <p:extLst>
      <p:ext uri="{BB962C8B-B14F-4D97-AF65-F5344CB8AC3E}">
        <p14:creationId xmlns:p14="http://schemas.microsoft.com/office/powerpoint/2010/main" xmlns="" val="1871204137"/>
      </p:ext>
    </p:extLst>
  </p:cSld>
  <p:clrMapOvr>
    <a:masterClrMapping/>
  </p:clrMapOvr>
  <p:transition spd="slow">
    <p:wipe dir="d"/>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Delegate</a:t>
            </a:r>
            <a:endParaRPr lang="en-US" dirty="0"/>
          </a:p>
        </p:txBody>
      </p:sp>
      <p:sp>
        <p:nvSpPr>
          <p:cNvPr id="5" name="Content Placeholder 4"/>
          <p:cNvSpPr>
            <a:spLocks noGrp="1"/>
          </p:cNvSpPr>
          <p:nvPr>
            <p:ph idx="1"/>
          </p:nvPr>
        </p:nvSpPr>
        <p:spPr>
          <a:xfrm>
            <a:off x="381000" y="1417638"/>
            <a:ext cx="8410575" cy="4154984"/>
          </a:xfrm>
        </p:spPr>
        <p:txBody>
          <a:bodyPr>
            <a:normAutofit lnSpcReduction="10000"/>
          </a:bodyPr>
          <a:lstStyle/>
          <a:p>
            <a:r>
              <a:rPr lang="en-US" dirty="0" smtClean="0"/>
              <a:t>A delegate </a:t>
            </a:r>
            <a:r>
              <a:rPr lang="en-US" dirty="0"/>
              <a:t>is a type-safe object </a:t>
            </a:r>
            <a:r>
              <a:rPr lang="en-US" dirty="0" smtClean="0"/>
              <a:t>that points </a:t>
            </a:r>
            <a:r>
              <a:rPr lang="en-US" dirty="0"/>
              <a:t>to another method (or possibly a list of methods) in the </a:t>
            </a:r>
            <a:r>
              <a:rPr lang="en-US" dirty="0" smtClean="0"/>
              <a:t>application</a:t>
            </a:r>
          </a:p>
          <a:p>
            <a:r>
              <a:rPr lang="en-US" dirty="0"/>
              <a:t>A</a:t>
            </a:r>
            <a:r>
              <a:rPr lang="en-US" dirty="0" smtClean="0"/>
              <a:t> </a:t>
            </a:r>
            <a:r>
              <a:rPr lang="en-US" dirty="0"/>
              <a:t>delegate maintains three important pieces of information:</a:t>
            </a:r>
          </a:p>
          <a:p>
            <a:pPr lvl="1"/>
            <a:r>
              <a:rPr lang="en-US" dirty="0" smtClean="0"/>
              <a:t>The </a:t>
            </a:r>
            <a:r>
              <a:rPr lang="en-US" i="1" dirty="0"/>
              <a:t>address </a:t>
            </a:r>
            <a:r>
              <a:rPr lang="en-US" dirty="0"/>
              <a:t>of the method on which it makes calls</a:t>
            </a:r>
          </a:p>
          <a:p>
            <a:pPr lvl="1"/>
            <a:r>
              <a:rPr lang="en-US" dirty="0" smtClean="0"/>
              <a:t>The </a:t>
            </a:r>
            <a:r>
              <a:rPr lang="en-US" i="1" dirty="0"/>
              <a:t>parameters </a:t>
            </a:r>
            <a:r>
              <a:rPr lang="en-US" dirty="0"/>
              <a:t>(if any) of this method</a:t>
            </a:r>
          </a:p>
          <a:p>
            <a:pPr lvl="1"/>
            <a:r>
              <a:rPr lang="en-US" dirty="0" smtClean="0"/>
              <a:t>The </a:t>
            </a:r>
            <a:r>
              <a:rPr lang="en-US" i="1" dirty="0"/>
              <a:t>return type </a:t>
            </a:r>
            <a:r>
              <a:rPr lang="en-US" dirty="0"/>
              <a:t>(if any) of this method</a:t>
            </a:r>
          </a:p>
        </p:txBody>
      </p:sp>
    </p:spTree>
    <p:extLst>
      <p:ext uri="{BB962C8B-B14F-4D97-AF65-F5344CB8AC3E}">
        <p14:creationId xmlns:p14="http://schemas.microsoft.com/office/powerpoint/2010/main" xmlns="" val="1174252728"/>
      </p:ext>
    </p:extLst>
  </p:cSld>
  <p:clrMapOvr>
    <a:masterClrMapping/>
  </p:clrMapOvr>
  <p:transition spd="slow">
    <p:wipe dir="d"/>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5400" dirty="0" smtClean="0"/>
              <a:t>SQL</a:t>
            </a:r>
            <a:endParaRPr lang="en-US" sz="5400" dirty="0"/>
          </a:p>
        </p:txBody>
      </p:sp>
    </p:spTree>
    <p:extLst>
      <p:ext uri="{BB962C8B-B14F-4D97-AF65-F5344CB8AC3E}">
        <p14:creationId xmlns:p14="http://schemas.microsoft.com/office/powerpoint/2010/main" xmlns="" val="89797722"/>
      </p:ext>
    </p:extLst>
  </p:cSld>
  <p:clrMapOvr>
    <a:masterClrMapping/>
  </p:clrMapOvr>
  <p:transition spd="slow">
    <p:wipe dir="d"/>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a:t>
            </a:r>
            <a:endParaRPr lang="en-US" dirty="0"/>
          </a:p>
        </p:txBody>
      </p:sp>
      <p:sp>
        <p:nvSpPr>
          <p:cNvPr id="3" name="Content Placeholder 2"/>
          <p:cNvSpPr>
            <a:spLocks noGrp="1"/>
          </p:cNvSpPr>
          <p:nvPr>
            <p:ph idx="1"/>
          </p:nvPr>
        </p:nvSpPr>
        <p:spPr/>
        <p:txBody>
          <a:bodyPr>
            <a:normAutofit lnSpcReduction="10000"/>
          </a:bodyPr>
          <a:lstStyle/>
          <a:p>
            <a:endParaRPr lang="en-US" sz="2400" dirty="0"/>
          </a:p>
          <a:p>
            <a:r>
              <a:rPr lang="en-US" sz="2400" dirty="0"/>
              <a:t>Introduction </a:t>
            </a:r>
          </a:p>
          <a:p>
            <a:r>
              <a:rPr lang="en-US" sz="2400" dirty="0" smtClean="0"/>
              <a:t> </a:t>
            </a:r>
            <a:r>
              <a:rPr lang="en-US" sz="2400" dirty="0"/>
              <a:t>RDBMS </a:t>
            </a:r>
          </a:p>
          <a:p>
            <a:r>
              <a:rPr lang="en-US" sz="2400" dirty="0" smtClean="0"/>
              <a:t> </a:t>
            </a:r>
            <a:r>
              <a:rPr lang="en-US" sz="2400" dirty="0"/>
              <a:t>Introduction to SQL Server </a:t>
            </a:r>
          </a:p>
          <a:p>
            <a:r>
              <a:rPr lang="en-US" sz="2400" dirty="0" smtClean="0"/>
              <a:t>Data </a:t>
            </a:r>
            <a:r>
              <a:rPr lang="en-US" sz="2400" dirty="0"/>
              <a:t>Definition Language </a:t>
            </a:r>
          </a:p>
          <a:p>
            <a:r>
              <a:rPr lang="en-US" sz="2400" dirty="0" smtClean="0"/>
              <a:t> </a:t>
            </a:r>
            <a:r>
              <a:rPr lang="en-US" sz="2400" dirty="0"/>
              <a:t>Create &amp; Alter and Drop Table </a:t>
            </a:r>
          </a:p>
          <a:p>
            <a:r>
              <a:rPr lang="en-US" sz="2400" dirty="0" smtClean="0"/>
              <a:t> </a:t>
            </a:r>
            <a:r>
              <a:rPr lang="en-US" sz="2400" dirty="0"/>
              <a:t>Implementing Constraints </a:t>
            </a:r>
          </a:p>
          <a:p>
            <a:r>
              <a:rPr lang="en-US" sz="2400" dirty="0" smtClean="0"/>
              <a:t> </a:t>
            </a:r>
            <a:r>
              <a:rPr lang="en-US" sz="2400" dirty="0"/>
              <a:t>Create &amp; Alter and Drop Constraints </a:t>
            </a:r>
          </a:p>
          <a:p>
            <a:r>
              <a:rPr lang="en-US" sz="2400" dirty="0"/>
              <a:t>Joins </a:t>
            </a:r>
            <a:endParaRPr lang="en-US" sz="2400" dirty="0" smtClean="0"/>
          </a:p>
          <a:p>
            <a:r>
              <a:rPr lang="en-US" sz="2400" dirty="0" err="1" smtClean="0"/>
              <a:t>SubQuery</a:t>
            </a:r>
            <a:endParaRPr lang="en-US" sz="2400" dirty="0"/>
          </a:p>
          <a:p>
            <a:endParaRPr lang="en-US" dirty="0"/>
          </a:p>
        </p:txBody>
      </p:sp>
    </p:spTree>
    <p:extLst>
      <p:ext uri="{BB962C8B-B14F-4D97-AF65-F5344CB8AC3E}">
        <p14:creationId xmlns:p14="http://schemas.microsoft.com/office/powerpoint/2010/main" xmlns="" val="708372695"/>
      </p:ext>
    </p:extLst>
  </p:cSld>
  <p:clrMapOvr>
    <a:masterClrMapping/>
  </p:clrMapOvr>
  <p:transition spd="slow">
    <p:wipe dir="d"/>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a:t>
            </a:r>
            <a:endParaRPr lang="en-US" dirty="0"/>
          </a:p>
        </p:txBody>
      </p:sp>
      <p:sp>
        <p:nvSpPr>
          <p:cNvPr id="3" name="Content Placeholder 2"/>
          <p:cNvSpPr>
            <a:spLocks noGrp="1"/>
          </p:cNvSpPr>
          <p:nvPr>
            <p:ph idx="1"/>
          </p:nvPr>
        </p:nvSpPr>
        <p:spPr/>
        <p:txBody>
          <a:bodyPr/>
          <a:lstStyle/>
          <a:p>
            <a:pPr marL="404813" indent="-404813" defTabSz="346075">
              <a:tabLst>
                <a:tab pos="571500" algn="l"/>
              </a:tabLst>
            </a:pPr>
            <a:r>
              <a:rPr lang="en-US" altLang="en-US" dirty="0"/>
              <a:t>Stands for Structural Query Language</a:t>
            </a:r>
          </a:p>
          <a:p>
            <a:pPr marL="404813" indent="-404813" defTabSz="346075">
              <a:tabLst>
                <a:tab pos="571500" algn="l"/>
              </a:tabLst>
            </a:pPr>
            <a:r>
              <a:rPr lang="en-US" altLang="en-US" dirty="0"/>
              <a:t>Accepted as Standard Language(ISO,ANSI)  for Relational database</a:t>
            </a:r>
          </a:p>
          <a:p>
            <a:pPr marL="404813" indent="-404813" defTabSz="346075">
              <a:tabLst>
                <a:tab pos="571500" algn="l"/>
              </a:tabLst>
            </a:pPr>
            <a:r>
              <a:rPr lang="en-US" altLang="en-US" dirty="0"/>
              <a:t>Non Procedural Language</a:t>
            </a:r>
          </a:p>
          <a:p>
            <a:pPr marL="404813" indent="-404813" defTabSz="346075">
              <a:buNone/>
              <a:tabLst>
                <a:tab pos="571500" algn="l"/>
              </a:tabLst>
            </a:pPr>
            <a:r>
              <a:rPr lang="en-US" altLang="en-US" dirty="0" smtClean="0"/>
              <a:t>     (</a:t>
            </a:r>
            <a:r>
              <a:rPr lang="en-US" altLang="en-US" sz="3100" dirty="0"/>
              <a:t>what should be done/not how it should be done)</a:t>
            </a:r>
          </a:p>
          <a:p>
            <a:pPr marL="404813" indent="-404813" defTabSz="346075">
              <a:tabLst>
                <a:tab pos="571500" algn="l"/>
              </a:tabLst>
            </a:pPr>
            <a:r>
              <a:rPr lang="en-US" altLang="en-US" dirty="0"/>
              <a:t>Interface used to access data from database</a:t>
            </a:r>
          </a:p>
          <a:p>
            <a:endParaRPr lang="en-US" dirty="0"/>
          </a:p>
        </p:txBody>
      </p:sp>
    </p:spTree>
    <p:extLst>
      <p:ext uri="{BB962C8B-B14F-4D97-AF65-F5344CB8AC3E}">
        <p14:creationId xmlns:p14="http://schemas.microsoft.com/office/powerpoint/2010/main" xmlns="" val="2210044531"/>
      </p:ext>
    </p:extLst>
  </p:cSld>
  <p:clrMapOvr>
    <a:masterClrMapping/>
  </p:clrMapOvr>
  <p:transition spd="slow">
    <p:wipe dir="d"/>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Command Query</a:t>
            </a:r>
            <a:endParaRPr lang="en-US" dirty="0"/>
          </a:p>
        </p:txBody>
      </p:sp>
      <p:sp>
        <p:nvSpPr>
          <p:cNvPr id="3" name="Content Placeholder 2"/>
          <p:cNvSpPr>
            <a:spLocks noGrp="1"/>
          </p:cNvSpPr>
          <p:nvPr>
            <p:ph idx="1"/>
          </p:nvPr>
        </p:nvSpPr>
        <p:spPr/>
        <p:txBody>
          <a:bodyPr>
            <a:normAutofit fontScale="92500" lnSpcReduction="10000"/>
          </a:bodyPr>
          <a:lstStyle/>
          <a:p>
            <a:pPr>
              <a:lnSpc>
                <a:spcPct val="75000"/>
              </a:lnSpc>
              <a:spcAft>
                <a:spcPct val="50000"/>
              </a:spcAft>
            </a:pPr>
            <a:r>
              <a:rPr lang="en-US" altLang="en-US" dirty="0">
                <a:latin typeface="Times New Roman" panose="02020603050405020304" pitchFamily="18" charset="0"/>
              </a:rPr>
              <a:t>Syntax :	SELECT (</a:t>
            </a:r>
            <a:r>
              <a:rPr lang="en-US" altLang="en-US" dirty="0" err="1">
                <a:latin typeface="Times New Roman" panose="02020603050405020304" pitchFamily="18" charset="0"/>
              </a:rPr>
              <a:t>column_list</a:t>
            </a:r>
            <a:r>
              <a:rPr lang="en-US" altLang="en-US" dirty="0">
                <a:latin typeface="Times New Roman" panose="02020603050405020304" pitchFamily="18" charset="0"/>
              </a:rPr>
              <a:t> )</a:t>
            </a:r>
          </a:p>
          <a:p>
            <a:pPr>
              <a:lnSpc>
                <a:spcPct val="75000"/>
              </a:lnSpc>
              <a:spcAft>
                <a:spcPct val="50000"/>
              </a:spcAft>
            </a:pPr>
            <a:r>
              <a:rPr lang="en-US" altLang="en-US" dirty="0">
                <a:latin typeface="Times New Roman" panose="02020603050405020304" pitchFamily="18" charset="0"/>
              </a:rPr>
              <a:t>                     FROM    (</a:t>
            </a:r>
            <a:r>
              <a:rPr lang="en-US" altLang="en-US" dirty="0" err="1">
                <a:latin typeface="Times New Roman" panose="02020603050405020304" pitchFamily="18" charset="0"/>
              </a:rPr>
              <a:t>table_list</a:t>
            </a:r>
            <a:r>
              <a:rPr lang="en-US" altLang="en-US" dirty="0">
                <a:latin typeface="Times New Roman" panose="02020603050405020304" pitchFamily="18" charset="0"/>
              </a:rPr>
              <a:t> )</a:t>
            </a:r>
          </a:p>
          <a:p>
            <a:pPr>
              <a:lnSpc>
                <a:spcPct val="75000"/>
              </a:lnSpc>
              <a:spcAft>
                <a:spcPct val="50000"/>
              </a:spcAft>
            </a:pPr>
            <a:r>
              <a:rPr lang="en-US" altLang="en-US" dirty="0">
                <a:latin typeface="Times New Roman" panose="02020603050405020304" pitchFamily="18" charset="0"/>
              </a:rPr>
              <a:t>                     WHERE   (row restriction)</a:t>
            </a:r>
          </a:p>
          <a:p>
            <a:pPr>
              <a:lnSpc>
                <a:spcPct val="75000"/>
              </a:lnSpc>
              <a:spcAft>
                <a:spcPct val="50000"/>
              </a:spcAft>
            </a:pPr>
            <a:r>
              <a:rPr lang="en-US" altLang="en-US" dirty="0">
                <a:latin typeface="Times New Roman" panose="02020603050405020304" pitchFamily="18" charset="0"/>
              </a:rPr>
              <a:t> 		GROUP BY (attribute names)</a:t>
            </a:r>
          </a:p>
          <a:p>
            <a:pPr>
              <a:lnSpc>
                <a:spcPct val="75000"/>
              </a:lnSpc>
              <a:spcAft>
                <a:spcPct val="50000"/>
              </a:spcAft>
            </a:pPr>
            <a:r>
              <a:rPr lang="en-US" altLang="en-US" dirty="0">
                <a:latin typeface="Times New Roman" panose="02020603050405020304" pitchFamily="18" charset="0"/>
              </a:rPr>
              <a:t>                     HAVING (group restriction)</a:t>
            </a:r>
          </a:p>
          <a:p>
            <a:pPr>
              <a:spcAft>
                <a:spcPct val="50000"/>
              </a:spcAft>
            </a:pPr>
            <a:r>
              <a:rPr lang="en-US" altLang="en-US" dirty="0">
                <a:latin typeface="Times New Roman" panose="02020603050405020304" pitchFamily="18" charset="0"/>
              </a:rPr>
              <a:t>                     ORDER BY (attribute name or </a:t>
            </a:r>
            <a:r>
              <a:rPr lang="en-US" altLang="en-US" dirty="0" smtClean="0">
                <a:latin typeface="Times New Roman" panose="02020603050405020304" pitchFamily="18" charset="0"/>
              </a:rPr>
              <a:t>          names</a:t>
            </a:r>
            <a:r>
              <a:rPr lang="en-US" altLang="en-US" sz="2400" b="1" dirty="0">
                <a:latin typeface="Helvetica" panose="020B0604020202020204" pitchFamily="34" charset="0"/>
              </a:rPr>
              <a:t>)</a:t>
            </a:r>
          </a:p>
          <a:p>
            <a:endParaRPr lang="en-US" dirty="0"/>
          </a:p>
        </p:txBody>
      </p:sp>
    </p:spTree>
    <p:extLst>
      <p:ext uri="{BB962C8B-B14F-4D97-AF65-F5344CB8AC3E}">
        <p14:creationId xmlns:p14="http://schemas.microsoft.com/office/powerpoint/2010/main" xmlns="" val="263038801"/>
      </p:ext>
    </p:extLst>
  </p:cSld>
  <p:clrMapOvr>
    <a:masterClrMapping/>
  </p:clrMapOvr>
  <p:transition spd="slow">
    <p:wipe dir="d"/>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Datatype</a:t>
            </a:r>
            <a:endParaRPr lang="en-US" dirty="0"/>
          </a:p>
        </p:txBody>
      </p:sp>
      <p:sp>
        <p:nvSpPr>
          <p:cNvPr id="3" name="Content Placeholder 2"/>
          <p:cNvSpPr>
            <a:spLocks noGrp="1"/>
          </p:cNvSpPr>
          <p:nvPr>
            <p:ph idx="1"/>
          </p:nvPr>
        </p:nvSpPr>
        <p:spPr>
          <a:xfrm>
            <a:off x="762000" y="1596413"/>
            <a:ext cx="8077200" cy="4640899"/>
          </a:xfrm>
        </p:spPr>
        <p:txBody>
          <a:bodyPr>
            <a:normAutofit lnSpcReduction="10000"/>
          </a:bodyPr>
          <a:lstStyle/>
          <a:p>
            <a:pPr lvl="2">
              <a:buFont typeface="Symbol" panose="05050102010706020507" pitchFamily="18" charset="2"/>
              <a:buChar char="·"/>
            </a:pPr>
            <a:r>
              <a:rPr lang="en-US" altLang="en-US" sz="2000" dirty="0"/>
              <a:t> The different Datatypes available are:</a:t>
            </a:r>
          </a:p>
          <a:p>
            <a:pPr lvl="2"/>
            <a:endParaRPr lang="en-US" altLang="en-US" sz="1200" dirty="0"/>
          </a:p>
          <a:p>
            <a:pPr lvl="3">
              <a:buFont typeface="Symbol" panose="05050102010706020507" pitchFamily="18" charset="2"/>
              <a:buChar char="·"/>
            </a:pPr>
            <a:r>
              <a:rPr lang="en-US" altLang="en-US" sz="2000" dirty="0"/>
              <a:t>   CHAR		:To store character type of data</a:t>
            </a:r>
          </a:p>
          <a:p>
            <a:pPr lvl="3">
              <a:buFont typeface="Symbol" panose="05050102010706020507" pitchFamily="18" charset="2"/>
              <a:buChar char="·"/>
            </a:pPr>
            <a:endParaRPr lang="en-US" altLang="en-US" sz="2000" dirty="0"/>
          </a:p>
          <a:p>
            <a:pPr lvl="3">
              <a:buFontTx/>
              <a:buChar char="•"/>
            </a:pPr>
            <a:endParaRPr lang="en-US" altLang="en-US" sz="600" dirty="0"/>
          </a:p>
          <a:p>
            <a:pPr lvl="3">
              <a:buFont typeface="Symbol" panose="05050102010706020507" pitchFamily="18" charset="2"/>
              <a:buChar char="·"/>
            </a:pPr>
            <a:r>
              <a:rPr lang="en-US" altLang="en-US" sz="2000" dirty="0"/>
              <a:t>   VARCHAR	:Similar to CHAR but can store variable 				  number of characters</a:t>
            </a:r>
            <a:endParaRPr lang="en-US" altLang="en-US" sz="700" dirty="0"/>
          </a:p>
          <a:p>
            <a:pPr lvl="3">
              <a:buFont typeface="Symbol" panose="05050102010706020507" pitchFamily="18" charset="2"/>
              <a:buNone/>
            </a:pPr>
            <a:endParaRPr lang="en-US" altLang="en-US" sz="2000" dirty="0"/>
          </a:p>
          <a:p>
            <a:pPr lvl="3">
              <a:buFont typeface="Symbol" panose="05050102010706020507" pitchFamily="18" charset="2"/>
              <a:buChar char="·"/>
            </a:pPr>
            <a:r>
              <a:rPr lang="en-US" altLang="en-US" dirty="0"/>
              <a:t>    NUMERIC              :Stores fixed and floating point numbers</a:t>
            </a:r>
          </a:p>
          <a:p>
            <a:pPr lvl="3">
              <a:buFont typeface="Symbol" panose="05050102010706020507" pitchFamily="18" charset="2"/>
              <a:buNone/>
            </a:pPr>
            <a:endParaRPr lang="en-US" altLang="en-US" dirty="0"/>
          </a:p>
          <a:p>
            <a:pPr lvl="3">
              <a:buFont typeface="Symbol" panose="05050102010706020507" pitchFamily="18" charset="2"/>
              <a:buChar char="·"/>
            </a:pPr>
            <a:r>
              <a:rPr lang="en-US" altLang="en-US" dirty="0"/>
              <a:t>     DATE		: Stores point-in-time values (</a:t>
            </a:r>
            <a:r>
              <a:rPr lang="en-US" altLang="en-US" dirty="0" err="1"/>
              <a:t>i,e</a:t>
            </a:r>
            <a:r>
              <a:rPr lang="en-US" altLang="en-US" dirty="0"/>
              <a:t>. date and 			   time) 	  in a table</a:t>
            </a:r>
            <a:endParaRPr lang="en-US" dirty="0"/>
          </a:p>
        </p:txBody>
      </p:sp>
    </p:spTree>
    <p:extLst>
      <p:ext uri="{BB962C8B-B14F-4D97-AF65-F5344CB8AC3E}">
        <p14:creationId xmlns:p14="http://schemas.microsoft.com/office/powerpoint/2010/main" xmlns="" val="2613564125"/>
      </p:ext>
    </p:extLst>
  </p:cSld>
  <p:clrMapOvr>
    <a:masterClrMapping/>
  </p:clrMapOvr>
  <p:transition spd="slow">
    <p:wipe dir="d"/>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Commands</a:t>
            </a:r>
            <a:endParaRPr lang="en-US" dirty="0"/>
          </a:p>
        </p:txBody>
      </p:sp>
      <p:sp>
        <p:nvSpPr>
          <p:cNvPr id="3" name="Content Placeholder 2"/>
          <p:cNvSpPr>
            <a:spLocks noGrp="1"/>
          </p:cNvSpPr>
          <p:nvPr>
            <p:ph idx="1"/>
          </p:nvPr>
        </p:nvSpPr>
        <p:spPr>
          <a:xfrm>
            <a:off x="762000" y="1596413"/>
            <a:ext cx="8077200" cy="4856923"/>
          </a:xfrm>
        </p:spPr>
        <p:txBody>
          <a:bodyPr>
            <a:normAutofit fontScale="70000" lnSpcReduction="20000"/>
          </a:bodyPr>
          <a:lstStyle/>
          <a:p>
            <a:pPr marL="0" indent="0">
              <a:buNone/>
            </a:pPr>
            <a:endParaRPr lang="en-US" altLang="en-US" b="1" u="sng" dirty="0">
              <a:latin typeface="Times New Roman" panose="02020603050405020304" pitchFamily="18" charset="0"/>
            </a:endParaRPr>
          </a:p>
          <a:p>
            <a:r>
              <a:rPr lang="en-US" altLang="en-US" dirty="0">
                <a:solidFill>
                  <a:srgbClr val="FF3300"/>
                </a:solidFill>
                <a:latin typeface="Times New Roman" panose="02020603050405020304" pitchFamily="18" charset="0"/>
              </a:rPr>
              <a:t>1. To Create Table</a:t>
            </a:r>
          </a:p>
          <a:p>
            <a:r>
              <a:rPr lang="en-US" altLang="en-US" dirty="0">
                <a:latin typeface="Times New Roman" panose="02020603050405020304" pitchFamily="18" charset="0"/>
              </a:rPr>
              <a:t>     </a:t>
            </a:r>
            <a:r>
              <a:rPr lang="en-US" altLang="en-US" dirty="0">
                <a:solidFill>
                  <a:srgbClr val="6600FF"/>
                </a:solidFill>
                <a:latin typeface="Times New Roman" panose="02020603050405020304" pitchFamily="18" charset="0"/>
              </a:rPr>
              <a:t>Create Table </a:t>
            </a:r>
            <a:r>
              <a:rPr lang="en-US" altLang="en-US" dirty="0" err="1">
                <a:solidFill>
                  <a:srgbClr val="6600FF"/>
                </a:solidFill>
                <a:latin typeface="Times New Roman" panose="02020603050405020304" pitchFamily="18" charset="0"/>
              </a:rPr>
              <a:t>Tablename</a:t>
            </a:r>
            <a:endParaRPr lang="en-US" altLang="en-US" dirty="0">
              <a:solidFill>
                <a:srgbClr val="6600FF"/>
              </a:solidFill>
              <a:latin typeface="Times New Roman" panose="02020603050405020304" pitchFamily="18" charset="0"/>
            </a:endParaRPr>
          </a:p>
          <a:p>
            <a:r>
              <a:rPr lang="en-US" altLang="en-US" dirty="0">
                <a:solidFill>
                  <a:srgbClr val="6600FF"/>
                </a:solidFill>
                <a:latin typeface="Times New Roman" panose="02020603050405020304" pitchFamily="18" charset="0"/>
              </a:rPr>
              <a:t>       (</a:t>
            </a:r>
          </a:p>
          <a:p>
            <a:r>
              <a:rPr lang="en-US" altLang="en-US" dirty="0">
                <a:solidFill>
                  <a:srgbClr val="6600FF"/>
                </a:solidFill>
                <a:latin typeface="Times New Roman" panose="02020603050405020304" pitchFamily="18" charset="0"/>
              </a:rPr>
              <a:t>          field Name </a:t>
            </a:r>
            <a:r>
              <a:rPr lang="en-US" altLang="en-US" dirty="0" err="1">
                <a:solidFill>
                  <a:srgbClr val="6600FF"/>
                </a:solidFill>
                <a:latin typeface="Times New Roman" panose="02020603050405020304" pitchFamily="18" charset="0"/>
              </a:rPr>
              <a:t>DataType</a:t>
            </a:r>
            <a:r>
              <a:rPr lang="en-US" altLang="en-US" dirty="0">
                <a:solidFill>
                  <a:srgbClr val="6600FF"/>
                </a:solidFill>
                <a:latin typeface="Times New Roman" panose="02020603050405020304" pitchFamily="18" charset="0"/>
              </a:rPr>
              <a:t> (Size)</a:t>
            </a:r>
          </a:p>
          <a:p>
            <a:r>
              <a:rPr lang="en-US" altLang="en-US" dirty="0">
                <a:solidFill>
                  <a:srgbClr val="6600FF"/>
                </a:solidFill>
                <a:latin typeface="Times New Roman" panose="02020603050405020304" pitchFamily="18" charset="0"/>
              </a:rPr>
              <a:t>       )</a:t>
            </a:r>
          </a:p>
          <a:p>
            <a:endParaRPr lang="en-US" altLang="en-US" sz="1000" dirty="0">
              <a:latin typeface="Times New Roman" panose="02020603050405020304" pitchFamily="18" charset="0"/>
            </a:endParaRPr>
          </a:p>
          <a:p>
            <a:r>
              <a:rPr lang="en-US" altLang="en-US" dirty="0">
                <a:solidFill>
                  <a:srgbClr val="FF3300"/>
                </a:solidFill>
                <a:latin typeface="Times New Roman" panose="02020603050405020304" pitchFamily="18" charset="0"/>
              </a:rPr>
              <a:t>2. To Display The Content Of  Table</a:t>
            </a:r>
          </a:p>
          <a:p>
            <a:r>
              <a:rPr lang="en-US" altLang="en-US" dirty="0">
                <a:latin typeface="Times New Roman" panose="02020603050405020304" pitchFamily="18" charset="0"/>
              </a:rPr>
              <a:t>     </a:t>
            </a:r>
            <a:r>
              <a:rPr lang="en-US" altLang="en-US" dirty="0">
                <a:solidFill>
                  <a:srgbClr val="6600FF"/>
                </a:solidFill>
                <a:latin typeface="Times New Roman" panose="02020603050405020304" pitchFamily="18" charset="0"/>
              </a:rPr>
              <a:t>Select * From </a:t>
            </a:r>
            <a:r>
              <a:rPr lang="en-US" altLang="en-US" dirty="0" err="1">
                <a:solidFill>
                  <a:srgbClr val="6600FF"/>
                </a:solidFill>
                <a:latin typeface="Times New Roman" panose="02020603050405020304" pitchFamily="18" charset="0"/>
              </a:rPr>
              <a:t>Tablename</a:t>
            </a:r>
            <a:r>
              <a:rPr lang="en-US" altLang="en-US" dirty="0">
                <a:solidFill>
                  <a:srgbClr val="6600FF"/>
                </a:solidFill>
                <a:latin typeface="Times New Roman" panose="02020603050405020304" pitchFamily="18" charset="0"/>
              </a:rPr>
              <a:t>;</a:t>
            </a:r>
          </a:p>
          <a:p>
            <a:endParaRPr lang="en-US" altLang="en-US" dirty="0">
              <a:solidFill>
                <a:srgbClr val="6600FF"/>
              </a:solidFill>
              <a:latin typeface="Times New Roman" panose="02020603050405020304" pitchFamily="18" charset="0"/>
            </a:endParaRPr>
          </a:p>
          <a:p>
            <a:r>
              <a:rPr lang="en-US" altLang="en-US" dirty="0">
                <a:solidFill>
                  <a:srgbClr val="FF3300"/>
                </a:solidFill>
                <a:latin typeface="Times New Roman" panose="02020603050405020304" pitchFamily="18" charset="0"/>
              </a:rPr>
              <a:t>3. To Display Structure Of Table</a:t>
            </a:r>
          </a:p>
          <a:p>
            <a:r>
              <a:rPr lang="en-US" altLang="en-US" dirty="0">
                <a:latin typeface="Times New Roman" panose="02020603050405020304" pitchFamily="18" charset="0"/>
              </a:rPr>
              <a:t>     </a:t>
            </a:r>
            <a:r>
              <a:rPr lang="en-US" altLang="en-US" dirty="0" err="1">
                <a:solidFill>
                  <a:srgbClr val="6600FF"/>
                </a:solidFill>
                <a:latin typeface="Times New Roman" panose="02020603050405020304" pitchFamily="18" charset="0"/>
              </a:rPr>
              <a:t>Desc</a:t>
            </a:r>
            <a:r>
              <a:rPr lang="en-US" altLang="en-US" dirty="0">
                <a:solidFill>
                  <a:srgbClr val="6600FF"/>
                </a:solidFill>
                <a:latin typeface="Times New Roman" panose="02020603050405020304" pitchFamily="18" charset="0"/>
              </a:rPr>
              <a:t> </a:t>
            </a:r>
            <a:r>
              <a:rPr lang="en-US" altLang="en-US" dirty="0" err="1">
                <a:solidFill>
                  <a:srgbClr val="6600FF"/>
                </a:solidFill>
                <a:latin typeface="Times New Roman" panose="02020603050405020304" pitchFamily="18" charset="0"/>
              </a:rPr>
              <a:t>Tablename</a:t>
            </a:r>
            <a:r>
              <a:rPr lang="en-US" altLang="en-US" dirty="0">
                <a:solidFill>
                  <a:srgbClr val="6600FF"/>
                </a:solidFill>
                <a:latin typeface="Times New Roman" panose="02020603050405020304" pitchFamily="18" charset="0"/>
              </a:rPr>
              <a:t>;</a:t>
            </a:r>
          </a:p>
          <a:p>
            <a:endParaRPr lang="en-US" altLang="en-US" dirty="0">
              <a:solidFill>
                <a:srgbClr val="6600FF"/>
              </a:solidFill>
              <a:latin typeface="Times New Roman" panose="02020603050405020304" pitchFamily="18" charset="0"/>
            </a:endParaRPr>
          </a:p>
          <a:p>
            <a:r>
              <a:rPr lang="en-US" altLang="en-US" dirty="0">
                <a:solidFill>
                  <a:srgbClr val="FF3300"/>
                </a:solidFill>
                <a:latin typeface="Times New Roman" panose="02020603050405020304" pitchFamily="18" charset="0"/>
              </a:rPr>
              <a:t>4.To Display All Tables (For Current User)</a:t>
            </a:r>
          </a:p>
          <a:p>
            <a:r>
              <a:rPr lang="en-US" altLang="en-US" dirty="0">
                <a:solidFill>
                  <a:srgbClr val="6600FF"/>
                </a:solidFill>
                <a:latin typeface="Times New Roman" panose="02020603050405020304" pitchFamily="18" charset="0"/>
              </a:rPr>
              <a:t>      Select * From Tab; </a:t>
            </a:r>
          </a:p>
        </p:txBody>
      </p:sp>
    </p:spTree>
    <p:extLst>
      <p:ext uri="{BB962C8B-B14F-4D97-AF65-F5344CB8AC3E}">
        <p14:creationId xmlns:p14="http://schemas.microsoft.com/office/powerpoint/2010/main" xmlns="" val="2187009025"/>
      </p:ext>
    </p:extLst>
  </p:cSld>
  <p:clrMapOvr>
    <a:masterClrMapping/>
  </p:clrMapOvr>
  <p:transition spd="slow">
    <p:wipe dir="d"/>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827584" y="-26988"/>
            <a:ext cx="8316416" cy="941388"/>
          </a:xfrm>
          <a:prstGeom prst="rect">
            <a:avLst/>
          </a:prstGeom>
          <a:solidFill>
            <a:schemeClr val="bg1"/>
          </a:solidFill>
        </p:spPr>
        <p:txBody>
          <a:bodyPr lIns="92075" tIns="46038" rIns="92075" bIns="46038">
            <a:normAutofit/>
          </a:bodyPr>
          <a:lstStyle/>
          <a:p>
            <a:pPr algn="ctr"/>
            <a:r>
              <a:rPr lang="en-US" sz="3200" dirty="0"/>
              <a:t>OPERATORS USED WITH WHERE</a:t>
            </a:r>
            <a:endParaRPr lang="en-IN" sz="3200" dirty="0"/>
          </a:p>
        </p:txBody>
      </p:sp>
      <p:graphicFrame>
        <p:nvGraphicFramePr>
          <p:cNvPr id="8" name="Table 7"/>
          <p:cNvGraphicFramePr>
            <a:graphicFrameLocks noGrp="1"/>
          </p:cNvGraphicFramePr>
          <p:nvPr/>
        </p:nvGraphicFramePr>
        <p:xfrm>
          <a:off x="755650" y="1268413"/>
          <a:ext cx="7921625" cy="5211761"/>
        </p:xfrm>
        <a:graphic>
          <a:graphicData uri="http://schemas.openxmlformats.org/drawingml/2006/table">
            <a:tbl>
              <a:tblPr firstRow="1" bandRow="1">
                <a:tableStyleId>{5C22544A-7EE6-4342-B048-85BDC9FD1C3A}</a:tableStyleId>
              </a:tblPr>
              <a:tblGrid>
                <a:gridCol w="3600739"/>
                <a:gridCol w="4320886"/>
              </a:tblGrid>
              <a:tr h="1188871">
                <a:tc>
                  <a:txBody>
                    <a:bodyPr/>
                    <a:lstStyle/>
                    <a:p>
                      <a:pPr algn="ctr"/>
                      <a:r>
                        <a:rPr lang="en-US" sz="3600" dirty="0" smtClean="0">
                          <a:solidFill>
                            <a:srgbClr val="FF0000"/>
                          </a:solidFill>
                        </a:rPr>
                        <a:t>OPERATOR</a:t>
                      </a:r>
                      <a:r>
                        <a:rPr lang="en-US" sz="3600" baseline="0" dirty="0" smtClean="0">
                          <a:solidFill>
                            <a:srgbClr val="FF0000"/>
                          </a:solidFill>
                        </a:rPr>
                        <a:t> TYPE</a:t>
                      </a:r>
                      <a:endParaRPr lang="en-IN" sz="3600" dirty="0">
                        <a:solidFill>
                          <a:srgbClr val="FF0000"/>
                        </a:solidFill>
                      </a:endParaRPr>
                    </a:p>
                  </a:txBody>
                  <a:tcPr marL="91449" marR="91449" marT="45726" marB="45726">
                    <a:solidFill>
                      <a:srgbClr val="FFC000"/>
                    </a:solidFill>
                  </a:tcPr>
                </a:tc>
                <a:tc>
                  <a:txBody>
                    <a:bodyPr/>
                    <a:lstStyle/>
                    <a:p>
                      <a:pPr algn="ctr"/>
                      <a:r>
                        <a:rPr lang="en-US" sz="3600" dirty="0" smtClean="0">
                          <a:solidFill>
                            <a:srgbClr val="FF0000"/>
                          </a:solidFill>
                        </a:rPr>
                        <a:t>OPERATOR</a:t>
                      </a:r>
                      <a:endParaRPr lang="en-IN" sz="3600" dirty="0">
                        <a:solidFill>
                          <a:srgbClr val="FF0000"/>
                        </a:solidFill>
                      </a:endParaRPr>
                    </a:p>
                  </a:txBody>
                  <a:tcPr marL="91449" marR="91449" marT="45726" marB="45726">
                    <a:solidFill>
                      <a:srgbClr val="FFC000"/>
                    </a:solidFill>
                  </a:tcPr>
                </a:tc>
              </a:tr>
              <a:tr h="584576">
                <a:tc>
                  <a:txBody>
                    <a:bodyPr/>
                    <a:lstStyle/>
                    <a:p>
                      <a:r>
                        <a:rPr lang="en-US" sz="3200" dirty="0" smtClean="0"/>
                        <a:t>COMPARISON</a:t>
                      </a:r>
                      <a:endParaRPr lang="en-IN" sz="3200" dirty="0"/>
                    </a:p>
                  </a:txBody>
                  <a:tcPr marL="91449" marR="91449" marT="45726" marB="45726"/>
                </a:tc>
                <a:tc>
                  <a:txBody>
                    <a:bodyPr/>
                    <a:lstStyle/>
                    <a:p>
                      <a:r>
                        <a:rPr lang="en-US" sz="3200" dirty="0" smtClean="0"/>
                        <a:t>=,&lt;=,&gt;=,&lt;&gt;</a:t>
                      </a:r>
                      <a:endParaRPr lang="en-IN" sz="3200" dirty="0"/>
                    </a:p>
                  </a:txBody>
                  <a:tcPr marL="91449" marR="91449" marT="45726" marB="45726"/>
                </a:tc>
              </a:tr>
              <a:tr h="584576">
                <a:tc>
                  <a:txBody>
                    <a:bodyPr/>
                    <a:lstStyle/>
                    <a:p>
                      <a:r>
                        <a:rPr lang="en-US" sz="3200" dirty="0" smtClean="0">
                          <a:solidFill>
                            <a:srgbClr val="0000FF"/>
                          </a:solidFill>
                        </a:rPr>
                        <a:t>LOGICAL</a:t>
                      </a:r>
                      <a:endParaRPr lang="en-IN" sz="3200" dirty="0">
                        <a:solidFill>
                          <a:srgbClr val="0000FF"/>
                        </a:solidFill>
                      </a:endParaRPr>
                    </a:p>
                  </a:txBody>
                  <a:tcPr marL="91449" marR="91449" marT="45726" marB="45726"/>
                </a:tc>
                <a:tc>
                  <a:txBody>
                    <a:bodyPr/>
                    <a:lstStyle/>
                    <a:p>
                      <a:r>
                        <a:rPr lang="en-US" sz="3200" dirty="0" smtClean="0">
                          <a:solidFill>
                            <a:srgbClr val="0000FF"/>
                          </a:solidFill>
                        </a:rPr>
                        <a:t>AND,OR,NOT</a:t>
                      </a:r>
                      <a:endParaRPr lang="en-IN" sz="3200" dirty="0">
                        <a:solidFill>
                          <a:srgbClr val="0000FF"/>
                        </a:solidFill>
                      </a:endParaRPr>
                    </a:p>
                  </a:txBody>
                  <a:tcPr marL="91449" marR="91449" marT="45726" marB="45726"/>
                </a:tc>
              </a:tr>
              <a:tr h="709951">
                <a:tc>
                  <a:txBody>
                    <a:bodyPr/>
                    <a:lstStyle/>
                    <a:p>
                      <a:r>
                        <a:rPr lang="en-US" sz="3200" dirty="0" smtClean="0">
                          <a:solidFill>
                            <a:srgbClr val="FF0066"/>
                          </a:solidFill>
                        </a:rPr>
                        <a:t>SPECIAL</a:t>
                      </a:r>
                      <a:endParaRPr lang="en-IN" sz="3200" dirty="0">
                        <a:solidFill>
                          <a:srgbClr val="FF0066"/>
                        </a:solidFill>
                      </a:endParaRPr>
                    </a:p>
                  </a:txBody>
                  <a:tcPr marL="91449" marR="91449" marT="45726" marB="45726"/>
                </a:tc>
                <a:tc>
                  <a:txBody>
                    <a:bodyPr/>
                    <a:lstStyle/>
                    <a:p>
                      <a:r>
                        <a:rPr lang="en-US" sz="3200" dirty="0" smtClean="0">
                          <a:solidFill>
                            <a:srgbClr val="FF0066"/>
                          </a:solidFill>
                        </a:rPr>
                        <a:t>IN,NOT IN ,BETWEEN</a:t>
                      </a:r>
                      <a:endParaRPr lang="en-IN" sz="3200" dirty="0">
                        <a:solidFill>
                          <a:srgbClr val="FF0066"/>
                        </a:solidFill>
                      </a:endParaRPr>
                    </a:p>
                  </a:txBody>
                  <a:tcPr marL="91449" marR="91449" marT="45726" marB="45726"/>
                </a:tc>
              </a:tr>
              <a:tr h="1066936">
                <a:tc>
                  <a:txBody>
                    <a:bodyPr/>
                    <a:lstStyle/>
                    <a:p>
                      <a:r>
                        <a:rPr lang="en-US" sz="3200" dirty="0" smtClean="0">
                          <a:solidFill>
                            <a:srgbClr val="008080"/>
                          </a:solidFill>
                        </a:rPr>
                        <a:t>PATTERN</a:t>
                      </a:r>
                      <a:r>
                        <a:rPr lang="en-US" sz="3200" baseline="0" dirty="0" smtClean="0">
                          <a:solidFill>
                            <a:srgbClr val="008080"/>
                          </a:solidFill>
                        </a:rPr>
                        <a:t> MATCHING</a:t>
                      </a:r>
                      <a:endParaRPr lang="en-IN" sz="3200" dirty="0">
                        <a:solidFill>
                          <a:srgbClr val="008080"/>
                        </a:solidFill>
                      </a:endParaRPr>
                    </a:p>
                  </a:txBody>
                  <a:tcPr marL="91449" marR="91449" marT="45726" marB="45726"/>
                </a:tc>
                <a:tc>
                  <a:txBody>
                    <a:bodyPr/>
                    <a:lstStyle/>
                    <a:p>
                      <a:r>
                        <a:rPr lang="en-US" sz="3200" dirty="0" smtClean="0">
                          <a:solidFill>
                            <a:srgbClr val="008080"/>
                          </a:solidFill>
                        </a:rPr>
                        <a:t>LIKE,NOT LIKE</a:t>
                      </a:r>
                      <a:endParaRPr lang="en-IN" sz="3200" dirty="0">
                        <a:solidFill>
                          <a:srgbClr val="008080"/>
                        </a:solidFill>
                      </a:endParaRPr>
                    </a:p>
                  </a:txBody>
                  <a:tcPr marL="91449" marR="91449" marT="45726" marB="45726"/>
                </a:tc>
              </a:tr>
              <a:tr h="1076851">
                <a:tc>
                  <a:txBody>
                    <a:bodyPr/>
                    <a:lstStyle/>
                    <a:p>
                      <a:r>
                        <a:rPr lang="en-US" sz="3200" dirty="0" smtClean="0">
                          <a:solidFill>
                            <a:srgbClr val="CC6600"/>
                          </a:solidFill>
                        </a:rPr>
                        <a:t>NULL</a:t>
                      </a:r>
                      <a:endParaRPr lang="en-IN" sz="3200" dirty="0">
                        <a:solidFill>
                          <a:srgbClr val="CC6600"/>
                        </a:solidFill>
                      </a:endParaRPr>
                    </a:p>
                  </a:txBody>
                  <a:tcPr marL="91449" marR="91449" marT="45726" marB="45726"/>
                </a:tc>
                <a:tc>
                  <a:txBody>
                    <a:bodyPr/>
                    <a:lstStyle/>
                    <a:p>
                      <a:r>
                        <a:rPr lang="en-US" sz="3200" dirty="0" smtClean="0">
                          <a:solidFill>
                            <a:srgbClr val="CC6600"/>
                          </a:solidFill>
                        </a:rPr>
                        <a:t>IS NULL,IS NOT</a:t>
                      </a:r>
                      <a:r>
                        <a:rPr lang="en-US" sz="3200" baseline="0" dirty="0" smtClean="0">
                          <a:solidFill>
                            <a:srgbClr val="CC6600"/>
                          </a:solidFill>
                        </a:rPr>
                        <a:t> NULL</a:t>
                      </a:r>
                      <a:endParaRPr lang="en-IN" sz="3200" dirty="0">
                        <a:solidFill>
                          <a:srgbClr val="CC6600"/>
                        </a:solidFill>
                      </a:endParaRPr>
                    </a:p>
                  </a:txBody>
                  <a:tcPr marL="91449" marR="91449" marT="45726" marB="45726"/>
                </a:tc>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1_PDC_Template_2005">
  <a:themeElements>
    <a:clrScheme name="1_PDC_Template_2005 3">
      <a:dk1>
        <a:srgbClr val="000000"/>
      </a:dk1>
      <a:lt1>
        <a:srgbClr val="FFFFFF"/>
      </a:lt1>
      <a:dk2>
        <a:srgbClr val="18536E"/>
      </a:dk2>
      <a:lt2>
        <a:srgbClr val="FFB601"/>
      </a:lt2>
      <a:accent1>
        <a:srgbClr val="F7E993"/>
      </a:accent1>
      <a:accent2>
        <a:srgbClr val="B2BB1D"/>
      </a:accent2>
      <a:accent3>
        <a:srgbClr val="ABB3BA"/>
      </a:accent3>
      <a:accent4>
        <a:srgbClr val="DADADA"/>
      </a:accent4>
      <a:accent5>
        <a:srgbClr val="FAF2C8"/>
      </a:accent5>
      <a:accent6>
        <a:srgbClr val="A1A919"/>
      </a:accent6>
      <a:hlink>
        <a:srgbClr val="0078FA"/>
      </a:hlink>
      <a:folHlink>
        <a:srgbClr val="B51A8A"/>
      </a:folHlink>
    </a:clrScheme>
    <a:fontScheme name="1_PDC_Template_2005">
      <a:majorFont>
        <a:latin typeface="Segoe Semibold"/>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chemeClr val="bg1">
                <a:alpha val="70000"/>
              </a:schemeClr>
            </a:gs>
            <a:gs pos="50000">
              <a:schemeClr val="accent1">
                <a:alpha val="70000"/>
              </a:schemeClr>
            </a:gs>
            <a:gs pos="100000">
              <a:schemeClr val="bg1">
                <a:alpha val="70000"/>
              </a:schemeClr>
            </a:gs>
          </a:gsLst>
          <a:lin ang="2700000" scaled="1"/>
        </a:gra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chemeClr val="bg1">
                <a:alpha val="70000"/>
              </a:schemeClr>
            </a:gs>
            <a:gs pos="50000">
              <a:schemeClr val="accent1">
                <a:alpha val="70000"/>
              </a:schemeClr>
            </a:gs>
            <a:gs pos="100000">
              <a:schemeClr val="bg1">
                <a:alpha val="70000"/>
              </a:schemeClr>
            </a:gs>
          </a:gsLst>
          <a:lin ang="2700000" scaled="1"/>
        </a:gra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PDC_Template_2005 1">
        <a:dk1>
          <a:srgbClr val="000000"/>
        </a:dk1>
        <a:lt1>
          <a:srgbClr val="FFFFFF"/>
        </a:lt1>
        <a:dk2>
          <a:srgbClr val="194489"/>
        </a:dk2>
        <a:lt2>
          <a:srgbClr val="FFB601"/>
        </a:lt2>
        <a:accent1>
          <a:srgbClr val="F7E993"/>
        </a:accent1>
        <a:accent2>
          <a:srgbClr val="B2BB1D"/>
        </a:accent2>
        <a:accent3>
          <a:srgbClr val="ABB0C4"/>
        </a:accent3>
        <a:accent4>
          <a:srgbClr val="DADADA"/>
        </a:accent4>
        <a:accent5>
          <a:srgbClr val="FAF2C8"/>
        </a:accent5>
        <a:accent6>
          <a:srgbClr val="A1A919"/>
        </a:accent6>
        <a:hlink>
          <a:srgbClr val="0078FA"/>
        </a:hlink>
        <a:folHlink>
          <a:srgbClr val="B51A8A"/>
        </a:folHlink>
      </a:clrScheme>
      <a:clrMap bg1="dk2" tx1="lt1" bg2="dk1" tx2="lt2" accent1="accent1" accent2="accent2" accent3="accent3" accent4="accent4" accent5="accent5" accent6="accent6" hlink="hlink" folHlink="folHlink"/>
    </a:extraClrScheme>
    <a:extraClrScheme>
      <a:clrScheme name="1_PDC_Template_2005 2">
        <a:dk1>
          <a:srgbClr val="000000"/>
        </a:dk1>
        <a:lt1>
          <a:srgbClr val="FFFFFF"/>
        </a:lt1>
        <a:dk2>
          <a:srgbClr val="176B6F"/>
        </a:dk2>
        <a:lt2>
          <a:srgbClr val="FFB601"/>
        </a:lt2>
        <a:accent1>
          <a:srgbClr val="F7E993"/>
        </a:accent1>
        <a:accent2>
          <a:srgbClr val="B2BB1D"/>
        </a:accent2>
        <a:accent3>
          <a:srgbClr val="ABBABB"/>
        </a:accent3>
        <a:accent4>
          <a:srgbClr val="DADADA"/>
        </a:accent4>
        <a:accent5>
          <a:srgbClr val="FAF2C8"/>
        </a:accent5>
        <a:accent6>
          <a:srgbClr val="A1A919"/>
        </a:accent6>
        <a:hlink>
          <a:srgbClr val="0078FA"/>
        </a:hlink>
        <a:folHlink>
          <a:srgbClr val="B51A8A"/>
        </a:folHlink>
      </a:clrScheme>
      <a:clrMap bg1="dk2" tx1="lt1" bg2="dk1" tx2="lt2" accent1="accent1" accent2="accent2" accent3="accent3" accent4="accent4" accent5="accent5" accent6="accent6" hlink="hlink" folHlink="folHlink"/>
    </a:extraClrScheme>
    <a:extraClrScheme>
      <a:clrScheme name="1_PDC_Template_2005 3">
        <a:dk1>
          <a:srgbClr val="000000"/>
        </a:dk1>
        <a:lt1>
          <a:srgbClr val="FFFFFF"/>
        </a:lt1>
        <a:dk2>
          <a:srgbClr val="18536E"/>
        </a:dk2>
        <a:lt2>
          <a:srgbClr val="FFB601"/>
        </a:lt2>
        <a:accent1>
          <a:srgbClr val="F7E993"/>
        </a:accent1>
        <a:accent2>
          <a:srgbClr val="B2BB1D"/>
        </a:accent2>
        <a:accent3>
          <a:srgbClr val="ABB3BA"/>
        </a:accent3>
        <a:accent4>
          <a:srgbClr val="DADADA"/>
        </a:accent4>
        <a:accent5>
          <a:srgbClr val="FAF2C8"/>
        </a:accent5>
        <a:accent6>
          <a:srgbClr val="A1A919"/>
        </a:accent6>
        <a:hlink>
          <a:srgbClr val="0078FA"/>
        </a:hlink>
        <a:folHlink>
          <a:srgbClr val="B51A8A"/>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wEm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Training</Template>
  <TotalTime>3426</TotalTime>
  <Words>37043</Words>
  <Application>Microsoft Office PowerPoint</Application>
  <PresentationFormat>On-screen Show (4:3)</PresentationFormat>
  <Paragraphs>5755</Paragraphs>
  <Slides>576</Slides>
  <Notes>124</Notes>
  <HiddenSlides>0</HiddenSlides>
  <MMClips>0</MMClips>
  <ScaleCrop>false</ScaleCrop>
  <HeadingPairs>
    <vt:vector size="6" baseType="variant">
      <vt:variant>
        <vt:lpstr>Theme</vt:lpstr>
      </vt:variant>
      <vt:variant>
        <vt:i4>2</vt:i4>
      </vt:variant>
      <vt:variant>
        <vt:lpstr>Embedded OLE Servers</vt:lpstr>
      </vt:variant>
      <vt:variant>
        <vt:i4>3</vt:i4>
      </vt:variant>
      <vt:variant>
        <vt:lpstr>Slide Titles</vt:lpstr>
      </vt:variant>
      <vt:variant>
        <vt:i4>576</vt:i4>
      </vt:variant>
    </vt:vector>
  </HeadingPairs>
  <TitlesOfParts>
    <vt:vector size="581" baseType="lpstr">
      <vt:lpstr>1_PDC_Template_2005</vt:lpstr>
      <vt:lpstr>NewEmp</vt:lpstr>
      <vt:lpstr>Document</vt:lpstr>
      <vt:lpstr>Bitmap Image</vt:lpstr>
      <vt:lpstr>Bitmap</vt:lpstr>
      <vt:lpstr>Learn to Progam in C# 4.0</vt:lpstr>
      <vt:lpstr>Agenda – Day 1</vt:lpstr>
      <vt:lpstr>.NET Framework 3.0</vt:lpstr>
      <vt:lpstr>.NET Framework 3.0 Contd..</vt:lpstr>
      <vt:lpstr>An Overview of .NET Assemblies</vt:lpstr>
      <vt:lpstr>.NET Assemblies</vt:lpstr>
      <vt:lpstr>Intermediate Language</vt:lpstr>
      <vt:lpstr>Hello World</vt:lpstr>
      <vt:lpstr>Program Structure</vt:lpstr>
      <vt:lpstr>Structure of  C# Programs</vt:lpstr>
      <vt:lpstr>Understanding CLR</vt:lpstr>
      <vt:lpstr>Base Class Library </vt:lpstr>
      <vt:lpstr>CTS : Common Type System</vt:lpstr>
      <vt:lpstr>CLS : Common Language Specification</vt:lpstr>
      <vt:lpstr>CLR Execution Model</vt:lpstr>
      <vt:lpstr>Assemblies</vt:lpstr>
      <vt:lpstr>.NET PE File</vt:lpstr>
      <vt:lpstr>Application Domain</vt:lpstr>
      <vt:lpstr>App Domain Guarantees </vt:lpstr>
      <vt:lpstr>Default Domain </vt:lpstr>
      <vt:lpstr>Running managed code in a Process </vt:lpstr>
      <vt:lpstr>Type Sytem </vt:lpstr>
      <vt:lpstr>Value Types: Simple types</vt:lpstr>
      <vt:lpstr>Value Types: User-defined types</vt:lpstr>
      <vt:lpstr>Value Types: User-defined types</vt:lpstr>
      <vt:lpstr>OOPs…</vt:lpstr>
      <vt:lpstr>Classes</vt:lpstr>
      <vt:lpstr>Objects</vt:lpstr>
      <vt:lpstr>Properties</vt:lpstr>
      <vt:lpstr>Methods</vt:lpstr>
      <vt:lpstr>Object Oriented Programming</vt:lpstr>
      <vt:lpstr>Object Oriented Programming</vt:lpstr>
      <vt:lpstr>Characteristics of OOP</vt:lpstr>
      <vt:lpstr>Inheritance</vt:lpstr>
      <vt:lpstr>Syntax</vt:lpstr>
      <vt:lpstr>Xtra:</vt:lpstr>
      <vt:lpstr>Asignments and Type Checks</vt:lpstr>
      <vt:lpstr>Run time type checks</vt:lpstr>
      <vt:lpstr>Overriding Members</vt:lpstr>
      <vt:lpstr>Slide 40</vt:lpstr>
      <vt:lpstr>Constructors and Inheritance</vt:lpstr>
      <vt:lpstr>Encapsulation</vt:lpstr>
      <vt:lpstr>Access Modifiers</vt:lpstr>
      <vt:lpstr>Access Modifiers</vt:lpstr>
      <vt:lpstr>Polymorphism</vt:lpstr>
      <vt:lpstr>Examine Inheritance</vt:lpstr>
      <vt:lpstr>Abstract Classes</vt:lpstr>
      <vt:lpstr>Abstract Methods</vt:lpstr>
      <vt:lpstr>Sealed Classess</vt:lpstr>
      <vt:lpstr>Interface</vt:lpstr>
      <vt:lpstr>Xtra</vt:lpstr>
      <vt:lpstr>method-modifier:</vt:lpstr>
      <vt:lpstr>Slide 53</vt:lpstr>
      <vt:lpstr>Delegates</vt:lpstr>
      <vt:lpstr>Delegates :Defined</vt:lpstr>
      <vt:lpstr>Xtra:</vt:lpstr>
      <vt:lpstr>Multicast Delegate</vt:lpstr>
      <vt:lpstr>Events: Special Delegate Variables </vt:lpstr>
      <vt:lpstr>Garbage Collection</vt:lpstr>
      <vt:lpstr>Classes, Objects, and References</vt:lpstr>
      <vt:lpstr>The Basics of Object Lifetime</vt:lpstr>
      <vt:lpstr>The Role of Application Roots</vt:lpstr>
      <vt:lpstr>Understanding Object Generations</vt:lpstr>
      <vt:lpstr>The System.GC Type</vt:lpstr>
      <vt:lpstr>Forcing GC to Collect</vt:lpstr>
      <vt:lpstr>Building Disposable Objects</vt:lpstr>
      <vt:lpstr>Finalize ~&lt;Class&gt;</vt:lpstr>
      <vt:lpstr>Array</vt:lpstr>
      <vt:lpstr>Conversion</vt:lpstr>
      <vt:lpstr>Collections</vt:lpstr>
      <vt:lpstr>ArrayList Class</vt:lpstr>
      <vt:lpstr>BitArray Class</vt:lpstr>
      <vt:lpstr>Hashtable Class</vt:lpstr>
      <vt:lpstr>Hashtable Class contd..</vt:lpstr>
      <vt:lpstr>Queue Class</vt:lpstr>
      <vt:lpstr>Queue Class Contd..</vt:lpstr>
      <vt:lpstr>SortedList Class</vt:lpstr>
      <vt:lpstr>Stack Class</vt:lpstr>
      <vt:lpstr>System.Collections.Specialized</vt:lpstr>
      <vt:lpstr>Review Collections</vt:lpstr>
      <vt:lpstr>Steps for Boxing &amp; UnBoxing</vt:lpstr>
      <vt:lpstr>Use Generic Collection classes</vt:lpstr>
      <vt:lpstr>Generics Problem Statement</vt:lpstr>
      <vt:lpstr>Benefits of Generics</vt:lpstr>
      <vt:lpstr> &lt; &gt; ?</vt:lpstr>
      <vt:lpstr>What Are Generics?</vt:lpstr>
      <vt:lpstr>Example:</vt:lpstr>
      <vt:lpstr>System.Collections.Generic Namespace</vt:lpstr>
      <vt:lpstr>Creating Custom Generic Methods</vt:lpstr>
      <vt:lpstr>Generic Method</vt:lpstr>
      <vt:lpstr>Constraining Type Parameters</vt:lpstr>
      <vt:lpstr>Delegate</vt:lpstr>
      <vt:lpstr>Slide 93</vt:lpstr>
      <vt:lpstr>SQL</vt:lpstr>
      <vt:lpstr>SQL</vt:lpstr>
      <vt:lpstr>Select Command Query</vt:lpstr>
      <vt:lpstr>SQL Datatype</vt:lpstr>
      <vt:lpstr>Commands</vt:lpstr>
      <vt:lpstr>Slide 99</vt:lpstr>
      <vt:lpstr>Slide 100</vt:lpstr>
      <vt:lpstr>Slide 101</vt:lpstr>
      <vt:lpstr>Slide 102</vt:lpstr>
      <vt:lpstr>Slide 103</vt:lpstr>
      <vt:lpstr>Slide 104</vt:lpstr>
      <vt:lpstr>                      JOINS</vt:lpstr>
      <vt:lpstr>JOIN SYNTAX</vt:lpstr>
      <vt:lpstr>EQUI JOIN/INNER JOIN</vt:lpstr>
      <vt:lpstr>OUTER JOIN</vt:lpstr>
      <vt:lpstr>OUTER JOIN</vt:lpstr>
      <vt:lpstr>OUTER JOIN</vt:lpstr>
      <vt:lpstr>NON EQUI JOIN</vt:lpstr>
      <vt:lpstr>SELF JOIN</vt:lpstr>
      <vt:lpstr>SELF JOIN</vt:lpstr>
      <vt:lpstr>Slide 114</vt:lpstr>
      <vt:lpstr>Generating a Cartesian Product</vt:lpstr>
      <vt:lpstr>What Is a Subquery?</vt:lpstr>
      <vt:lpstr>Subquery</vt:lpstr>
      <vt:lpstr>Subquery</vt:lpstr>
      <vt:lpstr>Subquery</vt:lpstr>
      <vt:lpstr>Subquery</vt:lpstr>
      <vt:lpstr>        Subquery</vt:lpstr>
      <vt:lpstr>             Subquery</vt:lpstr>
      <vt:lpstr>Subquery</vt:lpstr>
      <vt:lpstr>Subquery</vt:lpstr>
      <vt:lpstr>CASE Expressions </vt:lpstr>
      <vt:lpstr>DDL commands</vt:lpstr>
      <vt:lpstr>DML commands</vt:lpstr>
      <vt:lpstr>DCL</vt:lpstr>
      <vt:lpstr>TCL</vt:lpstr>
      <vt:lpstr>SELECT command query</vt:lpstr>
      <vt:lpstr>Slide 131</vt:lpstr>
      <vt:lpstr>Creating Tables</vt:lpstr>
      <vt:lpstr>What Are Constraints?</vt:lpstr>
      <vt:lpstr>Constraint guidelines</vt:lpstr>
      <vt:lpstr>Defining Constraints</vt:lpstr>
      <vt:lpstr>Not null Constraint</vt:lpstr>
      <vt:lpstr>The NOT NULL constraint</vt:lpstr>
      <vt:lpstr>The Unique key constraint</vt:lpstr>
      <vt:lpstr>The Unique key constraint</vt:lpstr>
      <vt:lpstr>Primary Key</vt:lpstr>
      <vt:lpstr>The Primary key constraint</vt:lpstr>
      <vt:lpstr>The Primary key constraint</vt:lpstr>
      <vt:lpstr>Foreign Key</vt:lpstr>
      <vt:lpstr>Check Constraints</vt:lpstr>
      <vt:lpstr>Check Constraints</vt:lpstr>
      <vt:lpstr>Adding a Column</vt:lpstr>
      <vt:lpstr>Adding  a Constraint</vt:lpstr>
      <vt:lpstr>Dropping a Column</vt:lpstr>
      <vt:lpstr>Dropping   a Constraint</vt:lpstr>
      <vt:lpstr>Dropping a Table</vt:lpstr>
      <vt:lpstr>Truncating a Table</vt:lpstr>
      <vt:lpstr>Slide 152</vt:lpstr>
      <vt:lpstr>INSERT Statement</vt:lpstr>
      <vt:lpstr>INSERT Statement</vt:lpstr>
      <vt:lpstr>UPDATE Statement</vt:lpstr>
      <vt:lpstr>UPDATE Statement</vt:lpstr>
      <vt:lpstr>DELETE Statement</vt:lpstr>
      <vt:lpstr>Drop and Truncate</vt:lpstr>
      <vt:lpstr>Delete and Truncate</vt:lpstr>
      <vt:lpstr> Introduction to  HTML </vt:lpstr>
      <vt:lpstr>Definitions</vt:lpstr>
      <vt:lpstr>Slide 162</vt:lpstr>
      <vt:lpstr>Tags</vt:lpstr>
      <vt:lpstr>Choosing Text Editor</vt:lpstr>
      <vt:lpstr>Creating a Basic Starting Document</vt:lpstr>
      <vt:lpstr>Using Image Background</vt:lpstr>
      <vt:lpstr>Previewing Your Work</vt:lpstr>
      <vt:lpstr>Headings, Paragraphs, Breaks &amp; Horizontal Rules</vt:lpstr>
      <vt:lpstr>Headings, &lt;Hx&gt; &lt;/Hx&gt;</vt:lpstr>
      <vt:lpstr>Headings, &lt;Hx&gt; &lt;/Hx&gt;</vt:lpstr>
      <vt:lpstr>Paragraphs, &lt;P&gt; &lt;/P&gt;</vt:lpstr>
      <vt:lpstr>Break, &lt;BR&gt;</vt:lpstr>
      <vt:lpstr>Horizontal Rule, &lt;HR&gt;</vt:lpstr>
      <vt:lpstr>Horizontal Rule, &lt;HR&gt;</vt:lpstr>
      <vt:lpstr>Bold, Italic and other Character Formatting Elements</vt:lpstr>
      <vt:lpstr>Bold, Italic and other Character Formatting Elements</vt:lpstr>
      <vt:lpstr>Alignment</vt:lpstr>
      <vt:lpstr>Alignment</vt:lpstr>
      <vt:lpstr>Special Characters &amp; Symbols</vt:lpstr>
      <vt:lpstr>Special Characters &amp; Symbols</vt:lpstr>
      <vt:lpstr>Special Characters &amp; Symbols</vt:lpstr>
      <vt:lpstr>Additional Character Formatting Elements</vt:lpstr>
      <vt:lpstr>Example</vt:lpstr>
      <vt:lpstr>Lists</vt:lpstr>
      <vt:lpstr>List Elements</vt:lpstr>
      <vt:lpstr>List Elements</vt:lpstr>
      <vt:lpstr>List Elements</vt:lpstr>
      <vt:lpstr>Images</vt:lpstr>
      <vt:lpstr>Anchors, URLs and Image Maps</vt:lpstr>
      <vt:lpstr>HOW TO MAKE A LINK</vt:lpstr>
      <vt:lpstr>Image Maps</vt:lpstr>
      <vt:lpstr>Tables</vt:lpstr>
      <vt:lpstr>Tables</vt:lpstr>
      <vt:lpstr>Tables</vt:lpstr>
      <vt:lpstr>Tables</vt:lpstr>
      <vt:lpstr>Basic Table Code</vt:lpstr>
      <vt:lpstr>Forms</vt:lpstr>
      <vt:lpstr>Forms</vt:lpstr>
      <vt:lpstr>Form Elements</vt:lpstr>
      <vt:lpstr>Form Elements</vt:lpstr>
      <vt:lpstr>Text Box</vt:lpstr>
      <vt:lpstr>Slide 202</vt:lpstr>
      <vt:lpstr>Slide 203</vt:lpstr>
      <vt:lpstr>Password</vt:lpstr>
      <vt:lpstr>Example on Password Box</vt:lpstr>
      <vt:lpstr>Output</vt:lpstr>
      <vt:lpstr>Hidden</vt:lpstr>
      <vt:lpstr>Check Box</vt:lpstr>
      <vt:lpstr>Slide 209</vt:lpstr>
      <vt:lpstr>Output</vt:lpstr>
      <vt:lpstr>Radio Button</vt:lpstr>
      <vt:lpstr>Slide 212</vt:lpstr>
      <vt:lpstr>Slide 213</vt:lpstr>
      <vt:lpstr>Slide 214</vt:lpstr>
      <vt:lpstr>Output</vt:lpstr>
      <vt:lpstr>Submit Button</vt:lpstr>
      <vt:lpstr>Slide 217</vt:lpstr>
      <vt:lpstr>Reset Button</vt:lpstr>
      <vt:lpstr>Slide 219</vt:lpstr>
      <vt:lpstr>Slide 220</vt:lpstr>
      <vt:lpstr>Slide 221</vt:lpstr>
      <vt:lpstr>Other Elements used in Forms</vt:lpstr>
      <vt:lpstr>Slide 223</vt:lpstr>
      <vt:lpstr>Slide 224</vt:lpstr>
      <vt:lpstr>Style Sheet Languages</vt:lpstr>
      <vt:lpstr>CSS Introduction</vt:lpstr>
      <vt:lpstr>CSS Introduction</vt:lpstr>
      <vt:lpstr>CSS Introduction</vt:lpstr>
      <vt:lpstr>CSS Introduction</vt:lpstr>
      <vt:lpstr>CSS Syntax</vt:lpstr>
      <vt:lpstr>CSS Syntax: Selector Strings</vt:lpstr>
      <vt:lpstr>CSS Syntax: Selector Strings</vt:lpstr>
      <vt:lpstr>CSS Syntax:  Selector Strings</vt:lpstr>
      <vt:lpstr>CSS Syntax:  Selector Strings</vt:lpstr>
      <vt:lpstr>CSS Syntax:  Selector Strings</vt:lpstr>
      <vt:lpstr>CSS Syntax:  Selector Strings</vt:lpstr>
      <vt:lpstr>Types of style sheet</vt:lpstr>
      <vt:lpstr>Style Sheets and HTML</vt:lpstr>
      <vt:lpstr>CSS Font Properties</vt:lpstr>
      <vt:lpstr>CSS Font Properties</vt:lpstr>
      <vt:lpstr>CSS Font Properties</vt:lpstr>
      <vt:lpstr>CSS Text Color</vt:lpstr>
      <vt:lpstr>Internal Stylesheet Example</vt:lpstr>
      <vt:lpstr>Example</vt:lpstr>
      <vt:lpstr>Inline Stylesheet</vt:lpstr>
      <vt:lpstr>CSS 3</vt:lpstr>
      <vt:lpstr>New Features of CSS 3</vt:lpstr>
      <vt:lpstr>Borders</vt:lpstr>
      <vt:lpstr>The box-shadow Property </vt:lpstr>
      <vt:lpstr>CSS3 Backgrounds </vt:lpstr>
      <vt:lpstr>CSS Text Effects</vt:lpstr>
      <vt:lpstr>CSS text style</vt:lpstr>
      <vt:lpstr>CSS3 2D Transforms </vt:lpstr>
      <vt:lpstr>CSS3 Transitions </vt:lpstr>
      <vt:lpstr>Slide 255</vt:lpstr>
      <vt:lpstr>CSS Multiple Column</vt:lpstr>
      <vt:lpstr>Assignment</vt:lpstr>
      <vt:lpstr>Slide 258</vt:lpstr>
      <vt:lpstr>Slide 259</vt:lpstr>
      <vt:lpstr>Slide 260</vt:lpstr>
      <vt:lpstr>Client-Side Programming</vt:lpstr>
      <vt:lpstr>Scripts vs. Programs</vt:lpstr>
      <vt:lpstr>Common Scripting Tasks</vt:lpstr>
      <vt:lpstr>JavaScript</vt:lpstr>
      <vt:lpstr>JavaScript Data Types &amp; Variables</vt:lpstr>
      <vt:lpstr>JavaScript Operators &amp; Control Statements</vt:lpstr>
      <vt:lpstr>JavaScript Math Routines</vt:lpstr>
      <vt:lpstr>User-Defined Functions</vt:lpstr>
      <vt:lpstr>Function Example</vt:lpstr>
      <vt:lpstr>        Array Example</vt:lpstr>
      <vt:lpstr>Date Object</vt:lpstr>
      <vt:lpstr>Date Example</vt:lpstr>
      <vt:lpstr>Another Example</vt:lpstr>
      <vt:lpstr>document Object</vt:lpstr>
      <vt:lpstr>Object Example</vt:lpstr>
      <vt:lpstr>User-Defined Objects</vt:lpstr>
      <vt:lpstr>HTML 5 Tutorial</vt:lpstr>
      <vt:lpstr>What is HTML5?</vt:lpstr>
      <vt:lpstr>How Did HTML5 Get Started?</vt:lpstr>
      <vt:lpstr>New Features</vt:lpstr>
      <vt:lpstr>Browser Support</vt:lpstr>
      <vt:lpstr>To start</vt:lpstr>
      <vt:lpstr>&lt;header&gt;,&lt;nav&gt;</vt:lpstr>
      <vt:lpstr>&lt;article&gt;</vt:lpstr>
      <vt:lpstr>&lt;footer&gt;</vt:lpstr>
      <vt:lpstr>Canvas Element</vt:lpstr>
      <vt:lpstr>JavaScript</vt:lpstr>
      <vt:lpstr>Straight Line</vt:lpstr>
      <vt:lpstr>Circle on Canvas</vt:lpstr>
      <vt:lpstr>Canvas - Text</vt:lpstr>
      <vt:lpstr>Canvas - Gradients</vt:lpstr>
      <vt:lpstr>Canvas-Gradients</vt:lpstr>
      <vt:lpstr>Canvas - Images</vt:lpstr>
      <vt:lpstr>Canvas - Images</vt:lpstr>
      <vt:lpstr>Video</vt:lpstr>
      <vt:lpstr>MIME Types support for video</vt:lpstr>
      <vt:lpstr>Audio</vt:lpstr>
      <vt:lpstr>HTML5 Web Storage Objects</vt:lpstr>
      <vt:lpstr>Local Storage</vt:lpstr>
      <vt:lpstr>Local Storage(Contd)</vt:lpstr>
      <vt:lpstr>Session Storage</vt:lpstr>
      <vt:lpstr>New Input Elements</vt:lpstr>
      <vt:lpstr>Input type-Color</vt:lpstr>
      <vt:lpstr>Input Type: date </vt:lpstr>
      <vt:lpstr>Input type-Email</vt:lpstr>
      <vt:lpstr>Input type-Month</vt:lpstr>
      <vt:lpstr>Input Type-Number</vt:lpstr>
      <vt:lpstr>Input type-Search</vt:lpstr>
      <vt:lpstr>Input type-tel</vt:lpstr>
      <vt:lpstr>Input type-time</vt:lpstr>
      <vt:lpstr>Input type-URL</vt:lpstr>
      <vt:lpstr>Input type-Week</vt:lpstr>
      <vt:lpstr>Slide 313</vt:lpstr>
      <vt:lpstr>XML for Beginners </vt:lpstr>
      <vt:lpstr>XML is not…</vt:lpstr>
      <vt:lpstr>But then – what is it?</vt:lpstr>
      <vt:lpstr>XML by Example</vt:lpstr>
      <vt:lpstr>XML by Example</vt:lpstr>
      <vt:lpstr>Possible Advantages of Using XML</vt:lpstr>
      <vt:lpstr>App. Scenario 1: Content Mgt.</vt:lpstr>
      <vt:lpstr>App. Scenario 2: Data Exchange</vt:lpstr>
      <vt:lpstr>A Simple XML Document</vt:lpstr>
      <vt:lpstr>A Simple XML Document</vt:lpstr>
      <vt:lpstr>A Simple XML Document</vt:lpstr>
      <vt:lpstr>Elements in XML Documents</vt:lpstr>
      <vt:lpstr>Elements vs. Attributes</vt:lpstr>
      <vt:lpstr>XML Documents as Ordered Trees</vt:lpstr>
      <vt:lpstr>Well-Formed XML Documents</vt:lpstr>
      <vt:lpstr>Well-Formed XML Documents</vt:lpstr>
      <vt:lpstr> Document Type Definitions</vt:lpstr>
      <vt:lpstr>More on Element Declarations</vt:lpstr>
      <vt:lpstr>Attribute Declarations in DTDs</vt:lpstr>
      <vt:lpstr>Attribute Declarations in DTDs</vt:lpstr>
      <vt:lpstr>Flaws of DTDs</vt:lpstr>
      <vt:lpstr> XML Schema Basics</vt:lpstr>
      <vt:lpstr>Simplified XML Schema Example</vt:lpstr>
      <vt:lpstr>Slide 337</vt:lpstr>
      <vt:lpstr>Slide 338</vt:lpstr>
      <vt:lpstr>Slide 339</vt:lpstr>
      <vt:lpstr>Slide 340</vt:lpstr>
      <vt:lpstr>Slide 341</vt:lpstr>
      <vt:lpstr>Slide 342</vt:lpstr>
      <vt:lpstr>Slide 343</vt:lpstr>
      <vt:lpstr>Slide 344</vt:lpstr>
      <vt:lpstr>ADO.NET - 1</vt:lpstr>
      <vt:lpstr>Overview</vt:lpstr>
      <vt:lpstr>Architecture</vt:lpstr>
      <vt:lpstr>ADO.NET</vt:lpstr>
      <vt:lpstr>ADO.NET Data providers</vt:lpstr>
      <vt:lpstr>.NET Framework data provider</vt:lpstr>
      <vt:lpstr>The Core Objects of an ADO.NET Data Provider</vt:lpstr>
      <vt:lpstr>Connection Objects</vt:lpstr>
      <vt:lpstr>Command Objects</vt:lpstr>
      <vt:lpstr>Command Object Contd..</vt:lpstr>
      <vt:lpstr>DataReader</vt:lpstr>
      <vt:lpstr>DbParameter Type</vt:lpstr>
      <vt:lpstr>Dataset</vt:lpstr>
      <vt:lpstr>Understanding DataSet : Role</vt:lpstr>
      <vt:lpstr>Anatomy</vt:lpstr>
      <vt:lpstr>DataColumn</vt:lpstr>
      <vt:lpstr>DataRow</vt:lpstr>
      <vt:lpstr>DataRowVersion Property</vt:lpstr>
      <vt:lpstr>Slide 363</vt:lpstr>
      <vt:lpstr>Slide 364</vt:lpstr>
      <vt:lpstr>Slide 365</vt:lpstr>
      <vt:lpstr>Slide 366</vt:lpstr>
      <vt:lpstr>Slide 367</vt:lpstr>
      <vt:lpstr>Slide 368</vt:lpstr>
      <vt:lpstr>Slide 369</vt:lpstr>
      <vt:lpstr>Slide 370</vt:lpstr>
      <vt:lpstr>Language Integrated Query (LINQ)</vt:lpstr>
      <vt:lpstr>What is LINQ?</vt:lpstr>
      <vt:lpstr>The Problem</vt:lpstr>
      <vt:lpstr>What is LINQ?</vt:lpstr>
      <vt:lpstr>Language Enhancements</vt:lpstr>
      <vt:lpstr>Standard Query Operators</vt:lpstr>
      <vt:lpstr>DLinq</vt:lpstr>
      <vt:lpstr>DLinq</vt:lpstr>
      <vt:lpstr>DLinq</vt:lpstr>
      <vt:lpstr>XLinq</vt:lpstr>
      <vt:lpstr>XLinq</vt:lpstr>
      <vt:lpstr>XLinq</vt:lpstr>
      <vt:lpstr>What is LINQ?</vt:lpstr>
      <vt:lpstr>Benefits of LINQ</vt:lpstr>
      <vt:lpstr>Closing Thoughts</vt:lpstr>
      <vt:lpstr>C# Nullable Types</vt:lpstr>
      <vt:lpstr>Nullable Contd…</vt:lpstr>
      <vt:lpstr>ASP.NET v2+ Compilation</vt:lpstr>
      <vt:lpstr>Server Controls</vt:lpstr>
      <vt:lpstr>HTML Server Controls</vt:lpstr>
      <vt:lpstr>Web Controls</vt:lpstr>
      <vt:lpstr>Field Validator controls</vt:lpstr>
      <vt:lpstr>Field Validator Contd..</vt:lpstr>
      <vt:lpstr>Tracing messages</vt:lpstr>
      <vt:lpstr>Page-Level Tracing</vt:lpstr>
      <vt:lpstr>Application-Level Tracing</vt:lpstr>
      <vt:lpstr>Custom Trace Message Output</vt:lpstr>
      <vt:lpstr>Slide 398</vt:lpstr>
      <vt:lpstr>Slide 399</vt:lpstr>
      <vt:lpstr>Difference between ASP and ASP.net</vt:lpstr>
      <vt:lpstr>Kinds of Application in ASP.Net</vt:lpstr>
      <vt:lpstr>ASP.Net file</vt:lpstr>
      <vt:lpstr>ASP.Net Controls</vt:lpstr>
      <vt:lpstr>Files Used in ASP.Net Application</vt:lpstr>
      <vt:lpstr>Files Used in ASP.Net Application</vt:lpstr>
      <vt:lpstr>Understanding the Automatically Generated Code</vt:lpstr>
      <vt:lpstr>Page Events</vt:lpstr>
      <vt:lpstr>ASP.Net Built-in Objects</vt:lpstr>
      <vt:lpstr>Validation Controls in ASP.Net</vt:lpstr>
      <vt:lpstr>Data Binding Server Controls</vt:lpstr>
      <vt:lpstr>ASP.NET Controls</vt:lpstr>
      <vt:lpstr>Objectives</vt:lpstr>
      <vt:lpstr>What is Validation?</vt:lpstr>
      <vt:lpstr>Client-side and Server-side Validation</vt:lpstr>
      <vt:lpstr>Validation Technique Before ASP.NET</vt:lpstr>
      <vt:lpstr>Benefits of using Validation Controls</vt:lpstr>
      <vt:lpstr>Different Validation Controls</vt:lpstr>
      <vt:lpstr>Not All Button Clicks are Equal</vt:lpstr>
      <vt:lpstr>RequiredFieldValidator Control</vt:lpstr>
      <vt:lpstr>Important Properties of RequiredFieldValidator Control</vt:lpstr>
      <vt:lpstr>CompareValidatorControl</vt:lpstr>
      <vt:lpstr>Example</vt:lpstr>
      <vt:lpstr>Important Properties of CompareValidatorControl</vt:lpstr>
      <vt:lpstr>RangeValidator Control</vt:lpstr>
      <vt:lpstr>Important Properties of RangeValidatorControl</vt:lpstr>
      <vt:lpstr>RegularExpressionValidator Control</vt:lpstr>
      <vt:lpstr>Example</vt:lpstr>
      <vt:lpstr>Important Properties of RegularExpressionvalidator Control</vt:lpstr>
      <vt:lpstr>CustomValidator Control</vt:lpstr>
      <vt:lpstr>Client-side Validation by CustomValidator</vt:lpstr>
      <vt:lpstr>Server-side Validation By CustomValidator</vt:lpstr>
      <vt:lpstr>Important Properties of CustomValidator Control</vt:lpstr>
      <vt:lpstr>ValidationSummary Control</vt:lpstr>
      <vt:lpstr>Example:</vt:lpstr>
      <vt:lpstr>Important Properties of Validation Summary Control</vt:lpstr>
      <vt:lpstr>User Controls</vt:lpstr>
      <vt:lpstr>User Control</vt:lpstr>
      <vt:lpstr>Example:</vt:lpstr>
      <vt:lpstr>Register Directive</vt:lpstr>
      <vt:lpstr>Difference Between a Web Page and a Web User Control</vt:lpstr>
      <vt:lpstr>Advantages and Disadvantages of User Control</vt:lpstr>
      <vt:lpstr>Master Page</vt:lpstr>
      <vt:lpstr>Master Page Details</vt:lpstr>
      <vt:lpstr>Applying Master Page Style: Content Page</vt:lpstr>
      <vt:lpstr>Applying Master Page Style: Content Control</vt:lpstr>
      <vt:lpstr>Example:</vt:lpstr>
      <vt:lpstr>Technique to Add Content Page - 1</vt:lpstr>
      <vt:lpstr>Technique to Add Content Page - 2</vt:lpstr>
      <vt:lpstr>Run-time Behavior of Master Pages</vt:lpstr>
      <vt:lpstr>Run-time Behavior of Master Pages</vt:lpstr>
      <vt:lpstr>Run-time Behavior of Master Pages</vt:lpstr>
      <vt:lpstr>Advantages of Master Page</vt:lpstr>
      <vt:lpstr>Difference between Master Page and User Control</vt:lpstr>
      <vt:lpstr>ASP.NET Themes</vt:lpstr>
      <vt:lpstr>ASP.NET Skins</vt:lpstr>
      <vt:lpstr>ASP.NET Themes</vt:lpstr>
      <vt:lpstr>Creating ASP.NET Skins</vt:lpstr>
      <vt:lpstr>Apply ASP.NET Themes</vt:lpstr>
      <vt:lpstr>Apply ASP.NET Skins</vt:lpstr>
      <vt:lpstr>DataBinding</vt:lpstr>
      <vt:lpstr>Different Types of Data Binding</vt:lpstr>
      <vt:lpstr>DataBound Control</vt:lpstr>
      <vt:lpstr>Databinding to DataBound Controls</vt:lpstr>
      <vt:lpstr>DataBinding Syntax</vt:lpstr>
      <vt:lpstr>Example:</vt:lpstr>
      <vt:lpstr>DataSource Controls</vt:lpstr>
      <vt:lpstr>Different DataSource Controls</vt:lpstr>
      <vt:lpstr>Binding to DataSource Control</vt:lpstr>
      <vt:lpstr>Example: </vt:lpstr>
      <vt:lpstr>Repeater Control</vt:lpstr>
      <vt:lpstr>Repeater Control Templates</vt:lpstr>
      <vt:lpstr>Example:</vt:lpstr>
      <vt:lpstr>Example:</vt:lpstr>
      <vt:lpstr>GridView</vt:lpstr>
      <vt:lpstr>GridView Features</vt:lpstr>
      <vt:lpstr>Auto Formatting GridView</vt:lpstr>
      <vt:lpstr>Example:</vt:lpstr>
      <vt:lpstr>Can you answer these questions?</vt:lpstr>
      <vt:lpstr>State Management</vt:lpstr>
      <vt:lpstr>Client-side state management </vt:lpstr>
      <vt:lpstr>Server-side state management</vt:lpstr>
      <vt:lpstr>Cookies</vt:lpstr>
      <vt:lpstr>View State </vt:lpstr>
      <vt:lpstr>Session State (Server side state management)</vt:lpstr>
      <vt:lpstr>Session contd…</vt:lpstr>
      <vt:lpstr>Session contd…</vt:lpstr>
      <vt:lpstr>Application State (Server side state management)</vt:lpstr>
      <vt:lpstr>Application state contd…</vt:lpstr>
      <vt:lpstr>Application contd…</vt:lpstr>
      <vt:lpstr>Tracing and Debugging an Application</vt:lpstr>
      <vt:lpstr>Page level tracing</vt:lpstr>
      <vt:lpstr>Application level tracing</vt:lpstr>
      <vt:lpstr>WCF and Web Services</vt:lpstr>
      <vt:lpstr>Programming Approaches</vt:lpstr>
      <vt:lpstr>Drawbacks of Procedural Programming </vt:lpstr>
      <vt:lpstr>Drawbacks of Object Oriented Approach</vt:lpstr>
      <vt:lpstr>Service oriented Programming </vt:lpstr>
      <vt:lpstr>Slide 498</vt:lpstr>
      <vt:lpstr>Key components of SOA</vt:lpstr>
      <vt:lpstr>Examples of a Service</vt:lpstr>
      <vt:lpstr>Potential Benefits of SOA </vt:lpstr>
      <vt:lpstr>Why SOA</vt:lpstr>
      <vt:lpstr>Why SOA? </vt:lpstr>
      <vt:lpstr>SOA Design</vt:lpstr>
      <vt:lpstr>SOA Design Contd</vt:lpstr>
      <vt:lpstr>WCF</vt:lpstr>
      <vt:lpstr>Explaining WCF Architecture</vt:lpstr>
      <vt:lpstr>Slide 508</vt:lpstr>
      <vt:lpstr>Service Runtime  </vt:lpstr>
      <vt:lpstr>Messaging  </vt:lpstr>
      <vt:lpstr>Channels</vt:lpstr>
      <vt:lpstr>Activation and Hosting  </vt:lpstr>
      <vt:lpstr>Fault and Error handling</vt:lpstr>
      <vt:lpstr>IIS Hosting</vt:lpstr>
      <vt:lpstr>WAS Hosting</vt:lpstr>
      <vt:lpstr>Windows Service Hosting</vt:lpstr>
      <vt:lpstr>Different types of WCF bindings</vt:lpstr>
      <vt:lpstr>Binding(contd)</vt:lpstr>
      <vt:lpstr>Slide 519</vt:lpstr>
      <vt:lpstr>Introduction to Web Services</vt:lpstr>
      <vt:lpstr>Agenda</vt:lpstr>
      <vt:lpstr>Motivation</vt:lpstr>
      <vt:lpstr>Web Service definition</vt:lpstr>
      <vt:lpstr>History</vt:lpstr>
      <vt:lpstr>Interoperability</vt:lpstr>
      <vt:lpstr>Firewall traversal</vt:lpstr>
      <vt:lpstr>Complexity</vt:lpstr>
      <vt:lpstr>Web Service definition revisited</vt:lpstr>
      <vt:lpstr>Web Services Components</vt:lpstr>
      <vt:lpstr>Example – A simple Web Service </vt:lpstr>
      <vt:lpstr>The Web Service Model </vt:lpstr>
      <vt:lpstr>The Web Service Model (cont)</vt:lpstr>
      <vt:lpstr>XML</vt:lpstr>
      <vt:lpstr>XML  vs HTML  </vt:lpstr>
      <vt:lpstr>XML  vs HTML</vt:lpstr>
      <vt:lpstr>XML  vs HTML</vt:lpstr>
      <vt:lpstr>SOAP</vt:lpstr>
      <vt:lpstr>SOAP Characteristics</vt:lpstr>
      <vt:lpstr>SOAP Building Blocks</vt:lpstr>
      <vt:lpstr>SOAP Request</vt:lpstr>
      <vt:lpstr>SOAP Response</vt:lpstr>
      <vt:lpstr>SOAP Security</vt:lpstr>
      <vt:lpstr>WSDL</vt:lpstr>
      <vt:lpstr>The WSDL Document Structure </vt:lpstr>
      <vt:lpstr>WSDL Document</vt:lpstr>
      <vt:lpstr>UDDI</vt:lpstr>
      <vt:lpstr>Examples</vt:lpstr>
      <vt:lpstr>Step by Step – using a web service</vt:lpstr>
      <vt:lpstr>Step by Step – using a web service</vt:lpstr>
      <vt:lpstr>Step by Step – using a web service</vt:lpstr>
      <vt:lpstr>Step by Step – using a web service</vt:lpstr>
      <vt:lpstr>Step by Step – using a web service</vt:lpstr>
      <vt:lpstr>Step by Step – using a web service</vt:lpstr>
      <vt:lpstr>Step by Step – using a web service</vt:lpstr>
      <vt:lpstr>Step by Step – using a web service</vt:lpstr>
      <vt:lpstr>Step by Step – using a web service</vt:lpstr>
      <vt:lpstr>Step by Step – using a web service</vt:lpstr>
      <vt:lpstr>Step by Step – using a web service</vt:lpstr>
      <vt:lpstr>Step By Step – Creating a Web Service </vt:lpstr>
      <vt:lpstr>Step By Step – Creating a Web Service</vt:lpstr>
      <vt:lpstr>Step By Step – Creating a Web Service</vt:lpstr>
      <vt:lpstr>Step By Step – Creating a Web Service</vt:lpstr>
      <vt:lpstr>Step By Step – Creating a Web Service</vt:lpstr>
      <vt:lpstr>Step By Step – Creating a Web Service</vt:lpstr>
      <vt:lpstr>Step By Step – Creating a Web Service</vt:lpstr>
      <vt:lpstr>Step By Step – Creating a Web Service</vt:lpstr>
      <vt:lpstr>Step By Step – Creating a Web Service</vt:lpstr>
      <vt:lpstr>Step By Step – Creating a Web Service</vt:lpstr>
      <vt:lpstr>Step By Step – Using Remote Array</vt:lpstr>
      <vt:lpstr>Step By Step – Using Remote Array</vt:lpstr>
      <vt:lpstr>Step By Step – Using Remote Array</vt:lpstr>
      <vt:lpstr>Step By Step – Using Remote Array</vt:lpstr>
      <vt:lpstr>Step By Step – Using Remote Array</vt:lpstr>
      <vt:lpstr>Step By Step – Using Remote Array</vt:lpstr>
      <vt:lpstr>Step By Step – Using Remote Array</vt:lpstr>
      <vt:lpstr>Step By Step – Using Remote Array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TrainingMaterial</dc:title>
  <dc:creator>Sunil KumarC</dc:creator>
  <cp:lastModifiedBy>ramnath</cp:lastModifiedBy>
  <cp:revision>284</cp:revision>
  <dcterms:created xsi:type="dcterms:W3CDTF">2011-07-31T05:56:48Z</dcterms:created>
  <dcterms:modified xsi:type="dcterms:W3CDTF">2015-08-27T19:48:07Z</dcterms:modified>
</cp:coreProperties>
</file>